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98" r:id="rId1"/>
  </p:sldMasterIdLst>
  <p:notesMasterIdLst>
    <p:notesMasterId r:id="rId34"/>
  </p:notesMasterIdLst>
  <p:sldIdLst>
    <p:sldId id="3689" r:id="rId2"/>
    <p:sldId id="3625" r:id="rId3"/>
    <p:sldId id="3685" r:id="rId4"/>
    <p:sldId id="3634" r:id="rId5"/>
    <p:sldId id="3660" r:id="rId6"/>
    <p:sldId id="3662" r:id="rId7"/>
    <p:sldId id="3663" r:id="rId8"/>
    <p:sldId id="3666" r:id="rId9"/>
    <p:sldId id="3667" r:id="rId10"/>
    <p:sldId id="3664" r:id="rId11"/>
    <p:sldId id="3665" r:id="rId12"/>
    <p:sldId id="3661" r:id="rId13"/>
    <p:sldId id="3683" r:id="rId14"/>
    <p:sldId id="3668" r:id="rId15"/>
    <p:sldId id="3669" r:id="rId16"/>
    <p:sldId id="3670" r:id="rId17"/>
    <p:sldId id="3673" r:id="rId18"/>
    <p:sldId id="3674" r:id="rId19"/>
    <p:sldId id="3675" r:id="rId20"/>
    <p:sldId id="3671" r:id="rId21"/>
    <p:sldId id="3688" r:id="rId22"/>
    <p:sldId id="3652" r:id="rId23"/>
    <p:sldId id="3672" r:id="rId24"/>
    <p:sldId id="3684" r:id="rId25"/>
    <p:sldId id="3678" r:id="rId26"/>
    <p:sldId id="3676" r:id="rId27"/>
    <p:sldId id="3679" r:id="rId28"/>
    <p:sldId id="3680" r:id="rId29"/>
    <p:sldId id="3686" r:id="rId30"/>
    <p:sldId id="3681" r:id="rId31"/>
    <p:sldId id="3659" r:id="rId32"/>
    <p:sldId id="3682" r:id="rId33"/>
  </p:sldIdLst>
  <p:sldSz cx="5143500" cy="5143500"/>
  <p:notesSz cx="6858000" cy="9144000"/>
  <p:defaultTextStyle>
    <a:defPPr>
      <a:defRPr lang="en-US"/>
    </a:defPPr>
    <a:lvl1pPr marL="0" algn="l" defTabSz="45714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9" algn="l" defTabSz="45714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00" algn="l" defTabSz="45714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49" algn="l" defTabSz="45714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99" algn="l" defTabSz="45714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48" algn="l" defTabSz="45714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98" algn="l" defTabSz="45714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48" algn="l" defTabSz="45714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97" algn="l" defTabSz="45714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52" pos="202" userDrawn="1">
          <p15:clr>
            <a:srgbClr val="A4A3A4"/>
          </p15:clr>
        </p15:guide>
        <p15:guide id="54" pos="3038" userDrawn="1">
          <p15:clr>
            <a:srgbClr val="A4A3A4"/>
          </p15:clr>
        </p15:guide>
        <p15:guide id="55" orient="horz" pos="180" userDrawn="1">
          <p15:clr>
            <a:srgbClr val="A4A3A4"/>
          </p15:clr>
        </p15:guide>
        <p15:guide id="56" orient="horz" pos="30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3FCD7E"/>
    <a:srgbClr val="013453"/>
    <a:srgbClr val="2BCEBE"/>
    <a:srgbClr val="7FE660"/>
    <a:srgbClr val="015384"/>
    <a:srgbClr val="94D0DF"/>
    <a:srgbClr val="F19D19"/>
    <a:srgbClr val="7AA3BB"/>
    <a:srgbClr val="BFBFBF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DD21A86-69F3-412F-9437-A8FA3D2CDF1F}" v="7" dt="2022-09-18T15:31:54.578"/>
    <p1510:client id="{E6336233-233A-4699-AC87-348B32CA1D32}" v="3" dt="2022-09-18T12:26:15.412"/>
  </p1510:revLst>
</p1510:revInfo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84" autoAdjust="0"/>
    <p:restoredTop sz="93013" autoAdjust="0"/>
  </p:normalViewPr>
  <p:slideViewPr>
    <p:cSldViewPr snapToGrid="0" snapToObjects="1">
      <p:cViewPr varScale="1">
        <p:scale>
          <a:sx n="158" d="100"/>
          <a:sy n="158" d="100"/>
        </p:scale>
        <p:origin x="2069" y="91"/>
      </p:cViewPr>
      <p:guideLst>
        <p:guide pos="202"/>
        <p:guide pos="3038"/>
        <p:guide orient="horz" pos="180"/>
        <p:guide orient="horz" pos="30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5/10/relationships/revisionInfo" Target="revisionInfo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Lato Light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Lato Light" panose="020F0502020204030203" pitchFamily="34" charset="0"/>
              </a:defRPr>
            </a:lvl1pPr>
          </a:lstStyle>
          <a:p>
            <a:fld id="{EFC10EE1-B198-C942-8235-326C972CBB30}" type="datetimeFigureOut">
              <a:rPr lang="en-US" smtClean="0"/>
              <a:pPr/>
              <a:t>9/18/2022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Lato Light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Lato Light" panose="020F0502020204030203" pitchFamily="34" charset="0"/>
              </a:defRPr>
            </a:lvl1pPr>
          </a:lstStyle>
          <a:p>
            <a:fld id="{006BE02D-20C0-F840-AFAC-BEA99C74FDC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289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793" rtl="0" eaLnBrk="1" latinLnBrk="0" hangingPunct="1">
      <a:defRPr sz="900" b="0" i="0" kern="1200">
        <a:solidFill>
          <a:schemeClr val="tx1"/>
        </a:solidFill>
        <a:latin typeface="Lato Light" panose="020F0502020204030203" pitchFamily="34" charset="0"/>
        <a:ea typeface="+mn-ea"/>
        <a:cs typeface="+mn-cs"/>
      </a:defRPr>
    </a:lvl1pPr>
    <a:lvl2pPr marL="342793" algn="l" defTabSz="342793" rtl="0" eaLnBrk="1" latinLnBrk="0" hangingPunct="1">
      <a:defRPr sz="900" b="0" i="0" kern="1200">
        <a:solidFill>
          <a:schemeClr val="tx1"/>
        </a:solidFill>
        <a:latin typeface="Lato Light" panose="020F0502020204030203" pitchFamily="34" charset="0"/>
        <a:ea typeface="+mn-ea"/>
        <a:cs typeface="+mn-cs"/>
      </a:defRPr>
    </a:lvl2pPr>
    <a:lvl3pPr marL="685587" algn="l" defTabSz="342793" rtl="0" eaLnBrk="1" latinLnBrk="0" hangingPunct="1">
      <a:defRPr sz="900" b="0" i="0" kern="1200">
        <a:solidFill>
          <a:schemeClr val="tx1"/>
        </a:solidFill>
        <a:latin typeface="Lato Light" panose="020F0502020204030203" pitchFamily="34" charset="0"/>
        <a:ea typeface="+mn-ea"/>
        <a:cs typeface="+mn-cs"/>
      </a:defRPr>
    </a:lvl3pPr>
    <a:lvl4pPr marL="1028381" algn="l" defTabSz="342793" rtl="0" eaLnBrk="1" latinLnBrk="0" hangingPunct="1">
      <a:defRPr sz="900" b="0" i="0" kern="1200">
        <a:solidFill>
          <a:schemeClr val="tx1"/>
        </a:solidFill>
        <a:latin typeface="Lato Light" panose="020F0502020204030203" pitchFamily="34" charset="0"/>
        <a:ea typeface="+mn-ea"/>
        <a:cs typeface="+mn-cs"/>
      </a:defRPr>
    </a:lvl4pPr>
    <a:lvl5pPr marL="1371175" algn="l" defTabSz="342793" rtl="0" eaLnBrk="1" latinLnBrk="0" hangingPunct="1">
      <a:defRPr sz="900" b="0" i="0" kern="1200">
        <a:solidFill>
          <a:schemeClr val="tx1"/>
        </a:solidFill>
        <a:latin typeface="Lato Light" panose="020F0502020204030203" pitchFamily="34" charset="0"/>
        <a:ea typeface="+mn-ea"/>
        <a:cs typeface="+mn-cs"/>
      </a:defRPr>
    </a:lvl5pPr>
    <a:lvl6pPr marL="1713968" algn="l" defTabSz="34279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6763" algn="l" defTabSz="34279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399556" algn="l" defTabSz="34279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2349" algn="l" defTabSz="34279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81208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76398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89422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09926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04594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02742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1175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7709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96689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06164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7506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9385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5812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4301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94644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54879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21872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71994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5763" y="841771"/>
            <a:ext cx="4371975" cy="1790700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939" y="2701529"/>
            <a:ext cx="3857625" cy="1241822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2" indent="0" algn="ctr">
              <a:buNone/>
              <a:defRPr sz="1125"/>
            </a:lvl2pPr>
            <a:lvl3pPr marL="514344" indent="0" algn="ctr">
              <a:buNone/>
              <a:defRPr sz="1013"/>
            </a:lvl3pPr>
            <a:lvl4pPr marL="771515" indent="0" algn="ctr">
              <a:buNone/>
              <a:defRPr sz="900"/>
            </a:lvl4pPr>
            <a:lvl5pPr marL="1028687" indent="0" algn="ctr">
              <a:buNone/>
              <a:defRPr sz="900"/>
            </a:lvl5pPr>
            <a:lvl6pPr marL="1285860" indent="0" algn="ctr">
              <a:buNone/>
              <a:defRPr sz="900"/>
            </a:lvl6pPr>
            <a:lvl7pPr marL="1543032" indent="0" algn="ctr">
              <a:buNone/>
              <a:defRPr sz="900"/>
            </a:lvl7pPr>
            <a:lvl8pPr marL="1800203" indent="0" algn="ctr">
              <a:buNone/>
              <a:defRPr sz="900"/>
            </a:lvl8pPr>
            <a:lvl9pPr marL="2057375" indent="0" algn="ctr">
              <a:buNone/>
              <a:defRPr sz="9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53616" y="4767264"/>
            <a:ext cx="1157288" cy="27384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t>9/18/2022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03786" y="4767264"/>
            <a:ext cx="1735931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632597" y="4767264"/>
            <a:ext cx="1157288" cy="27384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719877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53616" y="4767264"/>
            <a:ext cx="1157288" cy="27384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t>9/18/2022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03786" y="4767264"/>
            <a:ext cx="1735931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632597" y="4767264"/>
            <a:ext cx="1157288" cy="27384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083301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80819" y="273845"/>
            <a:ext cx="1109067" cy="4358879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3617" y="273845"/>
            <a:ext cx="3262908" cy="4358879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53616" y="4767264"/>
            <a:ext cx="1157288" cy="27384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t>9/18/2022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03786" y="4767264"/>
            <a:ext cx="1735931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632597" y="4767264"/>
            <a:ext cx="1157288" cy="27384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252446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63815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D6632AD-D621-4F39-87AE-BBD2A48E728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71462" y="2095500"/>
            <a:ext cx="4529138" cy="1066800"/>
          </a:xfrm>
        </p:spPr>
        <p:txBody>
          <a:bodyPr anchor="ctr">
            <a:noAutofit/>
          </a:bodyPr>
          <a:lstStyle>
            <a:lvl1pPr marL="0" indent="0" algn="ctr">
              <a:buNone/>
              <a:defRPr sz="1350" b="1">
                <a:solidFill>
                  <a:srgbClr val="015384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4277237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C7900D50-5D64-4BBD-84CD-B4E08C8FF79F}"/>
              </a:ext>
            </a:extLst>
          </p:cNvPr>
          <p:cNvSpPr/>
          <p:nvPr userDrawn="1"/>
        </p:nvSpPr>
        <p:spPr>
          <a:xfrm>
            <a:off x="1" y="1028700"/>
            <a:ext cx="5143500" cy="411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013"/>
          </a:p>
        </p:txBody>
      </p:sp>
    </p:spTree>
    <p:extLst>
      <p:ext uri="{BB962C8B-B14F-4D97-AF65-F5344CB8AC3E}">
        <p14:creationId xmlns:p14="http://schemas.microsoft.com/office/powerpoint/2010/main" val="3016014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53616" y="4767264"/>
            <a:ext cx="1157288" cy="27384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t>9/18/2022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03786" y="4767264"/>
            <a:ext cx="1735931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632597" y="4767264"/>
            <a:ext cx="1157288" cy="27384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5120927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937" y="1282305"/>
            <a:ext cx="4436269" cy="2139553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0937" y="3442099"/>
            <a:ext cx="4436269" cy="1125140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/>
                </a:solidFill>
              </a:defRPr>
            </a:lvl1pPr>
            <a:lvl2pPr marL="257172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44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1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68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6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3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03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3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53616" y="4767264"/>
            <a:ext cx="1157288" cy="27384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t>9/18/2022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03786" y="4767264"/>
            <a:ext cx="1735931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632597" y="4767264"/>
            <a:ext cx="1157288" cy="27384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9208293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3615" y="1369219"/>
            <a:ext cx="2185988" cy="326350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3897" y="1369219"/>
            <a:ext cx="2185988" cy="326350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53616" y="4767264"/>
            <a:ext cx="1157288" cy="27384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t>9/18/2022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703786" y="4767264"/>
            <a:ext cx="1735931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632597" y="4767264"/>
            <a:ext cx="1157288" cy="27384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384820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273845"/>
            <a:ext cx="4436269" cy="99417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287" y="1260873"/>
            <a:ext cx="2175941" cy="617934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2" indent="0">
              <a:buNone/>
              <a:defRPr sz="1125" b="1"/>
            </a:lvl2pPr>
            <a:lvl3pPr marL="514344" indent="0">
              <a:buNone/>
              <a:defRPr sz="1013" b="1"/>
            </a:lvl3pPr>
            <a:lvl4pPr marL="771515" indent="0">
              <a:buNone/>
              <a:defRPr sz="900" b="1"/>
            </a:lvl4pPr>
            <a:lvl5pPr marL="1028687" indent="0">
              <a:buNone/>
              <a:defRPr sz="900" b="1"/>
            </a:lvl5pPr>
            <a:lvl6pPr marL="1285860" indent="0">
              <a:buNone/>
              <a:defRPr sz="900" b="1"/>
            </a:lvl6pPr>
            <a:lvl7pPr marL="1543032" indent="0">
              <a:buNone/>
              <a:defRPr sz="900" b="1"/>
            </a:lvl7pPr>
            <a:lvl8pPr marL="1800203" indent="0">
              <a:buNone/>
              <a:defRPr sz="900" b="1"/>
            </a:lvl8pPr>
            <a:lvl9pPr marL="2057375" indent="0">
              <a:buNone/>
              <a:defRPr sz="9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4287" y="1878807"/>
            <a:ext cx="2175941" cy="276344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03898" y="1260873"/>
            <a:ext cx="2186657" cy="617934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2" indent="0">
              <a:buNone/>
              <a:defRPr sz="1125" b="1"/>
            </a:lvl2pPr>
            <a:lvl3pPr marL="514344" indent="0">
              <a:buNone/>
              <a:defRPr sz="1013" b="1"/>
            </a:lvl3pPr>
            <a:lvl4pPr marL="771515" indent="0">
              <a:buNone/>
              <a:defRPr sz="900" b="1"/>
            </a:lvl4pPr>
            <a:lvl5pPr marL="1028687" indent="0">
              <a:buNone/>
              <a:defRPr sz="900" b="1"/>
            </a:lvl5pPr>
            <a:lvl6pPr marL="1285860" indent="0">
              <a:buNone/>
              <a:defRPr sz="900" b="1"/>
            </a:lvl6pPr>
            <a:lvl7pPr marL="1543032" indent="0">
              <a:buNone/>
              <a:defRPr sz="900" b="1"/>
            </a:lvl7pPr>
            <a:lvl8pPr marL="1800203" indent="0">
              <a:buNone/>
              <a:defRPr sz="900" b="1"/>
            </a:lvl8pPr>
            <a:lvl9pPr marL="2057375" indent="0">
              <a:buNone/>
              <a:defRPr sz="9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03898" y="1878807"/>
            <a:ext cx="2186657" cy="276344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53616" y="4767264"/>
            <a:ext cx="1157288" cy="27384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t>9/18/2022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703786" y="4767264"/>
            <a:ext cx="1735931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3632597" y="4767264"/>
            <a:ext cx="1157288" cy="27384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88683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53616" y="4767264"/>
            <a:ext cx="1157288" cy="27384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t>9/18/2022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703786" y="4767264"/>
            <a:ext cx="1735931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632597" y="4767264"/>
            <a:ext cx="1157288" cy="27384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7934519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53616" y="4767264"/>
            <a:ext cx="1157288" cy="27384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t>9/18/2022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703786" y="4767264"/>
            <a:ext cx="1735931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632597" y="4767264"/>
            <a:ext cx="1157288" cy="27384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1637075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6" y="342901"/>
            <a:ext cx="1658912" cy="120015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6658" y="740571"/>
            <a:ext cx="2603897" cy="3655219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286" y="1543051"/>
            <a:ext cx="1658912" cy="2858691"/>
          </a:xfrm>
        </p:spPr>
        <p:txBody>
          <a:bodyPr/>
          <a:lstStyle>
            <a:lvl1pPr marL="0" indent="0">
              <a:buNone/>
              <a:defRPr sz="900"/>
            </a:lvl1pPr>
            <a:lvl2pPr marL="257172" indent="0">
              <a:buNone/>
              <a:defRPr sz="788"/>
            </a:lvl2pPr>
            <a:lvl3pPr marL="514344" indent="0">
              <a:buNone/>
              <a:defRPr sz="675"/>
            </a:lvl3pPr>
            <a:lvl4pPr marL="771515" indent="0">
              <a:buNone/>
              <a:defRPr sz="563"/>
            </a:lvl4pPr>
            <a:lvl5pPr marL="1028687" indent="0">
              <a:buNone/>
              <a:defRPr sz="563"/>
            </a:lvl5pPr>
            <a:lvl6pPr marL="1285860" indent="0">
              <a:buNone/>
              <a:defRPr sz="563"/>
            </a:lvl6pPr>
            <a:lvl7pPr marL="1543032" indent="0">
              <a:buNone/>
              <a:defRPr sz="563"/>
            </a:lvl7pPr>
            <a:lvl8pPr marL="1800203" indent="0">
              <a:buNone/>
              <a:defRPr sz="563"/>
            </a:lvl8pPr>
            <a:lvl9pPr marL="2057375" indent="0">
              <a:buNone/>
              <a:defRPr sz="563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53616" y="4767264"/>
            <a:ext cx="1157288" cy="27384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t>9/18/2022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703786" y="4767264"/>
            <a:ext cx="1735931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632597" y="4767264"/>
            <a:ext cx="1157288" cy="27384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6733356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6" y="342901"/>
            <a:ext cx="1658912" cy="120015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86658" y="740571"/>
            <a:ext cx="2603897" cy="3655219"/>
          </a:xfrm>
        </p:spPr>
        <p:txBody>
          <a:bodyPr anchor="t"/>
          <a:lstStyle>
            <a:lvl1pPr marL="0" indent="0">
              <a:buNone/>
              <a:defRPr sz="1800"/>
            </a:lvl1pPr>
            <a:lvl2pPr marL="257172" indent="0">
              <a:buNone/>
              <a:defRPr sz="1575"/>
            </a:lvl2pPr>
            <a:lvl3pPr marL="514344" indent="0">
              <a:buNone/>
              <a:defRPr sz="1350"/>
            </a:lvl3pPr>
            <a:lvl4pPr marL="771515" indent="0">
              <a:buNone/>
              <a:defRPr sz="1125"/>
            </a:lvl4pPr>
            <a:lvl5pPr marL="1028687" indent="0">
              <a:buNone/>
              <a:defRPr sz="1125"/>
            </a:lvl5pPr>
            <a:lvl6pPr marL="1285860" indent="0">
              <a:buNone/>
              <a:defRPr sz="1125"/>
            </a:lvl6pPr>
            <a:lvl7pPr marL="1543032" indent="0">
              <a:buNone/>
              <a:defRPr sz="1125"/>
            </a:lvl7pPr>
            <a:lvl8pPr marL="1800203" indent="0">
              <a:buNone/>
              <a:defRPr sz="1125"/>
            </a:lvl8pPr>
            <a:lvl9pPr marL="2057375" indent="0">
              <a:buNone/>
              <a:defRPr sz="1125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286" y="1543051"/>
            <a:ext cx="1658912" cy="2858691"/>
          </a:xfrm>
        </p:spPr>
        <p:txBody>
          <a:bodyPr/>
          <a:lstStyle>
            <a:lvl1pPr marL="0" indent="0">
              <a:buNone/>
              <a:defRPr sz="900"/>
            </a:lvl1pPr>
            <a:lvl2pPr marL="257172" indent="0">
              <a:buNone/>
              <a:defRPr sz="788"/>
            </a:lvl2pPr>
            <a:lvl3pPr marL="514344" indent="0">
              <a:buNone/>
              <a:defRPr sz="675"/>
            </a:lvl3pPr>
            <a:lvl4pPr marL="771515" indent="0">
              <a:buNone/>
              <a:defRPr sz="563"/>
            </a:lvl4pPr>
            <a:lvl5pPr marL="1028687" indent="0">
              <a:buNone/>
              <a:defRPr sz="563"/>
            </a:lvl5pPr>
            <a:lvl6pPr marL="1285860" indent="0">
              <a:buNone/>
              <a:defRPr sz="563"/>
            </a:lvl6pPr>
            <a:lvl7pPr marL="1543032" indent="0">
              <a:buNone/>
              <a:defRPr sz="563"/>
            </a:lvl7pPr>
            <a:lvl8pPr marL="1800203" indent="0">
              <a:buNone/>
              <a:defRPr sz="563"/>
            </a:lvl8pPr>
            <a:lvl9pPr marL="2057375" indent="0">
              <a:buNone/>
              <a:defRPr sz="563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53616" y="4767264"/>
            <a:ext cx="1157288" cy="27384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t>9/18/2022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703786" y="4767264"/>
            <a:ext cx="1735931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632597" y="4767264"/>
            <a:ext cx="1157288" cy="27384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745425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hteck 26">
            <a:extLst>
              <a:ext uri="{FF2B5EF4-FFF2-40B4-BE49-F238E27FC236}">
                <a16:creationId xmlns:a16="http://schemas.microsoft.com/office/drawing/2014/main" id="{23C0A467-284C-6506-8060-6BD644FC9920}"/>
              </a:ext>
            </a:extLst>
          </p:cNvPr>
          <p:cNvSpPr/>
          <p:nvPr userDrawn="1"/>
        </p:nvSpPr>
        <p:spPr>
          <a:xfrm>
            <a:off x="1" y="1"/>
            <a:ext cx="5143500" cy="5143500"/>
          </a:xfrm>
          <a:prstGeom prst="rect">
            <a:avLst/>
          </a:prstGeom>
          <a:gradFill flip="none" rotWithShape="1">
            <a:gsLst>
              <a:gs pos="0">
                <a:srgbClr val="7FE660"/>
              </a:gs>
              <a:gs pos="49000">
                <a:srgbClr val="3FCD7E"/>
              </a:gs>
              <a:gs pos="100000">
                <a:srgbClr val="2BCEBE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64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616" y="273845"/>
            <a:ext cx="4436269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616" y="1369219"/>
            <a:ext cx="4436269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2597" y="4767264"/>
            <a:ext cx="115728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  <a:latin typeface="+mj-lt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2ECDFBC9-0235-C641-6426-9465AD44DDFE}"/>
              </a:ext>
            </a:extLst>
          </p:cNvPr>
          <p:cNvSpPr txBox="1"/>
          <p:nvPr userDrawn="1"/>
        </p:nvSpPr>
        <p:spPr>
          <a:xfrm>
            <a:off x="59552" y="4739560"/>
            <a:ext cx="1248459" cy="3140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400" b="1" dirty="0" err="1">
                <a:solidFill>
                  <a:schemeClr val="bg1"/>
                </a:solidFill>
                <a:latin typeface="Gilroy Bold" panose="00000800000000000000" pitchFamily="50" charset="0"/>
              </a:rPr>
              <a:t>cloud</a:t>
            </a:r>
            <a:r>
              <a:rPr lang="de-DE" sz="1400" b="1" dirty="0">
                <a:solidFill>
                  <a:schemeClr val="bg1"/>
                </a:solidFill>
                <a:latin typeface="Gilroy Bold" panose="00000800000000000000" pitchFamily="50" charset="0"/>
              </a:rPr>
              <a:t> </a:t>
            </a:r>
            <a:r>
              <a:rPr lang="de-DE" sz="1400" b="1" dirty="0" err="1">
                <a:solidFill>
                  <a:schemeClr val="bg1"/>
                </a:solidFill>
                <a:latin typeface="Gilroy Bold" panose="00000800000000000000" pitchFamily="50" charset="0"/>
              </a:rPr>
              <a:t>ahead</a:t>
            </a:r>
            <a:endParaRPr lang="de-DE" sz="1400" b="1" dirty="0">
              <a:solidFill>
                <a:schemeClr val="bg1"/>
              </a:solidFill>
              <a:latin typeface="Gilroy Bold" panose="000008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3537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9" r:id="rId1"/>
    <p:sldLayoutId id="2147484000" r:id="rId2"/>
    <p:sldLayoutId id="2147484001" r:id="rId3"/>
    <p:sldLayoutId id="2147484002" r:id="rId4"/>
    <p:sldLayoutId id="2147484003" r:id="rId5"/>
    <p:sldLayoutId id="2147484004" r:id="rId6"/>
    <p:sldLayoutId id="2147484005" r:id="rId7"/>
    <p:sldLayoutId id="2147484006" r:id="rId8"/>
    <p:sldLayoutId id="2147484007" r:id="rId9"/>
    <p:sldLayoutId id="2147484008" r:id="rId10"/>
    <p:sldLayoutId id="2147484009" r:id="rId11"/>
    <p:sldLayoutId id="2147484011" r:id="rId12"/>
    <p:sldLayoutId id="2147483995" r:id="rId13"/>
    <p:sldLayoutId id="2147483992" r:id="rId14"/>
  </p:sldLayoutIdLst>
  <p:hf hdr="0" ftr="0" dt="0"/>
  <p:txStyles>
    <p:titleStyle>
      <a:lvl1pPr algn="l" defTabSz="514344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Gilroy Bold" panose="00000800000000000000" pitchFamily="50" charset="0"/>
          <a:ea typeface="+mj-ea"/>
          <a:cs typeface="+mj-cs"/>
        </a:defRPr>
      </a:lvl1pPr>
    </p:titleStyle>
    <p:bodyStyle>
      <a:lvl1pPr marL="128586" indent="-128586" algn="l" defTabSz="514344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Gilroy Light" panose="00000400000000000000" pitchFamily="50" charset="0"/>
          <a:ea typeface="+mn-ea"/>
          <a:cs typeface="+mn-cs"/>
        </a:defRPr>
      </a:lvl1pPr>
      <a:lvl2pPr marL="385758" indent="-128586" algn="l" defTabSz="514344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Gilroy Light" panose="00000400000000000000" pitchFamily="50" charset="0"/>
          <a:ea typeface="+mn-ea"/>
          <a:cs typeface="+mn-cs"/>
        </a:defRPr>
      </a:lvl2pPr>
      <a:lvl3pPr marL="642930" indent="-128586" algn="l" defTabSz="514344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Gilroy Light" panose="00000400000000000000" pitchFamily="50" charset="0"/>
          <a:ea typeface="+mn-ea"/>
          <a:cs typeface="+mn-cs"/>
        </a:defRPr>
      </a:lvl3pPr>
      <a:lvl4pPr marL="900102" indent="-128586" algn="l" defTabSz="514344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Gilroy Light" panose="00000400000000000000" pitchFamily="50" charset="0"/>
          <a:ea typeface="+mn-ea"/>
          <a:cs typeface="+mn-cs"/>
        </a:defRPr>
      </a:lvl4pPr>
      <a:lvl5pPr marL="1157275" indent="-128586" algn="l" defTabSz="514344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Gilroy Light" panose="00000400000000000000" pitchFamily="50" charset="0"/>
          <a:ea typeface="+mn-ea"/>
          <a:cs typeface="+mn-cs"/>
        </a:defRPr>
      </a:lvl5pPr>
      <a:lvl6pPr marL="1414446" indent="-128586" algn="l" defTabSz="514344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18" indent="-128586" algn="l" defTabSz="514344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790" indent="-128586" algn="l" defTabSz="514344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62" indent="-128586" algn="l" defTabSz="514344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44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2" algn="l" defTabSz="514344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44" algn="l" defTabSz="514344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15" algn="l" defTabSz="514344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687" algn="l" defTabSz="514344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60" algn="l" defTabSz="514344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32" algn="l" defTabSz="514344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03" algn="l" defTabSz="514344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375" algn="l" defTabSz="514344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nlinehaendler-news.de/e-recht/gesetze/135779-darum-digital-markets-act-digital-services-act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gi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pr.org/2021/10/04/1043093307/facebook-asks-dismiss-ftc-complaint-instagram-whatsapp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hatzak.de/2012/11/facebook-statistik-2012-das-bekannteste-social-media-netzwerk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 descr="Ein Bild, das Mann, Person, Schlips, Anzug enthält.&#10;&#10;Automatisch generierte Beschreibung">
            <a:extLst>
              <a:ext uri="{FF2B5EF4-FFF2-40B4-BE49-F238E27FC236}">
                <a16:creationId xmlns:a16="http://schemas.microsoft.com/office/drawing/2014/main" id="{D12E0985-C2EE-5963-0E90-A972CEEA1E0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16756" flipH="1">
            <a:off x="1927365" y="1746464"/>
            <a:ext cx="5581781" cy="3148781"/>
          </a:xfrm>
          <a:prstGeom prst="rect">
            <a:avLst/>
          </a:prstGeom>
        </p:spPr>
      </p:pic>
      <p:pic>
        <p:nvPicPr>
          <p:cNvPr id="7" name="Grafik 6" descr="Ein Bild, das Person enthält.&#10;&#10;Automatisch generierte Beschreibung">
            <a:extLst>
              <a:ext uri="{FF2B5EF4-FFF2-40B4-BE49-F238E27FC236}">
                <a16:creationId xmlns:a16="http://schemas.microsoft.com/office/drawing/2014/main" id="{48322C83-61A4-8A66-A602-E358F026B64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76899">
            <a:off x="-1623889" y="1778207"/>
            <a:ext cx="4350917" cy="4008500"/>
          </a:xfrm>
          <a:prstGeom prst="rect">
            <a:avLst/>
          </a:prstGeom>
        </p:spPr>
      </p:pic>
      <p:sp>
        <p:nvSpPr>
          <p:cNvPr id="13" name="Freihandform: Form 12">
            <a:extLst>
              <a:ext uri="{FF2B5EF4-FFF2-40B4-BE49-F238E27FC236}">
                <a16:creationId xmlns:a16="http://schemas.microsoft.com/office/drawing/2014/main" id="{97199651-99E9-22B0-AEDA-74DE97116F25}"/>
              </a:ext>
            </a:extLst>
          </p:cNvPr>
          <p:cNvSpPr/>
          <p:nvPr/>
        </p:nvSpPr>
        <p:spPr>
          <a:xfrm>
            <a:off x="0" y="1"/>
            <a:ext cx="5143500" cy="5143500"/>
          </a:xfrm>
          <a:custGeom>
            <a:avLst/>
            <a:gdLst>
              <a:gd name="connsiteX0" fmla="*/ 494070 w 5143500"/>
              <a:gd name="connsiteY0" fmla="*/ 516193 h 5143500"/>
              <a:gd name="connsiteX1" fmla="*/ 494070 w 5143500"/>
              <a:gd name="connsiteY1" fmla="*/ 4557251 h 5143500"/>
              <a:gd name="connsiteX2" fmla="*/ 4579373 w 5143500"/>
              <a:gd name="connsiteY2" fmla="*/ 4557251 h 5143500"/>
              <a:gd name="connsiteX3" fmla="*/ 4579373 w 5143500"/>
              <a:gd name="connsiteY3" fmla="*/ 516193 h 5143500"/>
              <a:gd name="connsiteX4" fmla="*/ 0 w 5143500"/>
              <a:gd name="connsiteY4" fmla="*/ 0 h 5143500"/>
              <a:gd name="connsiteX5" fmla="*/ 5143500 w 5143500"/>
              <a:gd name="connsiteY5" fmla="*/ 0 h 5143500"/>
              <a:gd name="connsiteX6" fmla="*/ 5143500 w 5143500"/>
              <a:gd name="connsiteY6" fmla="*/ 5143500 h 5143500"/>
              <a:gd name="connsiteX7" fmla="*/ 0 w 5143500"/>
              <a:gd name="connsiteY7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43500" h="5143500">
                <a:moveTo>
                  <a:pt x="494070" y="516193"/>
                </a:moveTo>
                <a:lnTo>
                  <a:pt x="494070" y="4557251"/>
                </a:lnTo>
                <a:lnTo>
                  <a:pt x="4579373" y="4557251"/>
                </a:lnTo>
                <a:lnTo>
                  <a:pt x="4579373" y="516193"/>
                </a:lnTo>
                <a:close/>
                <a:moveTo>
                  <a:pt x="0" y="0"/>
                </a:moveTo>
                <a:lnTo>
                  <a:pt x="5143500" y="0"/>
                </a:lnTo>
                <a:lnTo>
                  <a:pt x="5143500" y="5143500"/>
                </a:lnTo>
                <a:lnTo>
                  <a:pt x="0" y="5143500"/>
                </a:lnTo>
                <a:close/>
              </a:path>
            </a:pathLst>
          </a:custGeom>
          <a:gradFill flip="none" rotWithShape="1">
            <a:gsLst>
              <a:gs pos="0">
                <a:srgbClr val="7FE660"/>
              </a:gs>
              <a:gs pos="49000">
                <a:srgbClr val="3FCD7E"/>
              </a:gs>
              <a:gs pos="100000">
                <a:srgbClr val="2BCEBE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64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3E7B914F-2294-5F60-CC79-07D430E41F30}"/>
              </a:ext>
            </a:extLst>
          </p:cNvPr>
          <p:cNvSpPr txBox="1"/>
          <p:nvPr/>
        </p:nvSpPr>
        <p:spPr>
          <a:xfrm>
            <a:off x="425244" y="726158"/>
            <a:ext cx="4222956" cy="76944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de-DE" sz="4400" dirty="0">
                <a:solidFill>
                  <a:schemeClr val="bg1"/>
                </a:solidFill>
                <a:latin typeface="Gilroy Bold" panose="00000800000000000000" pitchFamily="50" charset="0"/>
              </a:rPr>
              <a:t>Die Slideshow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95DED1B3-1E6D-9390-73FE-05A4C157066A}"/>
              </a:ext>
            </a:extLst>
          </p:cNvPr>
          <p:cNvSpPr txBox="1"/>
          <p:nvPr/>
        </p:nvSpPr>
        <p:spPr>
          <a:xfrm>
            <a:off x="59552" y="4739560"/>
            <a:ext cx="1248459" cy="3140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400" b="1" dirty="0" err="1">
                <a:solidFill>
                  <a:schemeClr val="bg1"/>
                </a:solidFill>
                <a:latin typeface="Gilroy Bold" panose="00000800000000000000" pitchFamily="50" charset="0"/>
              </a:rPr>
              <a:t>cloud</a:t>
            </a:r>
            <a:r>
              <a:rPr lang="de-DE" sz="1400" b="1" dirty="0">
                <a:solidFill>
                  <a:schemeClr val="bg1"/>
                </a:solidFill>
                <a:latin typeface="Gilroy Bold" panose="00000800000000000000" pitchFamily="50" charset="0"/>
              </a:rPr>
              <a:t> </a:t>
            </a:r>
            <a:r>
              <a:rPr lang="de-DE" sz="1400" b="1" dirty="0" err="1">
                <a:solidFill>
                  <a:schemeClr val="bg1"/>
                </a:solidFill>
                <a:latin typeface="Gilroy Bold" panose="00000800000000000000" pitchFamily="50" charset="0"/>
              </a:rPr>
              <a:t>ahead</a:t>
            </a:r>
            <a:endParaRPr lang="de-DE" sz="1400" b="1" dirty="0">
              <a:solidFill>
                <a:schemeClr val="bg1"/>
              </a:solidFill>
              <a:latin typeface="Gilroy Bold" panose="00000800000000000000" pitchFamily="50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3A30F93-5410-49E4-7F4E-EBEA24B1B973}"/>
              </a:ext>
            </a:extLst>
          </p:cNvPr>
          <p:cNvSpPr txBox="1"/>
          <p:nvPr/>
        </p:nvSpPr>
        <p:spPr>
          <a:xfrm>
            <a:off x="312703" y="3244358"/>
            <a:ext cx="4222956" cy="95410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de-DE" sz="2800" dirty="0">
                <a:latin typeface="Gilroy Bold" panose="00000800000000000000" pitchFamily="50" charset="0"/>
              </a:rPr>
              <a:t>Vestager</a:t>
            </a:r>
          </a:p>
          <a:p>
            <a:pPr algn="ctr"/>
            <a:r>
              <a:rPr lang="de-DE" sz="2800" dirty="0">
                <a:solidFill>
                  <a:schemeClr val="bg1"/>
                </a:solidFill>
                <a:latin typeface="Gilroy Bold" panose="00000800000000000000" pitchFamily="50" charset="0"/>
              </a:rPr>
              <a:t>vs. </a:t>
            </a:r>
            <a:r>
              <a:rPr lang="de-DE" sz="2800" dirty="0">
                <a:latin typeface="Gilroy Bold" panose="00000800000000000000" pitchFamily="50" charset="0"/>
              </a:rPr>
              <a:t>Zuckerberg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A292A506-3C41-FA92-264C-4AEB465BD7AD}"/>
              </a:ext>
            </a:extLst>
          </p:cNvPr>
          <p:cNvSpPr/>
          <p:nvPr/>
        </p:nvSpPr>
        <p:spPr>
          <a:xfrm>
            <a:off x="494071" y="516194"/>
            <a:ext cx="4085303" cy="404105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92017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054AA5F5-615B-B65C-DB81-62EFB5734D11}"/>
              </a:ext>
            </a:extLst>
          </p:cNvPr>
          <p:cNvSpPr txBox="1"/>
          <p:nvPr/>
        </p:nvSpPr>
        <p:spPr>
          <a:xfrm>
            <a:off x="581024" y="802839"/>
            <a:ext cx="3762376" cy="24314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de-DE" sz="4000" dirty="0">
                <a:solidFill>
                  <a:schemeClr val="bg1"/>
                </a:solidFill>
                <a:latin typeface="Gilroy Bold" panose="00000800000000000000" pitchFamily="50" charset="0"/>
              </a:rPr>
              <a:t>Juni 2018</a:t>
            </a:r>
            <a:endParaRPr lang="de-DE" sz="2800" dirty="0">
              <a:solidFill>
                <a:schemeClr val="bg1"/>
              </a:solidFill>
              <a:latin typeface="Gilroy Bold" panose="00000800000000000000" pitchFamily="50" charset="0"/>
            </a:endParaRPr>
          </a:p>
          <a:p>
            <a:pPr marL="0" indent="0">
              <a:buNone/>
            </a:pPr>
            <a:r>
              <a:rPr lang="de-DE" sz="2800" dirty="0">
                <a:latin typeface="Gilroy Bold" panose="00000800000000000000" pitchFamily="50" charset="0"/>
              </a:rPr>
              <a:t>Instagram erreicht </a:t>
            </a:r>
            <a:br>
              <a:rPr lang="de-DE" sz="2800" dirty="0">
                <a:latin typeface="Gilroy Bold" panose="00000800000000000000" pitchFamily="50" charset="0"/>
              </a:rPr>
            </a:br>
            <a:r>
              <a:rPr lang="de-DE" sz="2800" dirty="0">
                <a:latin typeface="Gilroy Bold" panose="00000800000000000000" pitchFamily="50" charset="0"/>
              </a:rPr>
              <a:t>1 Mrd. Nutzer weltweit</a:t>
            </a:r>
          </a:p>
          <a:p>
            <a:pPr marL="0" indent="0">
              <a:buNone/>
            </a:pPr>
            <a:endParaRPr lang="de-DE" sz="2800" dirty="0">
              <a:latin typeface="Gilroy Bold" panose="000008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64424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054AA5F5-615B-B65C-DB81-62EFB5734D11}"/>
              </a:ext>
            </a:extLst>
          </p:cNvPr>
          <p:cNvSpPr txBox="1"/>
          <p:nvPr/>
        </p:nvSpPr>
        <p:spPr>
          <a:xfrm>
            <a:off x="581024" y="802839"/>
            <a:ext cx="3762376" cy="3293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de-DE" sz="4000" dirty="0">
                <a:solidFill>
                  <a:schemeClr val="bg1"/>
                </a:solidFill>
                <a:latin typeface="Gilroy Bold" panose="00000800000000000000" pitchFamily="50" charset="0"/>
              </a:rPr>
              <a:t>2020</a:t>
            </a:r>
            <a:endParaRPr lang="de-DE" sz="2800" dirty="0">
              <a:solidFill>
                <a:schemeClr val="bg1"/>
              </a:solidFill>
              <a:latin typeface="Gilroy Bold" panose="00000800000000000000" pitchFamily="50" charset="0"/>
            </a:endParaRPr>
          </a:p>
          <a:p>
            <a:pPr marL="0" indent="0">
              <a:buNone/>
            </a:pPr>
            <a:r>
              <a:rPr lang="de-DE" sz="2800" dirty="0">
                <a:latin typeface="Gilroy Bold" panose="00000800000000000000" pitchFamily="50" charset="0"/>
              </a:rPr>
              <a:t>Die Federal Trade </a:t>
            </a:r>
            <a:r>
              <a:rPr lang="de-DE" sz="2800" dirty="0" err="1">
                <a:latin typeface="Gilroy Bold" panose="00000800000000000000" pitchFamily="50" charset="0"/>
              </a:rPr>
              <a:t>Commission</a:t>
            </a:r>
            <a:r>
              <a:rPr lang="de-DE" sz="2800" dirty="0">
                <a:latin typeface="Gilroy Bold" panose="00000800000000000000" pitchFamily="50" charset="0"/>
              </a:rPr>
              <a:t> startet den Versuch, Facebook aufzubrechen.</a:t>
            </a:r>
          </a:p>
          <a:p>
            <a:pPr marL="0" indent="0">
              <a:buNone/>
            </a:pPr>
            <a:endParaRPr lang="de-DE" sz="2800" dirty="0">
              <a:latin typeface="Gilroy Bold" panose="000008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71230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Ein Bild, das Mann, Person, Anzug, tragen enthält.&#10;&#10;Automatisch generierte Beschreibung">
            <a:extLst>
              <a:ext uri="{FF2B5EF4-FFF2-40B4-BE49-F238E27FC236}">
                <a16:creationId xmlns:a16="http://schemas.microsoft.com/office/drawing/2014/main" id="{3AAEF320-55DC-B9B5-4CBF-08F58C81078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38250" y="1335572"/>
            <a:ext cx="5714999" cy="3807928"/>
          </a:xfrm>
          <a:prstGeom prst="rect">
            <a:avLst/>
          </a:prstGeom>
        </p:spPr>
      </p:pic>
      <p:sp>
        <p:nvSpPr>
          <p:cNvPr id="5" name="Sprechblase: rechteckig 4">
            <a:extLst>
              <a:ext uri="{FF2B5EF4-FFF2-40B4-BE49-F238E27FC236}">
                <a16:creationId xmlns:a16="http://schemas.microsoft.com/office/drawing/2014/main" id="{B21C86EE-A9E7-19A7-4FEC-3BEA1D96FE04}"/>
              </a:ext>
            </a:extLst>
          </p:cNvPr>
          <p:cNvSpPr/>
          <p:nvPr/>
        </p:nvSpPr>
        <p:spPr>
          <a:xfrm>
            <a:off x="1495426" y="434499"/>
            <a:ext cx="3219452" cy="2190750"/>
          </a:xfrm>
          <a:prstGeom prst="wedgeRectCallout">
            <a:avLst>
              <a:gd name="adj1" fmla="val -29281"/>
              <a:gd name="adj2" fmla="val 60992"/>
            </a:avLst>
          </a:prstGeom>
          <a:solidFill>
            <a:schemeClr val="bg1"/>
          </a:solidFill>
          <a:ln>
            <a:solidFill>
              <a:srgbClr val="3FCD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08000" rIns="180000" bIns="144000" rtlCol="0" anchor="ctr"/>
          <a:lstStyle/>
          <a:p>
            <a:pPr>
              <a:spcBef>
                <a:spcPts val="600"/>
              </a:spcBef>
            </a:pPr>
            <a:r>
              <a:rPr lang="de-DE" sz="2000" dirty="0">
                <a:solidFill>
                  <a:schemeClr val="tx1"/>
                </a:solidFill>
                <a:latin typeface="Gilroy Bold" panose="00000800000000000000" pitchFamily="50" charset="0"/>
              </a:rPr>
              <a:t>„</a:t>
            </a:r>
            <a:r>
              <a:rPr lang="en-US" sz="2000" dirty="0">
                <a:solidFill>
                  <a:schemeClr val="tx1"/>
                </a:solidFill>
                <a:latin typeface="Gilroy Bold" panose="00000800000000000000" pitchFamily="50" charset="0"/>
              </a:rPr>
              <a:t>The reality is that we compete with many other services in everything we do, and we compete fairly.”</a:t>
            </a:r>
            <a:endParaRPr lang="de-DE" sz="2000" dirty="0">
              <a:solidFill>
                <a:schemeClr val="tx1"/>
              </a:solidFill>
              <a:latin typeface="Gilroy Bold" panose="00000800000000000000" pitchFamily="50" charset="0"/>
            </a:endParaRPr>
          </a:p>
          <a:p>
            <a:pPr algn="r">
              <a:spcBef>
                <a:spcPts val="600"/>
              </a:spcBef>
            </a:pPr>
            <a:r>
              <a:rPr lang="de-DE" sz="1200" dirty="0">
                <a:solidFill>
                  <a:schemeClr val="tx1"/>
                </a:solidFill>
                <a:latin typeface="Gilroy Italic" panose="00000500000000000000" pitchFamily="50" charset="0"/>
              </a:rPr>
              <a:t>Mark Zuckerberg, 2020</a:t>
            </a:r>
            <a:endParaRPr lang="de-DE" sz="2000" dirty="0">
              <a:solidFill>
                <a:schemeClr val="tx1"/>
              </a:solidFill>
              <a:latin typeface="Gilroy Italic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86184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FB06039E-ED03-5103-95ED-59D31C46B4BD}"/>
              </a:ext>
            </a:extLst>
          </p:cNvPr>
          <p:cNvSpPr txBox="1"/>
          <p:nvPr/>
        </p:nvSpPr>
        <p:spPr>
          <a:xfrm>
            <a:off x="581024" y="802839"/>
            <a:ext cx="3762376" cy="3293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de-DE" sz="4000" dirty="0">
                <a:solidFill>
                  <a:schemeClr val="bg1"/>
                </a:solidFill>
                <a:latin typeface="Gilroy Bold" panose="00000800000000000000" pitchFamily="50" charset="0"/>
              </a:rPr>
              <a:t>Juni 2021</a:t>
            </a:r>
            <a:endParaRPr lang="de-DE" sz="2800" dirty="0">
              <a:solidFill>
                <a:schemeClr val="bg1"/>
              </a:solidFill>
              <a:latin typeface="Gilroy Bold" panose="00000800000000000000" pitchFamily="50" charset="0"/>
            </a:endParaRPr>
          </a:p>
          <a:p>
            <a:pPr marL="0" indent="0">
              <a:buNone/>
            </a:pPr>
            <a:r>
              <a:rPr lang="de-DE" sz="2800" dirty="0">
                <a:latin typeface="Gilroy Bold" panose="00000800000000000000" pitchFamily="50" charset="0"/>
              </a:rPr>
              <a:t>Das Verfahren der FTC wird aufgrund unzureichender Beweislage eingestellt.</a:t>
            </a:r>
          </a:p>
          <a:p>
            <a:pPr marL="0" indent="0">
              <a:buNone/>
            </a:pPr>
            <a:endParaRPr lang="de-DE" sz="2800" dirty="0">
              <a:latin typeface="Gilroy Bold" panose="000008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28151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E111AAC8-C9CE-6B27-5A65-1FDDE9FF2748}"/>
              </a:ext>
            </a:extLst>
          </p:cNvPr>
          <p:cNvSpPr txBox="1"/>
          <p:nvPr/>
        </p:nvSpPr>
        <p:spPr>
          <a:xfrm>
            <a:off x="494071" y="516194"/>
            <a:ext cx="4085303" cy="4041058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/>
          <a:p>
            <a:pPr marL="0" indent="0" algn="ctr">
              <a:buNone/>
            </a:pPr>
            <a:r>
              <a:rPr lang="de-DE" sz="3200" dirty="0">
                <a:latin typeface="Gilroy Bold" panose="00000800000000000000" pitchFamily="50" charset="0"/>
              </a:rPr>
              <a:t>Was ist das Grundproblem?</a:t>
            </a:r>
          </a:p>
        </p:txBody>
      </p:sp>
    </p:spTree>
    <p:extLst>
      <p:ext uri="{BB962C8B-B14F-4D97-AF65-F5344CB8AC3E}">
        <p14:creationId xmlns:p14="http://schemas.microsoft.com/office/powerpoint/2010/main" val="25015260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F0BC1C1F-5038-F6DF-556E-1752F452EBA8}"/>
              </a:ext>
            </a:extLst>
          </p:cNvPr>
          <p:cNvSpPr/>
          <p:nvPr/>
        </p:nvSpPr>
        <p:spPr>
          <a:xfrm>
            <a:off x="494071" y="516194"/>
            <a:ext cx="4085303" cy="404105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80F4D74-2BEB-CA0D-3D49-C03695A392FF}"/>
              </a:ext>
            </a:extLst>
          </p:cNvPr>
          <p:cNvSpPr txBox="1"/>
          <p:nvPr/>
        </p:nvSpPr>
        <p:spPr>
          <a:xfrm>
            <a:off x="781049" y="802839"/>
            <a:ext cx="345757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de-DE" sz="2400" dirty="0">
                <a:solidFill>
                  <a:schemeClr val="bg1"/>
                </a:solidFill>
                <a:latin typeface="Gilroy Bold" panose="00000800000000000000" pitchFamily="50" charset="0"/>
              </a:rPr>
              <a:t>Das</a:t>
            </a:r>
            <a:r>
              <a:rPr lang="de-DE" sz="2400" dirty="0">
                <a:latin typeface="Gilroy Bold" panose="00000800000000000000" pitchFamily="50" charset="0"/>
              </a:rPr>
              <a:t> Kartellrecht </a:t>
            </a:r>
            <a:r>
              <a:rPr lang="de-DE" sz="2400" dirty="0">
                <a:solidFill>
                  <a:schemeClr val="bg1"/>
                </a:solidFill>
                <a:latin typeface="Gilroy Bold" panose="00000800000000000000" pitchFamily="50" charset="0"/>
              </a:rPr>
              <a:t>ist nicht konzipiert für die Bedarfe des </a:t>
            </a:r>
            <a:r>
              <a:rPr lang="de-DE" sz="2400" dirty="0">
                <a:latin typeface="Gilroy Bold" panose="00000800000000000000" pitchFamily="50" charset="0"/>
              </a:rPr>
              <a:t>digitalen Zeitalters.</a:t>
            </a:r>
          </a:p>
        </p:txBody>
      </p:sp>
    </p:spTree>
    <p:extLst>
      <p:ext uri="{BB962C8B-B14F-4D97-AF65-F5344CB8AC3E}">
        <p14:creationId xmlns:p14="http://schemas.microsoft.com/office/powerpoint/2010/main" val="19494098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FBCFB0D8-078A-5AC9-A8E3-C579E2B77AFF}"/>
              </a:ext>
            </a:extLst>
          </p:cNvPr>
          <p:cNvSpPr/>
          <p:nvPr/>
        </p:nvSpPr>
        <p:spPr>
          <a:xfrm>
            <a:off x="494071" y="516194"/>
            <a:ext cx="4085303" cy="404105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57514A64-9F56-EA8A-5C93-387C851DC7F4}"/>
              </a:ext>
            </a:extLst>
          </p:cNvPr>
          <p:cNvSpPr txBox="1"/>
          <p:nvPr/>
        </p:nvSpPr>
        <p:spPr>
          <a:xfrm>
            <a:off x="781049" y="802839"/>
            <a:ext cx="3457575" cy="21852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de-DE" dirty="0">
                <a:solidFill>
                  <a:schemeClr val="bg1"/>
                </a:solidFill>
                <a:latin typeface="Gilroy Bold" panose="00000800000000000000" pitchFamily="50" charset="0"/>
              </a:rPr>
              <a:t>Es geht davon aus, dass eine Monopolstellung zu steigenden Preisen bei den Kunden führt.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de-DE" sz="2400" dirty="0">
                <a:latin typeface="Gilroy Bold" panose="00000800000000000000" pitchFamily="50" charset="0"/>
              </a:rPr>
              <a:t>Im digitalen Zeitalter sind viele Leistungen erst einmal kostenlos.</a:t>
            </a:r>
          </a:p>
        </p:txBody>
      </p:sp>
    </p:spTree>
    <p:extLst>
      <p:ext uri="{BB962C8B-B14F-4D97-AF65-F5344CB8AC3E}">
        <p14:creationId xmlns:p14="http://schemas.microsoft.com/office/powerpoint/2010/main" val="6155592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FBCFB0D8-078A-5AC9-A8E3-C579E2B77AFF}"/>
              </a:ext>
            </a:extLst>
          </p:cNvPr>
          <p:cNvSpPr/>
          <p:nvPr/>
        </p:nvSpPr>
        <p:spPr>
          <a:xfrm>
            <a:off x="494071" y="516194"/>
            <a:ext cx="4085303" cy="404105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57514A64-9F56-EA8A-5C93-387C851DC7F4}"/>
              </a:ext>
            </a:extLst>
          </p:cNvPr>
          <p:cNvSpPr txBox="1"/>
          <p:nvPr/>
        </p:nvSpPr>
        <p:spPr>
          <a:xfrm>
            <a:off x="781049" y="802839"/>
            <a:ext cx="3457575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de-DE" sz="2400" dirty="0">
                <a:solidFill>
                  <a:schemeClr val="bg1"/>
                </a:solidFill>
                <a:latin typeface="Gilroy Bold" panose="00000800000000000000" pitchFamily="50" charset="0"/>
              </a:rPr>
              <a:t>Marktmacht im digitalen Zeitalter zeigt sich an anderer Stelle:</a:t>
            </a:r>
          </a:p>
          <a:p>
            <a:pPr marL="266700" indent="-180975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de-DE" dirty="0">
                <a:latin typeface="Gilroy Bold" panose="00000800000000000000" pitchFamily="50" charset="0"/>
              </a:rPr>
              <a:t>weltweiter Umsatz</a:t>
            </a:r>
          </a:p>
          <a:p>
            <a:pPr marL="266700" indent="-180975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de-DE" dirty="0">
                <a:latin typeface="Gilroy Bold" panose="00000800000000000000" pitchFamily="50" charset="0"/>
              </a:rPr>
              <a:t>Anzahl Endnutzer</a:t>
            </a:r>
          </a:p>
          <a:p>
            <a:pPr marL="266700" indent="-180975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de-DE" dirty="0">
                <a:latin typeface="Gilroy Bold" panose="00000800000000000000" pitchFamily="50" charset="0"/>
              </a:rPr>
              <a:t>Anzahl kommerzielle Nutzer</a:t>
            </a:r>
          </a:p>
        </p:txBody>
      </p:sp>
    </p:spTree>
    <p:extLst>
      <p:ext uri="{BB962C8B-B14F-4D97-AF65-F5344CB8AC3E}">
        <p14:creationId xmlns:p14="http://schemas.microsoft.com/office/powerpoint/2010/main" val="36788815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prechblase: rechteckig 4">
            <a:extLst>
              <a:ext uri="{FF2B5EF4-FFF2-40B4-BE49-F238E27FC236}">
                <a16:creationId xmlns:a16="http://schemas.microsoft.com/office/drawing/2014/main" id="{DAD43695-6B65-C0AF-D08C-4A65090F2DF5}"/>
              </a:ext>
            </a:extLst>
          </p:cNvPr>
          <p:cNvSpPr/>
          <p:nvPr/>
        </p:nvSpPr>
        <p:spPr>
          <a:xfrm>
            <a:off x="324927" y="326010"/>
            <a:ext cx="3162191" cy="1817115"/>
          </a:xfrm>
          <a:prstGeom prst="wedgeRectCallout">
            <a:avLst>
              <a:gd name="adj1" fmla="val 29155"/>
              <a:gd name="adj2" fmla="val 63166"/>
            </a:avLst>
          </a:prstGeom>
          <a:solidFill>
            <a:schemeClr val="bg1"/>
          </a:solidFill>
          <a:ln>
            <a:solidFill>
              <a:srgbClr val="3FCD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08000" rIns="180000" bIns="144000" rtlCol="0" anchor="ctr"/>
          <a:lstStyle/>
          <a:p>
            <a:pPr>
              <a:spcBef>
                <a:spcPts val="600"/>
              </a:spcBef>
            </a:pPr>
            <a:r>
              <a:rPr lang="de-DE" sz="1600" dirty="0">
                <a:solidFill>
                  <a:schemeClr val="tx1"/>
                </a:solidFill>
                <a:latin typeface="Gilroy Bold" panose="00000800000000000000" pitchFamily="50" charset="0"/>
              </a:rPr>
              <a:t>„In der digitalen Welt haben sich Wild-West-Methoden breitgemacht, wobei die Größten und Stärksten die Regeln bestimmen</a:t>
            </a:r>
            <a:r>
              <a:rPr lang="en-US" sz="1600" dirty="0">
                <a:solidFill>
                  <a:schemeClr val="tx1"/>
                </a:solidFill>
                <a:latin typeface="Gilroy Bold" panose="00000800000000000000" pitchFamily="50" charset="0"/>
              </a:rPr>
              <a:t>”</a:t>
            </a:r>
          </a:p>
          <a:p>
            <a:pPr>
              <a:spcBef>
                <a:spcPts val="600"/>
              </a:spcBef>
            </a:pPr>
            <a:r>
              <a:rPr lang="en-US" sz="1200" dirty="0">
                <a:solidFill>
                  <a:schemeClr val="tx1"/>
                </a:solidFill>
                <a:latin typeface="Gilroy Italic" panose="00000500000000000000" pitchFamily="50" charset="0"/>
              </a:rPr>
              <a:t>Christel </a:t>
            </a:r>
            <a:r>
              <a:rPr lang="en-US" sz="1200" dirty="0" err="1">
                <a:solidFill>
                  <a:schemeClr val="tx1"/>
                </a:solidFill>
                <a:latin typeface="Gilroy Italic" panose="00000500000000000000" pitchFamily="50" charset="0"/>
              </a:rPr>
              <a:t>Schaldemose</a:t>
            </a:r>
            <a:r>
              <a:rPr lang="en-US" sz="1200" dirty="0">
                <a:solidFill>
                  <a:schemeClr val="tx1"/>
                </a:solidFill>
                <a:latin typeface="Gilroy Italic" panose="00000500000000000000" pitchFamily="50" charset="0"/>
              </a:rPr>
              <a:t> (MEP), 2022</a:t>
            </a:r>
          </a:p>
        </p:txBody>
      </p:sp>
      <p:pic>
        <p:nvPicPr>
          <p:cNvPr id="4" name="Grafik 3" descr="Ein Bild, das Person, Frau, schwarz enthält.&#10;&#10;Automatisch generierte Beschreibung">
            <a:extLst>
              <a:ext uri="{FF2B5EF4-FFF2-40B4-BE49-F238E27FC236}">
                <a16:creationId xmlns:a16="http://schemas.microsoft.com/office/drawing/2014/main" id="{C78CA255-797C-9737-6D21-4A8D7FB28F4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796"/>
          <a:stretch/>
        </p:blipFill>
        <p:spPr>
          <a:xfrm>
            <a:off x="1771450" y="1378243"/>
            <a:ext cx="3372050" cy="3765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7236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054AA5F5-615B-B65C-DB81-62EFB5734D11}"/>
              </a:ext>
            </a:extLst>
          </p:cNvPr>
          <p:cNvSpPr txBox="1"/>
          <p:nvPr/>
        </p:nvSpPr>
        <p:spPr>
          <a:xfrm>
            <a:off x="581024" y="802839"/>
            <a:ext cx="4010026" cy="3354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de-DE" sz="4000" dirty="0">
                <a:solidFill>
                  <a:schemeClr val="bg1"/>
                </a:solidFill>
                <a:latin typeface="Gilroy Bold" panose="00000800000000000000" pitchFamily="50" charset="0"/>
              </a:rPr>
              <a:t>Dezember 2020</a:t>
            </a:r>
            <a:endParaRPr lang="de-DE" sz="2800" dirty="0">
              <a:solidFill>
                <a:schemeClr val="bg1"/>
              </a:solidFill>
              <a:latin typeface="Gilroy Bold" panose="00000800000000000000" pitchFamily="50" charset="0"/>
            </a:endParaRPr>
          </a:p>
          <a:p>
            <a:pPr marL="0" indent="0">
              <a:buNone/>
            </a:pPr>
            <a:r>
              <a:rPr lang="de-DE" sz="2400" dirty="0">
                <a:latin typeface="Gilroy Bold" panose="00000800000000000000" pitchFamily="50" charset="0"/>
              </a:rPr>
              <a:t>Die EU-Kommission gibt den Startschuss für ein großes Regulierungs-Vorhaben zur Kontrolle der Marktmacht von digitalen Plattformen.</a:t>
            </a:r>
          </a:p>
          <a:p>
            <a:pPr marL="0" indent="0">
              <a:buNone/>
            </a:pPr>
            <a:endParaRPr lang="de-DE" sz="2800" dirty="0">
              <a:latin typeface="Gilroy Bold" panose="00000800000000000000" pitchFamily="50" charset="0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E6B93C62-7271-F914-1C0E-84D81B1186B9}"/>
              </a:ext>
            </a:extLst>
          </p:cNvPr>
          <p:cNvSpPr txBox="1"/>
          <p:nvPr/>
        </p:nvSpPr>
        <p:spPr>
          <a:xfrm>
            <a:off x="-3096883" y="1944151"/>
            <a:ext cx="257067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>
                <a:hlinkClick r:id="rId3"/>
              </a:rPr>
              <a:t>Darum geht es beim Digital </a:t>
            </a:r>
            <a:r>
              <a:rPr lang="de-DE" dirty="0" err="1">
                <a:hlinkClick r:id="rId3"/>
              </a:rPr>
              <a:t>Markets</a:t>
            </a:r>
            <a:r>
              <a:rPr lang="de-DE" dirty="0">
                <a:hlinkClick r:id="rId3"/>
              </a:rPr>
              <a:t> Act und Digital Services Act (onlinehaendler-news.de)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9821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 descr="Ein Bild, das Mann, Person, Schlips, Anzug enthält.&#10;&#10;Automatisch generierte Beschreibung">
            <a:extLst>
              <a:ext uri="{FF2B5EF4-FFF2-40B4-BE49-F238E27FC236}">
                <a16:creationId xmlns:a16="http://schemas.microsoft.com/office/drawing/2014/main" id="{D12E0985-C2EE-5963-0E90-A972CEEA1E0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730412" y="1994718"/>
            <a:ext cx="5581781" cy="3148781"/>
          </a:xfrm>
          <a:prstGeom prst="rect">
            <a:avLst/>
          </a:prstGeom>
        </p:spPr>
      </p:pic>
      <p:pic>
        <p:nvPicPr>
          <p:cNvPr id="7" name="Grafik 6" descr="Ein Bild, das Person enthält.&#10;&#10;Automatisch generierte Beschreibung">
            <a:extLst>
              <a:ext uri="{FF2B5EF4-FFF2-40B4-BE49-F238E27FC236}">
                <a16:creationId xmlns:a16="http://schemas.microsoft.com/office/drawing/2014/main" id="{48322C83-61A4-8A66-A602-E358F026B64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76899">
            <a:off x="-1289482" y="1843085"/>
            <a:ext cx="4350917" cy="4008500"/>
          </a:xfrm>
          <a:prstGeom prst="rect">
            <a:avLst/>
          </a:prstGeom>
        </p:spPr>
      </p:pic>
      <p:sp>
        <p:nvSpPr>
          <p:cNvPr id="13" name="Freihandform: Form 12">
            <a:extLst>
              <a:ext uri="{FF2B5EF4-FFF2-40B4-BE49-F238E27FC236}">
                <a16:creationId xmlns:a16="http://schemas.microsoft.com/office/drawing/2014/main" id="{97199651-99E9-22B0-AEDA-74DE97116F25}"/>
              </a:ext>
            </a:extLst>
          </p:cNvPr>
          <p:cNvSpPr/>
          <p:nvPr/>
        </p:nvSpPr>
        <p:spPr>
          <a:xfrm>
            <a:off x="0" y="1"/>
            <a:ext cx="5143500" cy="5143500"/>
          </a:xfrm>
          <a:custGeom>
            <a:avLst/>
            <a:gdLst>
              <a:gd name="connsiteX0" fmla="*/ 494070 w 5143500"/>
              <a:gd name="connsiteY0" fmla="*/ 516193 h 5143500"/>
              <a:gd name="connsiteX1" fmla="*/ 494070 w 5143500"/>
              <a:gd name="connsiteY1" fmla="*/ 4557251 h 5143500"/>
              <a:gd name="connsiteX2" fmla="*/ 4579373 w 5143500"/>
              <a:gd name="connsiteY2" fmla="*/ 4557251 h 5143500"/>
              <a:gd name="connsiteX3" fmla="*/ 4579373 w 5143500"/>
              <a:gd name="connsiteY3" fmla="*/ 516193 h 5143500"/>
              <a:gd name="connsiteX4" fmla="*/ 0 w 5143500"/>
              <a:gd name="connsiteY4" fmla="*/ 0 h 5143500"/>
              <a:gd name="connsiteX5" fmla="*/ 5143500 w 5143500"/>
              <a:gd name="connsiteY5" fmla="*/ 0 h 5143500"/>
              <a:gd name="connsiteX6" fmla="*/ 5143500 w 5143500"/>
              <a:gd name="connsiteY6" fmla="*/ 5143500 h 5143500"/>
              <a:gd name="connsiteX7" fmla="*/ 0 w 5143500"/>
              <a:gd name="connsiteY7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43500" h="5143500">
                <a:moveTo>
                  <a:pt x="494070" y="516193"/>
                </a:moveTo>
                <a:lnTo>
                  <a:pt x="494070" y="4557251"/>
                </a:lnTo>
                <a:lnTo>
                  <a:pt x="4579373" y="4557251"/>
                </a:lnTo>
                <a:lnTo>
                  <a:pt x="4579373" y="516193"/>
                </a:lnTo>
                <a:close/>
                <a:moveTo>
                  <a:pt x="0" y="0"/>
                </a:moveTo>
                <a:lnTo>
                  <a:pt x="5143500" y="0"/>
                </a:lnTo>
                <a:lnTo>
                  <a:pt x="5143500" y="5143500"/>
                </a:lnTo>
                <a:lnTo>
                  <a:pt x="0" y="5143500"/>
                </a:lnTo>
                <a:close/>
              </a:path>
            </a:pathLst>
          </a:custGeom>
          <a:gradFill flip="none" rotWithShape="1">
            <a:gsLst>
              <a:gs pos="0">
                <a:srgbClr val="7FE660">
                  <a:alpha val="50000"/>
                </a:srgbClr>
              </a:gs>
              <a:gs pos="49000">
                <a:srgbClr val="3FCD7E">
                  <a:alpha val="50000"/>
                </a:srgbClr>
              </a:gs>
              <a:gs pos="100000">
                <a:srgbClr val="2BCEBE">
                  <a:alpha val="50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64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3E7B914F-2294-5F60-CC79-07D430E41F30}"/>
              </a:ext>
            </a:extLst>
          </p:cNvPr>
          <p:cNvSpPr txBox="1"/>
          <p:nvPr/>
        </p:nvSpPr>
        <p:spPr>
          <a:xfrm>
            <a:off x="425244" y="341438"/>
            <a:ext cx="4222956" cy="144655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de-DE" sz="4400" dirty="0">
                <a:latin typeface="Gilroy Bold" panose="00000800000000000000" pitchFamily="50" charset="0"/>
              </a:rPr>
              <a:t>Vestager</a:t>
            </a:r>
          </a:p>
          <a:p>
            <a:pPr algn="ctr"/>
            <a:r>
              <a:rPr lang="de-DE" sz="4400" dirty="0">
                <a:solidFill>
                  <a:schemeClr val="bg1"/>
                </a:solidFill>
                <a:latin typeface="Gilroy Bold" panose="00000800000000000000" pitchFamily="50" charset="0"/>
              </a:rPr>
              <a:t>vs. </a:t>
            </a:r>
            <a:r>
              <a:rPr lang="de-DE" sz="4400" dirty="0">
                <a:latin typeface="Gilroy Bold" panose="00000800000000000000" pitchFamily="50" charset="0"/>
              </a:rPr>
              <a:t>Zuckerberg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95DED1B3-1E6D-9390-73FE-05A4C157066A}"/>
              </a:ext>
            </a:extLst>
          </p:cNvPr>
          <p:cNvSpPr txBox="1"/>
          <p:nvPr/>
        </p:nvSpPr>
        <p:spPr>
          <a:xfrm>
            <a:off x="59552" y="4739560"/>
            <a:ext cx="1248459" cy="3140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400" b="1" dirty="0" err="1">
                <a:solidFill>
                  <a:schemeClr val="bg1"/>
                </a:solidFill>
                <a:latin typeface="Gilroy Bold" panose="00000800000000000000" pitchFamily="50" charset="0"/>
              </a:rPr>
              <a:t>cloud</a:t>
            </a:r>
            <a:r>
              <a:rPr lang="de-DE" sz="1400" b="1" dirty="0">
                <a:solidFill>
                  <a:schemeClr val="bg1"/>
                </a:solidFill>
                <a:latin typeface="Gilroy Bold" panose="00000800000000000000" pitchFamily="50" charset="0"/>
              </a:rPr>
              <a:t> </a:t>
            </a:r>
            <a:r>
              <a:rPr lang="de-DE" sz="1400" b="1" dirty="0" err="1">
                <a:solidFill>
                  <a:schemeClr val="bg1"/>
                </a:solidFill>
                <a:latin typeface="Gilroy Bold" panose="00000800000000000000" pitchFamily="50" charset="0"/>
              </a:rPr>
              <a:t>ahead</a:t>
            </a:r>
            <a:endParaRPr lang="de-DE" sz="1400" b="1" dirty="0">
              <a:solidFill>
                <a:schemeClr val="bg1"/>
              </a:solidFill>
              <a:latin typeface="Gilroy Bold" panose="000008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79760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170835C0-A14F-F8F5-3DFA-398B1F972061}"/>
              </a:ext>
            </a:extLst>
          </p:cNvPr>
          <p:cNvSpPr txBox="1"/>
          <p:nvPr/>
        </p:nvSpPr>
        <p:spPr>
          <a:xfrm>
            <a:off x="476249" y="755868"/>
            <a:ext cx="4200526" cy="3354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de-DE" sz="3200" dirty="0">
                <a:solidFill>
                  <a:schemeClr val="bg1"/>
                </a:solidFill>
                <a:latin typeface="Gilroy Bold" panose="00000800000000000000" pitchFamily="50" charset="0"/>
              </a:rPr>
              <a:t>Digital </a:t>
            </a:r>
            <a:r>
              <a:rPr lang="de-DE" sz="3200" dirty="0" err="1">
                <a:solidFill>
                  <a:schemeClr val="bg1"/>
                </a:solidFill>
                <a:latin typeface="Gilroy Bold" panose="00000800000000000000" pitchFamily="50" charset="0"/>
              </a:rPr>
              <a:t>Markets</a:t>
            </a:r>
            <a:r>
              <a:rPr lang="de-DE" sz="3200" dirty="0">
                <a:solidFill>
                  <a:schemeClr val="bg1"/>
                </a:solidFill>
                <a:latin typeface="Gilroy Bold" panose="00000800000000000000" pitchFamily="50" charset="0"/>
              </a:rPr>
              <a:t> Act</a:t>
            </a:r>
            <a:endParaRPr lang="de-DE" sz="2000" dirty="0">
              <a:solidFill>
                <a:schemeClr val="bg1"/>
              </a:solidFill>
              <a:latin typeface="Gilroy Bold" panose="00000800000000000000" pitchFamily="50" charset="0"/>
            </a:endParaRPr>
          </a:p>
          <a:p>
            <a:pPr marL="0" indent="0">
              <a:buNone/>
            </a:pPr>
            <a:r>
              <a:rPr lang="de-DE" sz="2000" dirty="0">
                <a:latin typeface="Gilroy Bold" panose="00000800000000000000" pitchFamily="50" charset="0"/>
              </a:rPr>
              <a:t>Ziel des Aktes ist es, die marktbeherrschende Stellung der Internetgiganten zu beschränken. </a:t>
            </a:r>
          </a:p>
          <a:p>
            <a:pPr marL="0" indent="0">
              <a:buNone/>
            </a:pPr>
            <a:endParaRPr lang="de-DE" sz="2000" dirty="0">
              <a:latin typeface="Gilroy Bold" panose="00000800000000000000" pitchFamily="50" charset="0"/>
            </a:endParaRPr>
          </a:p>
          <a:p>
            <a:pPr marL="0" indent="0">
              <a:buNone/>
            </a:pPr>
            <a:r>
              <a:rPr lang="de-DE" sz="2000" dirty="0">
                <a:latin typeface="Gilroy Bold" panose="00000800000000000000" pitchFamily="50" charset="0"/>
              </a:rPr>
              <a:t>Das heutige Kartellrecht </a:t>
            </a:r>
            <a:r>
              <a:rPr lang="de-DE" sz="2000" dirty="0">
                <a:solidFill>
                  <a:schemeClr val="bg1"/>
                </a:solidFill>
                <a:latin typeface="Gilroy Bold" panose="00000800000000000000" pitchFamily="50" charset="0"/>
              </a:rPr>
              <a:t>reagiert spät</a:t>
            </a:r>
            <a:r>
              <a:rPr lang="de-DE" sz="2000" dirty="0">
                <a:latin typeface="Gilroy Bold" panose="00000800000000000000" pitchFamily="50" charset="0"/>
              </a:rPr>
              <a:t> und unspezifisch. Jetzt kann die EU-Kommission </a:t>
            </a:r>
            <a:r>
              <a:rPr lang="de-DE" sz="2000" dirty="0">
                <a:solidFill>
                  <a:schemeClr val="bg1"/>
                </a:solidFill>
                <a:latin typeface="Gilroy Bold" panose="00000800000000000000" pitchFamily="50" charset="0"/>
              </a:rPr>
              <a:t>früh </a:t>
            </a:r>
            <a:r>
              <a:rPr lang="de-DE" sz="2000" dirty="0">
                <a:latin typeface="Gilroy Bold" panose="00000800000000000000" pitchFamily="50" charset="0"/>
              </a:rPr>
              <a:t>und mit spezifischen Vorgaben </a:t>
            </a:r>
            <a:r>
              <a:rPr lang="de-DE" sz="2000" dirty="0">
                <a:solidFill>
                  <a:schemeClr val="bg1"/>
                </a:solidFill>
                <a:latin typeface="Gilroy Bold" panose="00000800000000000000" pitchFamily="50" charset="0"/>
              </a:rPr>
              <a:t>agieren</a:t>
            </a:r>
            <a:r>
              <a:rPr lang="de-DE" sz="2000" dirty="0">
                <a:latin typeface="Gilroy Bold" panose="00000800000000000000" pitchFamily="50" charset="0"/>
              </a:rPr>
              <a:t>.</a:t>
            </a:r>
          </a:p>
          <a:p>
            <a:pPr marL="0" indent="0">
              <a:buNone/>
            </a:pPr>
            <a:endParaRPr lang="de-DE" sz="2000" dirty="0">
              <a:latin typeface="Gilroy Bold" panose="000008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71044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170835C0-A14F-F8F5-3DFA-398B1F972061}"/>
              </a:ext>
            </a:extLst>
          </p:cNvPr>
          <p:cNvSpPr txBox="1"/>
          <p:nvPr/>
        </p:nvSpPr>
        <p:spPr>
          <a:xfrm>
            <a:off x="476249" y="582744"/>
            <a:ext cx="4200526" cy="42627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spcBef>
                <a:spcPts val="300"/>
              </a:spcBef>
              <a:buNone/>
            </a:pPr>
            <a:r>
              <a:rPr lang="de-DE" sz="3200" dirty="0">
                <a:solidFill>
                  <a:schemeClr val="bg1"/>
                </a:solidFill>
                <a:latin typeface="Gilroy Bold" panose="00000800000000000000" pitchFamily="50" charset="0"/>
              </a:rPr>
              <a:t>Digitale Gatekeeper</a:t>
            </a:r>
            <a:endParaRPr lang="de-DE" sz="2000" dirty="0">
              <a:solidFill>
                <a:schemeClr val="bg1"/>
              </a:solidFill>
              <a:latin typeface="Gilroy Bold" panose="00000800000000000000" pitchFamily="50" charset="0"/>
            </a:endParaRPr>
          </a:p>
          <a:p>
            <a:pPr marL="0" indent="0">
              <a:spcBef>
                <a:spcPts val="300"/>
              </a:spcBef>
              <a:buNone/>
            </a:pPr>
            <a:r>
              <a:rPr lang="de-DE" dirty="0">
                <a:latin typeface="Gilroy Bold" panose="00000800000000000000" pitchFamily="50" charset="0"/>
              </a:rPr>
              <a:t>Neue Regeln gelten für digitale Plattform-Unternehmen, die von der EU als „Gatekeeper“ eingestuft werden. </a:t>
            </a:r>
          </a:p>
          <a:p>
            <a:pPr marL="0" indent="0">
              <a:spcBef>
                <a:spcPts val="300"/>
              </a:spcBef>
              <a:buNone/>
            </a:pPr>
            <a:endParaRPr lang="de-DE" sz="1600" dirty="0">
              <a:latin typeface="Gilroy Bold" panose="00000800000000000000" pitchFamily="50" charset="0"/>
            </a:endParaRPr>
          </a:p>
          <a:p>
            <a:pPr marL="0" indent="0">
              <a:spcBef>
                <a:spcPts val="300"/>
              </a:spcBef>
              <a:buNone/>
            </a:pPr>
            <a:endParaRPr lang="de-DE" sz="1600" dirty="0">
              <a:latin typeface="Gilroy Bold" panose="00000800000000000000" pitchFamily="50" charset="0"/>
            </a:endParaRPr>
          </a:p>
          <a:p>
            <a:pPr marL="0" indent="0">
              <a:spcBef>
                <a:spcPts val="300"/>
              </a:spcBef>
              <a:buNone/>
            </a:pPr>
            <a:endParaRPr lang="de-DE" sz="1600" dirty="0">
              <a:latin typeface="Gilroy Bold" panose="00000800000000000000" pitchFamily="50" charset="0"/>
            </a:endParaRPr>
          </a:p>
          <a:p>
            <a:pPr marL="0" indent="0">
              <a:spcBef>
                <a:spcPts val="300"/>
              </a:spcBef>
              <a:buNone/>
            </a:pPr>
            <a:r>
              <a:rPr lang="de-DE" sz="1400" dirty="0">
                <a:latin typeface="Gilroy" panose="00000500000000000000" pitchFamily="50" charset="0"/>
              </a:rPr>
              <a:t>Gatekeeper sind Unternehmen mit &gt;$7,5 Milliarden  Umsatz oder eine Unternehmensbewertung von &gt;75 Mrd. Euro. Die Unternehmen müssen in der EU  &gt;45 Mio. monatliche Endnutzer und &gt;10.000 kommerzielle Nutzer in den letzten drei Jahren haben. </a:t>
            </a:r>
          </a:p>
          <a:p>
            <a:pPr marL="0" indent="0">
              <a:spcBef>
                <a:spcPts val="300"/>
              </a:spcBef>
              <a:buNone/>
            </a:pPr>
            <a:endParaRPr lang="de-DE" sz="2000" dirty="0">
              <a:latin typeface="Gilroy Bold" panose="000008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11556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06CAFA41-F5C2-CE0C-1B4D-68AAECE50490}"/>
              </a:ext>
            </a:extLst>
          </p:cNvPr>
          <p:cNvSpPr/>
          <p:nvPr/>
        </p:nvSpPr>
        <p:spPr>
          <a:xfrm>
            <a:off x="494071" y="516194"/>
            <a:ext cx="4085303" cy="404105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080D4727-E171-8C79-F3E3-67AAF8141D3D}"/>
              </a:ext>
            </a:extLst>
          </p:cNvPr>
          <p:cNvSpPr txBox="1"/>
          <p:nvPr/>
        </p:nvSpPr>
        <p:spPr>
          <a:xfrm>
            <a:off x="494071" y="516194"/>
            <a:ext cx="4085303" cy="4041058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/>
          <a:p>
            <a:pPr marL="0" indent="0" algn="ctr">
              <a:buNone/>
            </a:pPr>
            <a:r>
              <a:rPr lang="de-DE" sz="1800" dirty="0">
                <a:latin typeface="Gilroy Bold" panose="00000800000000000000" pitchFamily="50" charset="0"/>
              </a:rPr>
              <a:t>Man könnte auch sagen: Ein Lex Google, </a:t>
            </a:r>
            <a:r>
              <a:rPr lang="de-DE" sz="1800" dirty="0" err="1">
                <a:latin typeface="Gilroy Bold" panose="00000800000000000000" pitchFamily="50" charset="0"/>
              </a:rPr>
              <a:t>Meta</a:t>
            </a:r>
            <a:r>
              <a:rPr lang="de-DE" sz="1800" dirty="0">
                <a:latin typeface="Gilroy Bold" panose="00000800000000000000" pitchFamily="50" charset="0"/>
              </a:rPr>
              <a:t>, Amazon und Apple. </a:t>
            </a:r>
          </a:p>
        </p:txBody>
      </p:sp>
    </p:spTree>
    <p:extLst>
      <p:ext uri="{BB962C8B-B14F-4D97-AF65-F5344CB8AC3E}">
        <p14:creationId xmlns:p14="http://schemas.microsoft.com/office/powerpoint/2010/main" val="9667612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Ein Bild, das Mann, Person, Schlips, Anzug enthält.&#10;&#10;Automatisch generierte Beschreibung">
            <a:extLst>
              <a:ext uri="{FF2B5EF4-FFF2-40B4-BE49-F238E27FC236}">
                <a16:creationId xmlns:a16="http://schemas.microsoft.com/office/drawing/2014/main" id="{8AC784E2-2B84-62F1-C35E-6EE3A673ADC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92071" y="1247776"/>
            <a:ext cx="6905872" cy="3895724"/>
          </a:xfrm>
          <a:prstGeom prst="rect">
            <a:avLst/>
          </a:prstGeom>
        </p:spPr>
      </p:pic>
      <p:sp>
        <p:nvSpPr>
          <p:cNvPr id="3" name="Sprechblase: rechteckig 2">
            <a:extLst>
              <a:ext uri="{FF2B5EF4-FFF2-40B4-BE49-F238E27FC236}">
                <a16:creationId xmlns:a16="http://schemas.microsoft.com/office/drawing/2014/main" id="{D99468F5-9DF4-1DCC-7DCE-EAA847897242}"/>
              </a:ext>
            </a:extLst>
          </p:cNvPr>
          <p:cNvSpPr/>
          <p:nvPr/>
        </p:nvSpPr>
        <p:spPr>
          <a:xfrm>
            <a:off x="628647" y="1171575"/>
            <a:ext cx="1485904" cy="1066799"/>
          </a:xfrm>
          <a:prstGeom prst="wedgeRectCallout">
            <a:avLst>
              <a:gd name="adj1" fmla="val 78411"/>
              <a:gd name="adj2" fmla="val 51171"/>
            </a:avLst>
          </a:prstGeom>
          <a:solidFill>
            <a:schemeClr val="bg1"/>
          </a:solidFill>
          <a:ln>
            <a:solidFill>
              <a:srgbClr val="3FCD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08000" rIns="180000" bIns="144000" rtlCol="0" anchor="ctr"/>
          <a:lstStyle/>
          <a:p>
            <a:pPr algn="ctr">
              <a:spcBef>
                <a:spcPts val="600"/>
              </a:spcBef>
            </a:pPr>
            <a:r>
              <a:rPr lang="de-DE" sz="3200" dirty="0">
                <a:solidFill>
                  <a:schemeClr val="tx1"/>
                </a:solidFill>
                <a:latin typeface="Gilroy Bold" panose="00000800000000000000" pitchFamily="50" charset="0"/>
              </a:rPr>
              <a:t>:-(</a:t>
            </a:r>
          </a:p>
        </p:txBody>
      </p:sp>
    </p:spTree>
    <p:extLst>
      <p:ext uri="{BB962C8B-B14F-4D97-AF65-F5344CB8AC3E}">
        <p14:creationId xmlns:p14="http://schemas.microsoft.com/office/powerpoint/2010/main" val="13472430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Person, Mann, suchend, tragen enthält.&#10;&#10;Automatisch generierte Beschreibung">
            <a:extLst>
              <a:ext uri="{FF2B5EF4-FFF2-40B4-BE49-F238E27FC236}">
                <a16:creationId xmlns:a16="http://schemas.microsoft.com/office/drawing/2014/main" id="{892141B0-BA55-ACB7-3ED4-0F56E006862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06"/>
          <a:stretch/>
        </p:blipFill>
        <p:spPr>
          <a:xfrm>
            <a:off x="0" y="1193208"/>
            <a:ext cx="3370006" cy="3950292"/>
          </a:xfrm>
          <a:prstGeom prst="rect">
            <a:avLst/>
          </a:prstGeom>
        </p:spPr>
      </p:pic>
      <p:sp>
        <p:nvSpPr>
          <p:cNvPr id="4" name="Sprechblase: rechteckig 3">
            <a:extLst>
              <a:ext uri="{FF2B5EF4-FFF2-40B4-BE49-F238E27FC236}">
                <a16:creationId xmlns:a16="http://schemas.microsoft.com/office/drawing/2014/main" id="{03159C81-1644-6DB2-1A89-7678A9955E51}"/>
              </a:ext>
            </a:extLst>
          </p:cNvPr>
          <p:cNvSpPr/>
          <p:nvPr/>
        </p:nvSpPr>
        <p:spPr>
          <a:xfrm>
            <a:off x="2414125" y="582560"/>
            <a:ext cx="2114551" cy="1555955"/>
          </a:xfrm>
          <a:prstGeom prst="wedgeRectCallout">
            <a:avLst>
              <a:gd name="adj1" fmla="val -29281"/>
              <a:gd name="adj2" fmla="val 60992"/>
            </a:avLst>
          </a:prstGeom>
          <a:solidFill>
            <a:schemeClr val="bg1"/>
          </a:solidFill>
          <a:ln>
            <a:solidFill>
              <a:srgbClr val="3FCD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08000" rIns="180000" bIns="144000" rtlCol="0" anchor="ctr"/>
          <a:lstStyle/>
          <a:p>
            <a:pPr>
              <a:spcBef>
                <a:spcPts val="600"/>
              </a:spcBef>
            </a:pPr>
            <a:r>
              <a:rPr lang="de-DE" sz="2000" dirty="0">
                <a:solidFill>
                  <a:schemeClr val="tx1"/>
                </a:solidFill>
                <a:latin typeface="Gilroy Bold" panose="00000800000000000000" pitchFamily="50" charset="0"/>
              </a:rPr>
              <a:t>„The </a:t>
            </a:r>
            <a:r>
              <a:rPr lang="de-DE" sz="2000" dirty="0" err="1">
                <a:solidFill>
                  <a:schemeClr val="tx1"/>
                </a:solidFill>
                <a:latin typeface="Gilroy Bold" panose="00000800000000000000" pitchFamily="50" charset="0"/>
              </a:rPr>
              <a:t>tax</a:t>
            </a:r>
            <a:r>
              <a:rPr lang="de-DE" sz="2000" dirty="0">
                <a:solidFill>
                  <a:schemeClr val="tx1"/>
                </a:solidFill>
                <a:latin typeface="Gilroy Bold" panose="00000800000000000000" pitchFamily="50" charset="0"/>
              </a:rPr>
              <a:t> </a:t>
            </a:r>
            <a:r>
              <a:rPr lang="de-DE" sz="2000" dirty="0" err="1">
                <a:solidFill>
                  <a:schemeClr val="tx1"/>
                </a:solidFill>
                <a:latin typeface="Gilroy Bold" panose="00000800000000000000" pitchFamily="50" charset="0"/>
              </a:rPr>
              <a:t>lady</a:t>
            </a:r>
            <a:r>
              <a:rPr lang="de-DE" sz="2000" dirty="0">
                <a:solidFill>
                  <a:schemeClr val="tx1"/>
                </a:solidFill>
                <a:latin typeface="Gilroy Bold" panose="00000800000000000000" pitchFamily="50" charset="0"/>
              </a:rPr>
              <a:t> […] </a:t>
            </a:r>
            <a:r>
              <a:rPr lang="en-US" sz="2000" dirty="0">
                <a:solidFill>
                  <a:schemeClr val="tx1"/>
                </a:solidFill>
                <a:latin typeface="Gilroy Bold" panose="00000800000000000000" pitchFamily="50" charset="0"/>
              </a:rPr>
              <a:t>she really hates the U.S.”</a:t>
            </a:r>
          </a:p>
          <a:p>
            <a:pPr algn="r">
              <a:spcBef>
                <a:spcPts val="600"/>
              </a:spcBef>
            </a:pPr>
            <a:r>
              <a:rPr lang="de-DE" sz="1200" dirty="0">
                <a:solidFill>
                  <a:schemeClr val="tx1"/>
                </a:solidFill>
                <a:latin typeface="Gilroy Italic" panose="00000500000000000000" pitchFamily="50" charset="0"/>
              </a:rPr>
              <a:t>Donald Trump</a:t>
            </a:r>
            <a:endParaRPr lang="de-DE" sz="2000" dirty="0">
              <a:solidFill>
                <a:schemeClr val="tx1"/>
              </a:solidFill>
              <a:latin typeface="Gilroy Italic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96808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>
            <a:extLst>
              <a:ext uri="{FF2B5EF4-FFF2-40B4-BE49-F238E27FC236}">
                <a16:creationId xmlns:a16="http://schemas.microsoft.com/office/drawing/2014/main" id="{080D4727-E171-8C79-F3E3-67AAF8141D3D}"/>
              </a:ext>
            </a:extLst>
          </p:cNvPr>
          <p:cNvSpPr txBox="1"/>
          <p:nvPr/>
        </p:nvSpPr>
        <p:spPr>
          <a:xfrm>
            <a:off x="494071" y="516194"/>
            <a:ext cx="4085303" cy="4041058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/>
          <a:p>
            <a:pPr marL="0" indent="0" algn="ctr">
              <a:buNone/>
            </a:pPr>
            <a:r>
              <a:rPr lang="de-DE" sz="2400" dirty="0">
                <a:solidFill>
                  <a:schemeClr val="bg1"/>
                </a:solidFill>
                <a:latin typeface="Gilroy Bold" panose="00000800000000000000" pitchFamily="50" charset="0"/>
              </a:rPr>
              <a:t>Und was ändert sich?</a:t>
            </a:r>
          </a:p>
        </p:txBody>
      </p:sp>
    </p:spTree>
    <p:extLst>
      <p:ext uri="{BB962C8B-B14F-4D97-AF65-F5344CB8AC3E}">
        <p14:creationId xmlns:p14="http://schemas.microsoft.com/office/powerpoint/2010/main" val="28759335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AB93197F-EC19-5AC3-A415-BAB0902AF5A9}"/>
              </a:ext>
            </a:extLst>
          </p:cNvPr>
          <p:cNvSpPr txBox="1"/>
          <p:nvPr/>
        </p:nvSpPr>
        <p:spPr>
          <a:xfrm>
            <a:off x="447674" y="459939"/>
            <a:ext cx="4227454" cy="38164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de-DE" sz="3200" dirty="0">
                <a:solidFill>
                  <a:schemeClr val="bg1"/>
                </a:solidFill>
                <a:latin typeface="Gilroy Bold" panose="00000800000000000000" pitchFamily="50" charset="0"/>
              </a:rPr>
              <a:t>Öffnung der Messenger-Dienste  </a:t>
            </a:r>
            <a:endParaRPr lang="de-DE" sz="2000" dirty="0">
              <a:solidFill>
                <a:schemeClr val="bg1"/>
              </a:solidFill>
              <a:latin typeface="Gilroy Bold" panose="00000800000000000000" pitchFamily="50" charset="0"/>
            </a:endParaRPr>
          </a:p>
          <a:p>
            <a:pPr marL="0" indent="0">
              <a:spcBef>
                <a:spcPts val="1200"/>
              </a:spcBef>
              <a:buNone/>
            </a:pPr>
            <a:r>
              <a:rPr lang="de-DE" sz="2000" dirty="0">
                <a:latin typeface="Gilroy Bold" panose="00000800000000000000" pitchFamily="50" charset="0"/>
              </a:rPr>
              <a:t>Große Messenger-Dienste werden verpflichtet, ihre Leistungen zu öffnen und interoperabel zur eigenen Konkurrenz zu gestalten. </a:t>
            </a:r>
          </a:p>
          <a:p>
            <a:pPr marL="0" indent="0">
              <a:spcBef>
                <a:spcPts val="1200"/>
              </a:spcBef>
              <a:buNone/>
            </a:pPr>
            <a:endParaRPr lang="de-DE" sz="1600" dirty="0">
              <a:latin typeface="Gilroy" panose="00000500000000000000" pitchFamily="50" charset="0"/>
            </a:endParaRPr>
          </a:p>
          <a:p>
            <a:pPr marL="0" indent="0">
              <a:spcBef>
                <a:spcPts val="1200"/>
              </a:spcBef>
              <a:buNone/>
            </a:pPr>
            <a:r>
              <a:rPr lang="de-DE" sz="1600" dirty="0">
                <a:latin typeface="Gilroy" panose="00000500000000000000" pitchFamily="50" charset="0"/>
              </a:rPr>
              <a:t>Dies betrifft besonders </a:t>
            </a:r>
            <a:r>
              <a:rPr lang="de-DE" sz="1600" dirty="0" err="1">
                <a:solidFill>
                  <a:schemeClr val="bg1"/>
                </a:solidFill>
                <a:latin typeface="Gilroy" panose="00000500000000000000" pitchFamily="50" charset="0"/>
              </a:rPr>
              <a:t>Meta</a:t>
            </a:r>
            <a:r>
              <a:rPr lang="de-DE" sz="1600" dirty="0">
                <a:latin typeface="Gilroy" panose="00000500000000000000" pitchFamily="50" charset="0"/>
              </a:rPr>
              <a:t> (WhatsApp) und </a:t>
            </a:r>
            <a:r>
              <a:rPr lang="de-DE" sz="1600" dirty="0">
                <a:solidFill>
                  <a:schemeClr val="bg1"/>
                </a:solidFill>
                <a:latin typeface="Gilroy" panose="00000500000000000000" pitchFamily="50" charset="0"/>
              </a:rPr>
              <a:t>Apple</a:t>
            </a:r>
            <a:r>
              <a:rPr lang="de-DE" sz="1600" dirty="0">
                <a:latin typeface="Gilroy" panose="00000500000000000000" pitchFamily="50" charset="0"/>
              </a:rPr>
              <a:t> (iMessage).</a:t>
            </a:r>
          </a:p>
        </p:txBody>
      </p:sp>
    </p:spTree>
    <p:extLst>
      <p:ext uri="{BB962C8B-B14F-4D97-AF65-F5344CB8AC3E}">
        <p14:creationId xmlns:p14="http://schemas.microsoft.com/office/powerpoint/2010/main" val="186951678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AB93197F-EC19-5AC3-A415-BAB0902AF5A9}"/>
              </a:ext>
            </a:extLst>
          </p:cNvPr>
          <p:cNvSpPr txBox="1"/>
          <p:nvPr/>
        </p:nvSpPr>
        <p:spPr>
          <a:xfrm>
            <a:off x="447673" y="459939"/>
            <a:ext cx="4289331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de-DE" sz="3200" dirty="0">
                <a:solidFill>
                  <a:schemeClr val="bg1"/>
                </a:solidFill>
                <a:latin typeface="Gilroy Bold" panose="00000800000000000000" pitchFamily="50" charset="0"/>
              </a:rPr>
              <a:t>Mehr Daten für gewerbliche Nutzer</a:t>
            </a:r>
            <a:endParaRPr lang="de-DE" sz="2000" dirty="0">
              <a:solidFill>
                <a:schemeClr val="bg1"/>
              </a:solidFill>
              <a:latin typeface="Gilroy Bold" panose="00000800000000000000" pitchFamily="50" charset="0"/>
            </a:endParaRPr>
          </a:p>
          <a:p>
            <a:pPr marL="0" indent="0">
              <a:spcBef>
                <a:spcPts val="1200"/>
              </a:spcBef>
              <a:buNone/>
            </a:pPr>
            <a:r>
              <a:rPr lang="de-DE" sz="2000" dirty="0">
                <a:latin typeface="Gilroy Bold" panose="00000800000000000000" pitchFamily="50" charset="0"/>
              </a:rPr>
              <a:t>Die Tech-Plattformen müssen ihren gewerblichen Nutzern Zugriff auf die Daten ermöglichen, die diese bei der Nutzung der Plattform generieren.</a:t>
            </a:r>
          </a:p>
          <a:p>
            <a:pPr marL="0" indent="0">
              <a:spcBef>
                <a:spcPts val="1200"/>
              </a:spcBef>
              <a:buNone/>
            </a:pPr>
            <a:endParaRPr lang="de-DE" sz="1600" dirty="0">
              <a:latin typeface="Gilroy" panose="00000500000000000000" pitchFamily="50" charset="0"/>
            </a:endParaRPr>
          </a:p>
          <a:p>
            <a:pPr marL="0" indent="0">
              <a:spcBef>
                <a:spcPts val="1200"/>
              </a:spcBef>
              <a:buNone/>
            </a:pPr>
            <a:r>
              <a:rPr lang="de-DE" sz="1600" dirty="0">
                <a:latin typeface="Gilroy" panose="00000500000000000000" pitchFamily="50" charset="0"/>
              </a:rPr>
              <a:t>Betroffen sind besonders </a:t>
            </a:r>
            <a:r>
              <a:rPr lang="de-DE" sz="1600" dirty="0">
                <a:solidFill>
                  <a:schemeClr val="bg1"/>
                </a:solidFill>
                <a:latin typeface="Gilroy" panose="00000500000000000000" pitchFamily="50" charset="0"/>
              </a:rPr>
              <a:t>Apple</a:t>
            </a:r>
            <a:r>
              <a:rPr lang="de-DE" sz="1600" dirty="0">
                <a:latin typeface="Gilroy" panose="00000500000000000000" pitchFamily="50" charset="0"/>
              </a:rPr>
              <a:t>, </a:t>
            </a:r>
            <a:r>
              <a:rPr lang="de-DE" sz="1600" dirty="0">
                <a:solidFill>
                  <a:schemeClr val="bg1"/>
                </a:solidFill>
                <a:latin typeface="Gilroy" panose="00000500000000000000" pitchFamily="50" charset="0"/>
              </a:rPr>
              <a:t>Google</a:t>
            </a:r>
            <a:r>
              <a:rPr lang="de-DE" sz="1600" dirty="0">
                <a:latin typeface="Gilroy" panose="00000500000000000000" pitchFamily="50" charset="0"/>
              </a:rPr>
              <a:t> und </a:t>
            </a:r>
            <a:r>
              <a:rPr lang="de-DE" sz="1600" dirty="0" err="1">
                <a:solidFill>
                  <a:schemeClr val="bg1"/>
                </a:solidFill>
                <a:latin typeface="Gilroy" panose="00000500000000000000" pitchFamily="50" charset="0"/>
              </a:rPr>
              <a:t>Meta</a:t>
            </a:r>
            <a:r>
              <a:rPr lang="de-DE" sz="1600" dirty="0">
                <a:latin typeface="Gilroy" panose="00000500000000000000" pitchFamily="50" charset="0"/>
              </a:rPr>
              <a:t>.</a:t>
            </a:r>
          </a:p>
          <a:p>
            <a:pPr marL="0" indent="0">
              <a:spcBef>
                <a:spcPts val="1200"/>
              </a:spcBef>
              <a:buNone/>
            </a:pPr>
            <a:endParaRPr lang="de-DE" sz="2000" dirty="0">
              <a:latin typeface="Gilroy Bold" panose="000008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00575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AB93197F-EC19-5AC3-A415-BAB0902AF5A9}"/>
              </a:ext>
            </a:extLst>
          </p:cNvPr>
          <p:cNvSpPr txBox="1"/>
          <p:nvPr/>
        </p:nvSpPr>
        <p:spPr>
          <a:xfrm>
            <a:off x="447673" y="459939"/>
            <a:ext cx="4234329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de-DE" sz="3200" dirty="0">
                <a:solidFill>
                  <a:schemeClr val="bg1"/>
                </a:solidFill>
                <a:latin typeface="Gilroy Bold" panose="00000800000000000000" pitchFamily="50" charset="0"/>
              </a:rPr>
              <a:t>Alternative </a:t>
            </a:r>
            <a:br>
              <a:rPr lang="de-DE" sz="3200" dirty="0">
                <a:solidFill>
                  <a:schemeClr val="bg1"/>
                </a:solidFill>
                <a:latin typeface="Gilroy Bold" panose="00000800000000000000" pitchFamily="50" charset="0"/>
              </a:rPr>
            </a:br>
            <a:r>
              <a:rPr lang="de-DE" sz="3200" dirty="0">
                <a:solidFill>
                  <a:schemeClr val="bg1"/>
                </a:solidFill>
                <a:latin typeface="Gilroy Bold" panose="00000800000000000000" pitchFamily="50" charset="0"/>
              </a:rPr>
              <a:t>App-Stores</a:t>
            </a:r>
            <a:endParaRPr lang="de-DE" sz="2000" dirty="0">
              <a:solidFill>
                <a:schemeClr val="bg1"/>
              </a:solidFill>
              <a:latin typeface="Gilroy Bold" panose="00000800000000000000" pitchFamily="50" charset="0"/>
            </a:endParaRPr>
          </a:p>
          <a:p>
            <a:pPr marL="0" indent="0">
              <a:spcBef>
                <a:spcPts val="1200"/>
              </a:spcBef>
              <a:buNone/>
            </a:pPr>
            <a:r>
              <a:rPr lang="de-DE" sz="2000" dirty="0">
                <a:latin typeface="Gilroy Bold" panose="00000800000000000000" pitchFamily="50" charset="0"/>
              </a:rPr>
              <a:t>Die großen Anbieter mobiler Hardware- und Betriebs-systeme werden zukünftig die Installation von alternativen App-Stores auf ihren Geräten erlauben müssen. </a:t>
            </a:r>
          </a:p>
          <a:p>
            <a:pPr marL="0" indent="0">
              <a:spcBef>
                <a:spcPts val="1200"/>
              </a:spcBef>
              <a:buNone/>
            </a:pPr>
            <a:endParaRPr lang="de-DE" sz="1600" dirty="0">
              <a:latin typeface="Gilroy" panose="00000500000000000000" pitchFamily="50" charset="0"/>
            </a:endParaRPr>
          </a:p>
          <a:p>
            <a:pPr marL="0" indent="0">
              <a:spcBef>
                <a:spcPts val="1200"/>
              </a:spcBef>
              <a:buNone/>
            </a:pPr>
            <a:r>
              <a:rPr lang="de-DE" sz="1600" dirty="0">
                <a:latin typeface="Gilroy" panose="00000500000000000000" pitchFamily="50" charset="0"/>
              </a:rPr>
              <a:t>Dies betrifft besonders </a:t>
            </a:r>
            <a:r>
              <a:rPr lang="de-DE" sz="1600" dirty="0">
                <a:solidFill>
                  <a:schemeClr val="bg1"/>
                </a:solidFill>
                <a:latin typeface="Gilroy" panose="00000500000000000000" pitchFamily="50" charset="0"/>
              </a:rPr>
              <a:t>Apple</a:t>
            </a:r>
            <a:r>
              <a:rPr lang="de-DE" sz="1600" dirty="0">
                <a:latin typeface="Gilroy" panose="00000500000000000000" pitchFamily="50" charset="0"/>
              </a:rPr>
              <a:t> und </a:t>
            </a:r>
            <a:r>
              <a:rPr lang="de-DE" sz="1600" dirty="0">
                <a:solidFill>
                  <a:schemeClr val="bg1"/>
                </a:solidFill>
                <a:latin typeface="Gilroy" panose="00000500000000000000" pitchFamily="50" charset="0"/>
              </a:rPr>
              <a:t>Google</a:t>
            </a:r>
            <a:r>
              <a:rPr lang="de-DE" sz="1600" dirty="0">
                <a:latin typeface="Gilroy" panose="00000500000000000000" pitchFamily="50" charset="0"/>
              </a:rPr>
              <a:t>. </a:t>
            </a:r>
          </a:p>
          <a:p>
            <a:pPr marL="0" indent="0">
              <a:spcBef>
                <a:spcPts val="1200"/>
              </a:spcBef>
              <a:buNone/>
            </a:pPr>
            <a:endParaRPr lang="de-DE" sz="2000" dirty="0">
              <a:latin typeface="Gilroy Bold" panose="000008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898281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170835C0-A14F-F8F5-3DFA-398B1F972061}"/>
              </a:ext>
            </a:extLst>
          </p:cNvPr>
          <p:cNvSpPr txBox="1"/>
          <p:nvPr/>
        </p:nvSpPr>
        <p:spPr>
          <a:xfrm>
            <a:off x="476249" y="755868"/>
            <a:ext cx="4200526" cy="28315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de-DE" dirty="0">
                <a:latin typeface="Gilroy Bold" panose="00000800000000000000" pitchFamily="50" charset="0"/>
              </a:rPr>
              <a:t>Wer gegen den Code-</a:t>
            </a:r>
            <a:r>
              <a:rPr lang="de-DE" dirty="0" err="1">
                <a:latin typeface="Gilroy Bold" panose="00000800000000000000" pitchFamily="50" charset="0"/>
              </a:rPr>
              <a:t>of</a:t>
            </a:r>
            <a:r>
              <a:rPr lang="de-DE" dirty="0">
                <a:latin typeface="Gilroy Bold" panose="00000800000000000000" pitchFamily="50" charset="0"/>
              </a:rPr>
              <a:t>-Conduct verstößt, muss mit Strafen bis zu </a:t>
            </a:r>
            <a:r>
              <a:rPr lang="de-DE" sz="8800" dirty="0">
                <a:solidFill>
                  <a:schemeClr val="bg1"/>
                </a:solidFill>
                <a:latin typeface="Gilroy Bold" panose="00000800000000000000" pitchFamily="50" charset="0"/>
              </a:rPr>
              <a:t>20% </a:t>
            </a:r>
            <a:br>
              <a:rPr lang="de-DE" sz="8800" dirty="0">
                <a:solidFill>
                  <a:schemeClr val="bg1"/>
                </a:solidFill>
                <a:latin typeface="Gilroy Bold" panose="00000800000000000000" pitchFamily="50" charset="0"/>
              </a:rPr>
            </a:br>
            <a:r>
              <a:rPr lang="de-DE" dirty="0">
                <a:latin typeface="Gilroy Bold" panose="00000800000000000000" pitchFamily="50" charset="0"/>
              </a:rPr>
              <a:t>des jährlichen globalen Umsatzes rechnen.</a:t>
            </a:r>
          </a:p>
          <a:p>
            <a:pPr marL="0" indent="0">
              <a:buNone/>
            </a:pPr>
            <a:endParaRPr lang="de-DE" dirty="0">
              <a:latin typeface="Gilroy Bold" panose="000008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45723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06CAFA41-F5C2-CE0C-1B4D-68AAECE50490}"/>
              </a:ext>
            </a:extLst>
          </p:cNvPr>
          <p:cNvSpPr/>
          <p:nvPr/>
        </p:nvSpPr>
        <p:spPr>
          <a:xfrm>
            <a:off x="494071" y="516194"/>
            <a:ext cx="4085303" cy="404105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080D4727-E171-8C79-F3E3-67AAF8141D3D}"/>
              </a:ext>
            </a:extLst>
          </p:cNvPr>
          <p:cNvSpPr txBox="1"/>
          <p:nvPr/>
        </p:nvSpPr>
        <p:spPr>
          <a:xfrm>
            <a:off x="781049" y="802839"/>
            <a:ext cx="3457575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de-DE" sz="2400" dirty="0">
                <a:latin typeface="Gilroy Bold" panose="00000800000000000000" pitchFamily="50" charset="0"/>
              </a:rPr>
              <a:t>In dieser Slideshow geht es um </a:t>
            </a:r>
            <a:r>
              <a:rPr lang="de-DE" sz="2400" dirty="0">
                <a:solidFill>
                  <a:schemeClr val="bg1"/>
                </a:solidFill>
                <a:latin typeface="Gilroy Bold" panose="00000800000000000000" pitchFamily="50" charset="0"/>
              </a:rPr>
              <a:t>die Wirksamkeit des Kartellrechts </a:t>
            </a:r>
            <a:r>
              <a:rPr lang="de-DE" sz="2400" dirty="0">
                <a:latin typeface="Gilroy Bold" panose="00000800000000000000" pitchFamily="50" charset="0"/>
              </a:rPr>
              <a:t>im digitalen Zeitalter.</a:t>
            </a:r>
          </a:p>
        </p:txBody>
      </p:sp>
    </p:spTree>
    <p:extLst>
      <p:ext uri="{BB962C8B-B14F-4D97-AF65-F5344CB8AC3E}">
        <p14:creationId xmlns:p14="http://schemas.microsoft.com/office/powerpoint/2010/main" val="371834034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Ein Bild, das Person enthält.&#10;&#10;Automatisch generierte Beschreibung">
            <a:extLst>
              <a:ext uri="{FF2B5EF4-FFF2-40B4-BE49-F238E27FC236}">
                <a16:creationId xmlns:a16="http://schemas.microsoft.com/office/drawing/2014/main" id="{D68A1AE1-27BE-E70D-6ECD-13EDA7E220D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76899">
            <a:off x="-1860698" y="423114"/>
            <a:ext cx="5451809" cy="5022752"/>
          </a:xfrm>
          <a:prstGeom prst="rect">
            <a:avLst/>
          </a:prstGeom>
        </p:spPr>
      </p:pic>
      <p:sp>
        <p:nvSpPr>
          <p:cNvPr id="6" name="Freihandform: Form 5">
            <a:extLst>
              <a:ext uri="{FF2B5EF4-FFF2-40B4-BE49-F238E27FC236}">
                <a16:creationId xmlns:a16="http://schemas.microsoft.com/office/drawing/2014/main" id="{68A3A851-AB0D-291B-399E-9430EE1A0DD6}"/>
              </a:ext>
            </a:extLst>
          </p:cNvPr>
          <p:cNvSpPr/>
          <p:nvPr/>
        </p:nvSpPr>
        <p:spPr>
          <a:xfrm>
            <a:off x="0" y="1"/>
            <a:ext cx="5143500" cy="5143500"/>
          </a:xfrm>
          <a:custGeom>
            <a:avLst/>
            <a:gdLst>
              <a:gd name="connsiteX0" fmla="*/ 494070 w 5143500"/>
              <a:gd name="connsiteY0" fmla="*/ 516193 h 5143500"/>
              <a:gd name="connsiteX1" fmla="*/ 494070 w 5143500"/>
              <a:gd name="connsiteY1" fmla="*/ 4557251 h 5143500"/>
              <a:gd name="connsiteX2" fmla="*/ 4579373 w 5143500"/>
              <a:gd name="connsiteY2" fmla="*/ 4557251 h 5143500"/>
              <a:gd name="connsiteX3" fmla="*/ 4579373 w 5143500"/>
              <a:gd name="connsiteY3" fmla="*/ 516193 h 5143500"/>
              <a:gd name="connsiteX4" fmla="*/ 0 w 5143500"/>
              <a:gd name="connsiteY4" fmla="*/ 0 h 5143500"/>
              <a:gd name="connsiteX5" fmla="*/ 5143500 w 5143500"/>
              <a:gd name="connsiteY5" fmla="*/ 0 h 5143500"/>
              <a:gd name="connsiteX6" fmla="*/ 5143500 w 5143500"/>
              <a:gd name="connsiteY6" fmla="*/ 5143500 h 5143500"/>
              <a:gd name="connsiteX7" fmla="*/ 0 w 5143500"/>
              <a:gd name="connsiteY7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43500" h="5143500">
                <a:moveTo>
                  <a:pt x="494070" y="516193"/>
                </a:moveTo>
                <a:lnTo>
                  <a:pt x="494070" y="4557251"/>
                </a:lnTo>
                <a:lnTo>
                  <a:pt x="4579373" y="4557251"/>
                </a:lnTo>
                <a:lnTo>
                  <a:pt x="4579373" y="516193"/>
                </a:lnTo>
                <a:close/>
                <a:moveTo>
                  <a:pt x="0" y="0"/>
                </a:moveTo>
                <a:lnTo>
                  <a:pt x="5143500" y="0"/>
                </a:lnTo>
                <a:lnTo>
                  <a:pt x="5143500" y="5143500"/>
                </a:lnTo>
                <a:lnTo>
                  <a:pt x="0" y="5143500"/>
                </a:lnTo>
                <a:close/>
              </a:path>
            </a:pathLst>
          </a:custGeom>
          <a:gradFill flip="none" rotWithShape="1">
            <a:gsLst>
              <a:gs pos="0">
                <a:srgbClr val="7FE660">
                  <a:alpha val="50000"/>
                </a:srgbClr>
              </a:gs>
              <a:gs pos="49000">
                <a:srgbClr val="3FCD7E">
                  <a:alpha val="50000"/>
                </a:srgbClr>
              </a:gs>
              <a:gs pos="100000">
                <a:srgbClr val="2BCEBE">
                  <a:alpha val="50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64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86ADAE31-CB3B-A95B-8B7E-23F50DC8EE6A}"/>
              </a:ext>
            </a:extLst>
          </p:cNvPr>
          <p:cNvSpPr/>
          <p:nvPr/>
        </p:nvSpPr>
        <p:spPr>
          <a:xfrm>
            <a:off x="494071" y="516194"/>
            <a:ext cx="4085303" cy="404105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310D71B8-43C5-E171-5C72-1635F8328005}"/>
              </a:ext>
            </a:extLst>
          </p:cNvPr>
          <p:cNvSpPr txBox="1"/>
          <p:nvPr/>
        </p:nvSpPr>
        <p:spPr>
          <a:xfrm>
            <a:off x="803172" y="1936558"/>
            <a:ext cx="34671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r">
              <a:spcBef>
                <a:spcPts val="1200"/>
              </a:spcBef>
              <a:buNone/>
            </a:pPr>
            <a:r>
              <a:rPr lang="de-DE" sz="3600" dirty="0">
                <a:solidFill>
                  <a:schemeClr val="bg1"/>
                </a:solidFill>
                <a:latin typeface="Gilroy Bold" panose="00000800000000000000" pitchFamily="50" charset="0"/>
              </a:rPr>
              <a:t>Danke</a:t>
            </a:r>
            <a:br>
              <a:rPr lang="de-DE" sz="3600" dirty="0">
                <a:solidFill>
                  <a:schemeClr val="bg1"/>
                </a:solidFill>
                <a:latin typeface="Gilroy Bold" panose="00000800000000000000" pitchFamily="50" charset="0"/>
              </a:rPr>
            </a:br>
            <a:r>
              <a:rPr lang="de-DE" sz="3600" dirty="0">
                <a:latin typeface="Gilroy Bold" panose="00000800000000000000" pitchFamily="50" charset="0"/>
              </a:rPr>
              <a:t>Margrethe</a:t>
            </a:r>
            <a:endParaRPr lang="de-DE" sz="2400" dirty="0">
              <a:latin typeface="Gilroy Bold" panose="000008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575055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06CAFA41-F5C2-CE0C-1B4D-68AAECE50490}"/>
              </a:ext>
            </a:extLst>
          </p:cNvPr>
          <p:cNvSpPr/>
          <p:nvPr/>
        </p:nvSpPr>
        <p:spPr>
          <a:xfrm>
            <a:off x="494071" y="516194"/>
            <a:ext cx="4085303" cy="404105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Grafik 4" descr="Ein Bild, das Person, Mann, dunkel enthält.&#10;&#10;Automatisch generierte Beschreibung">
            <a:extLst>
              <a:ext uri="{FF2B5EF4-FFF2-40B4-BE49-F238E27FC236}">
                <a16:creationId xmlns:a16="http://schemas.microsoft.com/office/drawing/2014/main" id="{420C2D33-927A-29E5-5AEF-B29E6CDCDF4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21240571">
            <a:off x="-179864" y="716916"/>
            <a:ext cx="6191439" cy="4668205"/>
          </a:xfrm>
          <a:prstGeom prst="rect">
            <a:avLst/>
          </a:prstGeom>
        </p:spPr>
      </p:pic>
      <p:sp>
        <p:nvSpPr>
          <p:cNvPr id="6" name="Freihandform: Form 5">
            <a:extLst>
              <a:ext uri="{FF2B5EF4-FFF2-40B4-BE49-F238E27FC236}">
                <a16:creationId xmlns:a16="http://schemas.microsoft.com/office/drawing/2014/main" id="{5C4E59A7-AAE2-E40F-75CF-F2959D1284A9}"/>
              </a:ext>
            </a:extLst>
          </p:cNvPr>
          <p:cNvSpPr/>
          <p:nvPr/>
        </p:nvSpPr>
        <p:spPr>
          <a:xfrm>
            <a:off x="0" y="1"/>
            <a:ext cx="5143500" cy="5143500"/>
          </a:xfrm>
          <a:custGeom>
            <a:avLst/>
            <a:gdLst>
              <a:gd name="connsiteX0" fmla="*/ 494070 w 5143500"/>
              <a:gd name="connsiteY0" fmla="*/ 516193 h 5143500"/>
              <a:gd name="connsiteX1" fmla="*/ 494070 w 5143500"/>
              <a:gd name="connsiteY1" fmla="*/ 4557251 h 5143500"/>
              <a:gd name="connsiteX2" fmla="*/ 4579373 w 5143500"/>
              <a:gd name="connsiteY2" fmla="*/ 4557251 h 5143500"/>
              <a:gd name="connsiteX3" fmla="*/ 4579373 w 5143500"/>
              <a:gd name="connsiteY3" fmla="*/ 516193 h 5143500"/>
              <a:gd name="connsiteX4" fmla="*/ 0 w 5143500"/>
              <a:gd name="connsiteY4" fmla="*/ 0 h 5143500"/>
              <a:gd name="connsiteX5" fmla="*/ 5143500 w 5143500"/>
              <a:gd name="connsiteY5" fmla="*/ 0 h 5143500"/>
              <a:gd name="connsiteX6" fmla="*/ 5143500 w 5143500"/>
              <a:gd name="connsiteY6" fmla="*/ 5143500 h 5143500"/>
              <a:gd name="connsiteX7" fmla="*/ 0 w 5143500"/>
              <a:gd name="connsiteY7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43500" h="5143500">
                <a:moveTo>
                  <a:pt x="494070" y="516193"/>
                </a:moveTo>
                <a:lnTo>
                  <a:pt x="494070" y="4557251"/>
                </a:lnTo>
                <a:lnTo>
                  <a:pt x="4579373" y="4557251"/>
                </a:lnTo>
                <a:lnTo>
                  <a:pt x="4579373" y="516193"/>
                </a:lnTo>
                <a:close/>
                <a:moveTo>
                  <a:pt x="0" y="0"/>
                </a:moveTo>
                <a:lnTo>
                  <a:pt x="5143500" y="0"/>
                </a:lnTo>
                <a:lnTo>
                  <a:pt x="5143500" y="5143500"/>
                </a:lnTo>
                <a:lnTo>
                  <a:pt x="0" y="5143500"/>
                </a:lnTo>
                <a:close/>
              </a:path>
            </a:pathLst>
          </a:custGeom>
          <a:gradFill flip="none" rotWithShape="1">
            <a:gsLst>
              <a:gs pos="0">
                <a:srgbClr val="7FE660">
                  <a:alpha val="50000"/>
                </a:srgbClr>
              </a:gs>
              <a:gs pos="49000">
                <a:srgbClr val="3FCD7E">
                  <a:alpha val="50000"/>
                </a:srgbClr>
              </a:gs>
              <a:gs pos="100000">
                <a:srgbClr val="2BCEBE">
                  <a:alpha val="50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sz="1764"/>
          </a:p>
        </p:txBody>
      </p:sp>
      <p:sp>
        <p:nvSpPr>
          <p:cNvPr id="7" name="Sprechblase: rechteckig 6">
            <a:extLst>
              <a:ext uri="{FF2B5EF4-FFF2-40B4-BE49-F238E27FC236}">
                <a16:creationId xmlns:a16="http://schemas.microsoft.com/office/drawing/2014/main" id="{1DDF6E79-014A-24EB-72F2-62726D2AAEDB}"/>
              </a:ext>
            </a:extLst>
          </p:cNvPr>
          <p:cNvSpPr/>
          <p:nvPr/>
        </p:nvSpPr>
        <p:spPr>
          <a:xfrm>
            <a:off x="656713" y="689637"/>
            <a:ext cx="1997110" cy="1430628"/>
          </a:xfrm>
          <a:prstGeom prst="wedgeRectCallout">
            <a:avLst>
              <a:gd name="adj1" fmla="val 57107"/>
              <a:gd name="adj2" fmla="val 24220"/>
            </a:avLst>
          </a:prstGeom>
          <a:solidFill>
            <a:schemeClr val="bg1"/>
          </a:solidFill>
          <a:ln>
            <a:solidFill>
              <a:srgbClr val="3FCD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/>
          <a:lstStyle/>
          <a:p>
            <a:pPr marL="0" indent="0">
              <a:spcBef>
                <a:spcPts val="600"/>
              </a:spcBef>
              <a:buNone/>
            </a:pPr>
            <a:r>
              <a:rPr lang="de-DE" sz="1200" dirty="0">
                <a:solidFill>
                  <a:schemeClr val="tx1"/>
                </a:solidFill>
                <a:latin typeface="Gilroy Bold" panose="00000800000000000000" pitchFamily="50" charset="0"/>
              </a:rPr>
              <a:t>Folge uns gerne, wenn Du Dich für Informationen rund um digitale Souveränität interessierst.</a:t>
            </a:r>
          </a:p>
          <a:p>
            <a:pPr marL="0" indent="0" algn="r">
              <a:spcBef>
                <a:spcPts val="600"/>
              </a:spcBef>
              <a:buNone/>
            </a:pPr>
            <a:r>
              <a:rPr lang="de-DE" sz="1000" dirty="0">
                <a:solidFill>
                  <a:schemeClr val="tx1"/>
                </a:solidFill>
                <a:latin typeface="Gilroy" panose="00000500000000000000" pitchFamily="50" charset="0"/>
              </a:rPr>
              <a:t>Prof. Dr. Roland Frank</a:t>
            </a:r>
          </a:p>
        </p:txBody>
      </p:sp>
    </p:spTree>
    <p:extLst>
      <p:ext uri="{BB962C8B-B14F-4D97-AF65-F5344CB8AC3E}">
        <p14:creationId xmlns:p14="http://schemas.microsoft.com/office/powerpoint/2010/main" val="364324133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06CAFA41-F5C2-CE0C-1B4D-68AAECE50490}"/>
              </a:ext>
            </a:extLst>
          </p:cNvPr>
          <p:cNvSpPr/>
          <p:nvPr/>
        </p:nvSpPr>
        <p:spPr>
          <a:xfrm>
            <a:off x="494071" y="516194"/>
            <a:ext cx="4085303" cy="404105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0FFA9C1D-22FD-4457-1ABB-C91EB611C0B0}"/>
              </a:ext>
            </a:extLst>
          </p:cNvPr>
          <p:cNvSpPr txBox="1"/>
          <p:nvPr/>
        </p:nvSpPr>
        <p:spPr>
          <a:xfrm>
            <a:off x="842348" y="1629697"/>
            <a:ext cx="3458804" cy="1814052"/>
          </a:xfrm>
          <a:prstGeom prst="rect">
            <a:avLst/>
          </a:prstGeom>
          <a:noFill/>
        </p:spPr>
        <p:txBody>
          <a:bodyPr wrap="square" anchor="t">
            <a:noAutofit/>
          </a:bodyPr>
          <a:lstStyle/>
          <a:p>
            <a:pPr marL="0" indent="0">
              <a:buNone/>
            </a:pPr>
            <a:r>
              <a:rPr lang="de-DE" dirty="0">
                <a:solidFill>
                  <a:schemeClr val="bg1"/>
                </a:solidFill>
                <a:latin typeface="Gilroy" panose="00000500000000000000" pitchFamily="50" charset="0"/>
              </a:rPr>
              <a:t>Für Quellenangaben sowie Open-Source-Material zu </a:t>
            </a:r>
            <a:r>
              <a:rPr lang="de-DE" dirty="0">
                <a:latin typeface="Gilroy Bold" panose="00000800000000000000" pitchFamily="50" charset="0"/>
              </a:rPr>
              <a:t>digitaler Souveränität </a:t>
            </a:r>
            <a:r>
              <a:rPr lang="de-DE" dirty="0">
                <a:solidFill>
                  <a:schemeClr val="bg1"/>
                </a:solidFill>
                <a:latin typeface="Gilroy" panose="00000500000000000000" pitchFamily="50" charset="0"/>
              </a:rPr>
              <a:t>und </a:t>
            </a:r>
            <a:r>
              <a:rPr lang="de-DE" dirty="0">
                <a:latin typeface="Gilroy Bold" panose="00000800000000000000" pitchFamily="50" charset="0"/>
              </a:rPr>
              <a:t>souveräner Cloud,</a:t>
            </a:r>
            <a:r>
              <a:rPr lang="de-DE" dirty="0">
                <a:solidFill>
                  <a:schemeClr val="bg1"/>
                </a:solidFill>
                <a:latin typeface="Gilroy" panose="00000500000000000000" pitchFamily="50" charset="0"/>
              </a:rPr>
              <a:t> besuche uns gerne unter:</a:t>
            </a:r>
          </a:p>
          <a:p>
            <a:pPr marL="0" indent="0">
              <a:buNone/>
            </a:pPr>
            <a:endParaRPr lang="de-DE" dirty="0">
              <a:solidFill>
                <a:schemeClr val="bg1"/>
              </a:solidFill>
              <a:latin typeface="Gilroy Bold" panose="00000800000000000000" pitchFamily="50" charset="0"/>
            </a:endParaRPr>
          </a:p>
          <a:p>
            <a:pPr marL="0" indent="0" algn="r">
              <a:buNone/>
            </a:pPr>
            <a:r>
              <a:rPr lang="de-DE" dirty="0">
                <a:solidFill>
                  <a:schemeClr val="bg1"/>
                </a:solidFill>
                <a:latin typeface="Gilroy Bold" panose="00000800000000000000" pitchFamily="50" charset="0"/>
              </a:rPr>
              <a:t>www.cloudahead.de</a:t>
            </a:r>
          </a:p>
        </p:txBody>
      </p:sp>
    </p:spTree>
    <p:extLst>
      <p:ext uri="{BB962C8B-B14F-4D97-AF65-F5344CB8AC3E}">
        <p14:creationId xmlns:p14="http://schemas.microsoft.com/office/powerpoint/2010/main" val="14151754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>
            <a:extLst>
              <a:ext uri="{FF2B5EF4-FFF2-40B4-BE49-F238E27FC236}">
                <a16:creationId xmlns:a16="http://schemas.microsoft.com/office/drawing/2014/main" id="{080D4727-E171-8C79-F3E3-67AAF8141D3D}"/>
              </a:ext>
            </a:extLst>
          </p:cNvPr>
          <p:cNvSpPr txBox="1"/>
          <p:nvPr/>
        </p:nvSpPr>
        <p:spPr>
          <a:xfrm>
            <a:off x="494071" y="516194"/>
            <a:ext cx="4085303" cy="4041058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/>
          <a:p>
            <a:pPr marL="0" indent="0" algn="ctr">
              <a:buNone/>
            </a:pPr>
            <a:r>
              <a:rPr lang="de-DE" sz="2400" dirty="0">
                <a:solidFill>
                  <a:schemeClr val="bg1"/>
                </a:solidFill>
                <a:latin typeface="Gilroy Bold" panose="00000800000000000000" pitchFamily="50" charset="0"/>
              </a:rPr>
              <a:t>Aber der Reihe nach </a:t>
            </a:r>
          </a:p>
        </p:txBody>
      </p:sp>
    </p:spTree>
    <p:extLst>
      <p:ext uri="{BB962C8B-B14F-4D97-AF65-F5344CB8AC3E}">
        <p14:creationId xmlns:p14="http://schemas.microsoft.com/office/powerpoint/2010/main" val="31922441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34642CF8-894E-ED89-BC29-AC914D0AA9F2}"/>
              </a:ext>
            </a:extLst>
          </p:cNvPr>
          <p:cNvSpPr txBox="1"/>
          <p:nvPr/>
        </p:nvSpPr>
        <p:spPr>
          <a:xfrm>
            <a:off x="6172200" y="2657386"/>
            <a:ext cx="257175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Facebook asks court to toss FTC lawsuit over its buys of Instagram and WhatsApp : NPR</a:t>
            </a:r>
            <a:endParaRPr lang="de-DE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054AA5F5-615B-B65C-DB81-62EFB5734D11}"/>
              </a:ext>
            </a:extLst>
          </p:cNvPr>
          <p:cNvSpPr txBox="1"/>
          <p:nvPr/>
        </p:nvSpPr>
        <p:spPr>
          <a:xfrm>
            <a:off x="581024" y="802839"/>
            <a:ext cx="3762376" cy="20005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de-DE" sz="4000" dirty="0">
                <a:solidFill>
                  <a:schemeClr val="bg1"/>
                </a:solidFill>
                <a:latin typeface="Gilroy Bold" panose="00000800000000000000" pitchFamily="50" charset="0"/>
              </a:rPr>
              <a:t>2012</a:t>
            </a:r>
            <a:endParaRPr lang="de-DE" sz="2800" dirty="0">
              <a:solidFill>
                <a:schemeClr val="bg1"/>
              </a:solidFill>
              <a:latin typeface="Gilroy Bold" panose="00000800000000000000" pitchFamily="50" charset="0"/>
            </a:endParaRPr>
          </a:p>
          <a:p>
            <a:pPr marL="0" indent="0">
              <a:buNone/>
            </a:pPr>
            <a:r>
              <a:rPr lang="de-DE" sz="2800" dirty="0">
                <a:latin typeface="Gilroy Bold" panose="00000800000000000000" pitchFamily="50" charset="0"/>
              </a:rPr>
              <a:t>Facebook übernimmt Instagram.</a:t>
            </a:r>
          </a:p>
          <a:p>
            <a:pPr marL="0" indent="0">
              <a:buNone/>
            </a:pPr>
            <a:endParaRPr lang="de-DE" sz="2800" dirty="0">
              <a:latin typeface="Gilroy Bold" panose="00000800000000000000" pitchFamily="50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8421D71-4C12-A99C-686C-2E89A7D10234}"/>
              </a:ext>
            </a:extLst>
          </p:cNvPr>
          <p:cNvSpPr txBox="1"/>
          <p:nvPr/>
        </p:nvSpPr>
        <p:spPr>
          <a:xfrm>
            <a:off x="581024" y="3380958"/>
            <a:ext cx="376237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de-DE" sz="1600" dirty="0">
                <a:solidFill>
                  <a:schemeClr val="bg1"/>
                </a:solidFill>
                <a:latin typeface="Gilroy Bold" panose="00000800000000000000" pitchFamily="50" charset="0"/>
              </a:rPr>
              <a:t>Mit 966 Mio. Nutzern hatte Facebook damals praktisch ein Monopol in </a:t>
            </a:r>
            <a:r>
              <a:rPr lang="de-DE" sz="1600" dirty="0" err="1">
                <a:solidFill>
                  <a:schemeClr val="bg1"/>
                </a:solidFill>
                <a:latin typeface="Gilroy Bold" panose="00000800000000000000" pitchFamily="50" charset="0"/>
              </a:rPr>
              <a:t>Social</a:t>
            </a:r>
            <a:r>
              <a:rPr lang="de-DE" sz="1600" dirty="0">
                <a:solidFill>
                  <a:schemeClr val="bg1"/>
                </a:solidFill>
                <a:latin typeface="Gilroy Bold" panose="00000800000000000000" pitchFamily="50" charset="0"/>
              </a:rPr>
              <a:t> Media.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A4309D31-9F34-4CF6-E867-2A1D7BEF5049}"/>
              </a:ext>
            </a:extLst>
          </p:cNvPr>
          <p:cNvSpPr txBox="1"/>
          <p:nvPr/>
        </p:nvSpPr>
        <p:spPr>
          <a:xfrm>
            <a:off x="5143500" y="1156782"/>
            <a:ext cx="437069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>
                <a:hlinkClick r:id="rId4"/>
              </a:rPr>
              <a:t>Facebook Statistik 2012 - Das bekannteste </a:t>
            </a:r>
            <a:r>
              <a:rPr lang="de-DE" dirty="0" err="1">
                <a:hlinkClick r:id="rId4"/>
              </a:rPr>
              <a:t>Social</a:t>
            </a:r>
            <a:r>
              <a:rPr lang="de-DE" dirty="0">
                <a:hlinkClick r:id="rId4"/>
              </a:rPr>
              <a:t> Media Netzwerk (hatzak.de)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475693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054AA5F5-615B-B65C-DB81-62EFB5734D11}"/>
              </a:ext>
            </a:extLst>
          </p:cNvPr>
          <p:cNvSpPr txBox="1"/>
          <p:nvPr/>
        </p:nvSpPr>
        <p:spPr>
          <a:xfrm>
            <a:off x="581024" y="802839"/>
            <a:ext cx="3762376" cy="20005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de-DE" sz="4000" dirty="0">
                <a:solidFill>
                  <a:schemeClr val="bg1"/>
                </a:solidFill>
                <a:latin typeface="Gilroy Bold" panose="00000800000000000000" pitchFamily="50" charset="0"/>
              </a:rPr>
              <a:t>2014</a:t>
            </a:r>
            <a:endParaRPr lang="de-DE" sz="2800" dirty="0">
              <a:solidFill>
                <a:schemeClr val="bg1"/>
              </a:solidFill>
              <a:latin typeface="Gilroy Bold" panose="00000800000000000000" pitchFamily="50" charset="0"/>
            </a:endParaRPr>
          </a:p>
          <a:p>
            <a:pPr marL="0" indent="0">
              <a:buNone/>
            </a:pPr>
            <a:r>
              <a:rPr lang="de-DE" sz="2800" dirty="0">
                <a:latin typeface="Gilroy Bold" panose="00000800000000000000" pitchFamily="50" charset="0"/>
              </a:rPr>
              <a:t>Facebook übernimmt </a:t>
            </a:r>
            <a:r>
              <a:rPr lang="de-DE" sz="2800" dirty="0" err="1">
                <a:latin typeface="Gilroy Bold" panose="00000800000000000000" pitchFamily="50" charset="0"/>
              </a:rPr>
              <a:t>Whatsapp</a:t>
            </a:r>
            <a:r>
              <a:rPr lang="de-DE" sz="2800" dirty="0">
                <a:latin typeface="Gilroy Bold" panose="00000800000000000000" pitchFamily="50" charset="0"/>
              </a:rPr>
              <a:t>.</a:t>
            </a:r>
          </a:p>
          <a:p>
            <a:pPr marL="0" indent="0">
              <a:buNone/>
            </a:pPr>
            <a:endParaRPr lang="de-DE" sz="2800" dirty="0">
              <a:latin typeface="Gilroy Bold" panose="00000800000000000000" pitchFamily="50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8421D71-4C12-A99C-686C-2E89A7D10234}"/>
              </a:ext>
            </a:extLst>
          </p:cNvPr>
          <p:cNvSpPr txBox="1"/>
          <p:nvPr/>
        </p:nvSpPr>
        <p:spPr>
          <a:xfrm>
            <a:off x="581024" y="3380958"/>
            <a:ext cx="376237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de-DE" sz="1600" dirty="0">
                <a:solidFill>
                  <a:schemeClr val="bg1"/>
                </a:solidFill>
                <a:latin typeface="Gilroy Bold" panose="00000800000000000000" pitchFamily="50" charset="0"/>
              </a:rPr>
              <a:t>Mit 1,4 Mrd. Nutzern hat Facebook sein Monopol in </a:t>
            </a:r>
            <a:r>
              <a:rPr lang="de-DE" sz="1600" dirty="0" err="1">
                <a:solidFill>
                  <a:schemeClr val="bg1"/>
                </a:solidFill>
                <a:latin typeface="Gilroy Bold" panose="00000800000000000000" pitchFamily="50" charset="0"/>
              </a:rPr>
              <a:t>Social</a:t>
            </a:r>
            <a:r>
              <a:rPr lang="de-DE" sz="1600" dirty="0">
                <a:solidFill>
                  <a:schemeClr val="bg1"/>
                </a:solidFill>
                <a:latin typeface="Gilroy Bold" panose="00000800000000000000" pitchFamily="50" charset="0"/>
              </a:rPr>
              <a:t> Media weiter ausgebaut.</a:t>
            </a:r>
          </a:p>
        </p:txBody>
      </p:sp>
    </p:spTree>
    <p:extLst>
      <p:ext uri="{BB962C8B-B14F-4D97-AF65-F5344CB8AC3E}">
        <p14:creationId xmlns:p14="http://schemas.microsoft.com/office/powerpoint/2010/main" val="10305755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054AA5F5-615B-B65C-DB81-62EFB5734D11}"/>
              </a:ext>
            </a:extLst>
          </p:cNvPr>
          <p:cNvSpPr txBox="1"/>
          <p:nvPr/>
        </p:nvSpPr>
        <p:spPr>
          <a:xfrm>
            <a:off x="581024" y="802839"/>
            <a:ext cx="3762376" cy="24314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de-DE" sz="4000" dirty="0">
                <a:solidFill>
                  <a:schemeClr val="bg1"/>
                </a:solidFill>
                <a:latin typeface="Gilroy Bold" panose="00000800000000000000" pitchFamily="50" charset="0"/>
              </a:rPr>
              <a:t>2016</a:t>
            </a:r>
            <a:endParaRPr lang="de-DE" sz="2800" dirty="0">
              <a:solidFill>
                <a:schemeClr val="bg1"/>
              </a:solidFill>
              <a:latin typeface="Gilroy Bold" panose="00000800000000000000" pitchFamily="50" charset="0"/>
            </a:endParaRPr>
          </a:p>
          <a:p>
            <a:pPr marL="0" indent="0">
              <a:buNone/>
            </a:pPr>
            <a:r>
              <a:rPr lang="de-DE" sz="2800" dirty="0" err="1">
                <a:latin typeface="Gilroy Bold" panose="00000800000000000000" pitchFamily="50" charset="0"/>
              </a:rPr>
              <a:t>Whatsapp</a:t>
            </a:r>
            <a:r>
              <a:rPr lang="de-DE" sz="2800" dirty="0">
                <a:latin typeface="Gilroy Bold" panose="00000800000000000000" pitchFamily="50" charset="0"/>
              </a:rPr>
              <a:t> erreicht </a:t>
            </a:r>
            <a:br>
              <a:rPr lang="de-DE" sz="2800" dirty="0">
                <a:latin typeface="Gilroy Bold" panose="00000800000000000000" pitchFamily="50" charset="0"/>
              </a:rPr>
            </a:br>
            <a:r>
              <a:rPr lang="de-DE" sz="2800" dirty="0">
                <a:latin typeface="Gilroy Bold" panose="00000800000000000000" pitchFamily="50" charset="0"/>
              </a:rPr>
              <a:t>1 Mrd. Nutzer weltweit</a:t>
            </a:r>
          </a:p>
          <a:p>
            <a:pPr marL="0" indent="0">
              <a:buNone/>
            </a:pPr>
            <a:endParaRPr lang="de-DE" sz="2800" dirty="0">
              <a:latin typeface="Gilroy Bold" panose="000008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76482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054AA5F5-615B-B65C-DB81-62EFB5734D11}"/>
              </a:ext>
            </a:extLst>
          </p:cNvPr>
          <p:cNvSpPr txBox="1"/>
          <p:nvPr/>
        </p:nvSpPr>
        <p:spPr>
          <a:xfrm>
            <a:off x="276223" y="278964"/>
            <a:ext cx="4038601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de-DE" sz="3200" dirty="0">
                <a:solidFill>
                  <a:schemeClr val="bg1"/>
                </a:solidFill>
                <a:latin typeface="Gilroy Bold" panose="00000800000000000000" pitchFamily="50" charset="0"/>
              </a:rPr>
              <a:t>April 2018</a:t>
            </a:r>
            <a:endParaRPr lang="de-DE" sz="2000" dirty="0">
              <a:solidFill>
                <a:schemeClr val="bg1"/>
              </a:solidFill>
              <a:latin typeface="Gilroy Bold" panose="00000800000000000000" pitchFamily="50" charset="0"/>
            </a:endParaRPr>
          </a:p>
          <a:p>
            <a:pPr marL="0" indent="0">
              <a:buNone/>
            </a:pPr>
            <a:r>
              <a:rPr lang="de-DE" dirty="0">
                <a:solidFill>
                  <a:schemeClr val="bg1"/>
                </a:solidFill>
                <a:latin typeface="Gilroy Bold" panose="00000800000000000000" pitchFamily="50" charset="0"/>
              </a:rPr>
              <a:t>Mark Zuckerberg wird im amerikanischen Kongress befragt.</a:t>
            </a:r>
          </a:p>
          <a:p>
            <a:pPr marL="0" indent="0">
              <a:buNone/>
            </a:pPr>
            <a:endParaRPr lang="de-DE" sz="2800" dirty="0">
              <a:latin typeface="Gilroy Bold" panose="00000800000000000000" pitchFamily="50" charset="0"/>
            </a:endParaRPr>
          </a:p>
        </p:txBody>
      </p:sp>
      <p:pic>
        <p:nvPicPr>
          <p:cNvPr id="3" name="Grafik 2" descr="Ein Bild, das Mann, Person, Anzug, tragen enthält.&#10;&#10;Automatisch generierte Beschreibung">
            <a:extLst>
              <a:ext uri="{FF2B5EF4-FFF2-40B4-BE49-F238E27FC236}">
                <a16:creationId xmlns:a16="http://schemas.microsoft.com/office/drawing/2014/main" id="{217404E5-FF12-F2B9-E579-03403D4C7E8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390" b="13843"/>
          <a:stretch/>
        </p:blipFill>
        <p:spPr>
          <a:xfrm>
            <a:off x="180975" y="1624615"/>
            <a:ext cx="4962525" cy="3518886"/>
          </a:xfrm>
          <a:prstGeom prst="rect">
            <a:avLst/>
          </a:prstGeom>
        </p:spPr>
      </p:pic>
      <p:sp>
        <p:nvSpPr>
          <p:cNvPr id="6" name="Sprechblase: rechteckig 5">
            <a:extLst>
              <a:ext uri="{FF2B5EF4-FFF2-40B4-BE49-F238E27FC236}">
                <a16:creationId xmlns:a16="http://schemas.microsoft.com/office/drawing/2014/main" id="{56CEC522-F928-B034-018E-3620E1E6ECE8}"/>
              </a:ext>
            </a:extLst>
          </p:cNvPr>
          <p:cNvSpPr/>
          <p:nvPr/>
        </p:nvSpPr>
        <p:spPr>
          <a:xfrm>
            <a:off x="419100" y="2714627"/>
            <a:ext cx="2343150" cy="1123950"/>
          </a:xfrm>
          <a:prstGeom prst="wedgeRectCallout">
            <a:avLst>
              <a:gd name="adj1" fmla="val 62482"/>
              <a:gd name="adj2" fmla="val 23198"/>
            </a:avLst>
          </a:prstGeom>
          <a:solidFill>
            <a:schemeClr val="bg1"/>
          </a:solidFill>
          <a:ln>
            <a:solidFill>
              <a:srgbClr val="3FCD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08000" rIns="108000" bIns="144000" rtlCol="0" anchor="ctr"/>
          <a:lstStyle/>
          <a:p>
            <a:pPr>
              <a:spcBef>
                <a:spcPts val="600"/>
              </a:spcBef>
            </a:pPr>
            <a:r>
              <a:rPr lang="de-DE" sz="2000" dirty="0">
                <a:solidFill>
                  <a:schemeClr val="tx1"/>
                </a:solidFill>
                <a:latin typeface="Gilroy Bold" panose="00000800000000000000" pitchFamily="50" charset="0"/>
              </a:rPr>
              <a:t>„Are </a:t>
            </a:r>
            <a:r>
              <a:rPr lang="de-DE" sz="2000" dirty="0" err="1">
                <a:solidFill>
                  <a:schemeClr val="tx1"/>
                </a:solidFill>
                <a:latin typeface="Gilroy Bold" panose="00000800000000000000" pitchFamily="50" charset="0"/>
              </a:rPr>
              <a:t>you</a:t>
            </a:r>
            <a:r>
              <a:rPr lang="de-DE" sz="2000" dirty="0">
                <a:solidFill>
                  <a:schemeClr val="tx1"/>
                </a:solidFill>
                <a:latin typeface="Gilroy Bold" panose="00000800000000000000" pitchFamily="50" charset="0"/>
              </a:rPr>
              <a:t> a </a:t>
            </a:r>
            <a:r>
              <a:rPr lang="de-DE" sz="2000" dirty="0" err="1">
                <a:solidFill>
                  <a:schemeClr val="tx1"/>
                </a:solidFill>
                <a:latin typeface="Gilroy Bold" panose="00000800000000000000" pitchFamily="50" charset="0"/>
              </a:rPr>
              <a:t>monopoly</a:t>
            </a:r>
            <a:r>
              <a:rPr lang="de-DE" sz="2000" dirty="0">
                <a:solidFill>
                  <a:schemeClr val="tx1"/>
                </a:solidFill>
                <a:latin typeface="Gilroy Bold" panose="00000800000000000000" pitchFamily="50" charset="0"/>
              </a:rPr>
              <a:t>, </a:t>
            </a:r>
            <a:r>
              <a:rPr lang="de-DE" sz="2000" dirty="0" err="1">
                <a:solidFill>
                  <a:schemeClr val="tx1"/>
                </a:solidFill>
                <a:latin typeface="Gilroy Bold" panose="00000800000000000000" pitchFamily="50" charset="0"/>
              </a:rPr>
              <a:t>sir</a:t>
            </a:r>
            <a:r>
              <a:rPr lang="de-DE" sz="2000" dirty="0">
                <a:solidFill>
                  <a:schemeClr val="tx1"/>
                </a:solidFill>
                <a:latin typeface="Gilroy Bold" panose="00000800000000000000" pitchFamily="50" charset="0"/>
              </a:rPr>
              <a:t>?“</a:t>
            </a:r>
          </a:p>
          <a:p>
            <a:pPr>
              <a:spcBef>
                <a:spcPts val="600"/>
              </a:spcBef>
            </a:pPr>
            <a:r>
              <a:rPr lang="de-DE" sz="1200" dirty="0">
                <a:solidFill>
                  <a:schemeClr val="tx1"/>
                </a:solidFill>
                <a:latin typeface="Gilroy Italic" panose="00000500000000000000" pitchFamily="50" charset="0"/>
              </a:rPr>
              <a:t>Lindsey Graham, April 2018</a:t>
            </a:r>
            <a:endParaRPr lang="de-DE" sz="2000" dirty="0">
              <a:solidFill>
                <a:schemeClr val="tx1"/>
              </a:solidFill>
              <a:latin typeface="Gilroy Italic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75324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054AA5F5-615B-B65C-DB81-62EFB5734D11}"/>
              </a:ext>
            </a:extLst>
          </p:cNvPr>
          <p:cNvSpPr txBox="1"/>
          <p:nvPr/>
        </p:nvSpPr>
        <p:spPr>
          <a:xfrm>
            <a:off x="276223" y="278964"/>
            <a:ext cx="4038601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de-DE" sz="3200" dirty="0">
                <a:solidFill>
                  <a:schemeClr val="bg1"/>
                </a:solidFill>
                <a:latin typeface="Gilroy Bold" panose="00000800000000000000" pitchFamily="50" charset="0"/>
              </a:rPr>
              <a:t>April 2018</a:t>
            </a:r>
            <a:endParaRPr lang="de-DE" sz="2000" dirty="0">
              <a:solidFill>
                <a:schemeClr val="bg1"/>
              </a:solidFill>
              <a:latin typeface="Gilroy Bold" panose="00000800000000000000" pitchFamily="50" charset="0"/>
            </a:endParaRPr>
          </a:p>
          <a:p>
            <a:pPr marL="0" indent="0">
              <a:buNone/>
            </a:pPr>
            <a:r>
              <a:rPr lang="de-DE" dirty="0">
                <a:solidFill>
                  <a:schemeClr val="bg1"/>
                </a:solidFill>
                <a:latin typeface="Gilroy Bold" panose="00000800000000000000" pitchFamily="50" charset="0"/>
              </a:rPr>
              <a:t>Mark Zuckerberg wird im amerikanischen Kongress befragt.</a:t>
            </a:r>
          </a:p>
          <a:p>
            <a:pPr marL="0" indent="0">
              <a:buNone/>
            </a:pPr>
            <a:endParaRPr lang="de-DE" sz="2800" dirty="0">
              <a:latin typeface="Gilroy Bold" panose="00000800000000000000" pitchFamily="50" charset="0"/>
            </a:endParaRPr>
          </a:p>
        </p:txBody>
      </p:sp>
      <p:sp>
        <p:nvSpPr>
          <p:cNvPr id="6" name="Sprechblase: rechteckig 5">
            <a:extLst>
              <a:ext uri="{FF2B5EF4-FFF2-40B4-BE49-F238E27FC236}">
                <a16:creationId xmlns:a16="http://schemas.microsoft.com/office/drawing/2014/main" id="{56CEC522-F928-B034-018E-3620E1E6ECE8}"/>
              </a:ext>
            </a:extLst>
          </p:cNvPr>
          <p:cNvSpPr/>
          <p:nvPr/>
        </p:nvSpPr>
        <p:spPr>
          <a:xfrm>
            <a:off x="1924050" y="2152650"/>
            <a:ext cx="2714623" cy="1152525"/>
          </a:xfrm>
          <a:prstGeom prst="wedgeRectCallout">
            <a:avLst>
              <a:gd name="adj1" fmla="val -59078"/>
              <a:gd name="adj2" fmla="val 43601"/>
            </a:avLst>
          </a:prstGeom>
          <a:solidFill>
            <a:schemeClr val="bg1"/>
          </a:solidFill>
          <a:ln>
            <a:solidFill>
              <a:srgbClr val="3FCD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08000" rIns="180000" bIns="144000" rtlCol="0" anchor="ctr"/>
          <a:lstStyle/>
          <a:p>
            <a:pPr algn="r">
              <a:spcBef>
                <a:spcPts val="600"/>
              </a:spcBef>
            </a:pPr>
            <a:r>
              <a:rPr lang="de-DE" sz="2000" dirty="0">
                <a:solidFill>
                  <a:schemeClr val="tx1"/>
                </a:solidFill>
                <a:latin typeface="Gilroy Bold" panose="00000800000000000000" pitchFamily="50" charset="0"/>
              </a:rPr>
              <a:t>„</a:t>
            </a:r>
            <a:r>
              <a:rPr lang="en-US" sz="2000" dirty="0">
                <a:solidFill>
                  <a:schemeClr val="tx1"/>
                </a:solidFill>
                <a:latin typeface="Gilroy Bold" panose="00000800000000000000" pitchFamily="50" charset="0"/>
              </a:rPr>
              <a:t>It certainly doesn’t feel like that to me.</a:t>
            </a:r>
            <a:endParaRPr lang="de-DE" sz="2000" dirty="0">
              <a:solidFill>
                <a:schemeClr val="tx1"/>
              </a:solidFill>
              <a:latin typeface="Gilroy Bold" panose="00000800000000000000" pitchFamily="50" charset="0"/>
            </a:endParaRPr>
          </a:p>
          <a:p>
            <a:pPr algn="r">
              <a:spcBef>
                <a:spcPts val="600"/>
              </a:spcBef>
            </a:pPr>
            <a:r>
              <a:rPr lang="de-DE" sz="1200" dirty="0">
                <a:solidFill>
                  <a:schemeClr val="tx1"/>
                </a:solidFill>
                <a:latin typeface="Gilroy Italic" panose="00000500000000000000" pitchFamily="50" charset="0"/>
              </a:rPr>
              <a:t>Mark Zuckerberg, April 2018</a:t>
            </a:r>
            <a:endParaRPr lang="de-DE" sz="2000" dirty="0">
              <a:solidFill>
                <a:schemeClr val="tx1"/>
              </a:solidFill>
              <a:latin typeface="Gilroy Italic" panose="00000500000000000000" pitchFamily="50" charset="0"/>
            </a:endParaRPr>
          </a:p>
        </p:txBody>
      </p:sp>
      <p:pic>
        <p:nvPicPr>
          <p:cNvPr id="5" name="Grafik 4" descr="Ein Bild, das Mann, Person, Anzug, tragen enthält.&#10;&#10;Automatisch generierte Beschreibung">
            <a:extLst>
              <a:ext uri="{FF2B5EF4-FFF2-40B4-BE49-F238E27FC236}">
                <a16:creationId xmlns:a16="http://schemas.microsoft.com/office/drawing/2014/main" id="{B46C1D90-93B2-A826-57FD-DB985567279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38250" y="1335572"/>
            <a:ext cx="5714999" cy="3807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708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anchor="ctr">
        <a:noAutofit/>
      </a:bodyPr>
      <a:lstStyle>
        <a:defPPr marL="0" indent="0" algn="l">
          <a:buNone/>
          <a:defRPr sz="1800" dirty="0" smtClean="0">
            <a:latin typeface="Gilroy Bold" panose="00000800000000000000" pitchFamily="50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652</Words>
  <Application>Microsoft Office PowerPoint</Application>
  <PresentationFormat>Custom</PresentationFormat>
  <Paragraphs>100</Paragraphs>
  <Slides>32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3" baseType="lpstr">
      <vt:lpstr>Arial</vt:lpstr>
      <vt:lpstr>Calibri</vt:lpstr>
      <vt:lpstr>Calibri Light</vt:lpstr>
      <vt:lpstr>Gilroy</vt:lpstr>
      <vt:lpstr>Gilroy Bold</vt:lpstr>
      <vt:lpstr>Gilroy Italic</vt:lpstr>
      <vt:lpstr>Gilroy Light</vt:lpstr>
      <vt:lpstr>Lato Light</vt:lpstr>
      <vt:lpstr>Poppins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2022-09-18T15:28:20Z</dcterms:created>
  <dcterms:modified xsi:type="dcterms:W3CDTF">2022-09-18T15:31:54Z</dcterms:modified>
  <cp:category/>
</cp:coreProperties>
</file>