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25"/>
  </p:notesMasterIdLst>
  <p:handoutMasterIdLst>
    <p:handoutMasterId r:id="rId26"/>
  </p:handoutMasterIdLst>
  <p:sldIdLst>
    <p:sldId id="1841" r:id="rId2"/>
    <p:sldId id="1896" r:id="rId3"/>
    <p:sldId id="1899" r:id="rId4"/>
    <p:sldId id="1900" r:id="rId5"/>
    <p:sldId id="1909" r:id="rId6"/>
    <p:sldId id="1908" r:id="rId7"/>
    <p:sldId id="1910" r:id="rId8"/>
    <p:sldId id="1911" r:id="rId9"/>
    <p:sldId id="1912" r:id="rId10"/>
    <p:sldId id="1915" r:id="rId11"/>
    <p:sldId id="1916" r:id="rId12"/>
    <p:sldId id="1917" r:id="rId13"/>
    <p:sldId id="1918" r:id="rId14"/>
    <p:sldId id="1919" r:id="rId15"/>
    <p:sldId id="1923" r:id="rId16"/>
    <p:sldId id="1920" r:id="rId17"/>
    <p:sldId id="1921" r:id="rId18"/>
    <p:sldId id="1922" r:id="rId19"/>
    <p:sldId id="1924" r:id="rId20"/>
    <p:sldId id="1925" r:id="rId21"/>
    <p:sldId id="1927" r:id="rId22"/>
    <p:sldId id="1926" r:id="rId23"/>
    <p:sldId id="189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D0C6"/>
    <a:srgbClr val="7ED878"/>
    <a:srgbClr val="B3ECE8"/>
    <a:srgbClr val="99E4C5"/>
    <a:srgbClr val="34CA8C"/>
    <a:srgbClr val="5BAED7"/>
    <a:srgbClr val="164931"/>
    <a:srgbClr val="A77EF7"/>
    <a:srgbClr val="111111"/>
    <a:srgbClr val="268D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F1B247-0E1C-4B0A-9447-DA4D53D51246}" v="1" dt="2022-09-04T08:59:10.929"/>
    <p1510:client id="{DD0B1E75-E43B-4D9C-A33F-50EC980ECD76}" v="87" dt="2022-09-04T09:37:07.4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7013"/>
  </p:normalViewPr>
  <p:slideViewPr>
    <p:cSldViewPr snapToGrid="0" snapToObjects="1">
      <p:cViewPr varScale="1">
        <p:scale>
          <a:sx n="114" d="100"/>
          <a:sy n="114" d="100"/>
        </p:scale>
        <p:origin x="7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rtuelles-museum.com/thema/hausweberei-in-keyenberg/#group-1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erih.de/wie-alles-begann/geschichte-ausgewaehlter-industriezweige/textil" TargetMode="Externa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io.de/a/bosch-standardisiert-next-generation-workplace,3572067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atista.com/statistics/510350/worldwide-public-cloud-computing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23.q4cdn.com/574569502/files/doc_presentations/Dreamforce'19-Investor-Day-Finance-Review-Presentation.pdf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e.statista.com/statistik/daten/studie/807471/umfrage/umsatz-von-shopify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ekwire.com/2021/amazon-web-services-posts-record-13-5b-profits-2020-andy-jassys-aws-swan-song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4430" y="3105833"/>
            <a:ext cx="7483138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Von der klassischen IT zur Cloud</a:t>
            </a:r>
          </a:p>
        </p:txBody>
      </p:sp>
    </p:spTree>
    <p:extLst>
      <p:ext uri="{BB962C8B-B14F-4D97-AF65-F5344CB8AC3E}">
        <p14:creationId xmlns:p14="http://schemas.microsoft.com/office/powerpoint/2010/main" val="225060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B57F6-F40C-2A99-5DC6-02C982ABE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Klassische IT ist sehr menschlich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ED7E6DF-65B7-7FC4-990A-BCB5DF8780F0}"/>
              </a:ext>
            </a:extLst>
          </p:cNvPr>
          <p:cNvGrpSpPr/>
          <p:nvPr/>
        </p:nvGrpSpPr>
        <p:grpSpPr>
          <a:xfrm>
            <a:off x="3159713" y="2497028"/>
            <a:ext cx="4096947" cy="3497887"/>
            <a:chOff x="466213" y="2019299"/>
            <a:chExt cx="3077125" cy="2594300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246B2D34-C475-FC6F-373C-BF72FA9E9444}"/>
                </a:ext>
              </a:extLst>
            </p:cNvPr>
            <p:cNvSpPr/>
            <p:nvPr/>
          </p:nvSpPr>
          <p:spPr>
            <a:xfrm>
              <a:off x="466215" y="3776021"/>
              <a:ext cx="3077123" cy="252000"/>
            </a:xfrm>
            <a:prstGeom prst="rect">
              <a:avLst/>
            </a:prstGeom>
            <a:solidFill>
              <a:schemeClr val="bg1">
                <a:lumMod val="95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6007329-4A52-87B2-F6A6-91830CB0AFBD}"/>
                </a:ext>
              </a:extLst>
            </p:cNvPr>
            <p:cNvSpPr/>
            <p:nvPr/>
          </p:nvSpPr>
          <p:spPr>
            <a:xfrm>
              <a:off x="466213" y="4361599"/>
              <a:ext cx="3077123" cy="252000"/>
            </a:xfrm>
            <a:prstGeom prst="rect">
              <a:avLst/>
            </a:prstGeom>
            <a:solidFill>
              <a:schemeClr val="bg1">
                <a:lumMod val="95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AD267E5-E161-20DB-10CB-1571832C0D2C}"/>
                </a:ext>
              </a:extLst>
            </p:cNvPr>
            <p:cNvSpPr/>
            <p:nvPr/>
          </p:nvSpPr>
          <p:spPr>
            <a:xfrm>
              <a:off x="466214" y="4068808"/>
              <a:ext cx="3077123" cy="252000"/>
            </a:xfrm>
            <a:prstGeom prst="rect">
              <a:avLst/>
            </a:prstGeom>
            <a:solidFill>
              <a:schemeClr val="bg1">
                <a:lumMod val="95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6C1BB58C-1A1B-5E6E-756E-D038A572213C}"/>
                </a:ext>
              </a:extLst>
            </p:cNvPr>
            <p:cNvSpPr/>
            <p:nvPr/>
          </p:nvSpPr>
          <p:spPr>
            <a:xfrm>
              <a:off x="466215" y="2897660"/>
              <a:ext cx="3077123" cy="252000"/>
            </a:xfrm>
            <a:prstGeom prst="rect">
              <a:avLst/>
            </a:prstGeom>
            <a:solidFill>
              <a:schemeClr val="bg1">
                <a:lumMod val="95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59CBB89-1929-11D8-3DCF-2DF19E80EB29}"/>
                </a:ext>
              </a:extLst>
            </p:cNvPr>
            <p:cNvSpPr/>
            <p:nvPr/>
          </p:nvSpPr>
          <p:spPr>
            <a:xfrm>
              <a:off x="466213" y="3483234"/>
              <a:ext cx="3077123" cy="252000"/>
            </a:xfrm>
            <a:prstGeom prst="rect">
              <a:avLst/>
            </a:prstGeom>
            <a:solidFill>
              <a:schemeClr val="bg1">
                <a:lumMod val="95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F7F1134F-D99D-ACBA-B00A-060500342F7C}"/>
                </a:ext>
              </a:extLst>
            </p:cNvPr>
            <p:cNvSpPr/>
            <p:nvPr/>
          </p:nvSpPr>
          <p:spPr>
            <a:xfrm>
              <a:off x="466214" y="3190447"/>
              <a:ext cx="3077123" cy="252000"/>
            </a:xfrm>
            <a:prstGeom prst="rect">
              <a:avLst/>
            </a:prstGeom>
            <a:solidFill>
              <a:schemeClr val="bg1">
                <a:lumMod val="95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504A413D-9105-D6AC-12F1-6DFCEEBFB119}"/>
                </a:ext>
              </a:extLst>
            </p:cNvPr>
            <p:cNvSpPr/>
            <p:nvPr/>
          </p:nvSpPr>
          <p:spPr>
            <a:xfrm>
              <a:off x="466215" y="2604873"/>
              <a:ext cx="3077123" cy="252000"/>
            </a:xfrm>
            <a:prstGeom prst="rect">
              <a:avLst/>
            </a:prstGeom>
            <a:solidFill>
              <a:schemeClr val="bg1">
                <a:lumMod val="95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0A194206-BAD0-3B3C-9B4B-2A74CF6B7564}"/>
                </a:ext>
              </a:extLst>
            </p:cNvPr>
            <p:cNvSpPr/>
            <p:nvPr/>
          </p:nvSpPr>
          <p:spPr>
            <a:xfrm>
              <a:off x="466215" y="2312086"/>
              <a:ext cx="3077123" cy="252000"/>
            </a:xfrm>
            <a:prstGeom prst="rect">
              <a:avLst/>
            </a:prstGeom>
            <a:solidFill>
              <a:schemeClr val="bg1">
                <a:lumMod val="95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BAA441F6-1FCB-0934-6205-35808D531F84}"/>
                </a:ext>
              </a:extLst>
            </p:cNvPr>
            <p:cNvSpPr/>
            <p:nvPr/>
          </p:nvSpPr>
          <p:spPr>
            <a:xfrm>
              <a:off x="466213" y="2019299"/>
              <a:ext cx="3077123" cy="252000"/>
            </a:xfrm>
            <a:prstGeom prst="rect">
              <a:avLst/>
            </a:prstGeom>
            <a:solidFill>
              <a:schemeClr val="bg1">
                <a:lumMod val="95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Anwendungs-Software</a:t>
              </a:r>
            </a:p>
          </p:txBody>
        </p: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A541FD73-655B-B1D8-8A0A-0C5CC88571E6}"/>
              </a:ext>
            </a:extLst>
          </p:cNvPr>
          <p:cNvSpPr/>
          <p:nvPr/>
        </p:nvSpPr>
        <p:spPr>
          <a:xfrm>
            <a:off x="5085453" y="2314545"/>
            <a:ext cx="1997311" cy="3781455"/>
          </a:xfrm>
          <a:prstGeom prst="rect">
            <a:avLst/>
          </a:prstGeom>
          <a:gradFill>
            <a:gsLst>
              <a:gs pos="0">
                <a:srgbClr val="7ED878">
                  <a:alpha val="20000"/>
                </a:srgbClr>
              </a:gs>
              <a:gs pos="100000">
                <a:srgbClr val="42D0C6">
                  <a:alpha val="20000"/>
                </a:srgbClr>
              </a:gs>
            </a:gsLst>
            <a:lin ang="18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endParaRPr lang="de-DE">
              <a:solidFill>
                <a:srgbClr val="002942"/>
              </a:solidFill>
              <a:latin typeface="Gilroy" panose="00000500000000000000" pitchFamily="50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5769A8D-007D-F1FA-E899-FB5DF90C4B44}"/>
              </a:ext>
            </a:extLst>
          </p:cNvPr>
          <p:cNvSpPr/>
          <p:nvPr/>
        </p:nvSpPr>
        <p:spPr>
          <a:xfrm>
            <a:off x="5085453" y="1691975"/>
            <a:ext cx="1997311" cy="646542"/>
          </a:xfrm>
          <a:prstGeom prst="rect">
            <a:avLst/>
          </a:prstGeom>
          <a:solidFill>
            <a:srgbClr val="42D0C6">
              <a:alpha val="38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rgbClr val="002942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Klassisches Rechenzentrum</a:t>
            </a:r>
          </a:p>
        </p:txBody>
      </p:sp>
      <p:sp>
        <p:nvSpPr>
          <p:cNvPr id="16" name="Sprechblase: rechteckig 15">
            <a:extLst>
              <a:ext uri="{FF2B5EF4-FFF2-40B4-BE49-F238E27FC236}">
                <a16:creationId xmlns:a16="http://schemas.microsoft.com/office/drawing/2014/main" id="{C4D6342A-DBD7-6365-C29C-7AAE76163649}"/>
              </a:ext>
            </a:extLst>
          </p:cNvPr>
          <p:cNvSpPr/>
          <p:nvPr/>
        </p:nvSpPr>
        <p:spPr>
          <a:xfrm>
            <a:off x="1089753" y="4431856"/>
            <a:ext cx="2014675" cy="1236817"/>
          </a:xfrm>
          <a:prstGeom prst="wedgeRectCallout">
            <a:avLst>
              <a:gd name="adj1" fmla="val 63445"/>
              <a:gd name="adj2" fmla="val -28677"/>
            </a:avLst>
          </a:prstGeom>
          <a:solidFill>
            <a:schemeClr val="bg1"/>
          </a:solidFill>
          <a:ln>
            <a:solidFill>
              <a:srgbClr val="42D0C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rPr>
              <a:t>Das ist die Wertschöpfungs-</a:t>
            </a:r>
            <a:br>
              <a:rPr lang="de-DE" sz="16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rPr>
            </a:br>
            <a:r>
              <a:rPr lang="de-DE" sz="16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rPr>
              <a:t>kette eines Rechenzentrums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500B0671-C2CE-4193-E0CA-D889F1218E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463" y="4777114"/>
            <a:ext cx="878025" cy="87802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9AED0E00-F563-DA5D-693D-4885A17AD1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812" y="4490354"/>
            <a:ext cx="878025" cy="878025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19C8D12A-7FAE-7980-B30C-7038D90C10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293" y="3992844"/>
            <a:ext cx="878025" cy="878025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E15417C0-1335-6457-67ED-876367DB27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418" y="3460463"/>
            <a:ext cx="878025" cy="878025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9D865E7-8234-9DFC-B242-65FE06EE02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023" y="3153808"/>
            <a:ext cx="878025" cy="878025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FE114948-EE4A-1657-93E2-0D8DF10CBA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461" y="2868317"/>
            <a:ext cx="878025" cy="878025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E103F8E6-AD7D-2451-B2AB-784164D1A8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168" y="2799924"/>
            <a:ext cx="878025" cy="878025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D863C125-4824-36B1-005C-CF370E5C7A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086" y="2162028"/>
            <a:ext cx="878025" cy="878025"/>
          </a:xfrm>
          <a:prstGeom prst="rect">
            <a:avLst/>
          </a:prstGeom>
        </p:spPr>
      </p:pic>
      <p:sp>
        <p:nvSpPr>
          <p:cNvPr id="25" name="Sprechblase: rechteckig 24">
            <a:extLst>
              <a:ext uri="{FF2B5EF4-FFF2-40B4-BE49-F238E27FC236}">
                <a16:creationId xmlns:a16="http://schemas.microsoft.com/office/drawing/2014/main" id="{0B5D66C0-C864-8F9C-6832-EFAD4C135479}"/>
              </a:ext>
            </a:extLst>
          </p:cNvPr>
          <p:cNvSpPr/>
          <p:nvPr/>
        </p:nvSpPr>
        <p:spPr>
          <a:xfrm>
            <a:off x="7215471" y="1674146"/>
            <a:ext cx="3967684" cy="4213813"/>
          </a:xfrm>
          <a:prstGeom prst="wedgeRectCallout">
            <a:avLst>
              <a:gd name="adj1" fmla="val -60306"/>
              <a:gd name="adj2" fmla="val 17090"/>
            </a:avLst>
          </a:prstGeom>
          <a:solidFill>
            <a:schemeClr val="bg1"/>
          </a:solidFill>
          <a:ln>
            <a:solidFill>
              <a:srgbClr val="42D0C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rtlCol="0" anchor="t"/>
          <a:lstStyle/>
          <a:p>
            <a:pPr marL="0" indent="0">
              <a:spcBef>
                <a:spcPts val="600"/>
              </a:spcBef>
              <a:buNone/>
            </a:pPr>
            <a:r>
              <a:rPr lang="de-DE" kern="1200" dirty="0">
                <a:solidFill>
                  <a:schemeClr val="tx1"/>
                </a:solidFill>
                <a:effectLst/>
                <a:latin typeface="Gilroy Bold" panose="00000800000000000000" pitchFamily="50" charset="0"/>
                <a:ea typeface="Times New Roman" panose="02020603050405020304" pitchFamily="18" charset="0"/>
                <a:cs typeface="Poppins" panose="00000500000000000000" pitchFamily="2" charset="0"/>
              </a:rPr>
              <a:t>Diese Menschen werden </a:t>
            </a:r>
            <a:r>
              <a:rPr lang="de-DE" kern="12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Times New Roman" panose="02020603050405020304" pitchFamily="18" charset="0"/>
                <a:cs typeface="Poppins" panose="00000500000000000000" pitchFamily="2" charset="0"/>
              </a:rPr>
              <a:t>– je nach Größe der Bestellung – </a:t>
            </a:r>
            <a:r>
              <a:rPr lang="de-DE" kern="1200" dirty="0">
                <a:solidFill>
                  <a:schemeClr val="tx1"/>
                </a:solidFill>
                <a:effectLst/>
                <a:latin typeface="Gilroy Bold" panose="00000800000000000000" pitchFamily="50" charset="0"/>
                <a:ea typeface="Times New Roman" panose="02020603050405020304" pitchFamily="18" charset="0"/>
                <a:cs typeface="Poppins" panose="00000500000000000000" pitchFamily="2" charset="0"/>
              </a:rPr>
              <a:t>aktiv</a:t>
            </a:r>
            <a:r>
              <a:rPr lang="de-DE" kern="12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Times New Roman" panose="02020603050405020304" pitchFamily="18" charset="0"/>
                <a:cs typeface="Poppins" panose="00000500000000000000" pitchFamily="2" charset="0"/>
              </a:rPr>
              <a:t>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de-DE" sz="1100" kern="12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Times New Roman" panose="02020603050405020304" pitchFamily="18" charset="0"/>
                <a:cs typeface="Poppins" panose="00000500000000000000" pitchFamily="2" charset="0"/>
              </a:rPr>
              <a:t>Business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Relationship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Manager, Demand Manager, Financial Manager, IT Steering Group, Service Portfolio Manager, Service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Strategy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Manager, Anwendungssystem-Analytiker,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Availability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Manager,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Capacity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Manager, Compliance Manager, Enterprise-Architekt, Information Security Manager, IT Service Continuity Manager, Risikomanager, Service Catalogue Manager, Service Design Manager, Service Level Manager, Service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Owner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(Serviceverantwortlicher), Supplier Manager, Technischer Analytiker, Anwendungsentwickler, Change Advisory Board, Change Manager,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Configuration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Manager, Emergency Change Advisory Board (ECAB), Knowledge Manager, Projekt-Manager, Release Manager, Test-Manager, 1st Level Support, 2nd Level Support, 3rd Level Support, Access Manager,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Facilities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Manager,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Incident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Manager, IT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Operations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Manager, IT-Operator, Major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Incident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Team, Problem Manager, Service Request 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Fulfilment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 Group, CSI Manager, Prozess-Architekt, Prozess-</a:t>
            </a:r>
            <a:r>
              <a:rPr lang="de-DE" sz="1100" dirty="0" err="1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Owner</a:t>
            </a:r>
            <a:r>
              <a:rPr lang="de-DE" sz="1100" dirty="0">
                <a:solidFill>
                  <a:schemeClr val="tx1"/>
                </a:solidFill>
                <a:effectLst/>
                <a:latin typeface="Gilroy" panose="00000500000000000000" pitchFamily="50" charset="0"/>
                <a:ea typeface="Calibri" panose="020F0502020204030204" pitchFamily="34" charset="0"/>
                <a:cs typeface="Poppins" panose="000005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3285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21FAC-709A-F568-ED80-BDC8E802A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467316"/>
            <a:ext cx="9563100" cy="1923367"/>
          </a:xfrm>
        </p:spPr>
        <p:txBody>
          <a:bodyPr wrap="square">
            <a:noAutofit/>
          </a:bodyPr>
          <a:lstStyle/>
          <a:p>
            <a:pPr algn="ctr"/>
            <a:r>
              <a:rPr lang="de-DE" sz="3200" dirty="0">
                <a:latin typeface="Gilroy Bold" panose="00000800000000000000" pitchFamily="50" charset="0"/>
              </a:rPr>
              <a:t>Wieso ist die Cloud so revolutionär?</a:t>
            </a:r>
          </a:p>
        </p:txBody>
      </p:sp>
    </p:spTree>
    <p:extLst>
      <p:ext uri="{BB962C8B-B14F-4D97-AF65-F5344CB8AC3E}">
        <p14:creationId xmlns:p14="http://schemas.microsoft.com/office/powerpoint/2010/main" val="153438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FFFB5-48C4-5721-C7C5-5BB7C392C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Analogie 1: Die Dampfmaschine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E8EF6D7D-C093-02FE-82AD-CB837F80002E}"/>
              </a:ext>
            </a:extLst>
          </p:cNvPr>
          <p:cNvGrpSpPr/>
          <p:nvPr/>
        </p:nvGrpSpPr>
        <p:grpSpPr>
          <a:xfrm>
            <a:off x="636825" y="1726018"/>
            <a:ext cx="11254189" cy="4324488"/>
            <a:chOff x="353569" y="1315929"/>
            <a:chExt cx="8118910" cy="3119739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4A62C14F-8E5F-945F-5060-BECB18F004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474" y="1330755"/>
              <a:ext cx="3336131" cy="24819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E346D648-ECA3-FF71-4655-D8E27B3C7EF8}"/>
                </a:ext>
              </a:extLst>
            </p:cNvPr>
            <p:cNvSpPr txBox="1"/>
            <p:nvPr/>
          </p:nvSpPr>
          <p:spPr>
            <a:xfrm rot="16200000">
              <a:off x="-807679" y="2492002"/>
              <a:ext cx="2544529" cy="2220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700">
                  <a:solidFill>
                    <a:srgbClr val="42D0C6"/>
                  </a:solidFill>
                  <a:latin typeface="Gilroy" panose="00000500000000000000" pitchFamily="50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https://www.virtuelles-museum.com/thema/hausweberei-in-keyenberg/#group-1</a:t>
              </a:r>
              <a:r>
                <a:rPr lang="de-DE" sz="700">
                  <a:solidFill>
                    <a:srgbClr val="42D0C6"/>
                  </a:solidFill>
                  <a:latin typeface="Gilroy" panose="00000500000000000000" pitchFamily="50" charset="0"/>
                </a:rPr>
                <a:t> </a:t>
              </a:r>
            </a:p>
          </p:txBody>
        </p:sp>
        <p:pic>
          <p:nvPicPr>
            <p:cNvPr id="6" name="Picture 4" descr="Textil - ERIH">
              <a:extLst>
                <a:ext uri="{FF2B5EF4-FFF2-40B4-BE49-F238E27FC236}">
                  <a16:creationId xmlns:a16="http://schemas.microsoft.com/office/drawing/2014/main" id="{0C1362B8-C0F5-8897-3763-11E565CC383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871443" y="1325454"/>
              <a:ext cx="3336130" cy="24872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3AA84E7-900B-AF12-6C2D-47F1C4B559CF}"/>
                </a:ext>
              </a:extLst>
            </p:cNvPr>
            <p:cNvSpPr txBox="1"/>
            <p:nvPr/>
          </p:nvSpPr>
          <p:spPr>
            <a:xfrm rot="16200000">
              <a:off x="7081785" y="2484589"/>
              <a:ext cx="2559353" cy="2220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700" dirty="0">
                  <a:solidFill>
                    <a:srgbClr val="42D0C6"/>
                  </a:solidFill>
                  <a:latin typeface="Gilroy" panose="00000500000000000000" pitchFamily="50" charset="0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https://www.erih.de/wie-alles-begann/geschichte-ausgewaehlter-industriezweige/textil</a:t>
              </a:r>
              <a:r>
                <a:rPr lang="de-DE" sz="700" dirty="0">
                  <a:solidFill>
                    <a:srgbClr val="42D0C6"/>
                  </a:solidFill>
                  <a:latin typeface="Gilroy" panose="00000500000000000000" pitchFamily="50" charset="0"/>
                </a:rPr>
                <a:t> </a:t>
              </a:r>
            </a:p>
          </p:txBody>
        </p:sp>
        <p:sp>
          <p:nvSpPr>
            <p:cNvPr id="8" name="Pfeil: nach unten 7">
              <a:extLst>
                <a:ext uri="{FF2B5EF4-FFF2-40B4-BE49-F238E27FC236}">
                  <a16:creationId xmlns:a16="http://schemas.microsoft.com/office/drawing/2014/main" id="{006C6916-B1D7-5752-80A1-8FA0122EADD7}"/>
                </a:ext>
              </a:extLst>
            </p:cNvPr>
            <p:cNvSpPr/>
            <p:nvPr/>
          </p:nvSpPr>
          <p:spPr>
            <a:xfrm rot="16200000">
              <a:off x="3346429" y="1634695"/>
              <a:ext cx="1314064" cy="2143467"/>
            </a:xfrm>
            <a:prstGeom prst="downArrow">
              <a:avLst/>
            </a:prstGeom>
            <a:gradFill>
              <a:gsLst>
                <a:gs pos="13000">
                  <a:schemeClr val="bg1">
                    <a:alpha val="0"/>
                  </a:schemeClr>
                </a:gs>
                <a:gs pos="87000">
                  <a:srgbClr val="42D0C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D90AB2D-11FB-5395-2DC9-BDC18F2659D6}"/>
                </a:ext>
              </a:extLst>
            </p:cNvPr>
            <p:cNvSpPr txBox="1"/>
            <p:nvPr/>
          </p:nvSpPr>
          <p:spPr>
            <a:xfrm>
              <a:off x="618474" y="3880584"/>
              <a:ext cx="3336132" cy="432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>
                  <a:latin typeface="Gilroy" panose="00000500000000000000" pitchFamily="50" charset="0"/>
                  <a:cs typeface="Poppins" panose="00000500000000000000" pitchFamily="2" charset="0"/>
                </a:rPr>
                <a:t>Im vorindustriellen Zeitalter war die Textilherstellung komplett manuell. Es gab wenig Kapitaleinsatz, wenig Automatisierung und relativ viele Arbeiter.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ECB99CE3-78B3-2498-4A7C-F9E34C310CB9}"/>
                </a:ext>
              </a:extLst>
            </p:cNvPr>
            <p:cNvSpPr txBox="1"/>
            <p:nvPr/>
          </p:nvSpPr>
          <p:spPr>
            <a:xfrm>
              <a:off x="4871441" y="3880584"/>
              <a:ext cx="3336132" cy="555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>
                  <a:latin typeface="Gilroy" panose="00000500000000000000" pitchFamily="50" charset="0"/>
                  <a:cs typeface="Poppins" panose="00000500000000000000" pitchFamily="2" charset="0"/>
                </a:rPr>
                <a:t>Mit der Einführung der Dampfmaschine erhöhte sich der Kapitaleinsatz, es </a:t>
              </a:r>
              <a:r>
                <a:rPr lang="de-DE" sz="1100" err="1">
                  <a:latin typeface="Gilroy" panose="00000500000000000000" pitchFamily="50" charset="0"/>
                  <a:cs typeface="Poppins" panose="00000500000000000000" pitchFamily="2" charset="0"/>
                </a:rPr>
                <a:t>gabe</a:t>
              </a:r>
              <a:r>
                <a:rPr lang="de-DE" sz="1100">
                  <a:latin typeface="Gilroy" panose="00000500000000000000" pitchFamily="50" charset="0"/>
                  <a:cs typeface="Poppins" panose="00000500000000000000" pitchFamily="2" charset="0"/>
                </a:rPr>
                <a:t> eine hohe Automatisierung mit relativ wenigen Arbeitern. Der Großteil der Wertschöpfung erfolgte in Fabrik-Betrieb und Maschinenbau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0893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FFFB5-48C4-5721-C7C5-5BB7C392C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Analogie 2: Spotify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0FA460B-6029-0587-B9A3-53827E04C1FE}"/>
              </a:ext>
            </a:extLst>
          </p:cNvPr>
          <p:cNvGrpSpPr/>
          <p:nvPr/>
        </p:nvGrpSpPr>
        <p:grpSpPr>
          <a:xfrm>
            <a:off x="1297271" y="1882895"/>
            <a:ext cx="9804470" cy="3841226"/>
            <a:chOff x="1066931" y="1444745"/>
            <a:chExt cx="7131755" cy="2794101"/>
          </a:xfrm>
        </p:grpSpPr>
        <p:sp>
          <p:nvSpPr>
            <p:cNvPr id="3" name="Pfeil: nach unten 2">
              <a:extLst>
                <a:ext uri="{FF2B5EF4-FFF2-40B4-BE49-F238E27FC236}">
                  <a16:creationId xmlns:a16="http://schemas.microsoft.com/office/drawing/2014/main" id="{42B5327D-9F4D-11A7-5234-8BDD2A279A60}"/>
                </a:ext>
              </a:extLst>
            </p:cNvPr>
            <p:cNvSpPr/>
            <p:nvPr/>
          </p:nvSpPr>
          <p:spPr>
            <a:xfrm rot="16200000">
              <a:off x="3536083" y="1634695"/>
              <a:ext cx="1314064" cy="2143467"/>
            </a:xfrm>
            <a:prstGeom prst="downArrow">
              <a:avLst/>
            </a:prstGeom>
            <a:gradFill>
              <a:gsLst>
                <a:gs pos="13000">
                  <a:schemeClr val="bg1">
                    <a:alpha val="0"/>
                  </a:schemeClr>
                </a:gs>
                <a:gs pos="87000">
                  <a:srgbClr val="42D0C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097CFBF-54AA-B470-FB14-CF7884AB3091}"/>
                </a:ext>
              </a:extLst>
            </p:cNvPr>
            <p:cNvSpPr txBox="1"/>
            <p:nvPr/>
          </p:nvSpPr>
          <p:spPr>
            <a:xfrm>
              <a:off x="1066931" y="3634380"/>
              <a:ext cx="2818526" cy="604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latin typeface="Gilroy Bold" panose="00000800000000000000" pitchFamily="50" charset="0"/>
                  <a:cs typeface="Poppins" panose="00000500000000000000" pitchFamily="2" charset="0"/>
                </a:rPr>
                <a:t>Die CD an sich ist schon digital </a:t>
              </a:r>
              <a:r>
                <a:rPr lang="de-DE" sz="1600" dirty="0">
                  <a:latin typeface="Gilroy" panose="00000500000000000000" pitchFamily="50" charset="0"/>
                  <a:cs typeface="Poppins" panose="00000500000000000000" pitchFamily="2" charset="0"/>
                </a:rPr>
                <a:t>– Logistik, Vertrieb, Bezahlung und Nutzung sind noch manuell.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9C6C3B86-6ED5-C49D-CFB9-BF833C7698D9}"/>
                </a:ext>
              </a:extLst>
            </p:cNvPr>
            <p:cNvSpPr txBox="1"/>
            <p:nvPr/>
          </p:nvSpPr>
          <p:spPr>
            <a:xfrm>
              <a:off x="5280220" y="3588213"/>
              <a:ext cx="2918466" cy="604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latin typeface="Gilroy" panose="00000500000000000000" pitchFamily="50" charset="0"/>
                  <a:cs typeface="Poppins" panose="00000500000000000000" pitchFamily="2" charset="0"/>
                </a:rPr>
                <a:t>Musik-Streaming ist </a:t>
              </a:r>
              <a:r>
                <a:rPr lang="de-DE" sz="1600" dirty="0">
                  <a:latin typeface="Gilroy Bold" panose="00000800000000000000" pitchFamily="50" charset="0"/>
                  <a:cs typeface="Poppins" panose="00000500000000000000" pitchFamily="2" charset="0"/>
                </a:rPr>
                <a:t>vollständig digital </a:t>
              </a:r>
              <a:r>
                <a:rPr lang="de-DE" sz="1600" dirty="0">
                  <a:latin typeface="Gilroy" panose="00000500000000000000" pitchFamily="50" charset="0"/>
                  <a:cs typeface="Poppins" panose="00000500000000000000" pitchFamily="2" charset="0"/>
                </a:rPr>
                <a:t>von der Logistik über Vertrieb bis Bezahlung und Nutzung.</a:t>
              </a:r>
            </a:p>
          </p:txBody>
        </p:sp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839F3798-57CC-A43B-23B3-0BC23583C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715409" y="1449492"/>
              <a:ext cx="2048087" cy="2048087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CC7B73A2-6810-5BA2-E346-A8E2A797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0376" y="1444745"/>
              <a:ext cx="2057580" cy="20575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1541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FFFB5-48C4-5721-C7C5-5BB7C392C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Varianten der Cloud</a:t>
            </a:r>
          </a:p>
        </p:txBody>
      </p: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4B706A26-D71B-03E4-7BBB-43C51F889FE8}"/>
              </a:ext>
            </a:extLst>
          </p:cNvPr>
          <p:cNvGrpSpPr/>
          <p:nvPr/>
        </p:nvGrpSpPr>
        <p:grpSpPr>
          <a:xfrm>
            <a:off x="992238" y="1753758"/>
            <a:ext cx="9375353" cy="4084773"/>
            <a:chOff x="992238" y="1753758"/>
            <a:chExt cx="9375353" cy="4084773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9D300066-8984-E78D-62E9-900A4C9A8597}"/>
                </a:ext>
              </a:extLst>
            </p:cNvPr>
            <p:cNvSpPr/>
            <p:nvPr/>
          </p:nvSpPr>
          <p:spPr>
            <a:xfrm>
              <a:off x="992239" y="4136763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9BF1237F-33C6-5CFD-BA39-815B15F8564C}"/>
                </a:ext>
              </a:extLst>
            </p:cNvPr>
            <p:cNvSpPr/>
            <p:nvPr/>
          </p:nvSpPr>
          <p:spPr>
            <a:xfrm>
              <a:off x="992238" y="4793309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5F84AE87-5B61-9633-2846-E0E40118D38A}"/>
                </a:ext>
              </a:extLst>
            </p:cNvPr>
            <p:cNvSpPr/>
            <p:nvPr/>
          </p:nvSpPr>
          <p:spPr>
            <a:xfrm>
              <a:off x="992238" y="4462452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A9B3E9F4-92F4-4F39-B4BE-4709C393ED09}"/>
                </a:ext>
              </a:extLst>
            </p:cNvPr>
            <p:cNvSpPr/>
            <p:nvPr/>
          </p:nvSpPr>
          <p:spPr>
            <a:xfrm>
              <a:off x="4117358" y="4136763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B7E0EFCE-13E2-84B3-CC4E-0F20E4529466}"/>
                </a:ext>
              </a:extLst>
            </p:cNvPr>
            <p:cNvSpPr/>
            <p:nvPr/>
          </p:nvSpPr>
          <p:spPr>
            <a:xfrm>
              <a:off x="4117357" y="4793309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3925DDAC-92A0-CFE7-6AF4-3749101AEB04}"/>
                </a:ext>
              </a:extLst>
            </p:cNvPr>
            <p:cNvSpPr/>
            <p:nvPr/>
          </p:nvSpPr>
          <p:spPr>
            <a:xfrm>
              <a:off x="4117358" y="4462452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82BA0866-4BB9-9856-6A37-A23EC7CFAB5A}"/>
                </a:ext>
              </a:extLst>
            </p:cNvPr>
            <p:cNvSpPr/>
            <p:nvPr/>
          </p:nvSpPr>
          <p:spPr>
            <a:xfrm>
              <a:off x="4117358" y="3144193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75CB0E04-DD31-C86C-250B-B83DBDD894A3}"/>
                </a:ext>
              </a:extLst>
            </p:cNvPr>
            <p:cNvSpPr/>
            <p:nvPr/>
          </p:nvSpPr>
          <p:spPr>
            <a:xfrm>
              <a:off x="4117357" y="3805906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30BF1910-3633-9329-BA88-8D42534CD3B8}"/>
                </a:ext>
              </a:extLst>
            </p:cNvPr>
            <p:cNvSpPr/>
            <p:nvPr/>
          </p:nvSpPr>
          <p:spPr>
            <a:xfrm>
              <a:off x="4117358" y="3475050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DB82D1E8-6D1B-55C2-D057-2D0F3760EE59}"/>
                </a:ext>
              </a:extLst>
            </p:cNvPr>
            <p:cNvSpPr/>
            <p:nvPr/>
          </p:nvSpPr>
          <p:spPr>
            <a:xfrm>
              <a:off x="4117358" y="2813336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9A92580D-4F6F-73A7-D430-34E022E7F6C6}"/>
                </a:ext>
              </a:extLst>
            </p:cNvPr>
            <p:cNvSpPr/>
            <p:nvPr/>
          </p:nvSpPr>
          <p:spPr>
            <a:xfrm>
              <a:off x="4117358" y="2487647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CB144704-D269-B991-3536-88DDDB872684}"/>
                </a:ext>
              </a:extLst>
            </p:cNvPr>
            <p:cNvSpPr/>
            <p:nvPr/>
          </p:nvSpPr>
          <p:spPr>
            <a:xfrm>
              <a:off x="992240" y="3805906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7CA585EF-80E1-5044-58A8-8348A683C6EF}"/>
                </a:ext>
              </a:extLst>
            </p:cNvPr>
            <p:cNvSpPr/>
            <p:nvPr/>
          </p:nvSpPr>
          <p:spPr>
            <a:xfrm>
              <a:off x="7242473" y="4136763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A2949019-97D2-229A-B2D9-9D744493EE05}"/>
                </a:ext>
              </a:extLst>
            </p:cNvPr>
            <p:cNvSpPr/>
            <p:nvPr/>
          </p:nvSpPr>
          <p:spPr>
            <a:xfrm>
              <a:off x="7242472" y="4793309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CD34782B-6DED-4AA6-4FFF-B64FA993BFCA}"/>
                </a:ext>
              </a:extLst>
            </p:cNvPr>
            <p:cNvSpPr/>
            <p:nvPr/>
          </p:nvSpPr>
          <p:spPr>
            <a:xfrm>
              <a:off x="7242472" y="4462452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7E9467B4-4FF3-BDA0-5560-B518B2950E38}"/>
                </a:ext>
              </a:extLst>
            </p:cNvPr>
            <p:cNvSpPr/>
            <p:nvPr/>
          </p:nvSpPr>
          <p:spPr>
            <a:xfrm>
              <a:off x="7242473" y="3144193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BF12A2FA-2F03-9E7A-8D8D-78B3EA8C7D71}"/>
                </a:ext>
              </a:extLst>
            </p:cNvPr>
            <p:cNvSpPr/>
            <p:nvPr/>
          </p:nvSpPr>
          <p:spPr>
            <a:xfrm>
              <a:off x="7242472" y="3805907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10B6B40C-C0DA-C5C4-9F86-CEE050C0D3DE}"/>
                </a:ext>
              </a:extLst>
            </p:cNvPr>
            <p:cNvSpPr/>
            <p:nvPr/>
          </p:nvSpPr>
          <p:spPr>
            <a:xfrm>
              <a:off x="7242472" y="3475050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CC0525D0-B1C3-A0FA-BFB8-F8C027D04BAE}"/>
                </a:ext>
              </a:extLst>
            </p:cNvPr>
            <p:cNvSpPr/>
            <p:nvPr/>
          </p:nvSpPr>
          <p:spPr>
            <a:xfrm>
              <a:off x="7242473" y="2813336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9B43F3D4-747D-112B-4298-501ACF6BBE52}"/>
                </a:ext>
              </a:extLst>
            </p:cNvPr>
            <p:cNvSpPr/>
            <p:nvPr/>
          </p:nvSpPr>
          <p:spPr>
            <a:xfrm>
              <a:off x="7242473" y="2487648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0FF4E4C5-26CB-AE3B-A820-E931524BD07B}"/>
                </a:ext>
              </a:extLst>
            </p:cNvPr>
            <p:cNvSpPr/>
            <p:nvPr/>
          </p:nvSpPr>
          <p:spPr>
            <a:xfrm>
              <a:off x="7242473" y="2151623"/>
              <a:ext cx="3125118" cy="336025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Anwendungs-Software</a:t>
              </a:r>
            </a:p>
          </p:txBody>
        </p:sp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9D27E1E5-3496-43E3-F94F-4524EF67BB31}"/>
                </a:ext>
              </a:extLst>
            </p:cNvPr>
            <p:cNvSpPr/>
            <p:nvPr/>
          </p:nvSpPr>
          <p:spPr>
            <a:xfrm>
              <a:off x="1257540" y="4455653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Infrastructure-</a:t>
              </a:r>
              <a:b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as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-a-Service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(IaaS)</a:t>
              </a:r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D1ED9CD2-4BD0-7317-3567-41DAB1A94642}"/>
                </a:ext>
              </a:extLst>
            </p:cNvPr>
            <p:cNvSpPr/>
            <p:nvPr/>
          </p:nvSpPr>
          <p:spPr>
            <a:xfrm>
              <a:off x="4455580" y="4455653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Platform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</a:t>
              </a:r>
              <a:b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as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-a-Service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(PaaS)</a:t>
              </a:r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DCC80EB0-BEA5-1EFA-EA77-478299D3B277}"/>
                </a:ext>
              </a:extLst>
            </p:cNvPr>
            <p:cNvSpPr/>
            <p:nvPr/>
          </p:nvSpPr>
          <p:spPr>
            <a:xfrm>
              <a:off x="7653619" y="4455653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Software-</a:t>
              </a:r>
              <a:b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as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-a-Service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(SaaS)</a:t>
              </a:r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1FA39FA7-CEFD-2068-6C40-AB6CDABE9040}"/>
                </a:ext>
              </a:extLst>
            </p:cNvPr>
            <p:cNvSpPr/>
            <p:nvPr/>
          </p:nvSpPr>
          <p:spPr>
            <a:xfrm>
              <a:off x="1403387" y="3791815"/>
              <a:ext cx="2302817" cy="133235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552455184">
                    <a:custGeom>
                      <a:avLst/>
                      <a:gdLst>
                        <a:gd name="connsiteX0" fmla="*/ 0 w 1607288"/>
                        <a:gd name="connsiteY0" fmla="*/ 0 h 929935"/>
                        <a:gd name="connsiteX1" fmla="*/ 567908 w 1607288"/>
                        <a:gd name="connsiteY1" fmla="*/ 0 h 929935"/>
                        <a:gd name="connsiteX2" fmla="*/ 1071525 w 1607288"/>
                        <a:gd name="connsiteY2" fmla="*/ 0 h 929935"/>
                        <a:gd name="connsiteX3" fmla="*/ 1607288 w 1607288"/>
                        <a:gd name="connsiteY3" fmla="*/ 0 h 929935"/>
                        <a:gd name="connsiteX4" fmla="*/ 1607288 w 1607288"/>
                        <a:gd name="connsiteY4" fmla="*/ 455668 h 929935"/>
                        <a:gd name="connsiteX5" fmla="*/ 1607288 w 1607288"/>
                        <a:gd name="connsiteY5" fmla="*/ 929935 h 929935"/>
                        <a:gd name="connsiteX6" fmla="*/ 1071525 w 1607288"/>
                        <a:gd name="connsiteY6" fmla="*/ 929935 h 929935"/>
                        <a:gd name="connsiteX7" fmla="*/ 535763 w 1607288"/>
                        <a:gd name="connsiteY7" fmla="*/ 929935 h 929935"/>
                        <a:gd name="connsiteX8" fmla="*/ 0 w 1607288"/>
                        <a:gd name="connsiteY8" fmla="*/ 929935 h 929935"/>
                        <a:gd name="connsiteX9" fmla="*/ 0 w 1607288"/>
                        <a:gd name="connsiteY9" fmla="*/ 483566 h 929935"/>
                        <a:gd name="connsiteX10" fmla="*/ 0 w 1607288"/>
                        <a:gd name="connsiteY10" fmla="*/ 0 h 9299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607288" h="929935" extrusionOk="0">
                          <a:moveTo>
                            <a:pt x="0" y="0"/>
                          </a:moveTo>
                          <a:cubicBezTo>
                            <a:pt x="234010" y="-62645"/>
                            <a:pt x="286068" y="3636"/>
                            <a:pt x="567908" y="0"/>
                          </a:cubicBezTo>
                          <a:cubicBezTo>
                            <a:pt x="849748" y="-3636"/>
                            <a:pt x="896871" y="3917"/>
                            <a:pt x="1071525" y="0"/>
                          </a:cubicBezTo>
                          <a:cubicBezTo>
                            <a:pt x="1246179" y="-3917"/>
                            <a:pt x="1434771" y="40313"/>
                            <a:pt x="1607288" y="0"/>
                          </a:cubicBezTo>
                          <a:cubicBezTo>
                            <a:pt x="1627545" y="180243"/>
                            <a:pt x="1600907" y="270774"/>
                            <a:pt x="1607288" y="455668"/>
                          </a:cubicBezTo>
                          <a:cubicBezTo>
                            <a:pt x="1613669" y="640562"/>
                            <a:pt x="1572069" y="798909"/>
                            <a:pt x="1607288" y="929935"/>
                          </a:cubicBezTo>
                          <a:cubicBezTo>
                            <a:pt x="1403241" y="957963"/>
                            <a:pt x="1300711" y="905133"/>
                            <a:pt x="1071525" y="929935"/>
                          </a:cubicBezTo>
                          <a:cubicBezTo>
                            <a:pt x="842339" y="954737"/>
                            <a:pt x="677552" y="866517"/>
                            <a:pt x="535763" y="929935"/>
                          </a:cubicBezTo>
                          <a:cubicBezTo>
                            <a:pt x="393974" y="993353"/>
                            <a:pt x="222798" y="899583"/>
                            <a:pt x="0" y="929935"/>
                          </a:cubicBezTo>
                          <a:cubicBezTo>
                            <a:pt x="-26567" y="802266"/>
                            <a:pt x="21889" y="659198"/>
                            <a:pt x="0" y="483566"/>
                          </a:cubicBezTo>
                          <a:cubicBezTo>
                            <a:pt x="-21889" y="307934"/>
                            <a:pt x="13521" y="177050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324D1A61-0A1E-EB8E-F1BF-C2965B11C702}"/>
                </a:ext>
              </a:extLst>
            </p:cNvPr>
            <p:cNvSpPr/>
            <p:nvPr/>
          </p:nvSpPr>
          <p:spPr>
            <a:xfrm>
              <a:off x="4528505" y="2487646"/>
              <a:ext cx="2302817" cy="26365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89338486">
                    <a:custGeom>
                      <a:avLst/>
                      <a:gdLst>
                        <a:gd name="connsiteX0" fmla="*/ 0 w 1607288"/>
                        <a:gd name="connsiteY0" fmla="*/ 0 h 1840201"/>
                        <a:gd name="connsiteX1" fmla="*/ 503617 w 1607288"/>
                        <a:gd name="connsiteY1" fmla="*/ 0 h 1840201"/>
                        <a:gd name="connsiteX2" fmla="*/ 991161 w 1607288"/>
                        <a:gd name="connsiteY2" fmla="*/ 0 h 1840201"/>
                        <a:gd name="connsiteX3" fmla="*/ 1607288 w 1607288"/>
                        <a:gd name="connsiteY3" fmla="*/ 0 h 1840201"/>
                        <a:gd name="connsiteX4" fmla="*/ 1607288 w 1607288"/>
                        <a:gd name="connsiteY4" fmla="*/ 441648 h 1840201"/>
                        <a:gd name="connsiteX5" fmla="*/ 1607288 w 1607288"/>
                        <a:gd name="connsiteY5" fmla="*/ 883296 h 1840201"/>
                        <a:gd name="connsiteX6" fmla="*/ 1607288 w 1607288"/>
                        <a:gd name="connsiteY6" fmla="*/ 1306543 h 1840201"/>
                        <a:gd name="connsiteX7" fmla="*/ 1607288 w 1607288"/>
                        <a:gd name="connsiteY7" fmla="*/ 1840201 h 1840201"/>
                        <a:gd name="connsiteX8" fmla="*/ 1119744 w 1607288"/>
                        <a:gd name="connsiteY8" fmla="*/ 1840201 h 1840201"/>
                        <a:gd name="connsiteX9" fmla="*/ 551836 w 1607288"/>
                        <a:gd name="connsiteY9" fmla="*/ 1840201 h 1840201"/>
                        <a:gd name="connsiteX10" fmla="*/ 0 w 1607288"/>
                        <a:gd name="connsiteY10" fmla="*/ 1840201 h 1840201"/>
                        <a:gd name="connsiteX11" fmla="*/ 0 w 1607288"/>
                        <a:gd name="connsiteY11" fmla="*/ 1361749 h 1840201"/>
                        <a:gd name="connsiteX12" fmla="*/ 0 w 1607288"/>
                        <a:gd name="connsiteY12" fmla="*/ 883296 h 1840201"/>
                        <a:gd name="connsiteX13" fmla="*/ 0 w 1607288"/>
                        <a:gd name="connsiteY13" fmla="*/ 478452 h 1840201"/>
                        <a:gd name="connsiteX14" fmla="*/ 0 w 1607288"/>
                        <a:gd name="connsiteY14" fmla="*/ 0 h 18402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07288" h="1840201" extrusionOk="0">
                          <a:moveTo>
                            <a:pt x="0" y="0"/>
                          </a:moveTo>
                          <a:cubicBezTo>
                            <a:pt x="110759" y="-21018"/>
                            <a:pt x="328834" y="55031"/>
                            <a:pt x="503617" y="0"/>
                          </a:cubicBezTo>
                          <a:cubicBezTo>
                            <a:pt x="678400" y="-55031"/>
                            <a:pt x="869828" y="17884"/>
                            <a:pt x="991161" y="0"/>
                          </a:cubicBezTo>
                          <a:cubicBezTo>
                            <a:pt x="1112494" y="-17884"/>
                            <a:pt x="1413143" y="40703"/>
                            <a:pt x="1607288" y="0"/>
                          </a:cubicBezTo>
                          <a:cubicBezTo>
                            <a:pt x="1608541" y="202858"/>
                            <a:pt x="1605138" y="332100"/>
                            <a:pt x="1607288" y="441648"/>
                          </a:cubicBezTo>
                          <a:cubicBezTo>
                            <a:pt x="1609438" y="551196"/>
                            <a:pt x="1605720" y="704450"/>
                            <a:pt x="1607288" y="883296"/>
                          </a:cubicBezTo>
                          <a:cubicBezTo>
                            <a:pt x="1608856" y="1062142"/>
                            <a:pt x="1563598" y="1102708"/>
                            <a:pt x="1607288" y="1306543"/>
                          </a:cubicBezTo>
                          <a:cubicBezTo>
                            <a:pt x="1650978" y="1510378"/>
                            <a:pt x="1583172" y="1700974"/>
                            <a:pt x="1607288" y="1840201"/>
                          </a:cubicBezTo>
                          <a:cubicBezTo>
                            <a:pt x="1378475" y="1848460"/>
                            <a:pt x="1344352" y="1785083"/>
                            <a:pt x="1119744" y="1840201"/>
                          </a:cubicBezTo>
                          <a:cubicBezTo>
                            <a:pt x="895136" y="1895319"/>
                            <a:pt x="733058" y="1796505"/>
                            <a:pt x="551836" y="1840201"/>
                          </a:cubicBezTo>
                          <a:cubicBezTo>
                            <a:pt x="370614" y="1883897"/>
                            <a:pt x="128539" y="1777467"/>
                            <a:pt x="0" y="1840201"/>
                          </a:cubicBezTo>
                          <a:cubicBezTo>
                            <a:pt x="-21210" y="1697784"/>
                            <a:pt x="43370" y="1503728"/>
                            <a:pt x="0" y="1361749"/>
                          </a:cubicBezTo>
                          <a:cubicBezTo>
                            <a:pt x="-43370" y="1219770"/>
                            <a:pt x="28425" y="1088866"/>
                            <a:pt x="0" y="883296"/>
                          </a:cubicBezTo>
                          <a:cubicBezTo>
                            <a:pt x="-28425" y="677726"/>
                            <a:pt x="14291" y="615980"/>
                            <a:pt x="0" y="478452"/>
                          </a:cubicBezTo>
                          <a:cubicBezTo>
                            <a:pt x="-14291" y="340924"/>
                            <a:pt x="54474" y="20865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32F9986C-348D-AF59-B7F1-F948E0D788D8}"/>
                </a:ext>
              </a:extLst>
            </p:cNvPr>
            <p:cNvSpPr/>
            <p:nvPr/>
          </p:nvSpPr>
          <p:spPr>
            <a:xfrm>
              <a:off x="7653622" y="2151623"/>
              <a:ext cx="2302817" cy="297254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89338486">
                    <a:custGeom>
                      <a:avLst/>
                      <a:gdLst>
                        <a:gd name="connsiteX0" fmla="*/ 0 w 1607288"/>
                        <a:gd name="connsiteY0" fmla="*/ 0 h 2074734"/>
                        <a:gd name="connsiteX1" fmla="*/ 503617 w 1607288"/>
                        <a:gd name="connsiteY1" fmla="*/ 0 h 2074734"/>
                        <a:gd name="connsiteX2" fmla="*/ 991161 w 1607288"/>
                        <a:gd name="connsiteY2" fmla="*/ 0 h 2074734"/>
                        <a:gd name="connsiteX3" fmla="*/ 1607288 w 1607288"/>
                        <a:gd name="connsiteY3" fmla="*/ 0 h 2074734"/>
                        <a:gd name="connsiteX4" fmla="*/ 1607288 w 1607288"/>
                        <a:gd name="connsiteY4" fmla="*/ 497936 h 2074734"/>
                        <a:gd name="connsiteX5" fmla="*/ 1607288 w 1607288"/>
                        <a:gd name="connsiteY5" fmla="*/ 995872 h 2074734"/>
                        <a:gd name="connsiteX6" fmla="*/ 1607288 w 1607288"/>
                        <a:gd name="connsiteY6" fmla="*/ 1473061 h 2074734"/>
                        <a:gd name="connsiteX7" fmla="*/ 1607288 w 1607288"/>
                        <a:gd name="connsiteY7" fmla="*/ 2074734 h 2074734"/>
                        <a:gd name="connsiteX8" fmla="*/ 1119744 w 1607288"/>
                        <a:gd name="connsiteY8" fmla="*/ 2074734 h 2074734"/>
                        <a:gd name="connsiteX9" fmla="*/ 551836 w 1607288"/>
                        <a:gd name="connsiteY9" fmla="*/ 2074734 h 2074734"/>
                        <a:gd name="connsiteX10" fmla="*/ 0 w 1607288"/>
                        <a:gd name="connsiteY10" fmla="*/ 2074734 h 2074734"/>
                        <a:gd name="connsiteX11" fmla="*/ 0 w 1607288"/>
                        <a:gd name="connsiteY11" fmla="*/ 1535303 h 2074734"/>
                        <a:gd name="connsiteX12" fmla="*/ 0 w 1607288"/>
                        <a:gd name="connsiteY12" fmla="*/ 995872 h 2074734"/>
                        <a:gd name="connsiteX13" fmla="*/ 0 w 1607288"/>
                        <a:gd name="connsiteY13" fmla="*/ 539431 h 2074734"/>
                        <a:gd name="connsiteX14" fmla="*/ 0 w 1607288"/>
                        <a:gd name="connsiteY14" fmla="*/ 0 h 2074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07288" h="2074734" extrusionOk="0">
                          <a:moveTo>
                            <a:pt x="0" y="0"/>
                          </a:moveTo>
                          <a:cubicBezTo>
                            <a:pt x="110759" y="-21018"/>
                            <a:pt x="328834" y="55031"/>
                            <a:pt x="503617" y="0"/>
                          </a:cubicBezTo>
                          <a:cubicBezTo>
                            <a:pt x="678400" y="-55031"/>
                            <a:pt x="869828" y="17884"/>
                            <a:pt x="991161" y="0"/>
                          </a:cubicBezTo>
                          <a:cubicBezTo>
                            <a:pt x="1112494" y="-17884"/>
                            <a:pt x="1413143" y="40703"/>
                            <a:pt x="1607288" y="0"/>
                          </a:cubicBezTo>
                          <a:cubicBezTo>
                            <a:pt x="1633228" y="124428"/>
                            <a:pt x="1571238" y="346430"/>
                            <a:pt x="1607288" y="497936"/>
                          </a:cubicBezTo>
                          <a:cubicBezTo>
                            <a:pt x="1643338" y="649442"/>
                            <a:pt x="1547607" y="826048"/>
                            <a:pt x="1607288" y="995872"/>
                          </a:cubicBezTo>
                          <a:cubicBezTo>
                            <a:pt x="1666969" y="1165696"/>
                            <a:pt x="1600913" y="1267566"/>
                            <a:pt x="1607288" y="1473061"/>
                          </a:cubicBezTo>
                          <a:cubicBezTo>
                            <a:pt x="1613663" y="1678556"/>
                            <a:pt x="1544509" y="1891898"/>
                            <a:pt x="1607288" y="2074734"/>
                          </a:cubicBezTo>
                          <a:cubicBezTo>
                            <a:pt x="1378475" y="2082993"/>
                            <a:pt x="1344352" y="2019616"/>
                            <a:pt x="1119744" y="2074734"/>
                          </a:cubicBezTo>
                          <a:cubicBezTo>
                            <a:pt x="895136" y="2129852"/>
                            <a:pt x="733058" y="2031038"/>
                            <a:pt x="551836" y="2074734"/>
                          </a:cubicBezTo>
                          <a:cubicBezTo>
                            <a:pt x="370614" y="2118430"/>
                            <a:pt x="128539" y="2012000"/>
                            <a:pt x="0" y="2074734"/>
                          </a:cubicBezTo>
                          <a:cubicBezTo>
                            <a:pt x="-41583" y="1909695"/>
                            <a:pt x="27158" y="1698247"/>
                            <a:pt x="0" y="1535303"/>
                          </a:cubicBezTo>
                          <a:cubicBezTo>
                            <a:pt x="-27158" y="1372359"/>
                            <a:pt x="37193" y="1223983"/>
                            <a:pt x="0" y="995872"/>
                          </a:cubicBezTo>
                          <a:cubicBezTo>
                            <a:pt x="-37193" y="767761"/>
                            <a:pt x="19597" y="734098"/>
                            <a:pt x="0" y="539431"/>
                          </a:cubicBezTo>
                          <a:cubicBezTo>
                            <a:pt x="-19597" y="344764"/>
                            <a:pt x="18161" y="239515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E01866C0-1C93-3EF3-3AD0-37E59791AC56}"/>
                </a:ext>
              </a:extLst>
            </p:cNvPr>
            <p:cNvSpPr/>
            <p:nvPr/>
          </p:nvSpPr>
          <p:spPr>
            <a:xfrm>
              <a:off x="1403387" y="3392308"/>
              <a:ext cx="2302817" cy="437296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71825985">
                    <a:custGeom>
                      <a:avLst/>
                      <a:gdLst>
                        <a:gd name="connsiteX0" fmla="*/ 0 w 2207866"/>
                        <a:gd name="connsiteY0" fmla="*/ 0 h 305218"/>
                        <a:gd name="connsiteX1" fmla="*/ 529888 w 2207866"/>
                        <a:gd name="connsiteY1" fmla="*/ 0 h 305218"/>
                        <a:gd name="connsiteX2" fmla="*/ 1037697 w 2207866"/>
                        <a:gd name="connsiteY2" fmla="*/ 0 h 305218"/>
                        <a:gd name="connsiteX3" fmla="*/ 1523428 w 2207866"/>
                        <a:gd name="connsiteY3" fmla="*/ 0 h 305218"/>
                        <a:gd name="connsiteX4" fmla="*/ 2207866 w 2207866"/>
                        <a:gd name="connsiteY4" fmla="*/ 0 h 305218"/>
                        <a:gd name="connsiteX5" fmla="*/ 2207866 w 2207866"/>
                        <a:gd name="connsiteY5" fmla="*/ 305218 h 305218"/>
                        <a:gd name="connsiteX6" fmla="*/ 1633821 w 2207866"/>
                        <a:gd name="connsiteY6" fmla="*/ 305218 h 305218"/>
                        <a:gd name="connsiteX7" fmla="*/ 1059776 w 2207866"/>
                        <a:gd name="connsiteY7" fmla="*/ 305218 h 305218"/>
                        <a:gd name="connsiteX8" fmla="*/ 551967 w 2207866"/>
                        <a:gd name="connsiteY8" fmla="*/ 305218 h 305218"/>
                        <a:gd name="connsiteX9" fmla="*/ 0 w 2207866"/>
                        <a:gd name="connsiteY9" fmla="*/ 305218 h 305218"/>
                        <a:gd name="connsiteX10" fmla="*/ 0 w 2207866"/>
                        <a:gd name="connsiteY10" fmla="*/ 0 h 305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07866" h="305218" fill="none" extrusionOk="0">
                          <a:moveTo>
                            <a:pt x="0" y="0"/>
                          </a:moveTo>
                          <a:cubicBezTo>
                            <a:pt x="229190" y="-18394"/>
                            <a:pt x="307677" y="41143"/>
                            <a:pt x="529888" y="0"/>
                          </a:cubicBezTo>
                          <a:cubicBezTo>
                            <a:pt x="752099" y="-41143"/>
                            <a:pt x="893935" y="7805"/>
                            <a:pt x="1037697" y="0"/>
                          </a:cubicBezTo>
                          <a:cubicBezTo>
                            <a:pt x="1181459" y="-7805"/>
                            <a:pt x="1298420" y="37450"/>
                            <a:pt x="1523428" y="0"/>
                          </a:cubicBezTo>
                          <a:cubicBezTo>
                            <a:pt x="1748436" y="-37450"/>
                            <a:pt x="2050566" y="52683"/>
                            <a:pt x="2207866" y="0"/>
                          </a:cubicBezTo>
                          <a:cubicBezTo>
                            <a:pt x="2238411" y="114588"/>
                            <a:pt x="2190850" y="196146"/>
                            <a:pt x="2207866" y="305218"/>
                          </a:cubicBezTo>
                          <a:cubicBezTo>
                            <a:pt x="2017731" y="322620"/>
                            <a:pt x="1866173" y="284902"/>
                            <a:pt x="1633821" y="305218"/>
                          </a:cubicBezTo>
                          <a:cubicBezTo>
                            <a:pt x="1401470" y="325534"/>
                            <a:pt x="1191771" y="236374"/>
                            <a:pt x="1059776" y="305218"/>
                          </a:cubicBezTo>
                          <a:cubicBezTo>
                            <a:pt x="927782" y="374062"/>
                            <a:pt x="770032" y="244884"/>
                            <a:pt x="551967" y="305218"/>
                          </a:cubicBezTo>
                          <a:cubicBezTo>
                            <a:pt x="333902" y="365552"/>
                            <a:pt x="237837" y="251638"/>
                            <a:pt x="0" y="305218"/>
                          </a:cubicBezTo>
                          <a:cubicBezTo>
                            <a:pt x="-25409" y="154512"/>
                            <a:pt x="13292" y="142973"/>
                            <a:pt x="0" y="0"/>
                          </a:cubicBezTo>
                          <a:close/>
                        </a:path>
                        <a:path w="2207866" h="305218" stroke="0" extrusionOk="0">
                          <a:moveTo>
                            <a:pt x="0" y="0"/>
                          </a:moveTo>
                          <a:cubicBezTo>
                            <a:pt x="180348" y="-46918"/>
                            <a:pt x="319974" y="249"/>
                            <a:pt x="507809" y="0"/>
                          </a:cubicBezTo>
                          <a:cubicBezTo>
                            <a:pt x="695644" y="-249"/>
                            <a:pt x="842385" y="18375"/>
                            <a:pt x="1037697" y="0"/>
                          </a:cubicBezTo>
                          <a:cubicBezTo>
                            <a:pt x="1233009" y="-18375"/>
                            <a:pt x="1465998" y="32910"/>
                            <a:pt x="1633821" y="0"/>
                          </a:cubicBezTo>
                          <a:cubicBezTo>
                            <a:pt x="1801644" y="-32910"/>
                            <a:pt x="2014418" y="13370"/>
                            <a:pt x="2207866" y="0"/>
                          </a:cubicBezTo>
                          <a:cubicBezTo>
                            <a:pt x="2223765" y="138753"/>
                            <a:pt x="2183841" y="219094"/>
                            <a:pt x="2207866" y="305218"/>
                          </a:cubicBezTo>
                          <a:cubicBezTo>
                            <a:pt x="2024284" y="319661"/>
                            <a:pt x="1951709" y="299169"/>
                            <a:pt x="1700057" y="305218"/>
                          </a:cubicBezTo>
                          <a:cubicBezTo>
                            <a:pt x="1448405" y="311267"/>
                            <a:pt x="1318572" y="249042"/>
                            <a:pt x="1192248" y="305218"/>
                          </a:cubicBezTo>
                          <a:cubicBezTo>
                            <a:pt x="1065924" y="361394"/>
                            <a:pt x="863693" y="297714"/>
                            <a:pt x="706517" y="305218"/>
                          </a:cubicBezTo>
                          <a:cubicBezTo>
                            <a:pt x="549341" y="312722"/>
                            <a:pt x="274648" y="247926"/>
                            <a:pt x="0" y="305218"/>
                          </a:cubicBezTo>
                          <a:cubicBezTo>
                            <a:pt x="-25344" y="214313"/>
                            <a:pt x="35291" y="62703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API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A691712-6455-B6B3-930C-3351D81B98CA}"/>
                </a:ext>
              </a:extLst>
            </p:cNvPr>
            <p:cNvSpPr/>
            <p:nvPr/>
          </p:nvSpPr>
          <p:spPr>
            <a:xfrm>
              <a:off x="4528505" y="2085553"/>
              <a:ext cx="2302817" cy="437296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71825985">
                    <a:custGeom>
                      <a:avLst/>
                      <a:gdLst>
                        <a:gd name="connsiteX0" fmla="*/ 0 w 2207866"/>
                        <a:gd name="connsiteY0" fmla="*/ 0 h 305218"/>
                        <a:gd name="connsiteX1" fmla="*/ 529888 w 2207866"/>
                        <a:gd name="connsiteY1" fmla="*/ 0 h 305218"/>
                        <a:gd name="connsiteX2" fmla="*/ 1037697 w 2207866"/>
                        <a:gd name="connsiteY2" fmla="*/ 0 h 305218"/>
                        <a:gd name="connsiteX3" fmla="*/ 1523428 w 2207866"/>
                        <a:gd name="connsiteY3" fmla="*/ 0 h 305218"/>
                        <a:gd name="connsiteX4" fmla="*/ 2207866 w 2207866"/>
                        <a:gd name="connsiteY4" fmla="*/ 0 h 305218"/>
                        <a:gd name="connsiteX5" fmla="*/ 2207866 w 2207866"/>
                        <a:gd name="connsiteY5" fmla="*/ 305218 h 305218"/>
                        <a:gd name="connsiteX6" fmla="*/ 1633821 w 2207866"/>
                        <a:gd name="connsiteY6" fmla="*/ 305218 h 305218"/>
                        <a:gd name="connsiteX7" fmla="*/ 1059776 w 2207866"/>
                        <a:gd name="connsiteY7" fmla="*/ 305218 h 305218"/>
                        <a:gd name="connsiteX8" fmla="*/ 551967 w 2207866"/>
                        <a:gd name="connsiteY8" fmla="*/ 305218 h 305218"/>
                        <a:gd name="connsiteX9" fmla="*/ 0 w 2207866"/>
                        <a:gd name="connsiteY9" fmla="*/ 305218 h 305218"/>
                        <a:gd name="connsiteX10" fmla="*/ 0 w 2207866"/>
                        <a:gd name="connsiteY10" fmla="*/ 0 h 305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07866" h="305218" fill="none" extrusionOk="0">
                          <a:moveTo>
                            <a:pt x="0" y="0"/>
                          </a:moveTo>
                          <a:cubicBezTo>
                            <a:pt x="229190" y="-18394"/>
                            <a:pt x="307677" y="41143"/>
                            <a:pt x="529888" y="0"/>
                          </a:cubicBezTo>
                          <a:cubicBezTo>
                            <a:pt x="752099" y="-41143"/>
                            <a:pt x="893935" y="7805"/>
                            <a:pt x="1037697" y="0"/>
                          </a:cubicBezTo>
                          <a:cubicBezTo>
                            <a:pt x="1181459" y="-7805"/>
                            <a:pt x="1298420" y="37450"/>
                            <a:pt x="1523428" y="0"/>
                          </a:cubicBezTo>
                          <a:cubicBezTo>
                            <a:pt x="1748436" y="-37450"/>
                            <a:pt x="2050566" y="52683"/>
                            <a:pt x="2207866" y="0"/>
                          </a:cubicBezTo>
                          <a:cubicBezTo>
                            <a:pt x="2238411" y="114588"/>
                            <a:pt x="2190850" y="196146"/>
                            <a:pt x="2207866" y="305218"/>
                          </a:cubicBezTo>
                          <a:cubicBezTo>
                            <a:pt x="2017731" y="322620"/>
                            <a:pt x="1866173" y="284902"/>
                            <a:pt x="1633821" y="305218"/>
                          </a:cubicBezTo>
                          <a:cubicBezTo>
                            <a:pt x="1401470" y="325534"/>
                            <a:pt x="1191771" y="236374"/>
                            <a:pt x="1059776" y="305218"/>
                          </a:cubicBezTo>
                          <a:cubicBezTo>
                            <a:pt x="927782" y="374062"/>
                            <a:pt x="770032" y="244884"/>
                            <a:pt x="551967" y="305218"/>
                          </a:cubicBezTo>
                          <a:cubicBezTo>
                            <a:pt x="333902" y="365552"/>
                            <a:pt x="237837" y="251638"/>
                            <a:pt x="0" y="305218"/>
                          </a:cubicBezTo>
                          <a:cubicBezTo>
                            <a:pt x="-25409" y="154512"/>
                            <a:pt x="13292" y="142973"/>
                            <a:pt x="0" y="0"/>
                          </a:cubicBezTo>
                          <a:close/>
                        </a:path>
                        <a:path w="2207866" h="305218" stroke="0" extrusionOk="0">
                          <a:moveTo>
                            <a:pt x="0" y="0"/>
                          </a:moveTo>
                          <a:cubicBezTo>
                            <a:pt x="180348" y="-46918"/>
                            <a:pt x="319974" y="249"/>
                            <a:pt x="507809" y="0"/>
                          </a:cubicBezTo>
                          <a:cubicBezTo>
                            <a:pt x="695644" y="-249"/>
                            <a:pt x="842385" y="18375"/>
                            <a:pt x="1037697" y="0"/>
                          </a:cubicBezTo>
                          <a:cubicBezTo>
                            <a:pt x="1233009" y="-18375"/>
                            <a:pt x="1465998" y="32910"/>
                            <a:pt x="1633821" y="0"/>
                          </a:cubicBezTo>
                          <a:cubicBezTo>
                            <a:pt x="1801644" y="-32910"/>
                            <a:pt x="2014418" y="13370"/>
                            <a:pt x="2207866" y="0"/>
                          </a:cubicBezTo>
                          <a:cubicBezTo>
                            <a:pt x="2223765" y="138753"/>
                            <a:pt x="2183841" y="219094"/>
                            <a:pt x="2207866" y="305218"/>
                          </a:cubicBezTo>
                          <a:cubicBezTo>
                            <a:pt x="2024284" y="319661"/>
                            <a:pt x="1951709" y="299169"/>
                            <a:pt x="1700057" y="305218"/>
                          </a:cubicBezTo>
                          <a:cubicBezTo>
                            <a:pt x="1448405" y="311267"/>
                            <a:pt x="1318572" y="249042"/>
                            <a:pt x="1192248" y="305218"/>
                          </a:cubicBezTo>
                          <a:cubicBezTo>
                            <a:pt x="1065924" y="361394"/>
                            <a:pt x="863693" y="297714"/>
                            <a:pt x="706517" y="305218"/>
                          </a:cubicBezTo>
                          <a:cubicBezTo>
                            <a:pt x="549341" y="312722"/>
                            <a:pt x="274648" y="247926"/>
                            <a:pt x="0" y="305218"/>
                          </a:cubicBezTo>
                          <a:cubicBezTo>
                            <a:pt x="-25344" y="214313"/>
                            <a:pt x="35291" y="62703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API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43CEF29A-4C69-E870-5258-53F512B2E2A2}"/>
                </a:ext>
              </a:extLst>
            </p:cNvPr>
            <p:cNvSpPr/>
            <p:nvPr/>
          </p:nvSpPr>
          <p:spPr>
            <a:xfrm>
              <a:off x="7653622" y="1753758"/>
              <a:ext cx="2302817" cy="437296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71825985">
                    <a:custGeom>
                      <a:avLst/>
                      <a:gdLst>
                        <a:gd name="connsiteX0" fmla="*/ 0 w 2207866"/>
                        <a:gd name="connsiteY0" fmla="*/ 0 h 305218"/>
                        <a:gd name="connsiteX1" fmla="*/ 529888 w 2207866"/>
                        <a:gd name="connsiteY1" fmla="*/ 0 h 305218"/>
                        <a:gd name="connsiteX2" fmla="*/ 1037697 w 2207866"/>
                        <a:gd name="connsiteY2" fmla="*/ 0 h 305218"/>
                        <a:gd name="connsiteX3" fmla="*/ 1523428 w 2207866"/>
                        <a:gd name="connsiteY3" fmla="*/ 0 h 305218"/>
                        <a:gd name="connsiteX4" fmla="*/ 2207866 w 2207866"/>
                        <a:gd name="connsiteY4" fmla="*/ 0 h 305218"/>
                        <a:gd name="connsiteX5" fmla="*/ 2207866 w 2207866"/>
                        <a:gd name="connsiteY5" fmla="*/ 305218 h 305218"/>
                        <a:gd name="connsiteX6" fmla="*/ 1633821 w 2207866"/>
                        <a:gd name="connsiteY6" fmla="*/ 305218 h 305218"/>
                        <a:gd name="connsiteX7" fmla="*/ 1059776 w 2207866"/>
                        <a:gd name="connsiteY7" fmla="*/ 305218 h 305218"/>
                        <a:gd name="connsiteX8" fmla="*/ 551967 w 2207866"/>
                        <a:gd name="connsiteY8" fmla="*/ 305218 h 305218"/>
                        <a:gd name="connsiteX9" fmla="*/ 0 w 2207866"/>
                        <a:gd name="connsiteY9" fmla="*/ 305218 h 305218"/>
                        <a:gd name="connsiteX10" fmla="*/ 0 w 2207866"/>
                        <a:gd name="connsiteY10" fmla="*/ 0 h 305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07866" h="305218" fill="none" extrusionOk="0">
                          <a:moveTo>
                            <a:pt x="0" y="0"/>
                          </a:moveTo>
                          <a:cubicBezTo>
                            <a:pt x="229190" y="-18394"/>
                            <a:pt x="307677" y="41143"/>
                            <a:pt x="529888" y="0"/>
                          </a:cubicBezTo>
                          <a:cubicBezTo>
                            <a:pt x="752099" y="-41143"/>
                            <a:pt x="893935" y="7805"/>
                            <a:pt x="1037697" y="0"/>
                          </a:cubicBezTo>
                          <a:cubicBezTo>
                            <a:pt x="1181459" y="-7805"/>
                            <a:pt x="1298420" y="37450"/>
                            <a:pt x="1523428" y="0"/>
                          </a:cubicBezTo>
                          <a:cubicBezTo>
                            <a:pt x="1748436" y="-37450"/>
                            <a:pt x="2050566" y="52683"/>
                            <a:pt x="2207866" y="0"/>
                          </a:cubicBezTo>
                          <a:cubicBezTo>
                            <a:pt x="2238411" y="114588"/>
                            <a:pt x="2190850" y="196146"/>
                            <a:pt x="2207866" y="305218"/>
                          </a:cubicBezTo>
                          <a:cubicBezTo>
                            <a:pt x="2017731" y="322620"/>
                            <a:pt x="1866173" y="284902"/>
                            <a:pt x="1633821" y="305218"/>
                          </a:cubicBezTo>
                          <a:cubicBezTo>
                            <a:pt x="1401470" y="325534"/>
                            <a:pt x="1191771" y="236374"/>
                            <a:pt x="1059776" y="305218"/>
                          </a:cubicBezTo>
                          <a:cubicBezTo>
                            <a:pt x="927782" y="374062"/>
                            <a:pt x="770032" y="244884"/>
                            <a:pt x="551967" y="305218"/>
                          </a:cubicBezTo>
                          <a:cubicBezTo>
                            <a:pt x="333902" y="365552"/>
                            <a:pt x="237837" y="251638"/>
                            <a:pt x="0" y="305218"/>
                          </a:cubicBezTo>
                          <a:cubicBezTo>
                            <a:pt x="-25409" y="154512"/>
                            <a:pt x="13292" y="142973"/>
                            <a:pt x="0" y="0"/>
                          </a:cubicBezTo>
                          <a:close/>
                        </a:path>
                        <a:path w="2207866" h="305218" stroke="0" extrusionOk="0">
                          <a:moveTo>
                            <a:pt x="0" y="0"/>
                          </a:moveTo>
                          <a:cubicBezTo>
                            <a:pt x="180348" y="-46918"/>
                            <a:pt x="319974" y="249"/>
                            <a:pt x="507809" y="0"/>
                          </a:cubicBezTo>
                          <a:cubicBezTo>
                            <a:pt x="695644" y="-249"/>
                            <a:pt x="842385" y="18375"/>
                            <a:pt x="1037697" y="0"/>
                          </a:cubicBezTo>
                          <a:cubicBezTo>
                            <a:pt x="1233009" y="-18375"/>
                            <a:pt x="1465998" y="32910"/>
                            <a:pt x="1633821" y="0"/>
                          </a:cubicBezTo>
                          <a:cubicBezTo>
                            <a:pt x="1801644" y="-32910"/>
                            <a:pt x="2014418" y="13370"/>
                            <a:pt x="2207866" y="0"/>
                          </a:cubicBezTo>
                          <a:cubicBezTo>
                            <a:pt x="2223765" y="138753"/>
                            <a:pt x="2183841" y="219094"/>
                            <a:pt x="2207866" y="305218"/>
                          </a:cubicBezTo>
                          <a:cubicBezTo>
                            <a:pt x="2024284" y="319661"/>
                            <a:pt x="1951709" y="299169"/>
                            <a:pt x="1700057" y="305218"/>
                          </a:cubicBezTo>
                          <a:cubicBezTo>
                            <a:pt x="1448405" y="311267"/>
                            <a:pt x="1318572" y="249042"/>
                            <a:pt x="1192248" y="305218"/>
                          </a:cubicBezTo>
                          <a:cubicBezTo>
                            <a:pt x="1065924" y="361394"/>
                            <a:pt x="863693" y="297714"/>
                            <a:pt x="706517" y="305218"/>
                          </a:cubicBezTo>
                          <a:cubicBezTo>
                            <a:pt x="549341" y="312722"/>
                            <a:pt x="274648" y="247926"/>
                            <a:pt x="0" y="305218"/>
                          </a:cubicBezTo>
                          <a:cubicBezTo>
                            <a:pt x="-25344" y="214313"/>
                            <a:pt x="35291" y="62703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API oder GUI</a:t>
              </a:r>
            </a:p>
          </p:txBody>
        </p: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F4520FD3-7DA2-8339-769F-758C427AC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3035" y="3791815"/>
              <a:ext cx="1265382" cy="1265382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3027B0EC-D370-67CC-CA11-B4DDBF8A9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9784" y="3791815"/>
              <a:ext cx="1265382" cy="1265382"/>
            </a:xfrm>
            <a:prstGeom prst="rect">
              <a:avLst/>
            </a:prstGeom>
          </p:spPr>
        </p:pic>
        <p:pic>
          <p:nvPicPr>
            <p:cNvPr id="47" name="Grafik 46">
              <a:extLst>
                <a:ext uri="{FF2B5EF4-FFF2-40B4-BE49-F238E27FC236}">
                  <a16:creationId xmlns:a16="http://schemas.microsoft.com/office/drawing/2014/main" id="{95BEE7C6-CF18-7156-8F6E-BC178D981E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9784" y="2564222"/>
              <a:ext cx="1265382" cy="1265382"/>
            </a:xfrm>
            <a:prstGeom prst="rect">
              <a:avLst/>
            </a:prstGeom>
          </p:spPr>
        </p:pic>
      </p:grpSp>
      <p:sp>
        <p:nvSpPr>
          <p:cNvPr id="49" name="Sprechblase: rechteckig 48">
            <a:extLst>
              <a:ext uri="{FF2B5EF4-FFF2-40B4-BE49-F238E27FC236}">
                <a16:creationId xmlns:a16="http://schemas.microsoft.com/office/drawing/2014/main" id="{227883BE-30BF-06CC-0F88-849C529CB547}"/>
              </a:ext>
            </a:extLst>
          </p:cNvPr>
          <p:cNvSpPr/>
          <p:nvPr/>
        </p:nvSpPr>
        <p:spPr>
          <a:xfrm>
            <a:off x="9778662" y="2542664"/>
            <a:ext cx="2045618" cy="1265383"/>
          </a:xfrm>
          <a:prstGeom prst="wedgeRectCallout">
            <a:avLst>
              <a:gd name="adj1" fmla="val -48128"/>
              <a:gd name="adj2" fmla="val -70959"/>
            </a:avLst>
          </a:prstGeom>
          <a:solidFill>
            <a:schemeClr val="bg1"/>
          </a:solidFill>
          <a:ln>
            <a:solidFill>
              <a:srgbClr val="42D0C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10800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rPr>
              <a:t>Unterhalb der Programmierschnittstelle (API) sind Bestellung, Lieferung und Abrechnung automatisiert.</a:t>
            </a:r>
          </a:p>
        </p:txBody>
      </p:sp>
    </p:spTree>
    <p:extLst>
      <p:ext uri="{BB962C8B-B14F-4D97-AF65-F5344CB8AC3E}">
        <p14:creationId xmlns:p14="http://schemas.microsoft.com/office/powerpoint/2010/main" val="691047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FFFB5-48C4-5721-C7C5-5BB7C392C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Varianten der Cloud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9111519-5D9C-8A06-2339-F4F943991E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344" y="2855938"/>
            <a:ext cx="822642" cy="82264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6BA7013-3074-FE52-0FA9-D4B88AE5A57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788" y="2785911"/>
            <a:ext cx="822642" cy="82264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F7C558D-95CA-D50A-FB5A-B99DA92651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262" y="2614941"/>
            <a:ext cx="822642" cy="82264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08E4C6A-CBAC-7040-F7DC-B7BAFB0E7EB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422" y="1510526"/>
            <a:ext cx="822642" cy="82264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907A8AF-8816-DD49-093D-5CAD9DABF0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338" y="1272346"/>
            <a:ext cx="822642" cy="82264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35472F6-774E-ED9D-FF25-CB13576469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438" y="1491501"/>
            <a:ext cx="822642" cy="82264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62FA39C-EA1C-88FE-426D-9CDAEAD230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780" y="1017374"/>
            <a:ext cx="822642" cy="82264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4E7B0AB-D3F4-90D3-18AE-B83884DAAD9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252" y="1196927"/>
            <a:ext cx="822642" cy="822642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569930E4-CEB1-A983-1824-C0FBC5986B4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726" y="1025957"/>
            <a:ext cx="822642" cy="822642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D61EC596-3EC4-CD3D-7A74-F7DAC60C66DD}"/>
              </a:ext>
            </a:extLst>
          </p:cNvPr>
          <p:cNvGrpSpPr/>
          <p:nvPr/>
        </p:nvGrpSpPr>
        <p:grpSpPr>
          <a:xfrm>
            <a:off x="1612167" y="2019569"/>
            <a:ext cx="9375353" cy="4084773"/>
            <a:chOff x="992238" y="1753758"/>
            <a:chExt cx="9375353" cy="4084773"/>
          </a:xfrm>
        </p:grpSpPr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0C66DC2E-CEA9-0CF2-987B-B1C9AE5521B2}"/>
                </a:ext>
              </a:extLst>
            </p:cNvPr>
            <p:cNvSpPr/>
            <p:nvPr/>
          </p:nvSpPr>
          <p:spPr>
            <a:xfrm>
              <a:off x="992239" y="4136763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C7A1F81D-A80C-7843-7914-653A62144877}"/>
                </a:ext>
              </a:extLst>
            </p:cNvPr>
            <p:cNvSpPr/>
            <p:nvPr/>
          </p:nvSpPr>
          <p:spPr>
            <a:xfrm>
              <a:off x="992238" y="4793309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126746E0-FC01-66D7-2650-D0F13394FC86}"/>
                </a:ext>
              </a:extLst>
            </p:cNvPr>
            <p:cNvSpPr/>
            <p:nvPr/>
          </p:nvSpPr>
          <p:spPr>
            <a:xfrm>
              <a:off x="992238" y="4462452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376720D8-F665-C9AA-DCE8-92B089FA2876}"/>
                </a:ext>
              </a:extLst>
            </p:cNvPr>
            <p:cNvSpPr/>
            <p:nvPr/>
          </p:nvSpPr>
          <p:spPr>
            <a:xfrm>
              <a:off x="4117358" y="4136763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8B22683E-6109-D345-C915-FDADA2D339CD}"/>
                </a:ext>
              </a:extLst>
            </p:cNvPr>
            <p:cNvSpPr/>
            <p:nvPr/>
          </p:nvSpPr>
          <p:spPr>
            <a:xfrm>
              <a:off x="4117357" y="4793309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21AFEFBC-A7FF-B3E5-9037-EB8808CE375C}"/>
                </a:ext>
              </a:extLst>
            </p:cNvPr>
            <p:cNvSpPr/>
            <p:nvPr/>
          </p:nvSpPr>
          <p:spPr>
            <a:xfrm>
              <a:off x="4117358" y="4462452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53" name="Rechteck 52">
              <a:extLst>
                <a:ext uri="{FF2B5EF4-FFF2-40B4-BE49-F238E27FC236}">
                  <a16:creationId xmlns:a16="http://schemas.microsoft.com/office/drawing/2014/main" id="{68530A5B-70DC-6015-4562-CE891D6A3BAF}"/>
                </a:ext>
              </a:extLst>
            </p:cNvPr>
            <p:cNvSpPr/>
            <p:nvPr/>
          </p:nvSpPr>
          <p:spPr>
            <a:xfrm>
              <a:off x="4117358" y="3144193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84AD6A67-E60D-9BA8-C5BE-210F8222FAE7}"/>
                </a:ext>
              </a:extLst>
            </p:cNvPr>
            <p:cNvSpPr/>
            <p:nvPr/>
          </p:nvSpPr>
          <p:spPr>
            <a:xfrm>
              <a:off x="4117357" y="3805906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2E5CFF5C-CE65-D1A2-3538-42F37D70D247}"/>
                </a:ext>
              </a:extLst>
            </p:cNvPr>
            <p:cNvSpPr/>
            <p:nvPr/>
          </p:nvSpPr>
          <p:spPr>
            <a:xfrm>
              <a:off x="4117358" y="3475050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56" name="Rechteck 55">
              <a:extLst>
                <a:ext uri="{FF2B5EF4-FFF2-40B4-BE49-F238E27FC236}">
                  <a16:creationId xmlns:a16="http://schemas.microsoft.com/office/drawing/2014/main" id="{87114D8A-FF0D-216B-1390-C6FBC61B23CB}"/>
                </a:ext>
              </a:extLst>
            </p:cNvPr>
            <p:cNvSpPr/>
            <p:nvPr/>
          </p:nvSpPr>
          <p:spPr>
            <a:xfrm>
              <a:off x="4117358" y="2813336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7ECA13E6-A807-6FE1-C515-100C61453D99}"/>
                </a:ext>
              </a:extLst>
            </p:cNvPr>
            <p:cNvSpPr/>
            <p:nvPr/>
          </p:nvSpPr>
          <p:spPr>
            <a:xfrm>
              <a:off x="4117358" y="2487647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58" name="Rechteck 57">
              <a:extLst>
                <a:ext uri="{FF2B5EF4-FFF2-40B4-BE49-F238E27FC236}">
                  <a16:creationId xmlns:a16="http://schemas.microsoft.com/office/drawing/2014/main" id="{8D34BC33-8406-6E82-C0EF-7092800D7258}"/>
                </a:ext>
              </a:extLst>
            </p:cNvPr>
            <p:cNvSpPr/>
            <p:nvPr/>
          </p:nvSpPr>
          <p:spPr>
            <a:xfrm>
              <a:off x="992240" y="3805906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042C7D42-3D17-4071-5D60-BA515F30510A}"/>
                </a:ext>
              </a:extLst>
            </p:cNvPr>
            <p:cNvSpPr/>
            <p:nvPr/>
          </p:nvSpPr>
          <p:spPr>
            <a:xfrm>
              <a:off x="7242473" y="4136763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FB029DF4-E411-105E-4C10-FDB36E2D6C74}"/>
                </a:ext>
              </a:extLst>
            </p:cNvPr>
            <p:cNvSpPr/>
            <p:nvPr/>
          </p:nvSpPr>
          <p:spPr>
            <a:xfrm>
              <a:off x="7242472" y="4793309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D7A1535C-4D1F-B845-C169-E5C7300276EC}"/>
                </a:ext>
              </a:extLst>
            </p:cNvPr>
            <p:cNvSpPr/>
            <p:nvPr/>
          </p:nvSpPr>
          <p:spPr>
            <a:xfrm>
              <a:off x="7242472" y="4462452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8CD820C3-6D6C-0D65-F4DA-8F2600731358}"/>
                </a:ext>
              </a:extLst>
            </p:cNvPr>
            <p:cNvSpPr/>
            <p:nvPr/>
          </p:nvSpPr>
          <p:spPr>
            <a:xfrm>
              <a:off x="7242473" y="3144193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BFFA4F8B-47F9-4EC7-F25C-C0E2DAA2A4A2}"/>
                </a:ext>
              </a:extLst>
            </p:cNvPr>
            <p:cNvSpPr/>
            <p:nvPr/>
          </p:nvSpPr>
          <p:spPr>
            <a:xfrm>
              <a:off x="7242472" y="3805907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D7FD2F0D-D80C-63EA-6C1E-A1FE43C965AA}"/>
                </a:ext>
              </a:extLst>
            </p:cNvPr>
            <p:cNvSpPr/>
            <p:nvPr/>
          </p:nvSpPr>
          <p:spPr>
            <a:xfrm>
              <a:off x="7242472" y="3475050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B3B5BE2C-56B6-2036-3262-B216156AE455}"/>
                </a:ext>
              </a:extLst>
            </p:cNvPr>
            <p:cNvSpPr/>
            <p:nvPr/>
          </p:nvSpPr>
          <p:spPr>
            <a:xfrm>
              <a:off x="7242473" y="2813336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66" name="Rechteck 65">
              <a:extLst>
                <a:ext uri="{FF2B5EF4-FFF2-40B4-BE49-F238E27FC236}">
                  <a16:creationId xmlns:a16="http://schemas.microsoft.com/office/drawing/2014/main" id="{C8478617-6DDE-4EB6-9C70-47ACFA6CA696}"/>
                </a:ext>
              </a:extLst>
            </p:cNvPr>
            <p:cNvSpPr/>
            <p:nvPr/>
          </p:nvSpPr>
          <p:spPr>
            <a:xfrm>
              <a:off x="7242473" y="2487648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D2081180-FCF3-B013-6A8F-CE5F3860FEB3}"/>
                </a:ext>
              </a:extLst>
            </p:cNvPr>
            <p:cNvSpPr/>
            <p:nvPr/>
          </p:nvSpPr>
          <p:spPr>
            <a:xfrm>
              <a:off x="7242473" y="2151623"/>
              <a:ext cx="3125118" cy="336025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Anwendungs-Software</a:t>
              </a: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B496B5A0-486B-E4C5-719A-BA281A10FD2F}"/>
                </a:ext>
              </a:extLst>
            </p:cNvPr>
            <p:cNvSpPr/>
            <p:nvPr/>
          </p:nvSpPr>
          <p:spPr>
            <a:xfrm>
              <a:off x="1257540" y="4455653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Infrastructure-</a:t>
              </a:r>
              <a:b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as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-a-Service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(IaaS)</a:t>
              </a: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993FA481-B888-AC4B-F875-B4EB83D7DD90}"/>
                </a:ext>
              </a:extLst>
            </p:cNvPr>
            <p:cNvSpPr/>
            <p:nvPr/>
          </p:nvSpPr>
          <p:spPr>
            <a:xfrm>
              <a:off x="4455580" y="4455653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Platform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</a:t>
              </a:r>
              <a:b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as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-a-Service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(PaaS)</a:t>
              </a:r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7A939D68-E6B0-65D7-D640-C6262347DC63}"/>
                </a:ext>
              </a:extLst>
            </p:cNvPr>
            <p:cNvSpPr/>
            <p:nvPr/>
          </p:nvSpPr>
          <p:spPr>
            <a:xfrm>
              <a:off x="7653619" y="4455653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Software-</a:t>
              </a:r>
              <a:b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as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-a-Service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(SaaS)</a:t>
              </a:r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22B373AF-4091-12EA-4E19-3C6E2CD0C384}"/>
                </a:ext>
              </a:extLst>
            </p:cNvPr>
            <p:cNvSpPr/>
            <p:nvPr/>
          </p:nvSpPr>
          <p:spPr>
            <a:xfrm>
              <a:off x="1403387" y="3791815"/>
              <a:ext cx="2302817" cy="133235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552455184">
                    <a:custGeom>
                      <a:avLst/>
                      <a:gdLst>
                        <a:gd name="connsiteX0" fmla="*/ 0 w 1607288"/>
                        <a:gd name="connsiteY0" fmla="*/ 0 h 929935"/>
                        <a:gd name="connsiteX1" fmla="*/ 567908 w 1607288"/>
                        <a:gd name="connsiteY1" fmla="*/ 0 h 929935"/>
                        <a:gd name="connsiteX2" fmla="*/ 1071525 w 1607288"/>
                        <a:gd name="connsiteY2" fmla="*/ 0 h 929935"/>
                        <a:gd name="connsiteX3" fmla="*/ 1607288 w 1607288"/>
                        <a:gd name="connsiteY3" fmla="*/ 0 h 929935"/>
                        <a:gd name="connsiteX4" fmla="*/ 1607288 w 1607288"/>
                        <a:gd name="connsiteY4" fmla="*/ 455668 h 929935"/>
                        <a:gd name="connsiteX5" fmla="*/ 1607288 w 1607288"/>
                        <a:gd name="connsiteY5" fmla="*/ 929935 h 929935"/>
                        <a:gd name="connsiteX6" fmla="*/ 1071525 w 1607288"/>
                        <a:gd name="connsiteY6" fmla="*/ 929935 h 929935"/>
                        <a:gd name="connsiteX7" fmla="*/ 535763 w 1607288"/>
                        <a:gd name="connsiteY7" fmla="*/ 929935 h 929935"/>
                        <a:gd name="connsiteX8" fmla="*/ 0 w 1607288"/>
                        <a:gd name="connsiteY8" fmla="*/ 929935 h 929935"/>
                        <a:gd name="connsiteX9" fmla="*/ 0 w 1607288"/>
                        <a:gd name="connsiteY9" fmla="*/ 483566 h 929935"/>
                        <a:gd name="connsiteX10" fmla="*/ 0 w 1607288"/>
                        <a:gd name="connsiteY10" fmla="*/ 0 h 9299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607288" h="929935" extrusionOk="0">
                          <a:moveTo>
                            <a:pt x="0" y="0"/>
                          </a:moveTo>
                          <a:cubicBezTo>
                            <a:pt x="234010" y="-62645"/>
                            <a:pt x="286068" y="3636"/>
                            <a:pt x="567908" y="0"/>
                          </a:cubicBezTo>
                          <a:cubicBezTo>
                            <a:pt x="849748" y="-3636"/>
                            <a:pt x="896871" y="3917"/>
                            <a:pt x="1071525" y="0"/>
                          </a:cubicBezTo>
                          <a:cubicBezTo>
                            <a:pt x="1246179" y="-3917"/>
                            <a:pt x="1434771" y="40313"/>
                            <a:pt x="1607288" y="0"/>
                          </a:cubicBezTo>
                          <a:cubicBezTo>
                            <a:pt x="1627545" y="180243"/>
                            <a:pt x="1600907" y="270774"/>
                            <a:pt x="1607288" y="455668"/>
                          </a:cubicBezTo>
                          <a:cubicBezTo>
                            <a:pt x="1613669" y="640562"/>
                            <a:pt x="1572069" y="798909"/>
                            <a:pt x="1607288" y="929935"/>
                          </a:cubicBezTo>
                          <a:cubicBezTo>
                            <a:pt x="1403241" y="957963"/>
                            <a:pt x="1300711" y="905133"/>
                            <a:pt x="1071525" y="929935"/>
                          </a:cubicBezTo>
                          <a:cubicBezTo>
                            <a:pt x="842339" y="954737"/>
                            <a:pt x="677552" y="866517"/>
                            <a:pt x="535763" y="929935"/>
                          </a:cubicBezTo>
                          <a:cubicBezTo>
                            <a:pt x="393974" y="993353"/>
                            <a:pt x="222798" y="899583"/>
                            <a:pt x="0" y="929935"/>
                          </a:cubicBezTo>
                          <a:cubicBezTo>
                            <a:pt x="-26567" y="802266"/>
                            <a:pt x="21889" y="659198"/>
                            <a:pt x="0" y="483566"/>
                          </a:cubicBezTo>
                          <a:cubicBezTo>
                            <a:pt x="-21889" y="307934"/>
                            <a:pt x="13521" y="177050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2" name="Rechteck 71">
              <a:extLst>
                <a:ext uri="{FF2B5EF4-FFF2-40B4-BE49-F238E27FC236}">
                  <a16:creationId xmlns:a16="http://schemas.microsoft.com/office/drawing/2014/main" id="{A7DF2C50-1912-089D-66CB-306E17E809A6}"/>
                </a:ext>
              </a:extLst>
            </p:cNvPr>
            <p:cNvSpPr/>
            <p:nvPr/>
          </p:nvSpPr>
          <p:spPr>
            <a:xfrm>
              <a:off x="4528505" y="2487646"/>
              <a:ext cx="2302817" cy="26365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89338486">
                    <a:custGeom>
                      <a:avLst/>
                      <a:gdLst>
                        <a:gd name="connsiteX0" fmla="*/ 0 w 1607288"/>
                        <a:gd name="connsiteY0" fmla="*/ 0 h 1840201"/>
                        <a:gd name="connsiteX1" fmla="*/ 503617 w 1607288"/>
                        <a:gd name="connsiteY1" fmla="*/ 0 h 1840201"/>
                        <a:gd name="connsiteX2" fmla="*/ 991161 w 1607288"/>
                        <a:gd name="connsiteY2" fmla="*/ 0 h 1840201"/>
                        <a:gd name="connsiteX3" fmla="*/ 1607288 w 1607288"/>
                        <a:gd name="connsiteY3" fmla="*/ 0 h 1840201"/>
                        <a:gd name="connsiteX4" fmla="*/ 1607288 w 1607288"/>
                        <a:gd name="connsiteY4" fmla="*/ 441648 h 1840201"/>
                        <a:gd name="connsiteX5" fmla="*/ 1607288 w 1607288"/>
                        <a:gd name="connsiteY5" fmla="*/ 883296 h 1840201"/>
                        <a:gd name="connsiteX6" fmla="*/ 1607288 w 1607288"/>
                        <a:gd name="connsiteY6" fmla="*/ 1306543 h 1840201"/>
                        <a:gd name="connsiteX7" fmla="*/ 1607288 w 1607288"/>
                        <a:gd name="connsiteY7" fmla="*/ 1840201 h 1840201"/>
                        <a:gd name="connsiteX8" fmla="*/ 1119744 w 1607288"/>
                        <a:gd name="connsiteY8" fmla="*/ 1840201 h 1840201"/>
                        <a:gd name="connsiteX9" fmla="*/ 551836 w 1607288"/>
                        <a:gd name="connsiteY9" fmla="*/ 1840201 h 1840201"/>
                        <a:gd name="connsiteX10" fmla="*/ 0 w 1607288"/>
                        <a:gd name="connsiteY10" fmla="*/ 1840201 h 1840201"/>
                        <a:gd name="connsiteX11" fmla="*/ 0 w 1607288"/>
                        <a:gd name="connsiteY11" fmla="*/ 1361749 h 1840201"/>
                        <a:gd name="connsiteX12" fmla="*/ 0 w 1607288"/>
                        <a:gd name="connsiteY12" fmla="*/ 883296 h 1840201"/>
                        <a:gd name="connsiteX13" fmla="*/ 0 w 1607288"/>
                        <a:gd name="connsiteY13" fmla="*/ 478452 h 1840201"/>
                        <a:gd name="connsiteX14" fmla="*/ 0 w 1607288"/>
                        <a:gd name="connsiteY14" fmla="*/ 0 h 18402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07288" h="1840201" extrusionOk="0">
                          <a:moveTo>
                            <a:pt x="0" y="0"/>
                          </a:moveTo>
                          <a:cubicBezTo>
                            <a:pt x="110759" y="-21018"/>
                            <a:pt x="328834" y="55031"/>
                            <a:pt x="503617" y="0"/>
                          </a:cubicBezTo>
                          <a:cubicBezTo>
                            <a:pt x="678400" y="-55031"/>
                            <a:pt x="869828" y="17884"/>
                            <a:pt x="991161" y="0"/>
                          </a:cubicBezTo>
                          <a:cubicBezTo>
                            <a:pt x="1112494" y="-17884"/>
                            <a:pt x="1413143" y="40703"/>
                            <a:pt x="1607288" y="0"/>
                          </a:cubicBezTo>
                          <a:cubicBezTo>
                            <a:pt x="1608541" y="202858"/>
                            <a:pt x="1605138" y="332100"/>
                            <a:pt x="1607288" y="441648"/>
                          </a:cubicBezTo>
                          <a:cubicBezTo>
                            <a:pt x="1609438" y="551196"/>
                            <a:pt x="1605720" y="704450"/>
                            <a:pt x="1607288" y="883296"/>
                          </a:cubicBezTo>
                          <a:cubicBezTo>
                            <a:pt x="1608856" y="1062142"/>
                            <a:pt x="1563598" y="1102708"/>
                            <a:pt x="1607288" y="1306543"/>
                          </a:cubicBezTo>
                          <a:cubicBezTo>
                            <a:pt x="1650978" y="1510378"/>
                            <a:pt x="1583172" y="1700974"/>
                            <a:pt x="1607288" y="1840201"/>
                          </a:cubicBezTo>
                          <a:cubicBezTo>
                            <a:pt x="1378475" y="1848460"/>
                            <a:pt x="1344352" y="1785083"/>
                            <a:pt x="1119744" y="1840201"/>
                          </a:cubicBezTo>
                          <a:cubicBezTo>
                            <a:pt x="895136" y="1895319"/>
                            <a:pt x="733058" y="1796505"/>
                            <a:pt x="551836" y="1840201"/>
                          </a:cubicBezTo>
                          <a:cubicBezTo>
                            <a:pt x="370614" y="1883897"/>
                            <a:pt x="128539" y="1777467"/>
                            <a:pt x="0" y="1840201"/>
                          </a:cubicBezTo>
                          <a:cubicBezTo>
                            <a:pt x="-21210" y="1697784"/>
                            <a:pt x="43370" y="1503728"/>
                            <a:pt x="0" y="1361749"/>
                          </a:cubicBezTo>
                          <a:cubicBezTo>
                            <a:pt x="-43370" y="1219770"/>
                            <a:pt x="28425" y="1088866"/>
                            <a:pt x="0" y="883296"/>
                          </a:cubicBezTo>
                          <a:cubicBezTo>
                            <a:pt x="-28425" y="677726"/>
                            <a:pt x="14291" y="615980"/>
                            <a:pt x="0" y="478452"/>
                          </a:cubicBezTo>
                          <a:cubicBezTo>
                            <a:pt x="-14291" y="340924"/>
                            <a:pt x="54474" y="20865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3" name="Rechteck 72">
              <a:extLst>
                <a:ext uri="{FF2B5EF4-FFF2-40B4-BE49-F238E27FC236}">
                  <a16:creationId xmlns:a16="http://schemas.microsoft.com/office/drawing/2014/main" id="{3541A1E2-F895-D1AE-81DD-F48B67B6C18F}"/>
                </a:ext>
              </a:extLst>
            </p:cNvPr>
            <p:cNvSpPr/>
            <p:nvPr/>
          </p:nvSpPr>
          <p:spPr>
            <a:xfrm>
              <a:off x="7653622" y="2151623"/>
              <a:ext cx="2302817" cy="297254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89338486">
                    <a:custGeom>
                      <a:avLst/>
                      <a:gdLst>
                        <a:gd name="connsiteX0" fmla="*/ 0 w 1607288"/>
                        <a:gd name="connsiteY0" fmla="*/ 0 h 2074734"/>
                        <a:gd name="connsiteX1" fmla="*/ 503617 w 1607288"/>
                        <a:gd name="connsiteY1" fmla="*/ 0 h 2074734"/>
                        <a:gd name="connsiteX2" fmla="*/ 991161 w 1607288"/>
                        <a:gd name="connsiteY2" fmla="*/ 0 h 2074734"/>
                        <a:gd name="connsiteX3" fmla="*/ 1607288 w 1607288"/>
                        <a:gd name="connsiteY3" fmla="*/ 0 h 2074734"/>
                        <a:gd name="connsiteX4" fmla="*/ 1607288 w 1607288"/>
                        <a:gd name="connsiteY4" fmla="*/ 497936 h 2074734"/>
                        <a:gd name="connsiteX5" fmla="*/ 1607288 w 1607288"/>
                        <a:gd name="connsiteY5" fmla="*/ 995872 h 2074734"/>
                        <a:gd name="connsiteX6" fmla="*/ 1607288 w 1607288"/>
                        <a:gd name="connsiteY6" fmla="*/ 1473061 h 2074734"/>
                        <a:gd name="connsiteX7" fmla="*/ 1607288 w 1607288"/>
                        <a:gd name="connsiteY7" fmla="*/ 2074734 h 2074734"/>
                        <a:gd name="connsiteX8" fmla="*/ 1119744 w 1607288"/>
                        <a:gd name="connsiteY8" fmla="*/ 2074734 h 2074734"/>
                        <a:gd name="connsiteX9" fmla="*/ 551836 w 1607288"/>
                        <a:gd name="connsiteY9" fmla="*/ 2074734 h 2074734"/>
                        <a:gd name="connsiteX10" fmla="*/ 0 w 1607288"/>
                        <a:gd name="connsiteY10" fmla="*/ 2074734 h 2074734"/>
                        <a:gd name="connsiteX11" fmla="*/ 0 w 1607288"/>
                        <a:gd name="connsiteY11" fmla="*/ 1535303 h 2074734"/>
                        <a:gd name="connsiteX12" fmla="*/ 0 w 1607288"/>
                        <a:gd name="connsiteY12" fmla="*/ 995872 h 2074734"/>
                        <a:gd name="connsiteX13" fmla="*/ 0 w 1607288"/>
                        <a:gd name="connsiteY13" fmla="*/ 539431 h 2074734"/>
                        <a:gd name="connsiteX14" fmla="*/ 0 w 1607288"/>
                        <a:gd name="connsiteY14" fmla="*/ 0 h 2074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07288" h="2074734" extrusionOk="0">
                          <a:moveTo>
                            <a:pt x="0" y="0"/>
                          </a:moveTo>
                          <a:cubicBezTo>
                            <a:pt x="110759" y="-21018"/>
                            <a:pt x="328834" y="55031"/>
                            <a:pt x="503617" y="0"/>
                          </a:cubicBezTo>
                          <a:cubicBezTo>
                            <a:pt x="678400" y="-55031"/>
                            <a:pt x="869828" y="17884"/>
                            <a:pt x="991161" y="0"/>
                          </a:cubicBezTo>
                          <a:cubicBezTo>
                            <a:pt x="1112494" y="-17884"/>
                            <a:pt x="1413143" y="40703"/>
                            <a:pt x="1607288" y="0"/>
                          </a:cubicBezTo>
                          <a:cubicBezTo>
                            <a:pt x="1633228" y="124428"/>
                            <a:pt x="1571238" y="346430"/>
                            <a:pt x="1607288" y="497936"/>
                          </a:cubicBezTo>
                          <a:cubicBezTo>
                            <a:pt x="1643338" y="649442"/>
                            <a:pt x="1547607" y="826048"/>
                            <a:pt x="1607288" y="995872"/>
                          </a:cubicBezTo>
                          <a:cubicBezTo>
                            <a:pt x="1666969" y="1165696"/>
                            <a:pt x="1600913" y="1267566"/>
                            <a:pt x="1607288" y="1473061"/>
                          </a:cubicBezTo>
                          <a:cubicBezTo>
                            <a:pt x="1613663" y="1678556"/>
                            <a:pt x="1544509" y="1891898"/>
                            <a:pt x="1607288" y="2074734"/>
                          </a:cubicBezTo>
                          <a:cubicBezTo>
                            <a:pt x="1378475" y="2082993"/>
                            <a:pt x="1344352" y="2019616"/>
                            <a:pt x="1119744" y="2074734"/>
                          </a:cubicBezTo>
                          <a:cubicBezTo>
                            <a:pt x="895136" y="2129852"/>
                            <a:pt x="733058" y="2031038"/>
                            <a:pt x="551836" y="2074734"/>
                          </a:cubicBezTo>
                          <a:cubicBezTo>
                            <a:pt x="370614" y="2118430"/>
                            <a:pt x="128539" y="2012000"/>
                            <a:pt x="0" y="2074734"/>
                          </a:cubicBezTo>
                          <a:cubicBezTo>
                            <a:pt x="-41583" y="1909695"/>
                            <a:pt x="27158" y="1698247"/>
                            <a:pt x="0" y="1535303"/>
                          </a:cubicBezTo>
                          <a:cubicBezTo>
                            <a:pt x="-27158" y="1372359"/>
                            <a:pt x="37193" y="1223983"/>
                            <a:pt x="0" y="995872"/>
                          </a:cubicBezTo>
                          <a:cubicBezTo>
                            <a:pt x="-37193" y="767761"/>
                            <a:pt x="19597" y="734098"/>
                            <a:pt x="0" y="539431"/>
                          </a:cubicBezTo>
                          <a:cubicBezTo>
                            <a:pt x="-19597" y="344764"/>
                            <a:pt x="18161" y="239515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D0B6BDE0-DD1D-66D4-B990-FCAA98D12DF7}"/>
                </a:ext>
              </a:extLst>
            </p:cNvPr>
            <p:cNvSpPr/>
            <p:nvPr/>
          </p:nvSpPr>
          <p:spPr>
            <a:xfrm>
              <a:off x="1403387" y="3392308"/>
              <a:ext cx="2302817" cy="437296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71825985">
                    <a:custGeom>
                      <a:avLst/>
                      <a:gdLst>
                        <a:gd name="connsiteX0" fmla="*/ 0 w 2207866"/>
                        <a:gd name="connsiteY0" fmla="*/ 0 h 305218"/>
                        <a:gd name="connsiteX1" fmla="*/ 529888 w 2207866"/>
                        <a:gd name="connsiteY1" fmla="*/ 0 h 305218"/>
                        <a:gd name="connsiteX2" fmla="*/ 1037697 w 2207866"/>
                        <a:gd name="connsiteY2" fmla="*/ 0 h 305218"/>
                        <a:gd name="connsiteX3" fmla="*/ 1523428 w 2207866"/>
                        <a:gd name="connsiteY3" fmla="*/ 0 h 305218"/>
                        <a:gd name="connsiteX4" fmla="*/ 2207866 w 2207866"/>
                        <a:gd name="connsiteY4" fmla="*/ 0 h 305218"/>
                        <a:gd name="connsiteX5" fmla="*/ 2207866 w 2207866"/>
                        <a:gd name="connsiteY5" fmla="*/ 305218 h 305218"/>
                        <a:gd name="connsiteX6" fmla="*/ 1633821 w 2207866"/>
                        <a:gd name="connsiteY6" fmla="*/ 305218 h 305218"/>
                        <a:gd name="connsiteX7" fmla="*/ 1059776 w 2207866"/>
                        <a:gd name="connsiteY7" fmla="*/ 305218 h 305218"/>
                        <a:gd name="connsiteX8" fmla="*/ 551967 w 2207866"/>
                        <a:gd name="connsiteY8" fmla="*/ 305218 h 305218"/>
                        <a:gd name="connsiteX9" fmla="*/ 0 w 2207866"/>
                        <a:gd name="connsiteY9" fmla="*/ 305218 h 305218"/>
                        <a:gd name="connsiteX10" fmla="*/ 0 w 2207866"/>
                        <a:gd name="connsiteY10" fmla="*/ 0 h 305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07866" h="305218" fill="none" extrusionOk="0">
                          <a:moveTo>
                            <a:pt x="0" y="0"/>
                          </a:moveTo>
                          <a:cubicBezTo>
                            <a:pt x="229190" y="-18394"/>
                            <a:pt x="307677" y="41143"/>
                            <a:pt x="529888" y="0"/>
                          </a:cubicBezTo>
                          <a:cubicBezTo>
                            <a:pt x="752099" y="-41143"/>
                            <a:pt x="893935" y="7805"/>
                            <a:pt x="1037697" y="0"/>
                          </a:cubicBezTo>
                          <a:cubicBezTo>
                            <a:pt x="1181459" y="-7805"/>
                            <a:pt x="1298420" y="37450"/>
                            <a:pt x="1523428" y="0"/>
                          </a:cubicBezTo>
                          <a:cubicBezTo>
                            <a:pt x="1748436" y="-37450"/>
                            <a:pt x="2050566" y="52683"/>
                            <a:pt x="2207866" y="0"/>
                          </a:cubicBezTo>
                          <a:cubicBezTo>
                            <a:pt x="2238411" y="114588"/>
                            <a:pt x="2190850" y="196146"/>
                            <a:pt x="2207866" y="305218"/>
                          </a:cubicBezTo>
                          <a:cubicBezTo>
                            <a:pt x="2017731" y="322620"/>
                            <a:pt x="1866173" y="284902"/>
                            <a:pt x="1633821" y="305218"/>
                          </a:cubicBezTo>
                          <a:cubicBezTo>
                            <a:pt x="1401470" y="325534"/>
                            <a:pt x="1191771" y="236374"/>
                            <a:pt x="1059776" y="305218"/>
                          </a:cubicBezTo>
                          <a:cubicBezTo>
                            <a:pt x="927782" y="374062"/>
                            <a:pt x="770032" y="244884"/>
                            <a:pt x="551967" y="305218"/>
                          </a:cubicBezTo>
                          <a:cubicBezTo>
                            <a:pt x="333902" y="365552"/>
                            <a:pt x="237837" y="251638"/>
                            <a:pt x="0" y="305218"/>
                          </a:cubicBezTo>
                          <a:cubicBezTo>
                            <a:pt x="-25409" y="154512"/>
                            <a:pt x="13292" y="142973"/>
                            <a:pt x="0" y="0"/>
                          </a:cubicBezTo>
                          <a:close/>
                        </a:path>
                        <a:path w="2207866" h="305218" stroke="0" extrusionOk="0">
                          <a:moveTo>
                            <a:pt x="0" y="0"/>
                          </a:moveTo>
                          <a:cubicBezTo>
                            <a:pt x="180348" y="-46918"/>
                            <a:pt x="319974" y="249"/>
                            <a:pt x="507809" y="0"/>
                          </a:cubicBezTo>
                          <a:cubicBezTo>
                            <a:pt x="695644" y="-249"/>
                            <a:pt x="842385" y="18375"/>
                            <a:pt x="1037697" y="0"/>
                          </a:cubicBezTo>
                          <a:cubicBezTo>
                            <a:pt x="1233009" y="-18375"/>
                            <a:pt x="1465998" y="32910"/>
                            <a:pt x="1633821" y="0"/>
                          </a:cubicBezTo>
                          <a:cubicBezTo>
                            <a:pt x="1801644" y="-32910"/>
                            <a:pt x="2014418" y="13370"/>
                            <a:pt x="2207866" y="0"/>
                          </a:cubicBezTo>
                          <a:cubicBezTo>
                            <a:pt x="2223765" y="138753"/>
                            <a:pt x="2183841" y="219094"/>
                            <a:pt x="2207866" y="305218"/>
                          </a:cubicBezTo>
                          <a:cubicBezTo>
                            <a:pt x="2024284" y="319661"/>
                            <a:pt x="1951709" y="299169"/>
                            <a:pt x="1700057" y="305218"/>
                          </a:cubicBezTo>
                          <a:cubicBezTo>
                            <a:pt x="1448405" y="311267"/>
                            <a:pt x="1318572" y="249042"/>
                            <a:pt x="1192248" y="305218"/>
                          </a:cubicBezTo>
                          <a:cubicBezTo>
                            <a:pt x="1065924" y="361394"/>
                            <a:pt x="863693" y="297714"/>
                            <a:pt x="706517" y="305218"/>
                          </a:cubicBezTo>
                          <a:cubicBezTo>
                            <a:pt x="549341" y="312722"/>
                            <a:pt x="274648" y="247926"/>
                            <a:pt x="0" y="305218"/>
                          </a:cubicBezTo>
                          <a:cubicBezTo>
                            <a:pt x="-25344" y="214313"/>
                            <a:pt x="35291" y="62703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API</a:t>
              </a:r>
            </a:p>
          </p:txBody>
        </p:sp>
        <p:sp>
          <p:nvSpPr>
            <p:cNvPr id="75" name="Rechteck 74">
              <a:extLst>
                <a:ext uri="{FF2B5EF4-FFF2-40B4-BE49-F238E27FC236}">
                  <a16:creationId xmlns:a16="http://schemas.microsoft.com/office/drawing/2014/main" id="{89D63C0A-B24E-0504-BA3B-63DA52C42822}"/>
                </a:ext>
              </a:extLst>
            </p:cNvPr>
            <p:cNvSpPr/>
            <p:nvPr/>
          </p:nvSpPr>
          <p:spPr>
            <a:xfrm>
              <a:off x="4528505" y="2085553"/>
              <a:ext cx="2302817" cy="437296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71825985">
                    <a:custGeom>
                      <a:avLst/>
                      <a:gdLst>
                        <a:gd name="connsiteX0" fmla="*/ 0 w 2207866"/>
                        <a:gd name="connsiteY0" fmla="*/ 0 h 305218"/>
                        <a:gd name="connsiteX1" fmla="*/ 529888 w 2207866"/>
                        <a:gd name="connsiteY1" fmla="*/ 0 h 305218"/>
                        <a:gd name="connsiteX2" fmla="*/ 1037697 w 2207866"/>
                        <a:gd name="connsiteY2" fmla="*/ 0 h 305218"/>
                        <a:gd name="connsiteX3" fmla="*/ 1523428 w 2207866"/>
                        <a:gd name="connsiteY3" fmla="*/ 0 h 305218"/>
                        <a:gd name="connsiteX4" fmla="*/ 2207866 w 2207866"/>
                        <a:gd name="connsiteY4" fmla="*/ 0 h 305218"/>
                        <a:gd name="connsiteX5" fmla="*/ 2207866 w 2207866"/>
                        <a:gd name="connsiteY5" fmla="*/ 305218 h 305218"/>
                        <a:gd name="connsiteX6" fmla="*/ 1633821 w 2207866"/>
                        <a:gd name="connsiteY6" fmla="*/ 305218 h 305218"/>
                        <a:gd name="connsiteX7" fmla="*/ 1059776 w 2207866"/>
                        <a:gd name="connsiteY7" fmla="*/ 305218 h 305218"/>
                        <a:gd name="connsiteX8" fmla="*/ 551967 w 2207866"/>
                        <a:gd name="connsiteY8" fmla="*/ 305218 h 305218"/>
                        <a:gd name="connsiteX9" fmla="*/ 0 w 2207866"/>
                        <a:gd name="connsiteY9" fmla="*/ 305218 h 305218"/>
                        <a:gd name="connsiteX10" fmla="*/ 0 w 2207866"/>
                        <a:gd name="connsiteY10" fmla="*/ 0 h 305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07866" h="305218" fill="none" extrusionOk="0">
                          <a:moveTo>
                            <a:pt x="0" y="0"/>
                          </a:moveTo>
                          <a:cubicBezTo>
                            <a:pt x="229190" y="-18394"/>
                            <a:pt x="307677" y="41143"/>
                            <a:pt x="529888" y="0"/>
                          </a:cubicBezTo>
                          <a:cubicBezTo>
                            <a:pt x="752099" y="-41143"/>
                            <a:pt x="893935" y="7805"/>
                            <a:pt x="1037697" y="0"/>
                          </a:cubicBezTo>
                          <a:cubicBezTo>
                            <a:pt x="1181459" y="-7805"/>
                            <a:pt x="1298420" y="37450"/>
                            <a:pt x="1523428" y="0"/>
                          </a:cubicBezTo>
                          <a:cubicBezTo>
                            <a:pt x="1748436" y="-37450"/>
                            <a:pt x="2050566" y="52683"/>
                            <a:pt x="2207866" y="0"/>
                          </a:cubicBezTo>
                          <a:cubicBezTo>
                            <a:pt x="2238411" y="114588"/>
                            <a:pt x="2190850" y="196146"/>
                            <a:pt x="2207866" y="305218"/>
                          </a:cubicBezTo>
                          <a:cubicBezTo>
                            <a:pt x="2017731" y="322620"/>
                            <a:pt x="1866173" y="284902"/>
                            <a:pt x="1633821" y="305218"/>
                          </a:cubicBezTo>
                          <a:cubicBezTo>
                            <a:pt x="1401470" y="325534"/>
                            <a:pt x="1191771" y="236374"/>
                            <a:pt x="1059776" y="305218"/>
                          </a:cubicBezTo>
                          <a:cubicBezTo>
                            <a:pt x="927782" y="374062"/>
                            <a:pt x="770032" y="244884"/>
                            <a:pt x="551967" y="305218"/>
                          </a:cubicBezTo>
                          <a:cubicBezTo>
                            <a:pt x="333902" y="365552"/>
                            <a:pt x="237837" y="251638"/>
                            <a:pt x="0" y="305218"/>
                          </a:cubicBezTo>
                          <a:cubicBezTo>
                            <a:pt x="-25409" y="154512"/>
                            <a:pt x="13292" y="142973"/>
                            <a:pt x="0" y="0"/>
                          </a:cubicBezTo>
                          <a:close/>
                        </a:path>
                        <a:path w="2207866" h="305218" stroke="0" extrusionOk="0">
                          <a:moveTo>
                            <a:pt x="0" y="0"/>
                          </a:moveTo>
                          <a:cubicBezTo>
                            <a:pt x="180348" y="-46918"/>
                            <a:pt x="319974" y="249"/>
                            <a:pt x="507809" y="0"/>
                          </a:cubicBezTo>
                          <a:cubicBezTo>
                            <a:pt x="695644" y="-249"/>
                            <a:pt x="842385" y="18375"/>
                            <a:pt x="1037697" y="0"/>
                          </a:cubicBezTo>
                          <a:cubicBezTo>
                            <a:pt x="1233009" y="-18375"/>
                            <a:pt x="1465998" y="32910"/>
                            <a:pt x="1633821" y="0"/>
                          </a:cubicBezTo>
                          <a:cubicBezTo>
                            <a:pt x="1801644" y="-32910"/>
                            <a:pt x="2014418" y="13370"/>
                            <a:pt x="2207866" y="0"/>
                          </a:cubicBezTo>
                          <a:cubicBezTo>
                            <a:pt x="2223765" y="138753"/>
                            <a:pt x="2183841" y="219094"/>
                            <a:pt x="2207866" y="305218"/>
                          </a:cubicBezTo>
                          <a:cubicBezTo>
                            <a:pt x="2024284" y="319661"/>
                            <a:pt x="1951709" y="299169"/>
                            <a:pt x="1700057" y="305218"/>
                          </a:cubicBezTo>
                          <a:cubicBezTo>
                            <a:pt x="1448405" y="311267"/>
                            <a:pt x="1318572" y="249042"/>
                            <a:pt x="1192248" y="305218"/>
                          </a:cubicBezTo>
                          <a:cubicBezTo>
                            <a:pt x="1065924" y="361394"/>
                            <a:pt x="863693" y="297714"/>
                            <a:pt x="706517" y="305218"/>
                          </a:cubicBezTo>
                          <a:cubicBezTo>
                            <a:pt x="549341" y="312722"/>
                            <a:pt x="274648" y="247926"/>
                            <a:pt x="0" y="305218"/>
                          </a:cubicBezTo>
                          <a:cubicBezTo>
                            <a:pt x="-25344" y="214313"/>
                            <a:pt x="35291" y="62703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API</a:t>
              </a:r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4E2CC574-5D25-4943-9CC3-C256C4680A40}"/>
                </a:ext>
              </a:extLst>
            </p:cNvPr>
            <p:cNvSpPr/>
            <p:nvPr/>
          </p:nvSpPr>
          <p:spPr>
            <a:xfrm>
              <a:off x="7653622" y="1753758"/>
              <a:ext cx="2302817" cy="437296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71825985">
                    <a:custGeom>
                      <a:avLst/>
                      <a:gdLst>
                        <a:gd name="connsiteX0" fmla="*/ 0 w 2207866"/>
                        <a:gd name="connsiteY0" fmla="*/ 0 h 305218"/>
                        <a:gd name="connsiteX1" fmla="*/ 529888 w 2207866"/>
                        <a:gd name="connsiteY1" fmla="*/ 0 h 305218"/>
                        <a:gd name="connsiteX2" fmla="*/ 1037697 w 2207866"/>
                        <a:gd name="connsiteY2" fmla="*/ 0 h 305218"/>
                        <a:gd name="connsiteX3" fmla="*/ 1523428 w 2207866"/>
                        <a:gd name="connsiteY3" fmla="*/ 0 h 305218"/>
                        <a:gd name="connsiteX4" fmla="*/ 2207866 w 2207866"/>
                        <a:gd name="connsiteY4" fmla="*/ 0 h 305218"/>
                        <a:gd name="connsiteX5" fmla="*/ 2207866 w 2207866"/>
                        <a:gd name="connsiteY5" fmla="*/ 305218 h 305218"/>
                        <a:gd name="connsiteX6" fmla="*/ 1633821 w 2207866"/>
                        <a:gd name="connsiteY6" fmla="*/ 305218 h 305218"/>
                        <a:gd name="connsiteX7" fmla="*/ 1059776 w 2207866"/>
                        <a:gd name="connsiteY7" fmla="*/ 305218 h 305218"/>
                        <a:gd name="connsiteX8" fmla="*/ 551967 w 2207866"/>
                        <a:gd name="connsiteY8" fmla="*/ 305218 h 305218"/>
                        <a:gd name="connsiteX9" fmla="*/ 0 w 2207866"/>
                        <a:gd name="connsiteY9" fmla="*/ 305218 h 305218"/>
                        <a:gd name="connsiteX10" fmla="*/ 0 w 2207866"/>
                        <a:gd name="connsiteY10" fmla="*/ 0 h 305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07866" h="305218" fill="none" extrusionOk="0">
                          <a:moveTo>
                            <a:pt x="0" y="0"/>
                          </a:moveTo>
                          <a:cubicBezTo>
                            <a:pt x="229190" y="-18394"/>
                            <a:pt x="307677" y="41143"/>
                            <a:pt x="529888" y="0"/>
                          </a:cubicBezTo>
                          <a:cubicBezTo>
                            <a:pt x="752099" y="-41143"/>
                            <a:pt x="893935" y="7805"/>
                            <a:pt x="1037697" y="0"/>
                          </a:cubicBezTo>
                          <a:cubicBezTo>
                            <a:pt x="1181459" y="-7805"/>
                            <a:pt x="1298420" y="37450"/>
                            <a:pt x="1523428" y="0"/>
                          </a:cubicBezTo>
                          <a:cubicBezTo>
                            <a:pt x="1748436" y="-37450"/>
                            <a:pt x="2050566" y="52683"/>
                            <a:pt x="2207866" y="0"/>
                          </a:cubicBezTo>
                          <a:cubicBezTo>
                            <a:pt x="2238411" y="114588"/>
                            <a:pt x="2190850" y="196146"/>
                            <a:pt x="2207866" y="305218"/>
                          </a:cubicBezTo>
                          <a:cubicBezTo>
                            <a:pt x="2017731" y="322620"/>
                            <a:pt x="1866173" y="284902"/>
                            <a:pt x="1633821" y="305218"/>
                          </a:cubicBezTo>
                          <a:cubicBezTo>
                            <a:pt x="1401470" y="325534"/>
                            <a:pt x="1191771" y="236374"/>
                            <a:pt x="1059776" y="305218"/>
                          </a:cubicBezTo>
                          <a:cubicBezTo>
                            <a:pt x="927782" y="374062"/>
                            <a:pt x="770032" y="244884"/>
                            <a:pt x="551967" y="305218"/>
                          </a:cubicBezTo>
                          <a:cubicBezTo>
                            <a:pt x="333902" y="365552"/>
                            <a:pt x="237837" y="251638"/>
                            <a:pt x="0" y="305218"/>
                          </a:cubicBezTo>
                          <a:cubicBezTo>
                            <a:pt x="-25409" y="154512"/>
                            <a:pt x="13292" y="142973"/>
                            <a:pt x="0" y="0"/>
                          </a:cubicBezTo>
                          <a:close/>
                        </a:path>
                        <a:path w="2207866" h="305218" stroke="0" extrusionOk="0">
                          <a:moveTo>
                            <a:pt x="0" y="0"/>
                          </a:moveTo>
                          <a:cubicBezTo>
                            <a:pt x="180348" y="-46918"/>
                            <a:pt x="319974" y="249"/>
                            <a:pt x="507809" y="0"/>
                          </a:cubicBezTo>
                          <a:cubicBezTo>
                            <a:pt x="695644" y="-249"/>
                            <a:pt x="842385" y="18375"/>
                            <a:pt x="1037697" y="0"/>
                          </a:cubicBezTo>
                          <a:cubicBezTo>
                            <a:pt x="1233009" y="-18375"/>
                            <a:pt x="1465998" y="32910"/>
                            <a:pt x="1633821" y="0"/>
                          </a:cubicBezTo>
                          <a:cubicBezTo>
                            <a:pt x="1801644" y="-32910"/>
                            <a:pt x="2014418" y="13370"/>
                            <a:pt x="2207866" y="0"/>
                          </a:cubicBezTo>
                          <a:cubicBezTo>
                            <a:pt x="2223765" y="138753"/>
                            <a:pt x="2183841" y="219094"/>
                            <a:pt x="2207866" y="305218"/>
                          </a:cubicBezTo>
                          <a:cubicBezTo>
                            <a:pt x="2024284" y="319661"/>
                            <a:pt x="1951709" y="299169"/>
                            <a:pt x="1700057" y="305218"/>
                          </a:cubicBezTo>
                          <a:cubicBezTo>
                            <a:pt x="1448405" y="311267"/>
                            <a:pt x="1318572" y="249042"/>
                            <a:pt x="1192248" y="305218"/>
                          </a:cubicBezTo>
                          <a:cubicBezTo>
                            <a:pt x="1065924" y="361394"/>
                            <a:pt x="863693" y="297714"/>
                            <a:pt x="706517" y="305218"/>
                          </a:cubicBezTo>
                          <a:cubicBezTo>
                            <a:pt x="549341" y="312722"/>
                            <a:pt x="274648" y="247926"/>
                            <a:pt x="0" y="305218"/>
                          </a:cubicBezTo>
                          <a:cubicBezTo>
                            <a:pt x="-25344" y="214313"/>
                            <a:pt x="35291" y="62703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API oder GUI</a:t>
              </a:r>
            </a:p>
          </p:txBody>
        </p:sp>
        <p:pic>
          <p:nvPicPr>
            <p:cNvPr id="77" name="Grafik 76">
              <a:extLst>
                <a:ext uri="{FF2B5EF4-FFF2-40B4-BE49-F238E27FC236}">
                  <a16:creationId xmlns:a16="http://schemas.microsoft.com/office/drawing/2014/main" id="{23939B3B-4747-E74B-62EB-A193483AE7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3035" y="3791815"/>
              <a:ext cx="1265382" cy="1265382"/>
            </a:xfrm>
            <a:prstGeom prst="rect">
              <a:avLst/>
            </a:prstGeom>
          </p:spPr>
        </p:pic>
        <p:pic>
          <p:nvPicPr>
            <p:cNvPr id="78" name="Grafik 77">
              <a:extLst>
                <a:ext uri="{FF2B5EF4-FFF2-40B4-BE49-F238E27FC236}">
                  <a16:creationId xmlns:a16="http://schemas.microsoft.com/office/drawing/2014/main" id="{493AD2D2-D43C-9575-82B0-EB6A032A3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9784" y="3791815"/>
              <a:ext cx="1265382" cy="1265382"/>
            </a:xfrm>
            <a:prstGeom prst="rect">
              <a:avLst/>
            </a:prstGeom>
          </p:spPr>
        </p:pic>
        <p:pic>
          <p:nvPicPr>
            <p:cNvPr id="79" name="Grafik 78">
              <a:extLst>
                <a:ext uri="{FF2B5EF4-FFF2-40B4-BE49-F238E27FC236}">
                  <a16:creationId xmlns:a16="http://schemas.microsoft.com/office/drawing/2014/main" id="{365EDB69-FEEB-D2CF-72A5-F28AEE024C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9784" y="2564222"/>
              <a:ext cx="1265382" cy="1265382"/>
            </a:xfrm>
            <a:prstGeom prst="rect">
              <a:avLst/>
            </a:prstGeom>
          </p:spPr>
        </p:pic>
      </p:grpSp>
      <p:sp>
        <p:nvSpPr>
          <p:cNvPr id="80" name="Sprechblase: rechteckig 79">
            <a:extLst>
              <a:ext uri="{FF2B5EF4-FFF2-40B4-BE49-F238E27FC236}">
                <a16:creationId xmlns:a16="http://schemas.microsoft.com/office/drawing/2014/main" id="{EA42FFE5-A962-24F0-A94F-687A8E83E94D}"/>
              </a:ext>
            </a:extLst>
          </p:cNvPr>
          <p:cNvSpPr/>
          <p:nvPr/>
        </p:nvSpPr>
        <p:spPr>
          <a:xfrm>
            <a:off x="291292" y="1873248"/>
            <a:ext cx="2539632" cy="956231"/>
          </a:xfrm>
          <a:prstGeom prst="wedgeRectCallout">
            <a:avLst>
              <a:gd name="adj1" fmla="val 61947"/>
              <a:gd name="adj2" fmla="val 41478"/>
            </a:avLst>
          </a:prstGeom>
          <a:solidFill>
            <a:schemeClr val="bg1"/>
          </a:solidFill>
          <a:ln>
            <a:solidFill>
              <a:srgbClr val="42D0C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1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Oberhalb der Programmierschnittstelle (API) oder der Benutzeroberfläche (GUI) werden Menschen manuell tätig.</a:t>
            </a:r>
          </a:p>
        </p:txBody>
      </p:sp>
    </p:spTree>
    <p:extLst>
      <p:ext uri="{BB962C8B-B14F-4D97-AF65-F5344CB8AC3E}">
        <p14:creationId xmlns:p14="http://schemas.microsoft.com/office/powerpoint/2010/main" val="1091680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92814-351E-E4FC-8FF9-06A5409E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 für IaaS, PaaS und SaaS</a:t>
            </a: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F41FD46A-C524-4C2D-FFEC-792B1977A21F}"/>
              </a:ext>
            </a:extLst>
          </p:cNvPr>
          <p:cNvGrpSpPr/>
          <p:nvPr/>
        </p:nvGrpSpPr>
        <p:grpSpPr>
          <a:xfrm>
            <a:off x="1612167" y="2019569"/>
            <a:ext cx="9375353" cy="4084773"/>
            <a:chOff x="992238" y="1753758"/>
            <a:chExt cx="9375353" cy="4084773"/>
          </a:xfrm>
        </p:grpSpPr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73D131D3-6676-F467-0392-6C1A312065DE}"/>
                </a:ext>
              </a:extLst>
            </p:cNvPr>
            <p:cNvSpPr/>
            <p:nvPr/>
          </p:nvSpPr>
          <p:spPr>
            <a:xfrm>
              <a:off x="992239" y="4136763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D61E9A6D-1298-FF57-3E38-CC84B8B41829}"/>
                </a:ext>
              </a:extLst>
            </p:cNvPr>
            <p:cNvSpPr/>
            <p:nvPr/>
          </p:nvSpPr>
          <p:spPr>
            <a:xfrm>
              <a:off x="992238" y="4793309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457BBA01-2546-590A-E8C2-6F71D3816415}"/>
                </a:ext>
              </a:extLst>
            </p:cNvPr>
            <p:cNvSpPr/>
            <p:nvPr/>
          </p:nvSpPr>
          <p:spPr>
            <a:xfrm>
              <a:off x="992238" y="4462452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8D6F0E7C-17A6-B151-7DC1-B53F6D827EDE}"/>
                </a:ext>
              </a:extLst>
            </p:cNvPr>
            <p:cNvSpPr/>
            <p:nvPr/>
          </p:nvSpPr>
          <p:spPr>
            <a:xfrm>
              <a:off x="4117358" y="4136763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A8E4DE7C-E270-313B-E912-9A10809465B0}"/>
                </a:ext>
              </a:extLst>
            </p:cNvPr>
            <p:cNvSpPr/>
            <p:nvPr/>
          </p:nvSpPr>
          <p:spPr>
            <a:xfrm>
              <a:off x="4117357" y="4793309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82A2D777-05FC-F69D-8E55-05F63A76C666}"/>
                </a:ext>
              </a:extLst>
            </p:cNvPr>
            <p:cNvSpPr/>
            <p:nvPr/>
          </p:nvSpPr>
          <p:spPr>
            <a:xfrm>
              <a:off x="4117358" y="4462452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6FA7C46F-8C70-86F9-1E14-6B607AD23FB0}"/>
                </a:ext>
              </a:extLst>
            </p:cNvPr>
            <p:cNvSpPr/>
            <p:nvPr/>
          </p:nvSpPr>
          <p:spPr>
            <a:xfrm>
              <a:off x="4117358" y="3144193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53" name="Rechteck 52">
              <a:extLst>
                <a:ext uri="{FF2B5EF4-FFF2-40B4-BE49-F238E27FC236}">
                  <a16:creationId xmlns:a16="http://schemas.microsoft.com/office/drawing/2014/main" id="{9D3C79FB-9266-8D2E-7CF1-5EE91A6FE4CB}"/>
                </a:ext>
              </a:extLst>
            </p:cNvPr>
            <p:cNvSpPr/>
            <p:nvPr/>
          </p:nvSpPr>
          <p:spPr>
            <a:xfrm>
              <a:off x="4117357" y="3805906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FFB89C39-2B35-0E46-A1A4-6BAE0009DCF6}"/>
                </a:ext>
              </a:extLst>
            </p:cNvPr>
            <p:cNvSpPr/>
            <p:nvPr/>
          </p:nvSpPr>
          <p:spPr>
            <a:xfrm>
              <a:off x="4117358" y="3475050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E610E5EB-A66D-849E-88EB-06700B143B33}"/>
                </a:ext>
              </a:extLst>
            </p:cNvPr>
            <p:cNvSpPr/>
            <p:nvPr/>
          </p:nvSpPr>
          <p:spPr>
            <a:xfrm>
              <a:off x="4117358" y="2813336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56" name="Rechteck 55">
              <a:extLst>
                <a:ext uri="{FF2B5EF4-FFF2-40B4-BE49-F238E27FC236}">
                  <a16:creationId xmlns:a16="http://schemas.microsoft.com/office/drawing/2014/main" id="{A70D4472-6610-D107-A989-7A8C0B8A8AEF}"/>
                </a:ext>
              </a:extLst>
            </p:cNvPr>
            <p:cNvSpPr/>
            <p:nvPr/>
          </p:nvSpPr>
          <p:spPr>
            <a:xfrm>
              <a:off x="4117358" y="2487647"/>
              <a:ext cx="3125116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985DBE33-3292-6F91-B781-55B9CBE3B0B4}"/>
                </a:ext>
              </a:extLst>
            </p:cNvPr>
            <p:cNvSpPr/>
            <p:nvPr/>
          </p:nvSpPr>
          <p:spPr>
            <a:xfrm>
              <a:off x="992240" y="3805906"/>
              <a:ext cx="3125116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58" name="Rechteck 57">
              <a:extLst>
                <a:ext uri="{FF2B5EF4-FFF2-40B4-BE49-F238E27FC236}">
                  <a16:creationId xmlns:a16="http://schemas.microsoft.com/office/drawing/2014/main" id="{27EC53A2-A4AF-5D5F-2D93-75755C5DFEC2}"/>
                </a:ext>
              </a:extLst>
            </p:cNvPr>
            <p:cNvSpPr/>
            <p:nvPr/>
          </p:nvSpPr>
          <p:spPr>
            <a:xfrm>
              <a:off x="7242473" y="4136763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7467DD29-EF65-152E-C298-EA62F953A80E}"/>
                </a:ext>
              </a:extLst>
            </p:cNvPr>
            <p:cNvSpPr/>
            <p:nvPr/>
          </p:nvSpPr>
          <p:spPr>
            <a:xfrm>
              <a:off x="7242472" y="4793309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3CAC3632-AEDB-CDD0-0B8A-60EDC285D553}"/>
                </a:ext>
              </a:extLst>
            </p:cNvPr>
            <p:cNvSpPr/>
            <p:nvPr/>
          </p:nvSpPr>
          <p:spPr>
            <a:xfrm>
              <a:off x="7242472" y="4462452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B31F2304-30DF-838F-8585-CBB2EE0178A5}"/>
                </a:ext>
              </a:extLst>
            </p:cNvPr>
            <p:cNvSpPr/>
            <p:nvPr/>
          </p:nvSpPr>
          <p:spPr>
            <a:xfrm>
              <a:off x="7242473" y="3144193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65DA435D-F6A0-77B6-F79A-ABBC1561093B}"/>
                </a:ext>
              </a:extLst>
            </p:cNvPr>
            <p:cNvSpPr/>
            <p:nvPr/>
          </p:nvSpPr>
          <p:spPr>
            <a:xfrm>
              <a:off x="7242472" y="3805907"/>
              <a:ext cx="3125118" cy="330857"/>
            </a:xfrm>
            <a:prstGeom prst="rect">
              <a:avLst/>
            </a:prstGeom>
            <a:solidFill>
              <a:srgbClr val="42D0C6">
                <a:alpha val="5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151AB61-7912-BC4F-ADFC-318DBBC96A55}"/>
                </a:ext>
              </a:extLst>
            </p:cNvPr>
            <p:cNvSpPr/>
            <p:nvPr/>
          </p:nvSpPr>
          <p:spPr>
            <a:xfrm>
              <a:off x="7242472" y="3475050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C3184FF5-0703-F535-5DA7-7063FD9CE4BF}"/>
                </a:ext>
              </a:extLst>
            </p:cNvPr>
            <p:cNvSpPr/>
            <p:nvPr/>
          </p:nvSpPr>
          <p:spPr>
            <a:xfrm>
              <a:off x="7242473" y="2813336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BD439DA1-61D8-9241-8F44-7A7703FBFCA9}"/>
                </a:ext>
              </a:extLst>
            </p:cNvPr>
            <p:cNvSpPr/>
            <p:nvPr/>
          </p:nvSpPr>
          <p:spPr>
            <a:xfrm>
              <a:off x="7242473" y="2487648"/>
              <a:ext cx="3125118" cy="330857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66" name="Rechteck 65">
              <a:extLst>
                <a:ext uri="{FF2B5EF4-FFF2-40B4-BE49-F238E27FC236}">
                  <a16:creationId xmlns:a16="http://schemas.microsoft.com/office/drawing/2014/main" id="{42C3A07A-3939-AB03-31D8-369600240648}"/>
                </a:ext>
              </a:extLst>
            </p:cNvPr>
            <p:cNvSpPr/>
            <p:nvPr/>
          </p:nvSpPr>
          <p:spPr>
            <a:xfrm>
              <a:off x="7242473" y="2151623"/>
              <a:ext cx="3125118" cy="336025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Anwendungs-Software</a:t>
              </a:r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531A5746-6D04-6EED-C565-9830ADC47143}"/>
                </a:ext>
              </a:extLst>
            </p:cNvPr>
            <p:cNvSpPr/>
            <p:nvPr/>
          </p:nvSpPr>
          <p:spPr>
            <a:xfrm>
              <a:off x="1257540" y="4455653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Infrastructure-</a:t>
              </a:r>
              <a:b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as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-a-Service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(IaaS)</a:t>
              </a: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84B34E6B-B15D-B104-8A5A-7BF038EC5458}"/>
                </a:ext>
              </a:extLst>
            </p:cNvPr>
            <p:cNvSpPr/>
            <p:nvPr/>
          </p:nvSpPr>
          <p:spPr>
            <a:xfrm>
              <a:off x="4455580" y="4455653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Platform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</a:t>
              </a:r>
              <a:b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as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-a-Service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(PaaS)</a:t>
              </a:r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5ABE7F6C-6BBD-8937-9BB3-D4F405CC91D4}"/>
                </a:ext>
              </a:extLst>
            </p:cNvPr>
            <p:cNvSpPr/>
            <p:nvPr/>
          </p:nvSpPr>
          <p:spPr>
            <a:xfrm>
              <a:off x="7653619" y="4455653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Software-</a:t>
              </a:r>
              <a:b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1400" dirty="0" err="1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as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-a-Service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(SaaS)</a:t>
              </a:r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5F12D425-7096-19D3-1158-AB3F73E1916E}"/>
                </a:ext>
              </a:extLst>
            </p:cNvPr>
            <p:cNvSpPr/>
            <p:nvPr/>
          </p:nvSpPr>
          <p:spPr>
            <a:xfrm>
              <a:off x="1403387" y="3791815"/>
              <a:ext cx="2302817" cy="133235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552455184">
                    <a:custGeom>
                      <a:avLst/>
                      <a:gdLst>
                        <a:gd name="connsiteX0" fmla="*/ 0 w 1607288"/>
                        <a:gd name="connsiteY0" fmla="*/ 0 h 929935"/>
                        <a:gd name="connsiteX1" fmla="*/ 567908 w 1607288"/>
                        <a:gd name="connsiteY1" fmla="*/ 0 h 929935"/>
                        <a:gd name="connsiteX2" fmla="*/ 1071525 w 1607288"/>
                        <a:gd name="connsiteY2" fmla="*/ 0 h 929935"/>
                        <a:gd name="connsiteX3" fmla="*/ 1607288 w 1607288"/>
                        <a:gd name="connsiteY3" fmla="*/ 0 h 929935"/>
                        <a:gd name="connsiteX4" fmla="*/ 1607288 w 1607288"/>
                        <a:gd name="connsiteY4" fmla="*/ 455668 h 929935"/>
                        <a:gd name="connsiteX5" fmla="*/ 1607288 w 1607288"/>
                        <a:gd name="connsiteY5" fmla="*/ 929935 h 929935"/>
                        <a:gd name="connsiteX6" fmla="*/ 1071525 w 1607288"/>
                        <a:gd name="connsiteY6" fmla="*/ 929935 h 929935"/>
                        <a:gd name="connsiteX7" fmla="*/ 535763 w 1607288"/>
                        <a:gd name="connsiteY7" fmla="*/ 929935 h 929935"/>
                        <a:gd name="connsiteX8" fmla="*/ 0 w 1607288"/>
                        <a:gd name="connsiteY8" fmla="*/ 929935 h 929935"/>
                        <a:gd name="connsiteX9" fmla="*/ 0 w 1607288"/>
                        <a:gd name="connsiteY9" fmla="*/ 483566 h 929935"/>
                        <a:gd name="connsiteX10" fmla="*/ 0 w 1607288"/>
                        <a:gd name="connsiteY10" fmla="*/ 0 h 9299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607288" h="929935" extrusionOk="0">
                          <a:moveTo>
                            <a:pt x="0" y="0"/>
                          </a:moveTo>
                          <a:cubicBezTo>
                            <a:pt x="234010" y="-62645"/>
                            <a:pt x="286068" y="3636"/>
                            <a:pt x="567908" y="0"/>
                          </a:cubicBezTo>
                          <a:cubicBezTo>
                            <a:pt x="849748" y="-3636"/>
                            <a:pt x="896871" y="3917"/>
                            <a:pt x="1071525" y="0"/>
                          </a:cubicBezTo>
                          <a:cubicBezTo>
                            <a:pt x="1246179" y="-3917"/>
                            <a:pt x="1434771" y="40313"/>
                            <a:pt x="1607288" y="0"/>
                          </a:cubicBezTo>
                          <a:cubicBezTo>
                            <a:pt x="1627545" y="180243"/>
                            <a:pt x="1600907" y="270774"/>
                            <a:pt x="1607288" y="455668"/>
                          </a:cubicBezTo>
                          <a:cubicBezTo>
                            <a:pt x="1613669" y="640562"/>
                            <a:pt x="1572069" y="798909"/>
                            <a:pt x="1607288" y="929935"/>
                          </a:cubicBezTo>
                          <a:cubicBezTo>
                            <a:pt x="1403241" y="957963"/>
                            <a:pt x="1300711" y="905133"/>
                            <a:pt x="1071525" y="929935"/>
                          </a:cubicBezTo>
                          <a:cubicBezTo>
                            <a:pt x="842339" y="954737"/>
                            <a:pt x="677552" y="866517"/>
                            <a:pt x="535763" y="929935"/>
                          </a:cubicBezTo>
                          <a:cubicBezTo>
                            <a:pt x="393974" y="993353"/>
                            <a:pt x="222798" y="899583"/>
                            <a:pt x="0" y="929935"/>
                          </a:cubicBezTo>
                          <a:cubicBezTo>
                            <a:pt x="-26567" y="802266"/>
                            <a:pt x="21889" y="659198"/>
                            <a:pt x="0" y="483566"/>
                          </a:cubicBezTo>
                          <a:cubicBezTo>
                            <a:pt x="-21889" y="307934"/>
                            <a:pt x="13521" y="177050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2420854E-2384-0039-0BC9-34CF7C5BFD66}"/>
                </a:ext>
              </a:extLst>
            </p:cNvPr>
            <p:cNvSpPr/>
            <p:nvPr/>
          </p:nvSpPr>
          <p:spPr>
            <a:xfrm>
              <a:off x="4528505" y="2487646"/>
              <a:ext cx="2302817" cy="26365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89338486">
                    <a:custGeom>
                      <a:avLst/>
                      <a:gdLst>
                        <a:gd name="connsiteX0" fmla="*/ 0 w 1607288"/>
                        <a:gd name="connsiteY0" fmla="*/ 0 h 1840201"/>
                        <a:gd name="connsiteX1" fmla="*/ 503617 w 1607288"/>
                        <a:gd name="connsiteY1" fmla="*/ 0 h 1840201"/>
                        <a:gd name="connsiteX2" fmla="*/ 991161 w 1607288"/>
                        <a:gd name="connsiteY2" fmla="*/ 0 h 1840201"/>
                        <a:gd name="connsiteX3" fmla="*/ 1607288 w 1607288"/>
                        <a:gd name="connsiteY3" fmla="*/ 0 h 1840201"/>
                        <a:gd name="connsiteX4" fmla="*/ 1607288 w 1607288"/>
                        <a:gd name="connsiteY4" fmla="*/ 441648 h 1840201"/>
                        <a:gd name="connsiteX5" fmla="*/ 1607288 w 1607288"/>
                        <a:gd name="connsiteY5" fmla="*/ 883296 h 1840201"/>
                        <a:gd name="connsiteX6" fmla="*/ 1607288 w 1607288"/>
                        <a:gd name="connsiteY6" fmla="*/ 1306543 h 1840201"/>
                        <a:gd name="connsiteX7" fmla="*/ 1607288 w 1607288"/>
                        <a:gd name="connsiteY7" fmla="*/ 1840201 h 1840201"/>
                        <a:gd name="connsiteX8" fmla="*/ 1119744 w 1607288"/>
                        <a:gd name="connsiteY8" fmla="*/ 1840201 h 1840201"/>
                        <a:gd name="connsiteX9" fmla="*/ 551836 w 1607288"/>
                        <a:gd name="connsiteY9" fmla="*/ 1840201 h 1840201"/>
                        <a:gd name="connsiteX10" fmla="*/ 0 w 1607288"/>
                        <a:gd name="connsiteY10" fmla="*/ 1840201 h 1840201"/>
                        <a:gd name="connsiteX11" fmla="*/ 0 w 1607288"/>
                        <a:gd name="connsiteY11" fmla="*/ 1361749 h 1840201"/>
                        <a:gd name="connsiteX12" fmla="*/ 0 w 1607288"/>
                        <a:gd name="connsiteY12" fmla="*/ 883296 h 1840201"/>
                        <a:gd name="connsiteX13" fmla="*/ 0 w 1607288"/>
                        <a:gd name="connsiteY13" fmla="*/ 478452 h 1840201"/>
                        <a:gd name="connsiteX14" fmla="*/ 0 w 1607288"/>
                        <a:gd name="connsiteY14" fmla="*/ 0 h 18402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07288" h="1840201" extrusionOk="0">
                          <a:moveTo>
                            <a:pt x="0" y="0"/>
                          </a:moveTo>
                          <a:cubicBezTo>
                            <a:pt x="110759" y="-21018"/>
                            <a:pt x="328834" y="55031"/>
                            <a:pt x="503617" y="0"/>
                          </a:cubicBezTo>
                          <a:cubicBezTo>
                            <a:pt x="678400" y="-55031"/>
                            <a:pt x="869828" y="17884"/>
                            <a:pt x="991161" y="0"/>
                          </a:cubicBezTo>
                          <a:cubicBezTo>
                            <a:pt x="1112494" y="-17884"/>
                            <a:pt x="1413143" y="40703"/>
                            <a:pt x="1607288" y="0"/>
                          </a:cubicBezTo>
                          <a:cubicBezTo>
                            <a:pt x="1608541" y="202858"/>
                            <a:pt x="1605138" y="332100"/>
                            <a:pt x="1607288" y="441648"/>
                          </a:cubicBezTo>
                          <a:cubicBezTo>
                            <a:pt x="1609438" y="551196"/>
                            <a:pt x="1605720" y="704450"/>
                            <a:pt x="1607288" y="883296"/>
                          </a:cubicBezTo>
                          <a:cubicBezTo>
                            <a:pt x="1608856" y="1062142"/>
                            <a:pt x="1563598" y="1102708"/>
                            <a:pt x="1607288" y="1306543"/>
                          </a:cubicBezTo>
                          <a:cubicBezTo>
                            <a:pt x="1650978" y="1510378"/>
                            <a:pt x="1583172" y="1700974"/>
                            <a:pt x="1607288" y="1840201"/>
                          </a:cubicBezTo>
                          <a:cubicBezTo>
                            <a:pt x="1378475" y="1848460"/>
                            <a:pt x="1344352" y="1785083"/>
                            <a:pt x="1119744" y="1840201"/>
                          </a:cubicBezTo>
                          <a:cubicBezTo>
                            <a:pt x="895136" y="1895319"/>
                            <a:pt x="733058" y="1796505"/>
                            <a:pt x="551836" y="1840201"/>
                          </a:cubicBezTo>
                          <a:cubicBezTo>
                            <a:pt x="370614" y="1883897"/>
                            <a:pt x="128539" y="1777467"/>
                            <a:pt x="0" y="1840201"/>
                          </a:cubicBezTo>
                          <a:cubicBezTo>
                            <a:pt x="-21210" y="1697784"/>
                            <a:pt x="43370" y="1503728"/>
                            <a:pt x="0" y="1361749"/>
                          </a:cubicBezTo>
                          <a:cubicBezTo>
                            <a:pt x="-43370" y="1219770"/>
                            <a:pt x="28425" y="1088866"/>
                            <a:pt x="0" y="883296"/>
                          </a:cubicBezTo>
                          <a:cubicBezTo>
                            <a:pt x="-28425" y="677726"/>
                            <a:pt x="14291" y="615980"/>
                            <a:pt x="0" y="478452"/>
                          </a:cubicBezTo>
                          <a:cubicBezTo>
                            <a:pt x="-14291" y="340924"/>
                            <a:pt x="54474" y="20865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2" name="Rechteck 71">
              <a:extLst>
                <a:ext uri="{FF2B5EF4-FFF2-40B4-BE49-F238E27FC236}">
                  <a16:creationId xmlns:a16="http://schemas.microsoft.com/office/drawing/2014/main" id="{7C089A4A-47F9-648F-8D3C-6B58B2C07F15}"/>
                </a:ext>
              </a:extLst>
            </p:cNvPr>
            <p:cNvSpPr/>
            <p:nvPr/>
          </p:nvSpPr>
          <p:spPr>
            <a:xfrm>
              <a:off x="7653622" y="2151623"/>
              <a:ext cx="2302817" cy="297254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89338486">
                    <a:custGeom>
                      <a:avLst/>
                      <a:gdLst>
                        <a:gd name="connsiteX0" fmla="*/ 0 w 1607288"/>
                        <a:gd name="connsiteY0" fmla="*/ 0 h 2074734"/>
                        <a:gd name="connsiteX1" fmla="*/ 503617 w 1607288"/>
                        <a:gd name="connsiteY1" fmla="*/ 0 h 2074734"/>
                        <a:gd name="connsiteX2" fmla="*/ 991161 w 1607288"/>
                        <a:gd name="connsiteY2" fmla="*/ 0 h 2074734"/>
                        <a:gd name="connsiteX3" fmla="*/ 1607288 w 1607288"/>
                        <a:gd name="connsiteY3" fmla="*/ 0 h 2074734"/>
                        <a:gd name="connsiteX4" fmla="*/ 1607288 w 1607288"/>
                        <a:gd name="connsiteY4" fmla="*/ 497936 h 2074734"/>
                        <a:gd name="connsiteX5" fmla="*/ 1607288 w 1607288"/>
                        <a:gd name="connsiteY5" fmla="*/ 995872 h 2074734"/>
                        <a:gd name="connsiteX6" fmla="*/ 1607288 w 1607288"/>
                        <a:gd name="connsiteY6" fmla="*/ 1473061 h 2074734"/>
                        <a:gd name="connsiteX7" fmla="*/ 1607288 w 1607288"/>
                        <a:gd name="connsiteY7" fmla="*/ 2074734 h 2074734"/>
                        <a:gd name="connsiteX8" fmla="*/ 1119744 w 1607288"/>
                        <a:gd name="connsiteY8" fmla="*/ 2074734 h 2074734"/>
                        <a:gd name="connsiteX9" fmla="*/ 551836 w 1607288"/>
                        <a:gd name="connsiteY9" fmla="*/ 2074734 h 2074734"/>
                        <a:gd name="connsiteX10" fmla="*/ 0 w 1607288"/>
                        <a:gd name="connsiteY10" fmla="*/ 2074734 h 2074734"/>
                        <a:gd name="connsiteX11" fmla="*/ 0 w 1607288"/>
                        <a:gd name="connsiteY11" fmla="*/ 1535303 h 2074734"/>
                        <a:gd name="connsiteX12" fmla="*/ 0 w 1607288"/>
                        <a:gd name="connsiteY12" fmla="*/ 995872 h 2074734"/>
                        <a:gd name="connsiteX13" fmla="*/ 0 w 1607288"/>
                        <a:gd name="connsiteY13" fmla="*/ 539431 h 2074734"/>
                        <a:gd name="connsiteX14" fmla="*/ 0 w 1607288"/>
                        <a:gd name="connsiteY14" fmla="*/ 0 h 2074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07288" h="2074734" extrusionOk="0">
                          <a:moveTo>
                            <a:pt x="0" y="0"/>
                          </a:moveTo>
                          <a:cubicBezTo>
                            <a:pt x="110759" y="-21018"/>
                            <a:pt x="328834" y="55031"/>
                            <a:pt x="503617" y="0"/>
                          </a:cubicBezTo>
                          <a:cubicBezTo>
                            <a:pt x="678400" y="-55031"/>
                            <a:pt x="869828" y="17884"/>
                            <a:pt x="991161" y="0"/>
                          </a:cubicBezTo>
                          <a:cubicBezTo>
                            <a:pt x="1112494" y="-17884"/>
                            <a:pt x="1413143" y="40703"/>
                            <a:pt x="1607288" y="0"/>
                          </a:cubicBezTo>
                          <a:cubicBezTo>
                            <a:pt x="1633228" y="124428"/>
                            <a:pt x="1571238" y="346430"/>
                            <a:pt x="1607288" y="497936"/>
                          </a:cubicBezTo>
                          <a:cubicBezTo>
                            <a:pt x="1643338" y="649442"/>
                            <a:pt x="1547607" y="826048"/>
                            <a:pt x="1607288" y="995872"/>
                          </a:cubicBezTo>
                          <a:cubicBezTo>
                            <a:pt x="1666969" y="1165696"/>
                            <a:pt x="1600913" y="1267566"/>
                            <a:pt x="1607288" y="1473061"/>
                          </a:cubicBezTo>
                          <a:cubicBezTo>
                            <a:pt x="1613663" y="1678556"/>
                            <a:pt x="1544509" y="1891898"/>
                            <a:pt x="1607288" y="2074734"/>
                          </a:cubicBezTo>
                          <a:cubicBezTo>
                            <a:pt x="1378475" y="2082993"/>
                            <a:pt x="1344352" y="2019616"/>
                            <a:pt x="1119744" y="2074734"/>
                          </a:cubicBezTo>
                          <a:cubicBezTo>
                            <a:pt x="895136" y="2129852"/>
                            <a:pt x="733058" y="2031038"/>
                            <a:pt x="551836" y="2074734"/>
                          </a:cubicBezTo>
                          <a:cubicBezTo>
                            <a:pt x="370614" y="2118430"/>
                            <a:pt x="128539" y="2012000"/>
                            <a:pt x="0" y="2074734"/>
                          </a:cubicBezTo>
                          <a:cubicBezTo>
                            <a:pt x="-41583" y="1909695"/>
                            <a:pt x="27158" y="1698247"/>
                            <a:pt x="0" y="1535303"/>
                          </a:cubicBezTo>
                          <a:cubicBezTo>
                            <a:pt x="-27158" y="1372359"/>
                            <a:pt x="37193" y="1223983"/>
                            <a:pt x="0" y="995872"/>
                          </a:cubicBezTo>
                          <a:cubicBezTo>
                            <a:pt x="-37193" y="767761"/>
                            <a:pt x="19597" y="734098"/>
                            <a:pt x="0" y="539431"/>
                          </a:cubicBezTo>
                          <a:cubicBezTo>
                            <a:pt x="-19597" y="344764"/>
                            <a:pt x="18161" y="239515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3" name="Rechteck 72">
              <a:extLst>
                <a:ext uri="{FF2B5EF4-FFF2-40B4-BE49-F238E27FC236}">
                  <a16:creationId xmlns:a16="http://schemas.microsoft.com/office/drawing/2014/main" id="{F0713444-7946-C917-1685-8CD4101794F8}"/>
                </a:ext>
              </a:extLst>
            </p:cNvPr>
            <p:cNvSpPr/>
            <p:nvPr/>
          </p:nvSpPr>
          <p:spPr>
            <a:xfrm>
              <a:off x="1403387" y="3392308"/>
              <a:ext cx="2302817" cy="437296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71825985">
                    <a:custGeom>
                      <a:avLst/>
                      <a:gdLst>
                        <a:gd name="connsiteX0" fmla="*/ 0 w 2207866"/>
                        <a:gd name="connsiteY0" fmla="*/ 0 h 305218"/>
                        <a:gd name="connsiteX1" fmla="*/ 529888 w 2207866"/>
                        <a:gd name="connsiteY1" fmla="*/ 0 h 305218"/>
                        <a:gd name="connsiteX2" fmla="*/ 1037697 w 2207866"/>
                        <a:gd name="connsiteY2" fmla="*/ 0 h 305218"/>
                        <a:gd name="connsiteX3" fmla="*/ 1523428 w 2207866"/>
                        <a:gd name="connsiteY3" fmla="*/ 0 h 305218"/>
                        <a:gd name="connsiteX4" fmla="*/ 2207866 w 2207866"/>
                        <a:gd name="connsiteY4" fmla="*/ 0 h 305218"/>
                        <a:gd name="connsiteX5" fmla="*/ 2207866 w 2207866"/>
                        <a:gd name="connsiteY5" fmla="*/ 305218 h 305218"/>
                        <a:gd name="connsiteX6" fmla="*/ 1633821 w 2207866"/>
                        <a:gd name="connsiteY6" fmla="*/ 305218 h 305218"/>
                        <a:gd name="connsiteX7" fmla="*/ 1059776 w 2207866"/>
                        <a:gd name="connsiteY7" fmla="*/ 305218 h 305218"/>
                        <a:gd name="connsiteX8" fmla="*/ 551967 w 2207866"/>
                        <a:gd name="connsiteY8" fmla="*/ 305218 h 305218"/>
                        <a:gd name="connsiteX9" fmla="*/ 0 w 2207866"/>
                        <a:gd name="connsiteY9" fmla="*/ 305218 h 305218"/>
                        <a:gd name="connsiteX10" fmla="*/ 0 w 2207866"/>
                        <a:gd name="connsiteY10" fmla="*/ 0 h 305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07866" h="305218" fill="none" extrusionOk="0">
                          <a:moveTo>
                            <a:pt x="0" y="0"/>
                          </a:moveTo>
                          <a:cubicBezTo>
                            <a:pt x="229190" y="-18394"/>
                            <a:pt x="307677" y="41143"/>
                            <a:pt x="529888" y="0"/>
                          </a:cubicBezTo>
                          <a:cubicBezTo>
                            <a:pt x="752099" y="-41143"/>
                            <a:pt x="893935" y="7805"/>
                            <a:pt x="1037697" y="0"/>
                          </a:cubicBezTo>
                          <a:cubicBezTo>
                            <a:pt x="1181459" y="-7805"/>
                            <a:pt x="1298420" y="37450"/>
                            <a:pt x="1523428" y="0"/>
                          </a:cubicBezTo>
                          <a:cubicBezTo>
                            <a:pt x="1748436" y="-37450"/>
                            <a:pt x="2050566" y="52683"/>
                            <a:pt x="2207866" y="0"/>
                          </a:cubicBezTo>
                          <a:cubicBezTo>
                            <a:pt x="2238411" y="114588"/>
                            <a:pt x="2190850" y="196146"/>
                            <a:pt x="2207866" y="305218"/>
                          </a:cubicBezTo>
                          <a:cubicBezTo>
                            <a:pt x="2017731" y="322620"/>
                            <a:pt x="1866173" y="284902"/>
                            <a:pt x="1633821" y="305218"/>
                          </a:cubicBezTo>
                          <a:cubicBezTo>
                            <a:pt x="1401470" y="325534"/>
                            <a:pt x="1191771" y="236374"/>
                            <a:pt x="1059776" y="305218"/>
                          </a:cubicBezTo>
                          <a:cubicBezTo>
                            <a:pt x="927782" y="374062"/>
                            <a:pt x="770032" y="244884"/>
                            <a:pt x="551967" y="305218"/>
                          </a:cubicBezTo>
                          <a:cubicBezTo>
                            <a:pt x="333902" y="365552"/>
                            <a:pt x="237837" y="251638"/>
                            <a:pt x="0" y="305218"/>
                          </a:cubicBezTo>
                          <a:cubicBezTo>
                            <a:pt x="-25409" y="154512"/>
                            <a:pt x="13292" y="142973"/>
                            <a:pt x="0" y="0"/>
                          </a:cubicBezTo>
                          <a:close/>
                        </a:path>
                        <a:path w="2207866" h="305218" stroke="0" extrusionOk="0">
                          <a:moveTo>
                            <a:pt x="0" y="0"/>
                          </a:moveTo>
                          <a:cubicBezTo>
                            <a:pt x="180348" y="-46918"/>
                            <a:pt x="319974" y="249"/>
                            <a:pt x="507809" y="0"/>
                          </a:cubicBezTo>
                          <a:cubicBezTo>
                            <a:pt x="695644" y="-249"/>
                            <a:pt x="842385" y="18375"/>
                            <a:pt x="1037697" y="0"/>
                          </a:cubicBezTo>
                          <a:cubicBezTo>
                            <a:pt x="1233009" y="-18375"/>
                            <a:pt x="1465998" y="32910"/>
                            <a:pt x="1633821" y="0"/>
                          </a:cubicBezTo>
                          <a:cubicBezTo>
                            <a:pt x="1801644" y="-32910"/>
                            <a:pt x="2014418" y="13370"/>
                            <a:pt x="2207866" y="0"/>
                          </a:cubicBezTo>
                          <a:cubicBezTo>
                            <a:pt x="2223765" y="138753"/>
                            <a:pt x="2183841" y="219094"/>
                            <a:pt x="2207866" y="305218"/>
                          </a:cubicBezTo>
                          <a:cubicBezTo>
                            <a:pt x="2024284" y="319661"/>
                            <a:pt x="1951709" y="299169"/>
                            <a:pt x="1700057" y="305218"/>
                          </a:cubicBezTo>
                          <a:cubicBezTo>
                            <a:pt x="1448405" y="311267"/>
                            <a:pt x="1318572" y="249042"/>
                            <a:pt x="1192248" y="305218"/>
                          </a:cubicBezTo>
                          <a:cubicBezTo>
                            <a:pt x="1065924" y="361394"/>
                            <a:pt x="863693" y="297714"/>
                            <a:pt x="706517" y="305218"/>
                          </a:cubicBezTo>
                          <a:cubicBezTo>
                            <a:pt x="549341" y="312722"/>
                            <a:pt x="274648" y="247926"/>
                            <a:pt x="0" y="305218"/>
                          </a:cubicBezTo>
                          <a:cubicBezTo>
                            <a:pt x="-25344" y="214313"/>
                            <a:pt x="35291" y="62703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API</a:t>
              </a:r>
            </a:p>
          </p:txBody>
        </p:sp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3018B75E-00C1-F986-49F2-C503E6E6C163}"/>
                </a:ext>
              </a:extLst>
            </p:cNvPr>
            <p:cNvSpPr/>
            <p:nvPr/>
          </p:nvSpPr>
          <p:spPr>
            <a:xfrm>
              <a:off x="4528505" y="2085553"/>
              <a:ext cx="2302817" cy="437296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71825985">
                    <a:custGeom>
                      <a:avLst/>
                      <a:gdLst>
                        <a:gd name="connsiteX0" fmla="*/ 0 w 2207866"/>
                        <a:gd name="connsiteY0" fmla="*/ 0 h 305218"/>
                        <a:gd name="connsiteX1" fmla="*/ 529888 w 2207866"/>
                        <a:gd name="connsiteY1" fmla="*/ 0 h 305218"/>
                        <a:gd name="connsiteX2" fmla="*/ 1037697 w 2207866"/>
                        <a:gd name="connsiteY2" fmla="*/ 0 h 305218"/>
                        <a:gd name="connsiteX3" fmla="*/ 1523428 w 2207866"/>
                        <a:gd name="connsiteY3" fmla="*/ 0 h 305218"/>
                        <a:gd name="connsiteX4" fmla="*/ 2207866 w 2207866"/>
                        <a:gd name="connsiteY4" fmla="*/ 0 h 305218"/>
                        <a:gd name="connsiteX5" fmla="*/ 2207866 w 2207866"/>
                        <a:gd name="connsiteY5" fmla="*/ 305218 h 305218"/>
                        <a:gd name="connsiteX6" fmla="*/ 1633821 w 2207866"/>
                        <a:gd name="connsiteY6" fmla="*/ 305218 h 305218"/>
                        <a:gd name="connsiteX7" fmla="*/ 1059776 w 2207866"/>
                        <a:gd name="connsiteY7" fmla="*/ 305218 h 305218"/>
                        <a:gd name="connsiteX8" fmla="*/ 551967 w 2207866"/>
                        <a:gd name="connsiteY8" fmla="*/ 305218 h 305218"/>
                        <a:gd name="connsiteX9" fmla="*/ 0 w 2207866"/>
                        <a:gd name="connsiteY9" fmla="*/ 305218 h 305218"/>
                        <a:gd name="connsiteX10" fmla="*/ 0 w 2207866"/>
                        <a:gd name="connsiteY10" fmla="*/ 0 h 305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07866" h="305218" fill="none" extrusionOk="0">
                          <a:moveTo>
                            <a:pt x="0" y="0"/>
                          </a:moveTo>
                          <a:cubicBezTo>
                            <a:pt x="229190" y="-18394"/>
                            <a:pt x="307677" y="41143"/>
                            <a:pt x="529888" y="0"/>
                          </a:cubicBezTo>
                          <a:cubicBezTo>
                            <a:pt x="752099" y="-41143"/>
                            <a:pt x="893935" y="7805"/>
                            <a:pt x="1037697" y="0"/>
                          </a:cubicBezTo>
                          <a:cubicBezTo>
                            <a:pt x="1181459" y="-7805"/>
                            <a:pt x="1298420" y="37450"/>
                            <a:pt x="1523428" y="0"/>
                          </a:cubicBezTo>
                          <a:cubicBezTo>
                            <a:pt x="1748436" y="-37450"/>
                            <a:pt x="2050566" y="52683"/>
                            <a:pt x="2207866" y="0"/>
                          </a:cubicBezTo>
                          <a:cubicBezTo>
                            <a:pt x="2238411" y="114588"/>
                            <a:pt x="2190850" y="196146"/>
                            <a:pt x="2207866" y="305218"/>
                          </a:cubicBezTo>
                          <a:cubicBezTo>
                            <a:pt x="2017731" y="322620"/>
                            <a:pt x="1866173" y="284902"/>
                            <a:pt x="1633821" y="305218"/>
                          </a:cubicBezTo>
                          <a:cubicBezTo>
                            <a:pt x="1401470" y="325534"/>
                            <a:pt x="1191771" y="236374"/>
                            <a:pt x="1059776" y="305218"/>
                          </a:cubicBezTo>
                          <a:cubicBezTo>
                            <a:pt x="927782" y="374062"/>
                            <a:pt x="770032" y="244884"/>
                            <a:pt x="551967" y="305218"/>
                          </a:cubicBezTo>
                          <a:cubicBezTo>
                            <a:pt x="333902" y="365552"/>
                            <a:pt x="237837" y="251638"/>
                            <a:pt x="0" y="305218"/>
                          </a:cubicBezTo>
                          <a:cubicBezTo>
                            <a:pt x="-25409" y="154512"/>
                            <a:pt x="13292" y="142973"/>
                            <a:pt x="0" y="0"/>
                          </a:cubicBezTo>
                          <a:close/>
                        </a:path>
                        <a:path w="2207866" h="305218" stroke="0" extrusionOk="0">
                          <a:moveTo>
                            <a:pt x="0" y="0"/>
                          </a:moveTo>
                          <a:cubicBezTo>
                            <a:pt x="180348" y="-46918"/>
                            <a:pt x="319974" y="249"/>
                            <a:pt x="507809" y="0"/>
                          </a:cubicBezTo>
                          <a:cubicBezTo>
                            <a:pt x="695644" y="-249"/>
                            <a:pt x="842385" y="18375"/>
                            <a:pt x="1037697" y="0"/>
                          </a:cubicBezTo>
                          <a:cubicBezTo>
                            <a:pt x="1233009" y="-18375"/>
                            <a:pt x="1465998" y="32910"/>
                            <a:pt x="1633821" y="0"/>
                          </a:cubicBezTo>
                          <a:cubicBezTo>
                            <a:pt x="1801644" y="-32910"/>
                            <a:pt x="2014418" y="13370"/>
                            <a:pt x="2207866" y="0"/>
                          </a:cubicBezTo>
                          <a:cubicBezTo>
                            <a:pt x="2223765" y="138753"/>
                            <a:pt x="2183841" y="219094"/>
                            <a:pt x="2207866" y="305218"/>
                          </a:cubicBezTo>
                          <a:cubicBezTo>
                            <a:pt x="2024284" y="319661"/>
                            <a:pt x="1951709" y="299169"/>
                            <a:pt x="1700057" y="305218"/>
                          </a:cubicBezTo>
                          <a:cubicBezTo>
                            <a:pt x="1448405" y="311267"/>
                            <a:pt x="1318572" y="249042"/>
                            <a:pt x="1192248" y="305218"/>
                          </a:cubicBezTo>
                          <a:cubicBezTo>
                            <a:pt x="1065924" y="361394"/>
                            <a:pt x="863693" y="297714"/>
                            <a:pt x="706517" y="305218"/>
                          </a:cubicBezTo>
                          <a:cubicBezTo>
                            <a:pt x="549341" y="312722"/>
                            <a:pt x="274648" y="247926"/>
                            <a:pt x="0" y="305218"/>
                          </a:cubicBezTo>
                          <a:cubicBezTo>
                            <a:pt x="-25344" y="214313"/>
                            <a:pt x="35291" y="62703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API</a:t>
              </a:r>
            </a:p>
          </p:txBody>
        </p:sp>
        <p:sp>
          <p:nvSpPr>
            <p:cNvPr id="75" name="Rechteck 74">
              <a:extLst>
                <a:ext uri="{FF2B5EF4-FFF2-40B4-BE49-F238E27FC236}">
                  <a16:creationId xmlns:a16="http://schemas.microsoft.com/office/drawing/2014/main" id="{167E7EE3-82A5-5AEF-3364-E8FEC5ADF177}"/>
                </a:ext>
              </a:extLst>
            </p:cNvPr>
            <p:cNvSpPr/>
            <p:nvPr/>
          </p:nvSpPr>
          <p:spPr>
            <a:xfrm>
              <a:off x="7653622" y="1753758"/>
              <a:ext cx="2302817" cy="437296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71825985">
                    <a:custGeom>
                      <a:avLst/>
                      <a:gdLst>
                        <a:gd name="connsiteX0" fmla="*/ 0 w 2207866"/>
                        <a:gd name="connsiteY0" fmla="*/ 0 h 305218"/>
                        <a:gd name="connsiteX1" fmla="*/ 529888 w 2207866"/>
                        <a:gd name="connsiteY1" fmla="*/ 0 h 305218"/>
                        <a:gd name="connsiteX2" fmla="*/ 1037697 w 2207866"/>
                        <a:gd name="connsiteY2" fmla="*/ 0 h 305218"/>
                        <a:gd name="connsiteX3" fmla="*/ 1523428 w 2207866"/>
                        <a:gd name="connsiteY3" fmla="*/ 0 h 305218"/>
                        <a:gd name="connsiteX4" fmla="*/ 2207866 w 2207866"/>
                        <a:gd name="connsiteY4" fmla="*/ 0 h 305218"/>
                        <a:gd name="connsiteX5" fmla="*/ 2207866 w 2207866"/>
                        <a:gd name="connsiteY5" fmla="*/ 305218 h 305218"/>
                        <a:gd name="connsiteX6" fmla="*/ 1633821 w 2207866"/>
                        <a:gd name="connsiteY6" fmla="*/ 305218 h 305218"/>
                        <a:gd name="connsiteX7" fmla="*/ 1059776 w 2207866"/>
                        <a:gd name="connsiteY7" fmla="*/ 305218 h 305218"/>
                        <a:gd name="connsiteX8" fmla="*/ 551967 w 2207866"/>
                        <a:gd name="connsiteY8" fmla="*/ 305218 h 305218"/>
                        <a:gd name="connsiteX9" fmla="*/ 0 w 2207866"/>
                        <a:gd name="connsiteY9" fmla="*/ 305218 h 305218"/>
                        <a:gd name="connsiteX10" fmla="*/ 0 w 2207866"/>
                        <a:gd name="connsiteY10" fmla="*/ 0 h 305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07866" h="305218" fill="none" extrusionOk="0">
                          <a:moveTo>
                            <a:pt x="0" y="0"/>
                          </a:moveTo>
                          <a:cubicBezTo>
                            <a:pt x="229190" y="-18394"/>
                            <a:pt x="307677" y="41143"/>
                            <a:pt x="529888" y="0"/>
                          </a:cubicBezTo>
                          <a:cubicBezTo>
                            <a:pt x="752099" y="-41143"/>
                            <a:pt x="893935" y="7805"/>
                            <a:pt x="1037697" y="0"/>
                          </a:cubicBezTo>
                          <a:cubicBezTo>
                            <a:pt x="1181459" y="-7805"/>
                            <a:pt x="1298420" y="37450"/>
                            <a:pt x="1523428" y="0"/>
                          </a:cubicBezTo>
                          <a:cubicBezTo>
                            <a:pt x="1748436" y="-37450"/>
                            <a:pt x="2050566" y="52683"/>
                            <a:pt x="2207866" y="0"/>
                          </a:cubicBezTo>
                          <a:cubicBezTo>
                            <a:pt x="2238411" y="114588"/>
                            <a:pt x="2190850" y="196146"/>
                            <a:pt x="2207866" y="305218"/>
                          </a:cubicBezTo>
                          <a:cubicBezTo>
                            <a:pt x="2017731" y="322620"/>
                            <a:pt x="1866173" y="284902"/>
                            <a:pt x="1633821" y="305218"/>
                          </a:cubicBezTo>
                          <a:cubicBezTo>
                            <a:pt x="1401470" y="325534"/>
                            <a:pt x="1191771" y="236374"/>
                            <a:pt x="1059776" y="305218"/>
                          </a:cubicBezTo>
                          <a:cubicBezTo>
                            <a:pt x="927782" y="374062"/>
                            <a:pt x="770032" y="244884"/>
                            <a:pt x="551967" y="305218"/>
                          </a:cubicBezTo>
                          <a:cubicBezTo>
                            <a:pt x="333902" y="365552"/>
                            <a:pt x="237837" y="251638"/>
                            <a:pt x="0" y="305218"/>
                          </a:cubicBezTo>
                          <a:cubicBezTo>
                            <a:pt x="-25409" y="154512"/>
                            <a:pt x="13292" y="142973"/>
                            <a:pt x="0" y="0"/>
                          </a:cubicBezTo>
                          <a:close/>
                        </a:path>
                        <a:path w="2207866" h="305218" stroke="0" extrusionOk="0">
                          <a:moveTo>
                            <a:pt x="0" y="0"/>
                          </a:moveTo>
                          <a:cubicBezTo>
                            <a:pt x="180348" y="-46918"/>
                            <a:pt x="319974" y="249"/>
                            <a:pt x="507809" y="0"/>
                          </a:cubicBezTo>
                          <a:cubicBezTo>
                            <a:pt x="695644" y="-249"/>
                            <a:pt x="842385" y="18375"/>
                            <a:pt x="1037697" y="0"/>
                          </a:cubicBezTo>
                          <a:cubicBezTo>
                            <a:pt x="1233009" y="-18375"/>
                            <a:pt x="1465998" y="32910"/>
                            <a:pt x="1633821" y="0"/>
                          </a:cubicBezTo>
                          <a:cubicBezTo>
                            <a:pt x="1801644" y="-32910"/>
                            <a:pt x="2014418" y="13370"/>
                            <a:pt x="2207866" y="0"/>
                          </a:cubicBezTo>
                          <a:cubicBezTo>
                            <a:pt x="2223765" y="138753"/>
                            <a:pt x="2183841" y="219094"/>
                            <a:pt x="2207866" y="305218"/>
                          </a:cubicBezTo>
                          <a:cubicBezTo>
                            <a:pt x="2024284" y="319661"/>
                            <a:pt x="1951709" y="299169"/>
                            <a:pt x="1700057" y="305218"/>
                          </a:cubicBezTo>
                          <a:cubicBezTo>
                            <a:pt x="1448405" y="311267"/>
                            <a:pt x="1318572" y="249042"/>
                            <a:pt x="1192248" y="305218"/>
                          </a:cubicBezTo>
                          <a:cubicBezTo>
                            <a:pt x="1065924" y="361394"/>
                            <a:pt x="863693" y="297714"/>
                            <a:pt x="706517" y="305218"/>
                          </a:cubicBezTo>
                          <a:cubicBezTo>
                            <a:pt x="549341" y="312722"/>
                            <a:pt x="274648" y="247926"/>
                            <a:pt x="0" y="305218"/>
                          </a:cubicBezTo>
                          <a:cubicBezTo>
                            <a:pt x="-25344" y="214313"/>
                            <a:pt x="35291" y="62703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API oder GUI</a:t>
              </a:r>
            </a:p>
          </p:txBody>
        </p:sp>
        <p:pic>
          <p:nvPicPr>
            <p:cNvPr id="76" name="Grafik 75">
              <a:extLst>
                <a:ext uri="{FF2B5EF4-FFF2-40B4-BE49-F238E27FC236}">
                  <a16:creationId xmlns:a16="http://schemas.microsoft.com/office/drawing/2014/main" id="{61E9CD34-C973-A9C2-30BF-AF0F20721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3035" y="3791815"/>
              <a:ext cx="1265382" cy="1265382"/>
            </a:xfrm>
            <a:prstGeom prst="rect">
              <a:avLst/>
            </a:prstGeom>
          </p:spPr>
        </p:pic>
        <p:pic>
          <p:nvPicPr>
            <p:cNvPr id="77" name="Grafik 76">
              <a:extLst>
                <a:ext uri="{FF2B5EF4-FFF2-40B4-BE49-F238E27FC236}">
                  <a16:creationId xmlns:a16="http://schemas.microsoft.com/office/drawing/2014/main" id="{D1245771-B9FD-85B4-D996-4097D7FC54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9784" y="3791815"/>
              <a:ext cx="1265382" cy="1265382"/>
            </a:xfrm>
            <a:prstGeom prst="rect">
              <a:avLst/>
            </a:prstGeom>
          </p:spPr>
        </p:pic>
        <p:pic>
          <p:nvPicPr>
            <p:cNvPr id="78" name="Grafik 77">
              <a:extLst>
                <a:ext uri="{FF2B5EF4-FFF2-40B4-BE49-F238E27FC236}">
                  <a16:creationId xmlns:a16="http://schemas.microsoft.com/office/drawing/2014/main" id="{B4526E6E-A756-DEBC-C510-53A59DF40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9784" y="2564222"/>
              <a:ext cx="1265382" cy="1265382"/>
            </a:xfrm>
            <a:prstGeom prst="rect">
              <a:avLst/>
            </a:prstGeom>
          </p:spPr>
        </p:pic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9EB2AFB-379D-7A1B-9073-5AD17BE19BC8}"/>
              </a:ext>
            </a:extLst>
          </p:cNvPr>
          <p:cNvGrpSpPr/>
          <p:nvPr/>
        </p:nvGrpSpPr>
        <p:grpSpPr>
          <a:xfrm>
            <a:off x="1612169" y="1349067"/>
            <a:ext cx="8887240" cy="1960830"/>
            <a:chOff x="609599" y="1110097"/>
            <a:chExt cx="7141735" cy="1575712"/>
          </a:xfrm>
        </p:grpSpPr>
        <p:sp>
          <p:nvSpPr>
            <p:cNvPr id="79" name="Sprechblase: rechteckig 78">
              <a:extLst>
                <a:ext uri="{FF2B5EF4-FFF2-40B4-BE49-F238E27FC236}">
                  <a16:creationId xmlns:a16="http://schemas.microsoft.com/office/drawing/2014/main" id="{863E815D-9696-6D2E-4AAF-FA65C3FE4111}"/>
                </a:ext>
              </a:extLst>
            </p:cNvPr>
            <p:cNvSpPr/>
            <p:nvPr/>
          </p:nvSpPr>
          <p:spPr>
            <a:xfrm>
              <a:off x="609599" y="2234129"/>
              <a:ext cx="2121639" cy="451680"/>
            </a:xfrm>
            <a:prstGeom prst="wedgeRectCallout">
              <a:avLst>
                <a:gd name="adj1" fmla="val 17602"/>
                <a:gd name="adj2" fmla="val 95735"/>
              </a:avLst>
            </a:prstGeom>
            <a:solidFill>
              <a:schemeClr val="bg1"/>
            </a:solidFill>
            <a:ln>
              <a:solidFill>
                <a:srgbClr val="42D0C6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Virtuelle Maschine oder Datenspeicher auf Azure oder AWS</a:t>
              </a:r>
            </a:p>
          </p:txBody>
        </p:sp>
        <p:sp>
          <p:nvSpPr>
            <p:cNvPr id="80" name="Sprechblase: rechteckig 79">
              <a:extLst>
                <a:ext uri="{FF2B5EF4-FFF2-40B4-BE49-F238E27FC236}">
                  <a16:creationId xmlns:a16="http://schemas.microsoft.com/office/drawing/2014/main" id="{06705A4C-661C-F3AB-25F0-8A8473CF2E13}"/>
                </a:ext>
              </a:extLst>
            </p:cNvPr>
            <p:cNvSpPr/>
            <p:nvPr/>
          </p:nvSpPr>
          <p:spPr>
            <a:xfrm>
              <a:off x="2901087" y="1312165"/>
              <a:ext cx="2298343" cy="451680"/>
            </a:xfrm>
            <a:prstGeom prst="wedgeRectCallout">
              <a:avLst>
                <a:gd name="adj1" fmla="val 18601"/>
                <a:gd name="adj2" fmla="val 78045"/>
              </a:avLst>
            </a:prstGeom>
            <a:solidFill>
              <a:schemeClr val="bg1"/>
            </a:solidFill>
            <a:ln>
              <a:solidFill>
                <a:srgbClr val="42D0C6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 auf Google Cloud oder API eines Übersetzungsservices (</a:t>
              </a:r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Deepl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)</a:t>
              </a:r>
            </a:p>
          </p:txBody>
        </p:sp>
        <p:sp>
          <p:nvSpPr>
            <p:cNvPr id="81" name="Sprechblase: rechteckig 80">
              <a:extLst>
                <a:ext uri="{FF2B5EF4-FFF2-40B4-BE49-F238E27FC236}">
                  <a16:creationId xmlns:a16="http://schemas.microsoft.com/office/drawing/2014/main" id="{1FCF5CF5-E2AF-515F-EFDB-4B1AE30D7AB4}"/>
                </a:ext>
              </a:extLst>
            </p:cNvPr>
            <p:cNvSpPr/>
            <p:nvPr/>
          </p:nvSpPr>
          <p:spPr>
            <a:xfrm>
              <a:off x="6203630" y="1110097"/>
              <a:ext cx="1547704" cy="343232"/>
            </a:xfrm>
            <a:prstGeom prst="wedgeRectCallout">
              <a:avLst>
                <a:gd name="adj1" fmla="val 12063"/>
                <a:gd name="adj2" fmla="val 97546"/>
              </a:avLst>
            </a:prstGeom>
            <a:solidFill>
              <a:schemeClr val="bg1"/>
            </a:solidFill>
            <a:ln>
              <a:solidFill>
                <a:srgbClr val="42D0C6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Office 365 oder Spotify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529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E0ABE9-581A-DE87-CA79-406BA9970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Private &amp; Public &amp; Hybrid Cloud 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4F7BA8A-6CB1-E2DB-771A-78A77E9482F6}"/>
              </a:ext>
            </a:extLst>
          </p:cNvPr>
          <p:cNvSpPr/>
          <p:nvPr/>
        </p:nvSpPr>
        <p:spPr>
          <a:xfrm>
            <a:off x="2844849" y="3311973"/>
            <a:ext cx="405668" cy="400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B2EB6D1-B71E-B926-656D-177183E090A1}"/>
              </a:ext>
            </a:extLst>
          </p:cNvPr>
          <p:cNvSpPr/>
          <p:nvPr/>
        </p:nvSpPr>
        <p:spPr>
          <a:xfrm>
            <a:off x="4720358" y="2458690"/>
            <a:ext cx="405668" cy="4005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ilroy" panose="00000500000000000000" pitchFamily="50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E001D5B-8075-8DAC-7575-36D048C3E18C}"/>
              </a:ext>
            </a:extLst>
          </p:cNvPr>
          <p:cNvSpPr/>
          <p:nvPr/>
        </p:nvSpPr>
        <p:spPr>
          <a:xfrm>
            <a:off x="6467725" y="3311973"/>
            <a:ext cx="405668" cy="400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ilroy" panose="00000500000000000000" pitchFamily="50" charset="0"/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B024F62-53DC-A803-1067-BFDBC0875FE0}"/>
              </a:ext>
            </a:extLst>
          </p:cNvPr>
          <p:cNvGrpSpPr/>
          <p:nvPr/>
        </p:nvGrpSpPr>
        <p:grpSpPr>
          <a:xfrm>
            <a:off x="2769883" y="3484644"/>
            <a:ext cx="4010368" cy="415818"/>
            <a:chOff x="3096345" y="2555832"/>
            <a:chExt cx="2663405" cy="312426"/>
          </a:xfrm>
          <a:solidFill>
            <a:schemeClr val="bg1"/>
          </a:solidFill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2E2D1CB7-2EA9-A788-5CE4-EFD4EFA7138A}"/>
                </a:ext>
              </a:extLst>
            </p:cNvPr>
            <p:cNvSpPr/>
            <p:nvPr/>
          </p:nvSpPr>
          <p:spPr>
            <a:xfrm>
              <a:off x="3096345" y="2555832"/>
              <a:ext cx="312426" cy="3124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70E7C1A2-A717-709D-E783-94F224BF10C5}"/>
                </a:ext>
              </a:extLst>
            </p:cNvPr>
            <p:cNvSpPr/>
            <p:nvPr/>
          </p:nvSpPr>
          <p:spPr>
            <a:xfrm>
              <a:off x="5447324" y="2555832"/>
              <a:ext cx="312426" cy="3124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Gilroy" panose="00000500000000000000" pitchFamily="50" charset="0"/>
              </a:endParaRPr>
            </a:p>
          </p:txBody>
        </p:sp>
      </p:grp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62DC7CCF-E70B-E9F6-85A2-5CEC3DE42EAB}"/>
              </a:ext>
            </a:extLst>
          </p:cNvPr>
          <p:cNvSpPr/>
          <p:nvPr/>
        </p:nvSpPr>
        <p:spPr>
          <a:xfrm>
            <a:off x="1373824" y="3248719"/>
            <a:ext cx="2461603" cy="139569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Cloud</a:t>
            </a:r>
            <a:endParaRPr lang="de-DE" sz="2000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90698966-EAE9-8504-49D9-45F2C80C2B96}"/>
              </a:ext>
            </a:extLst>
          </p:cNvPr>
          <p:cNvSpPr/>
          <p:nvPr/>
        </p:nvSpPr>
        <p:spPr>
          <a:xfrm>
            <a:off x="5096957" y="3248719"/>
            <a:ext cx="2461603" cy="139569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  <a:endParaRPr lang="de-DE" sz="2000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8851A7A-BD70-F7AC-A0A8-2031EF605B2B}"/>
              </a:ext>
            </a:extLst>
          </p:cNvPr>
          <p:cNvSpPr txBox="1"/>
          <p:nvPr/>
        </p:nvSpPr>
        <p:spPr>
          <a:xfrm>
            <a:off x="1757506" y="4738421"/>
            <a:ext cx="1790700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latin typeface="Gilroy" panose="00000500000000000000" pitchFamily="50" charset="0"/>
              </a:rPr>
              <a:t>Nur für eine Organisation aufgebaute Cloud. </a:t>
            </a:r>
          </a:p>
          <a:p>
            <a:pPr>
              <a:spcBef>
                <a:spcPts val="600"/>
              </a:spcBef>
            </a:pPr>
            <a:r>
              <a:rPr lang="de-DE" sz="1050" dirty="0" err="1">
                <a:latin typeface="Gilroy" panose="00000500000000000000" pitchFamily="50" charset="0"/>
              </a:rPr>
              <a:t>Bsp</a:t>
            </a:r>
            <a:r>
              <a:rPr lang="de-DE" sz="1050" dirty="0">
                <a:latin typeface="Gilroy" panose="00000500000000000000" pitchFamily="50" charset="0"/>
              </a:rPr>
              <a:t>: Bosch Private Cloud*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B96F42D-334B-3427-1D89-B2DD888F46CA}"/>
              </a:ext>
            </a:extLst>
          </p:cNvPr>
          <p:cNvSpPr txBox="1"/>
          <p:nvPr/>
        </p:nvSpPr>
        <p:spPr>
          <a:xfrm>
            <a:off x="5480639" y="4738421"/>
            <a:ext cx="1790700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200">
                <a:solidFill>
                  <a:srgbClr val="013453"/>
                </a:solidFill>
              </a:defRPr>
            </a:lvl1pPr>
          </a:lstStyle>
          <a:p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</a:rPr>
              <a:t>Können von grundsätzlich jedem genutzt werden.</a:t>
            </a:r>
          </a:p>
          <a:p>
            <a:r>
              <a:rPr lang="de-DE" sz="1050" dirty="0" err="1">
                <a:solidFill>
                  <a:schemeClr val="tx1"/>
                </a:solidFill>
                <a:latin typeface="Gilroy" panose="00000500000000000000" pitchFamily="50" charset="0"/>
              </a:rPr>
              <a:t>Bsp</a:t>
            </a:r>
            <a:r>
              <a:rPr lang="de-DE" sz="1050" dirty="0">
                <a:solidFill>
                  <a:schemeClr val="tx1"/>
                </a:solidFill>
                <a:latin typeface="Gilroy" panose="00000500000000000000" pitchFamily="50" charset="0"/>
              </a:rPr>
              <a:t>: AWS Public Cloud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58CF148-1BAC-98E1-2B6D-21E413590276}"/>
              </a:ext>
            </a:extLst>
          </p:cNvPr>
          <p:cNvSpPr txBox="1"/>
          <p:nvPr/>
        </p:nvSpPr>
        <p:spPr>
          <a:xfrm>
            <a:off x="7159550" y="2302959"/>
            <a:ext cx="389373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200"/>
              </a:spcBef>
            </a:pPr>
            <a:r>
              <a:rPr lang="de-DE" sz="1400" dirty="0">
                <a:latin typeface="Gilroy Bold" panose="00000800000000000000" pitchFamily="50" charset="0"/>
              </a:rPr>
              <a:t>Die Applikation nutzt für einige Teile …</a:t>
            </a:r>
          </a:p>
          <a:p>
            <a:pPr marL="271463" indent="-184150" algn="r">
              <a:spcBef>
                <a:spcPts val="1200"/>
              </a:spcBef>
            </a:pPr>
            <a:r>
              <a:rPr lang="de-DE" sz="1050" dirty="0">
                <a:latin typeface="Gilroy" panose="00000500000000000000" pitchFamily="50" charset="0"/>
              </a:rPr>
              <a:t>… die Private Cloud (etwa die Daten) </a:t>
            </a:r>
          </a:p>
          <a:p>
            <a:pPr marL="271463" indent="-184150" algn="r">
              <a:spcBef>
                <a:spcPts val="1200"/>
              </a:spcBef>
            </a:pPr>
            <a:r>
              <a:rPr lang="de-DE" sz="1050" dirty="0">
                <a:latin typeface="Gilroy" panose="00000500000000000000" pitchFamily="50" charset="0"/>
              </a:rPr>
              <a:t>… die Public Cloud (etwa die Nutzeroberfläche)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54E8662B-6779-597B-0A8E-B5CC7B1C662C}"/>
              </a:ext>
            </a:extLst>
          </p:cNvPr>
          <p:cNvCxnSpPr>
            <a:cxnSpLocks/>
          </p:cNvCxnSpPr>
          <p:nvPr/>
        </p:nvCxnSpPr>
        <p:spPr>
          <a:xfrm>
            <a:off x="6185276" y="2639983"/>
            <a:ext cx="4868013" cy="0"/>
          </a:xfrm>
          <a:prstGeom prst="line">
            <a:avLst/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Verbinder: gekrümmt 16">
            <a:extLst>
              <a:ext uri="{FF2B5EF4-FFF2-40B4-BE49-F238E27FC236}">
                <a16:creationId xmlns:a16="http://schemas.microsoft.com/office/drawing/2014/main" id="{31B456C6-0E36-654E-CA50-59603C006656}"/>
              </a:ext>
            </a:extLst>
          </p:cNvPr>
          <p:cNvCxnSpPr>
            <a:cxnSpLocks/>
            <a:stCxn id="4" idx="0"/>
            <a:endCxn id="5" idx="2"/>
          </p:cNvCxnSpPr>
          <p:nvPr/>
        </p:nvCxnSpPr>
        <p:spPr>
          <a:xfrm rot="5400000" flipH="1" flipV="1">
            <a:off x="3759052" y="2147834"/>
            <a:ext cx="452770" cy="1875509"/>
          </a:xfrm>
          <a:prstGeom prst="curvedConnector3">
            <a:avLst>
              <a:gd name="adj1" fmla="val 50000"/>
            </a:avLst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krümmt 17">
            <a:extLst>
              <a:ext uri="{FF2B5EF4-FFF2-40B4-BE49-F238E27FC236}">
                <a16:creationId xmlns:a16="http://schemas.microsoft.com/office/drawing/2014/main" id="{C28B2EC2-F192-5C2F-963B-8E5EAFA096D1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rot="16200000" flipV="1">
            <a:off x="5570491" y="2211904"/>
            <a:ext cx="452770" cy="1747367"/>
          </a:xfrm>
          <a:prstGeom prst="curvedConnector3">
            <a:avLst>
              <a:gd name="adj1" fmla="val 50000"/>
            </a:avLst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Würfel 18">
            <a:extLst>
              <a:ext uri="{FF2B5EF4-FFF2-40B4-BE49-F238E27FC236}">
                <a16:creationId xmlns:a16="http://schemas.microsoft.com/office/drawing/2014/main" id="{9F52573E-460C-1E7E-D3AB-41D60B96B8AC}"/>
              </a:ext>
            </a:extLst>
          </p:cNvPr>
          <p:cNvSpPr/>
          <p:nvPr/>
        </p:nvSpPr>
        <p:spPr>
          <a:xfrm>
            <a:off x="3902489" y="2040880"/>
            <a:ext cx="2388935" cy="847395"/>
          </a:xfrm>
          <a:prstGeom prst="cube">
            <a:avLst/>
          </a:prstGeom>
          <a:gradFill>
            <a:gsLst>
              <a:gs pos="0">
                <a:srgbClr val="34CA8C">
                  <a:alpha val="50000"/>
                </a:srgbClr>
              </a:gs>
              <a:gs pos="87000">
                <a:srgbClr val="42D0C6">
                  <a:alpha val="5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Applikation in der Hybrid Cloud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F783D1C-DE76-0BC5-5146-F6D3663DE5C8}"/>
              </a:ext>
            </a:extLst>
          </p:cNvPr>
          <p:cNvSpPr txBox="1"/>
          <p:nvPr/>
        </p:nvSpPr>
        <p:spPr>
          <a:xfrm>
            <a:off x="352425" y="6093083"/>
            <a:ext cx="82923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hlinkClick r:id="rId2"/>
              </a:rPr>
              <a:t>https://www.cio.de/a/bosch-standardisiert-next-generation-workplace,3572067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620268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9DF853-DBE3-8359-1679-4E9297B1D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Multi-Cloud-Applikation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4B86F56-BDC7-E82C-E141-D4AB0A5B703C}"/>
              </a:ext>
            </a:extLst>
          </p:cNvPr>
          <p:cNvSpPr/>
          <p:nvPr/>
        </p:nvSpPr>
        <p:spPr>
          <a:xfrm>
            <a:off x="3985992" y="2197155"/>
            <a:ext cx="443471" cy="43783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95712CD-F46D-AFFE-F4B8-DD0DFF4A418C}"/>
              </a:ext>
            </a:extLst>
          </p:cNvPr>
          <p:cNvSpPr/>
          <p:nvPr/>
        </p:nvSpPr>
        <p:spPr>
          <a:xfrm>
            <a:off x="1950494" y="3492416"/>
            <a:ext cx="443471" cy="437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D6F632C-94BC-C082-D897-92E1926D7E60}"/>
              </a:ext>
            </a:extLst>
          </p:cNvPr>
          <p:cNvSpPr/>
          <p:nvPr/>
        </p:nvSpPr>
        <p:spPr>
          <a:xfrm>
            <a:off x="4428240" y="3492416"/>
            <a:ext cx="443471" cy="437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C4408DB-32D3-8B8C-C788-E933479E0B9C}"/>
              </a:ext>
            </a:extLst>
          </p:cNvPr>
          <p:cNvSpPr/>
          <p:nvPr/>
        </p:nvSpPr>
        <p:spPr>
          <a:xfrm>
            <a:off x="6808724" y="3492416"/>
            <a:ext cx="443471" cy="437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F4F860F9-DEB9-6B8D-A608-A91D48B96560}"/>
              </a:ext>
            </a:extLst>
          </p:cNvPr>
          <p:cNvGrpSpPr/>
          <p:nvPr/>
        </p:nvGrpSpPr>
        <p:grpSpPr>
          <a:xfrm>
            <a:off x="1868542" y="3681178"/>
            <a:ext cx="4384084" cy="454567"/>
            <a:chOff x="3096345" y="2555832"/>
            <a:chExt cx="2663405" cy="312426"/>
          </a:xfrm>
          <a:solidFill>
            <a:schemeClr val="bg1"/>
          </a:solidFill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266B135F-17DA-F9D8-ABD5-492967962AC8}"/>
                </a:ext>
              </a:extLst>
            </p:cNvPr>
            <p:cNvSpPr/>
            <p:nvPr/>
          </p:nvSpPr>
          <p:spPr>
            <a:xfrm>
              <a:off x="3096345" y="2555832"/>
              <a:ext cx="312426" cy="3124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48ACF8DD-3EC4-062B-4E2E-D0953B157732}"/>
                </a:ext>
              </a:extLst>
            </p:cNvPr>
            <p:cNvSpPr/>
            <p:nvPr/>
          </p:nvSpPr>
          <p:spPr>
            <a:xfrm>
              <a:off x="5447324" y="2555832"/>
              <a:ext cx="312426" cy="3124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052894E6-F89C-69F4-5EF6-210FE6CC4142}"/>
              </a:ext>
            </a:extLst>
          </p:cNvPr>
          <p:cNvSpPr/>
          <p:nvPr/>
        </p:nvSpPr>
        <p:spPr>
          <a:xfrm>
            <a:off x="813003" y="3423268"/>
            <a:ext cx="2148032" cy="1217905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Cloud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0034E8C-3780-6FC0-457E-7B9FFC0B263F}"/>
              </a:ext>
            </a:extLst>
          </p:cNvPr>
          <p:cNvSpPr/>
          <p:nvPr/>
        </p:nvSpPr>
        <p:spPr>
          <a:xfrm>
            <a:off x="3236632" y="3430295"/>
            <a:ext cx="2148032" cy="1217905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Azure</a:t>
            </a:r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1D215767-5FCE-0035-A80B-66E9C6EADD8F}"/>
              </a:ext>
            </a:extLst>
          </p:cNvPr>
          <p:cNvSpPr/>
          <p:nvPr/>
        </p:nvSpPr>
        <p:spPr>
          <a:xfrm>
            <a:off x="5660261" y="3430295"/>
            <a:ext cx="2148032" cy="1217905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5BAED7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b="1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b="1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Salesforce</a:t>
            </a:r>
            <a:endParaRPr lang="de-DE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14" name="Verbinder: gekrümmt 13">
            <a:extLst>
              <a:ext uri="{FF2B5EF4-FFF2-40B4-BE49-F238E27FC236}">
                <a16:creationId xmlns:a16="http://schemas.microsoft.com/office/drawing/2014/main" id="{E831FC0B-6D5F-22DD-2603-57BACCBE445B}"/>
              </a:ext>
            </a:extLst>
          </p:cNvPr>
          <p:cNvCxnSpPr>
            <a:cxnSpLocks/>
            <a:stCxn id="5" idx="0"/>
            <a:endCxn id="4" idx="2"/>
          </p:cNvCxnSpPr>
          <p:nvPr/>
        </p:nvCxnSpPr>
        <p:spPr>
          <a:xfrm rot="5400000" flipH="1" flipV="1">
            <a:off x="2761267" y="2045954"/>
            <a:ext cx="857426" cy="2035498"/>
          </a:xfrm>
          <a:prstGeom prst="curvedConnector3">
            <a:avLst>
              <a:gd name="adj1" fmla="val 50000"/>
            </a:avLst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krümmt 14">
            <a:extLst>
              <a:ext uri="{FF2B5EF4-FFF2-40B4-BE49-F238E27FC236}">
                <a16:creationId xmlns:a16="http://schemas.microsoft.com/office/drawing/2014/main" id="{24764DBD-F1C8-58BA-678F-CAC3BA7D1C13}"/>
              </a:ext>
            </a:extLst>
          </p:cNvPr>
          <p:cNvCxnSpPr>
            <a:cxnSpLocks/>
            <a:stCxn id="6" idx="0"/>
            <a:endCxn id="4" idx="2"/>
          </p:cNvCxnSpPr>
          <p:nvPr/>
        </p:nvCxnSpPr>
        <p:spPr>
          <a:xfrm rot="16200000" flipV="1">
            <a:off x="4000140" y="2842579"/>
            <a:ext cx="857426" cy="442248"/>
          </a:xfrm>
          <a:prstGeom prst="curvedConnector3">
            <a:avLst>
              <a:gd name="adj1" fmla="val 50000"/>
            </a:avLst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Verbinder: gekrümmt 15">
            <a:extLst>
              <a:ext uri="{FF2B5EF4-FFF2-40B4-BE49-F238E27FC236}">
                <a16:creationId xmlns:a16="http://schemas.microsoft.com/office/drawing/2014/main" id="{5C28CDEC-7052-CCDF-AC8C-C76F9FADC872}"/>
              </a:ext>
            </a:extLst>
          </p:cNvPr>
          <p:cNvCxnSpPr>
            <a:cxnSpLocks/>
            <a:stCxn id="7" idx="0"/>
            <a:endCxn id="4" idx="2"/>
          </p:cNvCxnSpPr>
          <p:nvPr/>
        </p:nvCxnSpPr>
        <p:spPr>
          <a:xfrm rot="16200000" flipV="1">
            <a:off x="5190382" y="1652337"/>
            <a:ext cx="857426" cy="2822731"/>
          </a:xfrm>
          <a:prstGeom prst="curvedConnector3">
            <a:avLst>
              <a:gd name="adj1" fmla="val 50000"/>
            </a:avLst>
          </a:prstGeom>
          <a:ln w="19050">
            <a:solidFill>
              <a:srgbClr val="5BAE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00744C75-A05B-39D4-2332-DFB1BE59327B}"/>
              </a:ext>
            </a:extLst>
          </p:cNvPr>
          <p:cNvSpPr txBox="1"/>
          <p:nvPr/>
        </p:nvSpPr>
        <p:spPr>
          <a:xfrm>
            <a:off x="7167459" y="1970975"/>
            <a:ext cx="42565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spcBef>
                <a:spcPts val="1200"/>
              </a:spcBef>
              <a:defRPr sz="1400"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Die Applikation nutzt für einige Teile …</a:t>
            </a:r>
          </a:p>
          <a:p>
            <a:r>
              <a:rPr lang="de-DE" sz="1200" dirty="0">
                <a:latin typeface="Gilroy" panose="00000500000000000000" pitchFamily="50" charset="0"/>
              </a:rPr>
              <a:t>… die Private Cloud (etwa die personenbezogenen Daten) </a:t>
            </a:r>
          </a:p>
          <a:p>
            <a:r>
              <a:rPr lang="de-DE" sz="1200" dirty="0">
                <a:latin typeface="Gilroy" panose="00000500000000000000" pitchFamily="50" charset="0"/>
              </a:rPr>
              <a:t>… Azure (etwa die Big-Data-Auswertung)</a:t>
            </a:r>
          </a:p>
          <a:p>
            <a:r>
              <a:rPr lang="de-DE" sz="1200" dirty="0">
                <a:latin typeface="Gilroy" panose="00000500000000000000" pitchFamily="50" charset="0"/>
              </a:rPr>
              <a:t>… Salesforce (etwa für die Marketing-Daten)</a:t>
            </a:r>
          </a:p>
        </p:txBody>
      </p:sp>
      <p:sp>
        <p:nvSpPr>
          <p:cNvPr id="18" name="Würfel 17">
            <a:extLst>
              <a:ext uri="{FF2B5EF4-FFF2-40B4-BE49-F238E27FC236}">
                <a16:creationId xmlns:a16="http://schemas.microsoft.com/office/drawing/2014/main" id="{EF3E5AA3-B645-D056-5BB6-8417FEEF7C6C}"/>
              </a:ext>
            </a:extLst>
          </p:cNvPr>
          <p:cNvSpPr/>
          <p:nvPr/>
        </p:nvSpPr>
        <p:spPr>
          <a:xfrm>
            <a:off x="3048708" y="1733972"/>
            <a:ext cx="2611553" cy="926362"/>
          </a:xfrm>
          <a:prstGeom prst="cube">
            <a:avLst/>
          </a:prstGeom>
          <a:gradFill>
            <a:gsLst>
              <a:gs pos="0">
                <a:srgbClr val="34CA8C">
                  <a:alpha val="50000"/>
                </a:srgbClr>
              </a:gs>
              <a:gs pos="100000">
                <a:srgbClr val="5BAED7">
                  <a:alpha val="50000"/>
                </a:srgbClr>
              </a:gs>
              <a:gs pos="50000">
                <a:srgbClr val="42D0C6">
                  <a:alpha val="5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Multi-Cloud-Applikation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A499F97-E9E7-8244-9078-7ACDCAA7F32F}"/>
              </a:ext>
            </a:extLst>
          </p:cNvPr>
          <p:cNvCxnSpPr>
            <a:cxnSpLocks/>
          </p:cNvCxnSpPr>
          <p:nvPr/>
        </p:nvCxnSpPr>
        <p:spPr>
          <a:xfrm>
            <a:off x="5523358" y="2294627"/>
            <a:ext cx="59006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385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EA58B3-F70B-E1B7-1117-6AA78C8AE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Unternehmen mit Multi-Cloud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06F8E36-E625-46EE-7E5B-0BD61B4CBA56}"/>
              </a:ext>
            </a:extLst>
          </p:cNvPr>
          <p:cNvSpPr/>
          <p:nvPr/>
        </p:nvSpPr>
        <p:spPr>
          <a:xfrm>
            <a:off x="5012638" y="2436307"/>
            <a:ext cx="380302" cy="2821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chemeClr val="tx1"/>
              </a:solidFill>
              <a:latin typeface="Gilroy Bold" panose="00000800000000000000" pitchFamily="50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3F42E06-8DC1-05A5-20AF-57CA60E9CD40}"/>
              </a:ext>
            </a:extLst>
          </p:cNvPr>
          <p:cNvSpPr/>
          <p:nvPr/>
        </p:nvSpPr>
        <p:spPr>
          <a:xfrm>
            <a:off x="2108382" y="3778100"/>
            <a:ext cx="483373" cy="477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2A7AA37-BC78-4090-FEA8-F129FBA3C818}"/>
              </a:ext>
            </a:extLst>
          </p:cNvPr>
          <p:cNvSpPr/>
          <p:nvPr/>
        </p:nvSpPr>
        <p:spPr>
          <a:xfrm>
            <a:off x="5443141" y="3652990"/>
            <a:ext cx="483373" cy="477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C883628-3B28-08DB-6470-0571DB145C17}"/>
              </a:ext>
            </a:extLst>
          </p:cNvPr>
          <p:cNvSpPr/>
          <p:nvPr/>
        </p:nvSpPr>
        <p:spPr>
          <a:xfrm>
            <a:off x="8037809" y="3652990"/>
            <a:ext cx="483373" cy="477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1EDD15A1-64A5-125B-C1F8-011A525B35BE}"/>
              </a:ext>
            </a:extLst>
          </p:cNvPr>
          <p:cNvGrpSpPr/>
          <p:nvPr/>
        </p:nvGrpSpPr>
        <p:grpSpPr>
          <a:xfrm>
            <a:off x="2653134" y="3858736"/>
            <a:ext cx="4778542" cy="495467"/>
            <a:chOff x="3096345" y="2555832"/>
            <a:chExt cx="2663405" cy="312426"/>
          </a:xfrm>
          <a:solidFill>
            <a:schemeClr val="bg1"/>
          </a:solidFill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6C2012AE-F1BF-AC9B-515C-8ABB842C336D}"/>
                </a:ext>
              </a:extLst>
            </p:cNvPr>
            <p:cNvSpPr/>
            <p:nvPr/>
          </p:nvSpPr>
          <p:spPr>
            <a:xfrm>
              <a:off x="3096345" y="2555832"/>
              <a:ext cx="312426" cy="3124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4330274A-1F90-10BD-0B0E-08B381645248}"/>
                </a:ext>
              </a:extLst>
            </p:cNvPr>
            <p:cNvSpPr/>
            <p:nvPr/>
          </p:nvSpPr>
          <p:spPr>
            <a:xfrm>
              <a:off x="5447324" y="2555832"/>
              <a:ext cx="312426" cy="3124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2" name="Verbinder: gekrümmt 11">
            <a:extLst>
              <a:ext uri="{FF2B5EF4-FFF2-40B4-BE49-F238E27FC236}">
                <a16:creationId xmlns:a16="http://schemas.microsoft.com/office/drawing/2014/main" id="{F3D7C94A-61D0-E831-079E-A524DF225CEC}"/>
              </a:ext>
            </a:extLst>
          </p:cNvPr>
          <p:cNvCxnSpPr>
            <a:cxnSpLocks/>
            <a:stCxn id="8" idx="0"/>
            <a:endCxn id="16" idx="3"/>
          </p:cNvCxnSpPr>
          <p:nvPr/>
        </p:nvCxnSpPr>
        <p:spPr>
          <a:xfrm rot="16200000" flipV="1">
            <a:off x="1742677" y="3170708"/>
            <a:ext cx="839759" cy="375026"/>
          </a:xfrm>
          <a:prstGeom prst="curvedConnector3">
            <a:avLst>
              <a:gd name="adj1" fmla="val 50000"/>
            </a:avLst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Verbinder: gekrümmt 12">
            <a:extLst>
              <a:ext uri="{FF2B5EF4-FFF2-40B4-BE49-F238E27FC236}">
                <a16:creationId xmlns:a16="http://schemas.microsoft.com/office/drawing/2014/main" id="{12A57BD0-15E0-E0FE-4F08-610F77396D4A}"/>
              </a:ext>
            </a:extLst>
          </p:cNvPr>
          <p:cNvCxnSpPr>
            <a:cxnSpLocks/>
            <a:stCxn id="24" idx="0"/>
            <a:endCxn id="19" idx="3"/>
          </p:cNvCxnSpPr>
          <p:nvPr/>
        </p:nvCxnSpPr>
        <p:spPr>
          <a:xfrm rot="5400000" flipH="1" flipV="1">
            <a:off x="4570601" y="3261538"/>
            <a:ext cx="839759" cy="193367"/>
          </a:xfrm>
          <a:prstGeom prst="curvedConnector3">
            <a:avLst>
              <a:gd name="adj1" fmla="val 50000"/>
            </a:avLst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krümmt 13">
            <a:extLst>
              <a:ext uri="{FF2B5EF4-FFF2-40B4-BE49-F238E27FC236}">
                <a16:creationId xmlns:a16="http://schemas.microsoft.com/office/drawing/2014/main" id="{5653CEBC-8296-2576-8AC6-3BAF75BD4095}"/>
              </a:ext>
            </a:extLst>
          </p:cNvPr>
          <p:cNvCxnSpPr>
            <a:cxnSpLocks/>
            <a:stCxn id="27" idx="0"/>
            <a:endCxn id="20" idx="3"/>
          </p:cNvCxnSpPr>
          <p:nvPr/>
        </p:nvCxnSpPr>
        <p:spPr>
          <a:xfrm rot="16200000" flipV="1">
            <a:off x="6395935" y="2666944"/>
            <a:ext cx="839759" cy="1382554"/>
          </a:xfrm>
          <a:prstGeom prst="curvedConnector3">
            <a:avLst>
              <a:gd name="adj1" fmla="val 50000"/>
            </a:avLst>
          </a:prstGeom>
          <a:ln w="19050">
            <a:solidFill>
              <a:srgbClr val="5BAE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4297C0FE-9070-2849-68B9-06095BFB559E}"/>
              </a:ext>
            </a:extLst>
          </p:cNvPr>
          <p:cNvSpPr txBox="1"/>
          <p:nvPr/>
        </p:nvSpPr>
        <p:spPr>
          <a:xfrm>
            <a:off x="8854483" y="2333224"/>
            <a:ext cx="30442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600" dirty="0">
                <a:solidFill>
                  <a:srgbClr val="013453"/>
                </a:solidFill>
                <a:latin typeface="Gilroy" panose="00000500000000000000" pitchFamily="50" charset="0"/>
              </a:rPr>
              <a:t>Unterschiedliche Applikationen eines Unternehmens nutzen unterschiedliche Clouds.</a:t>
            </a:r>
            <a:endParaRPr lang="de-DE" sz="1200" dirty="0">
              <a:solidFill>
                <a:srgbClr val="013453"/>
              </a:solidFill>
              <a:latin typeface="Gilroy" panose="00000500000000000000" pitchFamily="50" charset="0"/>
            </a:endParaRPr>
          </a:p>
        </p:txBody>
      </p:sp>
      <p:sp>
        <p:nvSpPr>
          <p:cNvPr id="16" name="Würfel 15">
            <a:extLst>
              <a:ext uri="{FF2B5EF4-FFF2-40B4-BE49-F238E27FC236}">
                <a16:creationId xmlns:a16="http://schemas.microsoft.com/office/drawing/2014/main" id="{BA3E811C-959F-EF5C-5A1A-0A66ED444FBD}"/>
              </a:ext>
            </a:extLst>
          </p:cNvPr>
          <p:cNvSpPr/>
          <p:nvPr/>
        </p:nvSpPr>
        <p:spPr>
          <a:xfrm>
            <a:off x="1592867" y="2341458"/>
            <a:ext cx="913572" cy="596883"/>
          </a:xfrm>
          <a:prstGeom prst="cube">
            <a:avLst/>
          </a:pr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App 1</a:t>
            </a:r>
          </a:p>
        </p:txBody>
      </p:sp>
      <p:sp>
        <p:nvSpPr>
          <p:cNvPr id="17" name="Würfel 16">
            <a:extLst>
              <a:ext uri="{FF2B5EF4-FFF2-40B4-BE49-F238E27FC236}">
                <a16:creationId xmlns:a16="http://schemas.microsoft.com/office/drawing/2014/main" id="{46E339F8-B7BE-CC63-71F2-B16FAA0BF3D9}"/>
              </a:ext>
            </a:extLst>
          </p:cNvPr>
          <p:cNvSpPr/>
          <p:nvPr/>
        </p:nvSpPr>
        <p:spPr>
          <a:xfrm>
            <a:off x="2630240" y="2341458"/>
            <a:ext cx="913572" cy="596883"/>
          </a:xfrm>
          <a:prstGeom prst="cube">
            <a:avLst/>
          </a:pr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App 2</a:t>
            </a:r>
          </a:p>
        </p:txBody>
      </p:sp>
      <p:sp>
        <p:nvSpPr>
          <p:cNvPr id="18" name="Würfel 17">
            <a:extLst>
              <a:ext uri="{FF2B5EF4-FFF2-40B4-BE49-F238E27FC236}">
                <a16:creationId xmlns:a16="http://schemas.microsoft.com/office/drawing/2014/main" id="{FACF2329-7E2F-C10C-595D-147106CBE2BB}"/>
              </a:ext>
            </a:extLst>
          </p:cNvPr>
          <p:cNvSpPr/>
          <p:nvPr/>
        </p:nvSpPr>
        <p:spPr>
          <a:xfrm>
            <a:off x="3667614" y="2341458"/>
            <a:ext cx="913572" cy="596883"/>
          </a:xfrm>
          <a:prstGeom prst="cube">
            <a:avLst/>
          </a:prstGeom>
          <a:solidFill>
            <a:srgbClr val="34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App 3</a:t>
            </a:r>
          </a:p>
        </p:txBody>
      </p:sp>
      <p:sp>
        <p:nvSpPr>
          <p:cNvPr id="19" name="Würfel 18">
            <a:extLst>
              <a:ext uri="{FF2B5EF4-FFF2-40B4-BE49-F238E27FC236}">
                <a16:creationId xmlns:a16="http://schemas.microsoft.com/office/drawing/2014/main" id="{97CABB85-8DA6-19E3-C321-1A9401DDDE3B}"/>
              </a:ext>
            </a:extLst>
          </p:cNvPr>
          <p:cNvSpPr/>
          <p:nvPr/>
        </p:nvSpPr>
        <p:spPr>
          <a:xfrm>
            <a:off x="4704988" y="2341458"/>
            <a:ext cx="913572" cy="596883"/>
          </a:xfrm>
          <a:prstGeom prst="cube">
            <a:avLst/>
          </a:prstGeom>
          <a:solidFill>
            <a:srgbClr val="34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App 4</a:t>
            </a:r>
          </a:p>
        </p:txBody>
      </p:sp>
      <p:sp>
        <p:nvSpPr>
          <p:cNvPr id="20" name="Würfel 19">
            <a:extLst>
              <a:ext uri="{FF2B5EF4-FFF2-40B4-BE49-F238E27FC236}">
                <a16:creationId xmlns:a16="http://schemas.microsoft.com/office/drawing/2014/main" id="{B220634B-E520-7752-9BAA-AD1475AE9F7E}"/>
              </a:ext>
            </a:extLst>
          </p:cNvPr>
          <p:cNvSpPr/>
          <p:nvPr/>
        </p:nvSpPr>
        <p:spPr>
          <a:xfrm>
            <a:off x="5742361" y="2341458"/>
            <a:ext cx="913572" cy="596883"/>
          </a:xfrm>
          <a:prstGeom prst="cube">
            <a:avLst/>
          </a:prstGeom>
          <a:gradFill>
            <a:gsLst>
              <a:gs pos="0">
                <a:srgbClr val="34CA8C"/>
              </a:gs>
              <a:gs pos="100000">
                <a:srgbClr val="5BAED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App 5</a:t>
            </a:r>
          </a:p>
        </p:txBody>
      </p:sp>
      <p:sp>
        <p:nvSpPr>
          <p:cNvPr id="21" name="Würfel 20">
            <a:extLst>
              <a:ext uri="{FF2B5EF4-FFF2-40B4-BE49-F238E27FC236}">
                <a16:creationId xmlns:a16="http://schemas.microsoft.com/office/drawing/2014/main" id="{0630D9C2-B20C-9D5B-7BE9-F90BC49E9302}"/>
              </a:ext>
            </a:extLst>
          </p:cNvPr>
          <p:cNvSpPr/>
          <p:nvPr/>
        </p:nvSpPr>
        <p:spPr>
          <a:xfrm>
            <a:off x="6779735" y="2341458"/>
            <a:ext cx="913572" cy="596883"/>
          </a:xfrm>
          <a:prstGeom prst="cube">
            <a:avLst/>
          </a:prstGeom>
          <a:solidFill>
            <a:srgbClr val="5BA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App 6</a:t>
            </a:r>
          </a:p>
        </p:txBody>
      </p:sp>
      <p:sp>
        <p:nvSpPr>
          <p:cNvPr id="22" name="Würfel 21">
            <a:extLst>
              <a:ext uri="{FF2B5EF4-FFF2-40B4-BE49-F238E27FC236}">
                <a16:creationId xmlns:a16="http://schemas.microsoft.com/office/drawing/2014/main" id="{A92F910D-1CF5-DA98-D981-3DAAF98516F6}"/>
              </a:ext>
            </a:extLst>
          </p:cNvPr>
          <p:cNvSpPr/>
          <p:nvPr/>
        </p:nvSpPr>
        <p:spPr>
          <a:xfrm>
            <a:off x="7817109" y="2341458"/>
            <a:ext cx="913572" cy="596883"/>
          </a:xfrm>
          <a:prstGeom prst="cube">
            <a:avLst/>
          </a:prstGeom>
          <a:solidFill>
            <a:srgbClr val="5BA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App 7</a:t>
            </a:r>
          </a:p>
        </p:txBody>
      </p:sp>
      <p:cxnSp>
        <p:nvCxnSpPr>
          <p:cNvPr id="23" name="Verbinder: gekrümmt 22">
            <a:extLst>
              <a:ext uri="{FF2B5EF4-FFF2-40B4-BE49-F238E27FC236}">
                <a16:creationId xmlns:a16="http://schemas.microsoft.com/office/drawing/2014/main" id="{76FDAEEE-9F55-493E-1BFB-D3CF97E91B08}"/>
              </a:ext>
            </a:extLst>
          </p:cNvPr>
          <p:cNvCxnSpPr>
            <a:cxnSpLocks/>
            <a:stCxn id="8" idx="0"/>
            <a:endCxn id="17" idx="3"/>
          </p:cNvCxnSpPr>
          <p:nvPr/>
        </p:nvCxnSpPr>
        <p:spPr>
          <a:xfrm rot="5400000" flipH="1" flipV="1">
            <a:off x="2261363" y="3027048"/>
            <a:ext cx="839759" cy="662347"/>
          </a:xfrm>
          <a:prstGeom prst="curvedConnector3">
            <a:avLst>
              <a:gd name="adj1" fmla="val 50000"/>
            </a:avLst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B3D546C0-1298-AB04-F6C3-831BFA992C3F}"/>
              </a:ext>
            </a:extLst>
          </p:cNvPr>
          <p:cNvSpPr/>
          <p:nvPr/>
        </p:nvSpPr>
        <p:spPr>
          <a:xfrm>
            <a:off x="4652110" y="3778100"/>
            <a:ext cx="483373" cy="477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Verbinder: gekrümmt 24">
            <a:extLst>
              <a:ext uri="{FF2B5EF4-FFF2-40B4-BE49-F238E27FC236}">
                <a16:creationId xmlns:a16="http://schemas.microsoft.com/office/drawing/2014/main" id="{E6234173-6D6B-E2F1-7AB6-F99CD261C1FC}"/>
              </a:ext>
            </a:extLst>
          </p:cNvPr>
          <p:cNvCxnSpPr>
            <a:cxnSpLocks/>
            <a:stCxn id="24" idx="0"/>
            <a:endCxn id="18" idx="3"/>
          </p:cNvCxnSpPr>
          <p:nvPr/>
        </p:nvCxnSpPr>
        <p:spPr>
          <a:xfrm rot="16200000" flipV="1">
            <a:off x="4051915" y="2936217"/>
            <a:ext cx="839759" cy="844007"/>
          </a:xfrm>
          <a:prstGeom prst="curvedConnector3">
            <a:avLst>
              <a:gd name="adj1" fmla="val 50000"/>
            </a:avLst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Verbinder: gekrümmt 25">
            <a:extLst>
              <a:ext uri="{FF2B5EF4-FFF2-40B4-BE49-F238E27FC236}">
                <a16:creationId xmlns:a16="http://schemas.microsoft.com/office/drawing/2014/main" id="{D12D8445-A71D-0908-C5CA-DF7EE6387D77}"/>
              </a:ext>
            </a:extLst>
          </p:cNvPr>
          <p:cNvCxnSpPr>
            <a:cxnSpLocks/>
            <a:stCxn id="24" idx="0"/>
            <a:endCxn id="20" idx="3"/>
          </p:cNvCxnSpPr>
          <p:nvPr/>
        </p:nvCxnSpPr>
        <p:spPr>
          <a:xfrm rot="5400000" flipH="1" flipV="1">
            <a:off x="5089288" y="2742851"/>
            <a:ext cx="839759" cy="1230740"/>
          </a:xfrm>
          <a:prstGeom prst="curvedConnector3">
            <a:avLst>
              <a:gd name="adj1" fmla="val 50000"/>
            </a:avLst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26">
            <a:extLst>
              <a:ext uri="{FF2B5EF4-FFF2-40B4-BE49-F238E27FC236}">
                <a16:creationId xmlns:a16="http://schemas.microsoft.com/office/drawing/2014/main" id="{D9B56814-8BC5-BB12-1312-79CB4E9C8FA2}"/>
              </a:ext>
            </a:extLst>
          </p:cNvPr>
          <p:cNvSpPr/>
          <p:nvPr/>
        </p:nvSpPr>
        <p:spPr>
          <a:xfrm>
            <a:off x="7265404" y="3778100"/>
            <a:ext cx="483373" cy="477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Verbinder: gekrümmt 27">
            <a:extLst>
              <a:ext uri="{FF2B5EF4-FFF2-40B4-BE49-F238E27FC236}">
                <a16:creationId xmlns:a16="http://schemas.microsoft.com/office/drawing/2014/main" id="{31405CCB-498C-F4FD-6292-A0DACA21CE38}"/>
              </a:ext>
            </a:extLst>
          </p:cNvPr>
          <p:cNvCxnSpPr>
            <a:cxnSpLocks/>
            <a:stCxn id="27" idx="0"/>
            <a:endCxn id="21" idx="3"/>
          </p:cNvCxnSpPr>
          <p:nvPr/>
        </p:nvCxnSpPr>
        <p:spPr>
          <a:xfrm rot="16200000" flipV="1">
            <a:off x="6914622" y="3185631"/>
            <a:ext cx="839759" cy="345180"/>
          </a:xfrm>
          <a:prstGeom prst="curvedConnector3">
            <a:avLst>
              <a:gd name="adj1" fmla="val 50000"/>
            </a:avLst>
          </a:prstGeom>
          <a:ln w="19050">
            <a:solidFill>
              <a:srgbClr val="5BAE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Verbinder: gekrümmt 28">
            <a:extLst>
              <a:ext uri="{FF2B5EF4-FFF2-40B4-BE49-F238E27FC236}">
                <a16:creationId xmlns:a16="http://schemas.microsoft.com/office/drawing/2014/main" id="{F82AB85E-C2F7-8861-9B47-FCBAD9B84341}"/>
              </a:ext>
            </a:extLst>
          </p:cNvPr>
          <p:cNvCxnSpPr>
            <a:cxnSpLocks/>
            <a:stCxn id="27" idx="0"/>
            <a:endCxn id="22" idx="3"/>
          </p:cNvCxnSpPr>
          <p:nvPr/>
        </p:nvCxnSpPr>
        <p:spPr>
          <a:xfrm rot="5400000" flipH="1" flipV="1">
            <a:off x="7433309" y="3012124"/>
            <a:ext cx="839759" cy="692194"/>
          </a:xfrm>
          <a:prstGeom prst="curvedConnector3">
            <a:avLst>
              <a:gd name="adj1" fmla="val 50000"/>
            </a:avLst>
          </a:prstGeom>
          <a:ln w="19050">
            <a:solidFill>
              <a:srgbClr val="5BAE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ihandform: Form 29">
            <a:extLst>
              <a:ext uri="{FF2B5EF4-FFF2-40B4-BE49-F238E27FC236}">
                <a16:creationId xmlns:a16="http://schemas.microsoft.com/office/drawing/2014/main" id="{B0CFF453-EFE2-6406-33A6-0A0DD6DDBF01}"/>
              </a:ext>
            </a:extLst>
          </p:cNvPr>
          <p:cNvSpPr/>
          <p:nvPr/>
        </p:nvSpPr>
        <p:spPr>
          <a:xfrm>
            <a:off x="872370" y="3714863"/>
            <a:ext cx="2341302" cy="132748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</a:t>
            </a:r>
            <a:b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</a:b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</a:t>
            </a:r>
          </a:p>
        </p:txBody>
      </p:sp>
      <p:sp>
        <p:nvSpPr>
          <p:cNvPr id="31" name="Freihandform: Form 30">
            <a:extLst>
              <a:ext uri="{FF2B5EF4-FFF2-40B4-BE49-F238E27FC236}">
                <a16:creationId xmlns:a16="http://schemas.microsoft.com/office/drawing/2014/main" id="{AB06CF16-222D-F111-CE55-46AEB7EFD386}"/>
              </a:ext>
            </a:extLst>
          </p:cNvPr>
          <p:cNvSpPr/>
          <p:nvPr/>
        </p:nvSpPr>
        <p:spPr>
          <a:xfrm>
            <a:off x="3381966" y="3719072"/>
            <a:ext cx="2341302" cy="132748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AWS</a:t>
            </a:r>
          </a:p>
        </p:txBody>
      </p: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F58D72D4-F42E-C4DC-A6E2-7E230D63FCDA}"/>
              </a:ext>
            </a:extLst>
          </p:cNvPr>
          <p:cNvSpPr/>
          <p:nvPr/>
        </p:nvSpPr>
        <p:spPr>
          <a:xfrm>
            <a:off x="6144422" y="3719072"/>
            <a:ext cx="2341302" cy="132748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5BAED7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b="1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b="1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Google</a:t>
            </a:r>
          </a:p>
        </p:txBody>
      </p:sp>
    </p:spTree>
    <p:extLst>
      <p:ext uri="{BB962C8B-B14F-4D97-AF65-F5344CB8AC3E}">
        <p14:creationId xmlns:p14="http://schemas.microsoft.com/office/powerpoint/2010/main" val="2523782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21FAC-709A-F568-ED80-BDC8E802A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467316"/>
            <a:ext cx="9563100" cy="1923367"/>
          </a:xfrm>
        </p:spPr>
        <p:txBody>
          <a:bodyPr wrap="square">
            <a:noAutofit/>
          </a:bodyPr>
          <a:lstStyle/>
          <a:p>
            <a:pPr algn="ctr"/>
            <a:r>
              <a:rPr lang="de-DE" sz="3200" dirty="0">
                <a:latin typeface="Gilroy Bold" panose="00000800000000000000" pitchFamily="50" charset="0"/>
              </a:rPr>
              <a:t>Warum reden so viele über die Cloud?</a:t>
            </a:r>
          </a:p>
        </p:txBody>
      </p:sp>
    </p:spTree>
    <p:extLst>
      <p:ext uri="{BB962C8B-B14F-4D97-AF65-F5344CB8AC3E}">
        <p14:creationId xmlns:p14="http://schemas.microsoft.com/office/powerpoint/2010/main" val="2270360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961C92-2E40-290D-243F-9BFD23DD3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Branchen- oder fachbezogene Clouds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8C08444-7C15-1B60-33AE-756091DFE7B8}"/>
              </a:ext>
            </a:extLst>
          </p:cNvPr>
          <p:cNvSpPr/>
          <p:nvPr/>
        </p:nvSpPr>
        <p:spPr>
          <a:xfrm>
            <a:off x="8734971" y="3057518"/>
            <a:ext cx="714088" cy="4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6F507BA-EBD6-DC9C-562D-F072AF18753E}"/>
              </a:ext>
            </a:extLst>
          </p:cNvPr>
          <p:cNvSpPr/>
          <p:nvPr/>
        </p:nvSpPr>
        <p:spPr>
          <a:xfrm>
            <a:off x="3097875" y="3057518"/>
            <a:ext cx="714088" cy="4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B588C41D-B1AC-FD05-64B8-C171B4865C34}"/>
              </a:ext>
            </a:extLst>
          </p:cNvPr>
          <p:cNvSpPr/>
          <p:nvPr/>
        </p:nvSpPr>
        <p:spPr>
          <a:xfrm>
            <a:off x="1730821" y="1642713"/>
            <a:ext cx="3307694" cy="1875418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216000" rtlCol="0" anchor="b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für </a:t>
            </a:r>
            <a:b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</a:b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Marketing &amp; Sales</a:t>
            </a:r>
          </a:p>
          <a:p>
            <a:pPr algn="ctr">
              <a:spcBef>
                <a:spcPts val="225"/>
              </a:spcBef>
            </a:pP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rPr>
              <a:t>Bsp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rPr>
              <a:t>: Salesforce</a:t>
            </a:r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1D855FDF-6E94-FA7E-A988-93F232C69B57}"/>
              </a:ext>
            </a:extLst>
          </p:cNvPr>
          <p:cNvSpPr/>
          <p:nvPr/>
        </p:nvSpPr>
        <p:spPr>
          <a:xfrm>
            <a:off x="7257545" y="1608294"/>
            <a:ext cx="3307694" cy="1875418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216000" rtlCol="0" anchor="b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für </a:t>
            </a:r>
            <a:b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</a:b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Commerce</a:t>
            </a:r>
          </a:p>
          <a:p>
            <a:pPr algn="ctr">
              <a:spcBef>
                <a:spcPts val="225"/>
              </a:spcBef>
            </a:pP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rPr>
              <a:t>Bsp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rPr>
              <a:t>: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rPr>
              <a:t>Shopify</a:t>
            </a:r>
            <a:endParaRPr lang="de-DE" sz="1400" dirty="0">
              <a:solidFill>
                <a:schemeClr val="tx1"/>
              </a:solidFill>
              <a:latin typeface="Gilroy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8" name="Würfel 7">
            <a:extLst>
              <a:ext uri="{FF2B5EF4-FFF2-40B4-BE49-F238E27FC236}">
                <a16:creationId xmlns:a16="http://schemas.microsoft.com/office/drawing/2014/main" id="{E58CBF91-5BC8-0173-926D-FC272CDD8753}"/>
              </a:ext>
            </a:extLst>
          </p:cNvPr>
          <p:cNvSpPr/>
          <p:nvPr/>
        </p:nvSpPr>
        <p:spPr>
          <a:xfrm>
            <a:off x="822665" y="4585875"/>
            <a:ext cx="1149470" cy="612637"/>
          </a:xfrm>
          <a:prstGeom prst="cube">
            <a:avLst/>
          </a:prstGeom>
          <a:solidFill>
            <a:srgbClr val="B3EC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Vertrieb</a:t>
            </a:r>
          </a:p>
        </p:txBody>
      </p:sp>
      <p:sp>
        <p:nvSpPr>
          <p:cNvPr id="9" name="Würfel 8">
            <a:extLst>
              <a:ext uri="{FF2B5EF4-FFF2-40B4-BE49-F238E27FC236}">
                <a16:creationId xmlns:a16="http://schemas.microsoft.com/office/drawing/2014/main" id="{7587486E-C286-100D-9712-267DEA242413}"/>
              </a:ext>
            </a:extLst>
          </p:cNvPr>
          <p:cNvSpPr/>
          <p:nvPr/>
        </p:nvSpPr>
        <p:spPr>
          <a:xfrm>
            <a:off x="1889596" y="4585875"/>
            <a:ext cx="1149470" cy="612637"/>
          </a:xfrm>
          <a:prstGeom prst="cube">
            <a:avLst/>
          </a:prstGeom>
          <a:solidFill>
            <a:srgbClr val="B3EC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</a:t>
            </a:r>
          </a:p>
        </p:txBody>
      </p:sp>
      <p:sp>
        <p:nvSpPr>
          <p:cNvPr id="10" name="Würfel 9">
            <a:extLst>
              <a:ext uri="{FF2B5EF4-FFF2-40B4-BE49-F238E27FC236}">
                <a16:creationId xmlns:a16="http://schemas.microsoft.com/office/drawing/2014/main" id="{2EB5C399-70D0-D5C6-89B0-4506D72EBE59}"/>
              </a:ext>
            </a:extLst>
          </p:cNvPr>
          <p:cNvSpPr/>
          <p:nvPr/>
        </p:nvSpPr>
        <p:spPr>
          <a:xfrm>
            <a:off x="2956528" y="4585875"/>
            <a:ext cx="1149470" cy="612637"/>
          </a:xfrm>
          <a:prstGeom prst="cube">
            <a:avLst/>
          </a:prstGeom>
          <a:solidFill>
            <a:srgbClr val="B3EC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Marketing</a:t>
            </a:r>
          </a:p>
        </p:txBody>
      </p:sp>
      <p:sp>
        <p:nvSpPr>
          <p:cNvPr id="11" name="Würfel 10">
            <a:extLst>
              <a:ext uri="{FF2B5EF4-FFF2-40B4-BE49-F238E27FC236}">
                <a16:creationId xmlns:a16="http://schemas.microsoft.com/office/drawing/2014/main" id="{54831A9F-AC60-4ACA-FFAA-B01E1B3766DD}"/>
              </a:ext>
            </a:extLst>
          </p:cNvPr>
          <p:cNvSpPr/>
          <p:nvPr/>
        </p:nvSpPr>
        <p:spPr>
          <a:xfrm>
            <a:off x="4023459" y="4585875"/>
            <a:ext cx="1149470" cy="612637"/>
          </a:xfrm>
          <a:prstGeom prst="cube">
            <a:avLst/>
          </a:prstGeom>
          <a:solidFill>
            <a:srgbClr val="B3EC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Analytics</a:t>
            </a:r>
          </a:p>
        </p:txBody>
      </p:sp>
      <p:sp>
        <p:nvSpPr>
          <p:cNvPr id="12" name="Würfel 11">
            <a:extLst>
              <a:ext uri="{FF2B5EF4-FFF2-40B4-BE49-F238E27FC236}">
                <a16:creationId xmlns:a16="http://schemas.microsoft.com/office/drawing/2014/main" id="{2C88CBB3-6A4B-532B-96A1-F55AF1CFFE92}"/>
              </a:ext>
            </a:extLst>
          </p:cNvPr>
          <p:cNvSpPr/>
          <p:nvPr/>
        </p:nvSpPr>
        <p:spPr>
          <a:xfrm>
            <a:off x="5090391" y="4585875"/>
            <a:ext cx="1149470" cy="612637"/>
          </a:xfrm>
          <a:prstGeom prst="cube">
            <a:avLst/>
          </a:prstGeom>
          <a:solidFill>
            <a:srgbClr val="B3EC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050" dirty="0" err="1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Kommunik</a:t>
            </a:r>
            <a: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-</a:t>
            </a:r>
            <a:b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de-DE" sz="1050" dirty="0" err="1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ation</a:t>
            </a:r>
            <a:endParaRPr lang="de-DE" sz="1050" dirty="0">
              <a:solidFill>
                <a:srgbClr val="01538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13" name="Verbinder: gekrümmt 12">
            <a:extLst>
              <a:ext uri="{FF2B5EF4-FFF2-40B4-BE49-F238E27FC236}">
                <a16:creationId xmlns:a16="http://schemas.microsoft.com/office/drawing/2014/main" id="{7364E288-B77B-3FF5-A73F-07925AB8FDCE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rot="5400000" flipH="1" flipV="1">
            <a:off x="1935500" y="3066456"/>
            <a:ext cx="1057900" cy="1980940"/>
          </a:xfrm>
          <a:prstGeom prst="curvedConnector3">
            <a:avLst>
              <a:gd name="adj1" fmla="val 50000"/>
            </a:avLst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krümmt 13">
            <a:extLst>
              <a:ext uri="{FF2B5EF4-FFF2-40B4-BE49-F238E27FC236}">
                <a16:creationId xmlns:a16="http://schemas.microsoft.com/office/drawing/2014/main" id="{7A258CAD-C4B1-6C14-7EAE-21EAC8015452}"/>
              </a:ext>
            </a:extLst>
          </p:cNvPr>
          <p:cNvCxnSpPr>
            <a:cxnSpLocks/>
            <a:stCxn id="9" idx="0"/>
            <a:endCxn id="5" idx="2"/>
          </p:cNvCxnSpPr>
          <p:nvPr/>
        </p:nvCxnSpPr>
        <p:spPr>
          <a:xfrm rot="5400000" flipH="1" flipV="1">
            <a:off x="2468965" y="3599922"/>
            <a:ext cx="1057900" cy="914009"/>
          </a:xfrm>
          <a:prstGeom prst="curvedConnector3">
            <a:avLst>
              <a:gd name="adj1" fmla="val 50000"/>
            </a:avLst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krümmt 14">
            <a:extLst>
              <a:ext uri="{FF2B5EF4-FFF2-40B4-BE49-F238E27FC236}">
                <a16:creationId xmlns:a16="http://schemas.microsoft.com/office/drawing/2014/main" id="{1030AAC1-8DC9-C3A6-862E-E6197AF7FF07}"/>
              </a:ext>
            </a:extLst>
          </p:cNvPr>
          <p:cNvCxnSpPr>
            <a:cxnSpLocks/>
            <a:stCxn id="10" idx="0"/>
            <a:endCxn id="5" idx="2"/>
          </p:cNvCxnSpPr>
          <p:nvPr/>
        </p:nvCxnSpPr>
        <p:spPr>
          <a:xfrm rot="16200000" flipV="1">
            <a:off x="3002432" y="3980464"/>
            <a:ext cx="1057900" cy="152923"/>
          </a:xfrm>
          <a:prstGeom prst="curvedConnector3">
            <a:avLst>
              <a:gd name="adj1" fmla="val 50000"/>
            </a:avLst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Verbinder: gekrümmt 15">
            <a:extLst>
              <a:ext uri="{FF2B5EF4-FFF2-40B4-BE49-F238E27FC236}">
                <a16:creationId xmlns:a16="http://schemas.microsoft.com/office/drawing/2014/main" id="{B6D5F30F-5452-A315-8A5A-F7FD983F967B}"/>
              </a:ext>
            </a:extLst>
          </p:cNvPr>
          <p:cNvCxnSpPr>
            <a:cxnSpLocks/>
            <a:stCxn id="11" idx="0"/>
            <a:endCxn id="5" idx="2"/>
          </p:cNvCxnSpPr>
          <p:nvPr/>
        </p:nvCxnSpPr>
        <p:spPr>
          <a:xfrm rot="16200000" flipV="1">
            <a:off x="3535898" y="3446998"/>
            <a:ext cx="1057900" cy="1219854"/>
          </a:xfrm>
          <a:prstGeom prst="curvedConnector3">
            <a:avLst>
              <a:gd name="adj1" fmla="val 50000"/>
            </a:avLst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Verbinder: gekrümmt 16">
            <a:extLst>
              <a:ext uri="{FF2B5EF4-FFF2-40B4-BE49-F238E27FC236}">
                <a16:creationId xmlns:a16="http://schemas.microsoft.com/office/drawing/2014/main" id="{AEA22187-D23C-B94C-1D4E-84E711A2DC5E}"/>
              </a:ext>
            </a:extLst>
          </p:cNvPr>
          <p:cNvCxnSpPr>
            <a:cxnSpLocks/>
            <a:stCxn id="12" idx="0"/>
            <a:endCxn id="5" idx="2"/>
          </p:cNvCxnSpPr>
          <p:nvPr/>
        </p:nvCxnSpPr>
        <p:spPr>
          <a:xfrm rot="16200000" flipV="1">
            <a:off x="4069363" y="2913533"/>
            <a:ext cx="1057900" cy="2286786"/>
          </a:xfrm>
          <a:prstGeom prst="curvedConnector3">
            <a:avLst>
              <a:gd name="adj1" fmla="val 50000"/>
            </a:avLst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Würfel 17">
            <a:extLst>
              <a:ext uri="{FF2B5EF4-FFF2-40B4-BE49-F238E27FC236}">
                <a16:creationId xmlns:a16="http://schemas.microsoft.com/office/drawing/2014/main" id="{63A38415-045B-069B-F1E0-4B1599B01794}"/>
              </a:ext>
            </a:extLst>
          </p:cNvPr>
          <p:cNvSpPr/>
          <p:nvPr/>
        </p:nvSpPr>
        <p:spPr>
          <a:xfrm>
            <a:off x="6592706" y="4585875"/>
            <a:ext cx="1393105" cy="612637"/>
          </a:xfrm>
          <a:prstGeom prst="cube">
            <a:avLst/>
          </a:prstGeom>
          <a:solidFill>
            <a:srgbClr val="99E4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Bestellungen</a:t>
            </a:r>
          </a:p>
        </p:txBody>
      </p:sp>
      <p:sp>
        <p:nvSpPr>
          <p:cNvPr id="19" name="Würfel 18">
            <a:extLst>
              <a:ext uri="{FF2B5EF4-FFF2-40B4-BE49-F238E27FC236}">
                <a16:creationId xmlns:a16="http://schemas.microsoft.com/office/drawing/2014/main" id="{21742CF0-8D2E-0A2C-3C36-0015C631B7AF}"/>
              </a:ext>
            </a:extLst>
          </p:cNvPr>
          <p:cNvSpPr/>
          <p:nvPr/>
        </p:nvSpPr>
        <p:spPr>
          <a:xfrm>
            <a:off x="7903272" y="4585875"/>
            <a:ext cx="1149470" cy="612637"/>
          </a:xfrm>
          <a:prstGeom prst="cube">
            <a:avLst/>
          </a:prstGeom>
          <a:solidFill>
            <a:srgbClr val="99E4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Payment</a:t>
            </a:r>
          </a:p>
        </p:txBody>
      </p:sp>
      <p:sp>
        <p:nvSpPr>
          <p:cNvPr id="20" name="Würfel 19">
            <a:extLst>
              <a:ext uri="{FF2B5EF4-FFF2-40B4-BE49-F238E27FC236}">
                <a16:creationId xmlns:a16="http://schemas.microsoft.com/office/drawing/2014/main" id="{5B824AB0-C15F-88E8-4910-E0216F98E8EE}"/>
              </a:ext>
            </a:extLst>
          </p:cNvPr>
          <p:cNvSpPr/>
          <p:nvPr/>
        </p:nvSpPr>
        <p:spPr>
          <a:xfrm>
            <a:off x="8970203" y="4585875"/>
            <a:ext cx="1149470" cy="612637"/>
          </a:xfrm>
          <a:prstGeom prst="cube">
            <a:avLst/>
          </a:prstGeom>
          <a:solidFill>
            <a:srgbClr val="99E4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Analytics</a:t>
            </a:r>
          </a:p>
        </p:txBody>
      </p:sp>
      <p:sp>
        <p:nvSpPr>
          <p:cNvPr id="21" name="Würfel 20">
            <a:extLst>
              <a:ext uri="{FF2B5EF4-FFF2-40B4-BE49-F238E27FC236}">
                <a16:creationId xmlns:a16="http://schemas.microsoft.com/office/drawing/2014/main" id="{59D4FCDB-FC63-8641-B418-3E8F03715295}"/>
              </a:ext>
            </a:extLst>
          </p:cNvPr>
          <p:cNvSpPr/>
          <p:nvPr/>
        </p:nvSpPr>
        <p:spPr>
          <a:xfrm>
            <a:off x="10037135" y="4585875"/>
            <a:ext cx="1149470" cy="612637"/>
          </a:xfrm>
          <a:prstGeom prst="cube">
            <a:avLst/>
          </a:prstGeom>
          <a:solidFill>
            <a:srgbClr val="99E4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44000" bIns="72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1050" dirty="0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Lager</a:t>
            </a:r>
          </a:p>
        </p:txBody>
      </p:sp>
      <p:cxnSp>
        <p:nvCxnSpPr>
          <p:cNvPr id="22" name="Verbinder: gekrümmt 21">
            <a:extLst>
              <a:ext uri="{FF2B5EF4-FFF2-40B4-BE49-F238E27FC236}">
                <a16:creationId xmlns:a16="http://schemas.microsoft.com/office/drawing/2014/main" id="{E4C66F7E-D4C7-10C1-6225-170EB806B384}"/>
              </a:ext>
            </a:extLst>
          </p:cNvPr>
          <p:cNvCxnSpPr>
            <a:cxnSpLocks/>
            <a:stCxn id="18" idx="0"/>
            <a:endCxn id="4" idx="2"/>
          </p:cNvCxnSpPr>
          <p:nvPr/>
        </p:nvCxnSpPr>
        <p:spPr>
          <a:xfrm rot="5400000" flipH="1" flipV="1">
            <a:off x="7699977" y="3193837"/>
            <a:ext cx="1057900" cy="1726178"/>
          </a:xfrm>
          <a:prstGeom prst="curvedConnector3">
            <a:avLst>
              <a:gd name="adj1" fmla="val 50000"/>
            </a:avLst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erbinder: gekrümmt 22">
            <a:extLst>
              <a:ext uri="{FF2B5EF4-FFF2-40B4-BE49-F238E27FC236}">
                <a16:creationId xmlns:a16="http://schemas.microsoft.com/office/drawing/2014/main" id="{F935B003-5504-5F37-51FF-44D94DB1BE50}"/>
              </a:ext>
            </a:extLst>
          </p:cNvPr>
          <p:cNvCxnSpPr>
            <a:cxnSpLocks/>
            <a:stCxn id="19" idx="0"/>
            <a:endCxn id="4" idx="2"/>
          </p:cNvCxnSpPr>
          <p:nvPr/>
        </p:nvCxnSpPr>
        <p:spPr>
          <a:xfrm rot="5400000" flipH="1" flipV="1">
            <a:off x="8294352" y="3788211"/>
            <a:ext cx="1057900" cy="537429"/>
          </a:xfrm>
          <a:prstGeom prst="curvedConnector3">
            <a:avLst>
              <a:gd name="adj1" fmla="val 50000"/>
            </a:avLst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Verbinder: gekrümmt 23">
            <a:extLst>
              <a:ext uri="{FF2B5EF4-FFF2-40B4-BE49-F238E27FC236}">
                <a16:creationId xmlns:a16="http://schemas.microsoft.com/office/drawing/2014/main" id="{1ACF7768-6657-7913-0CAE-D84BA33CC53D}"/>
              </a:ext>
            </a:extLst>
          </p:cNvPr>
          <p:cNvCxnSpPr>
            <a:cxnSpLocks/>
            <a:stCxn id="20" idx="0"/>
            <a:endCxn id="4" idx="2"/>
          </p:cNvCxnSpPr>
          <p:nvPr/>
        </p:nvCxnSpPr>
        <p:spPr>
          <a:xfrm rot="16200000" flipV="1">
            <a:off x="8827818" y="3792174"/>
            <a:ext cx="1057900" cy="529502"/>
          </a:xfrm>
          <a:prstGeom prst="curvedConnector3">
            <a:avLst>
              <a:gd name="adj1" fmla="val 50000"/>
            </a:avLst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Verbinder: gekrümmt 24">
            <a:extLst>
              <a:ext uri="{FF2B5EF4-FFF2-40B4-BE49-F238E27FC236}">
                <a16:creationId xmlns:a16="http://schemas.microsoft.com/office/drawing/2014/main" id="{5FD3DC2D-94F3-D9D7-7917-6B23769F2661}"/>
              </a:ext>
            </a:extLst>
          </p:cNvPr>
          <p:cNvCxnSpPr>
            <a:cxnSpLocks/>
            <a:stCxn id="21" idx="0"/>
            <a:endCxn id="4" idx="2"/>
          </p:cNvCxnSpPr>
          <p:nvPr/>
        </p:nvCxnSpPr>
        <p:spPr>
          <a:xfrm rot="16200000" flipV="1">
            <a:off x="9361283" y="3258709"/>
            <a:ext cx="1057900" cy="1596434"/>
          </a:xfrm>
          <a:prstGeom prst="curvedConnector3">
            <a:avLst>
              <a:gd name="adj1" fmla="val 50000"/>
            </a:avLst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517A0D2E-7078-D198-1495-8FE2630C2033}"/>
              </a:ext>
            </a:extLst>
          </p:cNvPr>
          <p:cNvSpPr txBox="1"/>
          <p:nvPr/>
        </p:nvSpPr>
        <p:spPr>
          <a:xfrm>
            <a:off x="5172930" y="5580542"/>
            <a:ext cx="2426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latin typeface="Gilroy" panose="00000500000000000000" pitchFamily="50" charset="0"/>
              </a:rPr>
              <a:t>Fachliche Services die über die Clouds beziehbar sind.</a:t>
            </a:r>
            <a:endParaRPr lang="de-DE" sz="1050" dirty="0">
              <a:latin typeface="Gilroy" panose="00000500000000000000" pitchFamily="50" charset="0"/>
            </a:endParaRPr>
          </a:p>
        </p:txBody>
      </p: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BF506FD7-5322-C3C1-30F1-6936B226E57B}"/>
              </a:ext>
            </a:extLst>
          </p:cNvPr>
          <p:cNvCxnSpPr>
            <a:cxnSpLocks/>
            <a:stCxn id="26" idx="1"/>
            <a:endCxn id="28" idx="2"/>
          </p:cNvCxnSpPr>
          <p:nvPr/>
        </p:nvCxnSpPr>
        <p:spPr>
          <a:xfrm rot="10800000">
            <a:off x="2464332" y="5339523"/>
            <a:ext cx="2708599" cy="471853"/>
          </a:xfrm>
          <a:prstGeom prst="bentConnector2">
            <a:avLst/>
          </a:prstGeom>
          <a:ln w="1905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eck 27">
            <a:extLst>
              <a:ext uri="{FF2B5EF4-FFF2-40B4-BE49-F238E27FC236}">
                <a16:creationId xmlns:a16="http://schemas.microsoft.com/office/drawing/2014/main" id="{933C8856-0168-14E0-6C3E-066892560582}"/>
              </a:ext>
            </a:extLst>
          </p:cNvPr>
          <p:cNvSpPr/>
          <p:nvPr/>
        </p:nvSpPr>
        <p:spPr>
          <a:xfrm>
            <a:off x="2107287" y="5198511"/>
            <a:ext cx="714088" cy="141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EF565156-A46D-AE88-17B1-5D08AB2389E6}"/>
              </a:ext>
            </a:extLst>
          </p:cNvPr>
          <p:cNvSpPr/>
          <p:nvPr/>
        </p:nvSpPr>
        <p:spPr>
          <a:xfrm>
            <a:off x="9306980" y="5185859"/>
            <a:ext cx="714088" cy="141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A8657B93-C1AE-4ED6-2091-8FFA82457C55}"/>
              </a:ext>
            </a:extLst>
          </p:cNvPr>
          <p:cNvCxnSpPr>
            <a:cxnSpLocks/>
            <a:stCxn id="26" idx="3"/>
            <a:endCxn id="29" idx="2"/>
          </p:cNvCxnSpPr>
          <p:nvPr/>
        </p:nvCxnSpPr>
        <p:spPr>
          <a:xfrm flipV="1">
            <a:off x="7599202" y="5326870"/>
            <a:ext cx="2064822" cy="484505"/>
          </a:xfrm>
          <a:prstGeom prst="bentConnector2">
            <a:avLst/>
          </a:prstGeom>
          <a:ln w="1905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008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21FAC-709A-F568-ED80-BDC8E802A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467316"/>
            <a:ext cx="9563100" cy="1923367"/>
          </a:xfrm>
        </p:spPr>
        <p:txBody>
          <a:bodyPr wrap="square">
            <a:noAutofit/>
          </a:bodyPr>
          <a:lstStyle/>
          <a:p>
            <a:pPr algn="ctr"/>
            <a:r>
              <a:rPr lang="de-DE" sz="3200" dirty="0">
                <a:latin typeface="Gilroy Bold" panose="00000800000000000000" pitchFamily="50" charset="0"/>
              </a:rPr>
              <a:t>Was sind die Kernvorteile der Cloud?</a:t>
            </a:r>
          </a:p>
        </p:txBody>
      </p:sp>
    </p:spTree>
    <p:extLst>
      <p:ext uri="{BB962C8B-B14F-4D97-AF65-F5344CB8AC3E}">
        <p14:creationId xmlns:p14="http://schemas.microsoft.com/office/powerpoint/2010/main" val="2803025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784B0A-4510-D049-0DE6-3A887EBD7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Cloud ist automatisierte IT </a:t>
            </a:r>
            <a:r>
              <a:rPr lang="de-DE" dirty="0">
                <a:latin typeface="Gilroy" panose="00000500000000000000" pitchFamily="50" charset="0"/>
              </a:rPr>
              <a:t>– die Kernvorteile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4C796EF-771E-2B12-F1BC-6486B78637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077" y="2698983"/>
            <a:ext cx="1764624" cy="1764621"/>
          </a:xfrm>
          <a:prstGeom prst="rect">
            <a:avLst/>
          </a:prstGeom>
        </p:spPr>
      </p:pic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D5AEF7C0-CE9B-1FA6-C107-E65F539E3B99}"/>
              </a:ext>
            </a:extLst>
          </p:cNvPr>
          <p:cNvSpPr/>
          <p:nvPr/>
        </p:nvSpPr>
        <p:spPr>
          <a:xfrm>
            <a:off x="1599850" y="2573360"/>
            <a:ext cx="3618079" cy="2051399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216000" rtlCol="0" anchor="b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4DB108B-1342-2171-7006-2CB3679EBF3C}"/>
              </a:ext>
            </a:extLst>
          </p:cNvPr>
          <p:cNvSpPr txBox="1"/>
          <p:nvPr/>
        </p:nvSpPr>
        <p:spPr>
          <a:xfrm>
            <a:off x="2453516" y="4165953"/>
            <a:ext cx="20345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dirty="0">
                <a:latin typeface="Gilroy Bold" panose="00000800000000000000" pitchFamily="50" charset="0"/>
              </a:rPr>
              <a:t>Automatisierte IT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6597769-DCF7-0937-9196-1B91D16521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933" y="3516748"/>
            <a:ext cx="680689" cy="68068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E266338-07E5-4251-AEFC-7E9B4D1B1B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985" y="3082797"/>
            <a:ext cx="680689" cy="68068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BB53DF1-527E-B16C-3087-4E7D93FCCA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572" y="3516748"/>
            <a:ext cx="680689" cy="680688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A2ECE6E8-5693-5EDA-A69A-169E4A2AAD31}"/>
              </a:ext>
            </a:extLst>
          </p:cNvPr>
          <p:cNvGrpSpPr/>
          <p:nvPr/>
        </p:nvGrpSpPr>
        <p:grpSpPr>
          <a:xfrm>
            <a:off x="7084166" y="1856180"/>
            <a:ext cx="3459769" cy="4092905"/>
            <a:chOff x="5237717" y="1359457"/>
            <a:chExt cx="2026920" cy="4343307"/>
          </a:xfrm>
          <a:gradFill>
            <a:gsLst>
              <a:gs pos="0">
                <a:srgbClr val="7ED878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3600000" scaled="0"/>
          </a:gradFill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51A570A4-3D07-701E-D55F-68D8E6A15A1D}"/>
                </a:ext>
              </a:extLst>
            </p:cNvPr>
            <p:cNvSpPr/>
            <p:nvPr/>
          </p:nvSpPr>
          <p:spPr>
            <a:xfrm>
              <a:off x="5237717" y="1359457"/>
              <a:ext cx="2026920" cy="1021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marL="0" indent="0" algn="ctr">
                <a:buNone/>
              </a:pPr>
              <a:r>
                <a:rPr lang="de-DE" sz="1800" kern="1200" dirty="0">
                  <a:solidFill>
                    <a:schemeClr val="tx1"/>
                  </a:solidFill>
                  <a:effectLst/>
                  <a:latin typeface="Gilroy" panose="000005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Großer Katalog an </a:t>
              </a:r>
              <a:r>
                <a:rPr lang="de-DE" sz="1800" kern="1200" dirty="0">
                  <a:solidFill>
                    <a:schemeClr val="tx1"/>
                  </a:solidFill>
                  <a:effectLst/>
                  <a:latin typeface="Gilroy Bold" panose="000008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IT-Fertigteilen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9BA84D4B-F171-AB3D-0AE6-AB3B6F58E151}"/>
                </a:ext>
              </a:extLst>
            </p:cNvPr>
            <p:cNvSpPr/>
            <p:nvPr/>
          </p:nvSpPr>
          <p:spPr>
            <a:xfrm>
              <a:off x="5237717" y="2466866"/>
              <a:ext cx="2026920" cy="1021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marL="0" indent="0" algn="ctr">
                <a:buNone/>
              </a:pPr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cs typeface="Times New Roman" panose="02020603050405020304" pitchFamily="18" charset="0"/>
                </a:rPr>
                <a:t>Konsumierbar in </a:t>
              </a:r>
              <a:r>
                <a:rPr lang="de-DE" sz="1800" dirty="0">
                  <a:solidFill>
                    <a:schemeClr val="tx1"/>
                  </a:solidFill>
                  <a:latin typeface="Gilroy Bold" panose="00000800000000000000" pitchFamily="50" charset="0"/>
                  <a:cs typeface="Times New Roman" panose="02020603050405020304" pitchFamily="18" charset="0"/>
                </a:rPr>
                <a:t>sehr kleinen Einheiten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BFF95DDF-6CEE-8089-FB27-9B3DAB2B0ACF}"/>
                </a:ext>
              </a:extLst>
            </p:cNvPr>
            <p:cNvSpPr/>
            <p:nvPr/>
          </p:nvSpPr>
          <p:spPr>
            <a:xfrm>
              <a:off x="5237717" y="3574275"/>
              <a:ext cx="2026920" cy="1021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marL="0" indent="0" algn="ctr">
                <a:buNone/>
              </a:pPr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cs typeface="Times New Roman" panose="02020603050405020304" pitchFamily="18" charset="0"/>
                </a:rPr>
                <a:t>Bei Bedarf </a:t>
              </a:r>
              <a:r>
                <a:rPr lang="de-DE" sz="1800" dirty="0">
                  <a:solidFill>
                    <a:schemeClr val="tx1"/>
                  </a:solidFill>
                  <a:latin typeface="Gilroy Bold" panose="00000800000000000000" pitchFamily="50" charset="0"/>
                  <a:cs typeface="Times New Roman" panose="02020603050405020304" pitchFamily="18" charset="0"/>
                </a:rPr>
                <a:t>global skalierbar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6275D30-1724-3A73-C35D-14E53D461935}"/>
                </a:ext>
              </a:extLst>
            </p:cNvPr>
            <p:cNvSpPr/>
            <p:nvPr/>
          </p:nvSpPr>
          <p:spPr>
            <a:xfrm>
              <a:off x="5237717" y="4681684"/>
              <a:ext cx="2026920" cy="1021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marL="0" indent="0" algn="ctr">
                <a:buNone/>
              </a:pPr>
              <a:r>
                <a:rPr lang="de-DE" sz="1800" dirty="0">
                  <a:solidFill>
                    <a:schemeClr val="tx1"/>
                  </a:solidFill>
                  <a:latin typeface="Gilroy Bold" panose="00000800000000000000" pitchFamily="50" charset="0"/>
                  <a:cs typeface="Times New Roman" panose="02020603050405020304" pitchFamily="18" charset="0"/>
                </a:rPr>
                <a:t>Synchronisation von Kosten und Nutzen </a:t>
              </a:r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cs typeface="Times New Roman" panose="02020603050405020304" pitchFamily="18" charset="0"/>
                </a:rPr>
                <a:t>möglich</a:t>
              </a:r>
            </a:p>
          </p:txBody>
        </p:sp>
      </p:grp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53C84CB6-A17F-0AA2-CD4A-6B20904B10AA}"/>
              </a:ext>
            </a:extLst>
          </p:cNvPr>
          <p:cNvSpPr/>
          <p:nvPr/>
        </p:nvSpPr>
        <p:spPr>
          <a:xfrm rot="16200000">
            <a:off x="4569811" y="2338027"/>
            <a:ext cx="1570691" cy="3121763"/>
          </a:xfrm>
          <a:prstGeom prst="downArrow">
            <a:avLst>
              <a:gd name="adj1" fmla="val 50000"/>
              <a:gd name="adj2" fmla="val 40297"/>
            </a:avLst>
          </a:prstGeom>
          <a:gradFill>
            <a:gsLst>
              <a:gs pos="13000">
                <a:schemeClr val="bg1">
                  <a:alpha val="0"/>
                </a:schemeClr>
              </a:gs>
              <a:gs pos="87000">
                <a:srgbClr val="42D0C6">
                  <a:alpha val="5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4627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5399" y="3105833"/>
            <a:ext cx="3041218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Vielen Dank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015130-B2BA-4048-4D4D-651674A8283D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cloud ahead GmbH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Karl-Schrader-Str. 1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10781 Berlin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info@cloudahead.de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2210053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2CF784DA-6094-68CA-266A-295519ED1FD0}"/>
              </a:ext>
            </a:extLst>
          </p:cNvPr>
          <p:cNvGrpSpPr/>
          <p:nvPr/>
        </p:nvGrpSpPr>
        <p:grpSpPr>
          <a:xfrm>
            <a:off x="7850382" y="3429000"/>
            <a:ext cx="2915192" cy="2465574"/>
            <a:chOff x="7850382" y="3894278"/>
            <a:chExt cx="2915192" cy="2000295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F5CE53CA-D4FF-AF21-EF41-C3ED2637DDB8}"/>
                </a:ext>
              </a:extLst>
            </p:cNvPr>
            <p:cNvSpPr/>
            <p:nvPr/>
          </p:nvSpPr>
          <p:spPr>
            <a:xfrm>
              <a:off x="7850382" y="3894278"/>
              <a:ext cx="2915192" cy="9596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de-DE" dirty="0">
                  <a:solidFill>
                    <a:srgbClr val="013453"/>
                  </a:solidFill>
                  <a:latin typeface="Gilroy" panose="00000500000000000000" pitchFamily="50" charset="0"/>
                </a:rPr>
                <a:t>Größe 2020 in US$</a:t>
              </a:r>
            </a:p>
            <a:p>
              <a:pPr algn="ctr">
                <a:spcBef>
                  <a:spcPts val="600"/>
                </a:spcBef>
              </a:pPr>
              <a:r>
                <a:rPr lang="de-DE" sz="3200" b="1" dirty="0">
                  <a:solidFill>
                    <a:srgbClr val="013453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236 Mrd. </a:t>
              </a: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D324424D-F2AA-29F9-2BB2-5EFDFE8FD47F}"/>
                </a:ext>
              </a:extLst>
            </p:cNvPr>
            <p:cNvSpPr/>
            <p:nvPr/>
          </p:nvSpPr>
          <p:spPr>
            <a:xfrm>
              <a:off x="7850382" y="4934958"/>
              <a:ext cx="2915192" cy="959615"/>
            </a:xfrm>
            <a:prstGeom prst="rect">
              <a:avLst/>
            </a:prstGeom>
            <a:solidFill>
              <a:srgbClr val="42D0C6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de-DE" dirty="0">
                  <a:solidFill>
                    <a:srgbClr val="013453"/>
                  </a:solidFill>
                  <a:latin typeface="Gilroy" panose="00000500000000000000" pitchFamily="50" charset="0"/>
                </a:rPr>
                <a:t>Wachstum 2008-2020</a:t>
              </a:r>
            </a:p>
            <a:p>
              <a:pPr algn="ctr">
                <a:spcBef>
                  <a:spcPts val="600"/>
                </a:spcBef>
              </a:pPr>
              <a:r>
                <a:rPr lang="de-DE" sz="3200" b="1" dirty="0">
                  <a:solidFill>
                    <a:srgbClr val="013453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36% p.a.</a:t>
              </a:r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128AD3F2-C25D-CE3B-442A-9FD31D3F2BEA}"/>
              </a:ext>
            </a:extLst>
          </p:cNvPr>
          <p:cNvGrpSpPr/>
          <p:nvPr/>
        </p:nvGrpSpPr>
        <p:grpSpPr>
          <a:xfrm>
            <a:off x="572567" y="663264"/>
            <a:ext cx="6253124" cy="5462652"/>
            <a:chOff x="1429956" y="1549705"/>
            <a:chExt cx="5176851" cy="4522433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C2DBAD25-1234-4755-8880-89F93726DBE7}"/>
                </a:ext>
              </a:extLst>
            </p:cNvPr>
            <p:cNvSpPr/>
            <p:nvPr/>
          </p:nvSpPr>
          <p:spPr>
            <a:xfrm>
              <a:off x="1429956" y="1549705"/>
              <a:ext cx="5176851" cy="43257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Gilroy" panose="00000500000000000000" pitchFamily="50" charset="0"/>
              </a:endParaRPr>
            </a:p>
          </p:txBody>
        </p:sp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56E1976A-A9E5-9543-6C7A-67A495591700}"/>
                </a:ext>
              </a:extLst>
            </p:cNvPr>
            <p:cNvGrpSpPr/>
            <p:nvPr/>
          </p:nvGrpSpPr>
          <p:grpSpPr>
            <a:xfrm>
              <a:off x="1920364" y="2187962"/>
              <a:ext cx="4132943" cy="3225502"/>
              <a:chOff x="-714375" y="2124075"/>
              <a:chExt cx="714375" cy="1671850"/>
            </a:xfrm>
          </p:grpSpPr>
          <p:cxnSp>
            <p:nvCxnSpPr>
              <p:cNvPr id="6" name="Gerader Verbinder 5">
                <a:extLst>
                  <a:ext uri="{FF2B5EF4-FFF2-40B4-BE49-F238E27FC236}">
                    <a16:creationId xmlns:a16="http://schemas.microsoft.com/office/drawing/2014/main" id="{DE86FB2B-A1CC-2370-15F9-8D2BE06D486D}"/>
                  </a:ext>
                </a:extLst>
              </p:cNvPr>
              <p:cNvCxnSpPr/>
              <p:nvPr/>
            </p:nvCxnSpPr>
            <p:spPr>
              <a:xfrm>
                <a:off x="-714375" y="2124075"/>
                <a:ext cx="71437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Gerader Verbinder 6">
                <a:extLst>
                  <a:ext uri="{FF2B5EF4-FFF2-40B4-BE49-F238E27FC236}">
                    <a16:creationId xmlns:a16="http://schemas.microsoft.com/office/drawing/2014/main" id="{B3E2ECC2-5ED8-9FCA-0A3F-D9A230498FE8}"/>
                  </a:ext>
                </a:extLst>
              </p:cNvPr>
              <p:cNvCxnSpPr/>
              <p:nvPr/>
            </p:nvCxnSpPr>
            <p:spPr>
              <a:xfrm>
                <a:off x="-714375" y="2458445"/>
                <a:ext cx="714375" cy="0"/>
              </a:xfrm>
              <a:prstGeom prst="line">
                <a:avLst/>
              </a:prstGeom>
              <a:ln w="9525">
                <a:solidFill>
                  <a:srgbClr val="013453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Gerader Verbinder 7">
                <a:extLst>
                  <a:ext uri="{FF2B5EF4-FFF2-40B4-BE49-F238E27FC236}">
                    <a16:creationId xmlns:a16="http://schemas.microsoft.com/office/drawing/2014/main" id="{A08EB895-6C57-68E8-8E10-09505AF2919B}"/>
                  </a:ext>
                </a:extLst>
              </p:cNvPr>
              <p:cNvCxnSpPr/>
              <p:nvPr/>
            </p:nvCxnSpPr>
            <p:spPr>
              <a:xfrm>
                <a:off x="-714375" y="2792815"/>
                <a:ext cx="71437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Gerader Verbinder 8">
                <a:extLst>
                  <a:ext uri="{FF2B5EF4-FFF2-40B4-BE49-F238E27FC236}">
                    <a16:creationId xmlns:a16="http://schemas.microsoft.com/office/drawing/2014/main" id="{12B550F6-341C-DFCE-75FF-CFC6AFF0F5EA}"/>
                  </a:ext>
                </a:extLst>
              </p:cNvPr>
              <p:cNvCxnSpPr/>
              <p:nvPr/>
            </p:nvCxnSpPr>
            <p:spPr>
              <a:xfrm>
                <a:off x="-714375" y="3127185"/>
                <a:ext cx="714375" cy="0"/>
              </a:xfrm>
              <a:prstGeom prst="line">
                <a:avLst/>
              </a:prstGeom>
              <a:ln w="9525">
                <a:solidFill>
                  <a:srgbClr val="013453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94442F20-F272-61D4-E47A-8508F728A740}"/>
                  </a:ext>
                </a:extLst>
              </p:cNvPr>
              <p:cNvCxnSpPr/>
              <p:nvPr/>
            </p:nvCxnSpPr>
            <p:spPr>
              <a:xfrm>
                <a:off x="-714375" y="3461555"/>
                <a:ext cx="71437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r Verbinder 10">
                <a:extLst>
                  <a:ext uri="{FF2B5EF4-FFF2-40B4-BE49-F238E27FC236}">
                    <a16:creationId xmlns:a16="http://schemas.microsoft.com/office/drawing/2014/main" id="{999F2975-3310-4B9F-860F-F5691E38252B}"/>
                  </a:ext>
                </a:extLst>
              </p:cNvPr>
              <p:cNvCxnSpPr/>
              <p:nvPr/>
            </p:nvCxnSpPr>
            <p:spPr>
              <a:xfrm>
                <a:off x="-714375" y="3795925"/>
                <a:ext cx="71437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2855811D-D148-FA19-A079-A54B0D805861}"/>
                </a:ext>
              </a:extLst>
            </p:cNvPr>
            <p:cNvGrpSpPr/>
            <p:nvPr/>
          </p:nvGrpSpPr>
          <p:grpSpPr>
            <a:xfrm>
              <a:off x="1920366" y="1835177"/>
              <a:ext cx="3984731" cy="3590247"/>
              <a:chOff x="-1037230" y="2187764"/>
              <a:chExt cx="3684900" cy="1053579"/>
            </a:xfrm>
          </p:grpSpPr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2A78BF45-6911-DE5B-1123-BAAD016D303A}"/>
                  </a:ext>
                </a:extLst>
              </p:cNvPr>
              <p:cNvCxnSpPr/>
              <p:nvPr/>
            </p:nvCxnSpPr>
            <p:spPr>
              <a:xfrm>
                <a:off x="-1037230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13">
                <a:extLst>
                  <a:ext uri="{FF2B5EF4-FFF2-40B4-BE49-F238E27FC236}">
                    <a16:creationId xmlns:a16="http://schemas.microsoft.com/office/drawing/2014/main" id="{419359F8-0B39-440F-0D06-CF4CE2F7209A}"/>
                  </a:ext>
                </a:extLst>
              </p:cNvPr>
              <p:cNvCxnSpPr/>
              <p:nvPr/>
            </p:nvCxnSpPr>
            <p:spPr>
              <a:xfrm>
                <a:off x="-730155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58B1A053-1E50-914D-C071-5512EE13D598}"/>
                  </a:ext>
                </a:extLst>
              </p:cNvPr>
              <p:cNvCxnSpPr/>
              <p:nvPr/>
            </p:nvCxnSpPr>
            <p:spPr>
              <a:xfrm>
                <a:off x="-423080" y="2187764"/>
                <a:ext cx="0" cy="1053579"/>
              </a:xfrm>
              <a:prstGeom prst="line">
                <a:avLst/>
              </a:prstGeom>
              <a:ln w="9525">
                <a:solidFill>
                  <a:srgbClr val="013453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r Verbinder 15">
                <a:extLst>
                  <a:ext uri="{FF2B5EF4-FFF2-40B4-BE49-F238E27FC236}">
                    <a16:creationId xmlns:a16="http://schemas.microsoft.com/office/drawing/2014/main" id="{CF18F0A5-137B-CF84-6A92-115885DCD92B}"/>
                  </a:ext>
                </a:extLst>
              </p:cNvPr>
              <p:cNvCxnSpPr/>
              <p:nvPr/>
            </p:nvCxnSpPr>
            <p:spPr>
              <a:xfrm>
                <a:off x="-116005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8EDC6F1C-C371-2D83-EFA9-04910AEF9880}"/>
                  </a:ext>
                </a:extLst>
              </p:cNvPr>
              <p:cNvCxnSpPr/>
              <p:nvPr/>
            </p:nvCxnSpPr>
            <p:spPr>
              <a:xfrm>
                <a:off x="191070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2F509BA7-89A1-3853-EB2D-2EFC696ECF0E}"/>
                  </a:ext>
                </a:extLst>
              </p:cNvPr>
              <p:cNvCxnSpPr/>
              <p:nvPr/>
            </p:nvCxnSpPr>
            <p:spPr>
              <a:xfrm>
                <a:off x="498145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E7F4B9E9-4B5B-EE72-720A-CF4672E9C1B4}"/>
                  </a:ext>
                </a:extLst>
              </p:cNvPr>
              <p:cNvCxnSpPr/>
              <p:nvPr/>
            </p:nvCxnSpPr>
            <p:spPr>
              <a:xfrm>
                <a:off x="805220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B9F546E8-F5D9-859E-4CE3-4DBD01D8E30F}"/>
                  </a:ext>
                </a:extLst>
              </p:cNvPr>
              <p:cNvCxnSpPr/>
              <p:nvPr/>
            </p:nvCxnSpPr>
            <p:spPr>
              <a:xfrm>
                <a:off x="1112295" y="2187764"/>
                <a:ext cx="0" cy="1053579"/>
              </a:xfrm>
              <a:prstGeom prst="line">
                <a:avLst/>
              </a:prstGeom>
              <a:ln w="9525">
                <a:solidFill>
                  <a:srgbClr val="013453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B14E489F-2060-48D1-2E3B-9256B0ACFFEB}"/>
                  </a:ext>
                </a:extLst>
              </p:cNvPr>
              <p:cNvCxnSpPr/>
              <p:nvPr/>
            </p:nvCxnSpPr>
            <p:spPr>
              <a:xfrm>
                <a:off x="1419370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658F00CB-1AF0-D2EB-2060-7A30039FA557}"/>
                  </a:ext>
                </a:extLst>
              </p:cNvPr>
              <p:cNvCxnSpPr/>
              <p:nvPr/>
            </p:nvCxnSpPr>
            <p:spPr>
              <a:xfrm>
                <a:off x="1726445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1C65235D-E564-ED99-E784-DAD8ECCA1DF2}"/>
                  </a:ext>
                </a:extLst>
              </p:cNvPr>
              <p:cNvCxnSpPr/>
              <p:nvPr/>
            </p:nvCxnSpPr>
            <p:spPr>
              <a:xfrm>
                <a:off x="2033520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1CD6BE1C-69F9-29DD-6CC1-877C1404D9F7}"/>
                  </a:ext>
                </a:extLst>
              </p:cNvPr>
              <p:cNvCxnSpPr/>
              <p:nvPr/>
            </p:nvCxnSpPr>
            <p:spPr>
              <a:xfrm>
                <a:off x="2340595" y="2187764"/>
                <a:ext cx="0" cy="105357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E84D288A-BA34-4EFD-D2FD-B384C1C48164}"/>
                  </a:ext>
                </a:extLst>
              </p:cNvPr>
              <p:cNvCxnSpPr/>
              <p:nvPr/>
            </p:nvCxnSpPr>
            <p:spPr>
              <a:xfrm>
                <a:off x="2647670" y="2187764"/>
                <a:ext cx="0" cy="1053579"/>
              </a:xfrm>
              <a:prstGeom prst="line">
                <a:avLst/>
              </a:prstGeom>
              <a:ln w="9525">
                <a:solidFill>
                  <a:srgbClr val="013453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01241646-A4FA-A770-CA7F-C735C87F8F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17403" y="1835175"/>
              <a:ext cx="0" cy="3772061"/>
            </a:xfrm>
            <a:prstGeom prst="straightConnector1">
              <a:avLst/>
            </a:prstGeom>
            <a:ln w="19050">
              <a:solidFill>
                <a:srgbClr val="01345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0C577743-61CF-34C3-02A9-7AF4A742FA33}"/>
                </a:ext>
              </a:extLst>
            </p:cNvPr>
            <p:cNvCxnSpPr/>
            <p:nvPr/>
          </p:nvCxnSpPr>
          <p:spPr>
            <a:xfrm>
              <a:off x="1740839" y="5425423"/>
              <a:ext cx="4492339" cy="0"/>
            </a:xfrm>
            <a:prstGeom prst="straightConnector1">
              <a:avLst/>
            </a:prstGeom>
            <a:ln w="19050">
              <a:solidFill>
                <a:srgbClr val="01345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95753DAD-C0B5-15CF-D497-FC112FB4068C}"/>
                </a:ext>
              </a:extLst>
            </p:cNvPr>
            <p:cNvSpPr txBox="1"/>
            <p:nvPr/>
          </p:nvSpPr>
          <p:spPr>
            <a:xfrm>
              <a:off x="2378501" y="5399991"/>
              <a:ext cx="409012" cy="216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100">
                  <a:solidFill>
                    <a:srgbClr val="013453"/>
                  </a:solidFill>
                  <a:latin typeface="Gilroy" panose="00000500000000000000" pitchFamily="50" charset="0"/>
                </a:rPr>
                <a:t>2010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B2675C0E-0003-5893-B3D0-B84BFDD78211}"/>
                </a:ext>
              </a:extLst>
            </p:cNvPr>
            <p:cNvSpPr txBox="1"/>
            <p:nvPr/>
          </p:nvSpPr>
          <p:spPr>
            <a:xfrm>
              <a:off x="4042561" y="5399991"/>
              <a:ext cx="399721" cy="216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100">
                  <a:solidFill>
                    <a:srgbClr val="013453"/>
                  </a:solidFill>
                  <a:latin typeface="Gilroy" panose="00000500000000000000" pitchFamily="50" charset="0"/>
                </a:rPr>
                <a:t>2015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9C53C415-DF29-0EB6-3B3E-8BE45165AF1F}"/>
                </a:ext>
              </a:extLst>
            </p:cNvPr>
            <p:cNvSpPr txBox="1"/>
            <p:nvPr/>
          </p:nvSpPr>
          <p:spPr>
            <a:xfrm>
              <a:off x="5690034" y="5399991"/>
              <a:ext cx="423610" cy="216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100">
                  <a:solidFill>
                    <a:srgbClr val="013453"/>
                  </a:solidFill>
                  <a:latin typeface="Gilroy" panose="00000500000000000000" pitchFamily="50" charset="0"/>
                </a:rPr>
                <a:t>2020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D7CA8655-5D05-06C6-461B-9A1DE171FE44}"/>
                </a:ext>
              </a:extLst>
            </p:cNvPr>
            <p:cNvSpPr txBox="1"/>
            <p:nvPr/>
          </p:nvSpPr>
          <p:spPr>
            <a:xfrm>
              <a:off x="6135097" y="3996145"/>
              <a:ext cx="346638" cy="216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100" b="1">
                  <a:solidFill>
                    <a:srgbClr val="013453"/>
                  </a:solidFill>
                  <a:latin typeface="Gilroy" panose="00000500000000000000" pitchFamily="50" charset="0"/>
                </a:rPr>
                <a:t>100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97A0AF70-494D-67E3-AACD-D0302725B3CB}"/>
                </a:ext>
              </a:extLst>
            </p:cNvPr>
            <p:cNvSpPr txBox="1"/>
            <p:nvPr/>
          </p:nvSpPr>
          <p:spPr>
            <a:xfrm>
              <a:off x="6109882" y="2700845"/>
              <a:ext cx="371853" cy="216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100" b="1">
                  <a:solidFill>
                    <a:srgbClr val="013453"/>
                  </a:solidFill>
                  <a:latin typeface="Gilroy" panose="00000500000000000000" pitchFamily="50" charset="0"/>
                </a:rPr>
                <a:t>200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1D0D6140-5B92-84BB-BB62-2A683B16E57C}"/>
                </a:ext>
              </a:extLst>
            </p:cNvPr>
            <p:cNvSpPr txBox="1"/>
            <p:nvPr/>
          </p:nvSpPr>
          <p:spPr>
            <a:xfrm rot="16200000">
              <a:off x="1413739" y="3626276"/>
              <a:ext cx="693011" cy="229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>
                  <a:solidFill>
                    <a:srgbClr val="013453"/>
                  </a:solidFill>
                  <a:latin typeface="Gilroy" panose="00000500000000000000" pitchFamily="50" charset="0"/>
                </a:rPr>
                <a:t>Mrd. US$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59879B50-2502-0388-ED60-B97BE4456603}"/>
                </a:ext>
              </a:extLst>
            </p:cNvPr>
            <p:cNvSpPr txBox="1"/>
            <p:nvPr/>
          </p:nvSpPr>
          <p:spPr>
            <a:xfrm>
              <a:off x="2093968" y="1777103"/>
              <a:ext cx="3987701" cy="586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latin typeface="Gilroy" panose="00000500000000000000" pitchFamily="50" charset="0"/>
                </a:rPr>
                <a:t>Größe des Weltmarkts</a:t>
              </a:r>
            </a:p>
            <a:p>
              <a:pPr algn="ctr"/>
              <a:r>
                <a:rPr lang="de-DE" sz="2400" b="1" dirty="0">
                  <a:latin typeface="Gilroy Bold" panose="00000800000000000000" pitchFamily="50" charset="0"/>
                </a:rPr>
                <a:t>Public Cloud Computing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E848E199-985D-EFFE-E5E6-8D097A55E5D6}"/>
                </a:ext>
              </a:extLst>
            </p:cNvPr>
            <p:cNvSpPr txBox="1"/>
            <p:nvPr/>
          </p:nvSpPr>
          <p:spPr>
            <a:xfrm>
              <a:off x="1429956" y="5919256"/>
              <a:ext cx="4886324" cy="152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600">
                  <a:latin typeface="Gilroy" panose="00000500000000000000" pitchFamily="50" charset="0"/>
                  <a:hlinkClick r:id="rId2"/>
                </a:rPr>
                <a:t>https://www.statista.com/statistics/510350/worldwide-public-cloud-computing/</a:t>
              </a:r>
              <a:r>
                <a:rPr lang="de-DE" sz="600">
                  <a:latin typeface="Gilroy" panose="00000500000000000000" pitchFamily="50" charset="0"/>
                </a:rPr>
                <a:t> </a:t>
              </a: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84DDDB1F-616C-7F5E-1E54-4B0AEA4BFEE5}"/>
                </a:ext>
              </a:extLst>
            </p:cNvPr>
            <p:cNvSpPr/>
            <p:nvPr/>
          </p:nvSpPr>
          <p:spPr>
            <a:xfrm>
              <a:off x="1917403" y="2370526"/>
              <a:ext cx="3987701" cy="3052868"/>
            </a:xfrm>
            <a:custGeom>
              <a:avLst/>
              <a:gdLst>
                <a:gd name="connsiteX0" fmla="*/ 0 w 3855492"/>
                <a:gd name="connsiteY0" fmla="*/ 2053988 h 2053988"/>
                <a:gd name="connsiteX1" fmla="*/ 348018 w 3855492"/>
                <a:gd name="connsiteY1" fmla="*/ 1999397 h 2053988"/>
                <a:gd name="connsiteX2" fmla="*/ 655092 w 3855492"/>
                <a:gd name="connsiteY2" fmla="*/ 1931158 h 2053988"/>
                <a:gd name="connsiteX3" fmla="*/ 955343 w 3855492"/>
                <a:gd name="connsiteY3" fmla="*/ 1849272 h 2053988"/>
                <a:gd name="connsiteX4" fmla="*/ 1303361 w 3855492"/>
                <a:gd name="connsiteY4" fmla="*/ 1699146 h 2053988"/>
                <a:gd name="connsiteX5" fmla="*/ 1617259 w 3855492"/>
                <a:gd name="connsiteY5" fmla="*/ 1535373 h 2053988"/>
                <a:gd name="connsiteX6" fmla="*/ 1924334 w 3855492"/>
                <a:gd name="connsiteY6" fmla="*/ 1385248 h 2053988"/>
                <a:gd name="connsiteX7" fmla="*/ 2258704 w 3855492"/>
                <a:gd name="connsiteY7" fmla="*/ 1310185 h 2053988"/>
                <a:gd name="connsiteX8" fmla="*/ 2572603 w 3855492"/>
                <a:gd name="connsiteY8" fmla="*/ 1071349 h 2053988"/>
                <a:gd name="connsiteX9" fmla="*/ 2893325 w 3855492"/>
                <a:gd name="connsiteY9" fmla="*/ 791570 h 2053988"/>
                <a:gd name="connsiteX10" fmla="*/ 3207224 w 3855492"/>
                <a:gd name="connsiteY10" fmla="*/ 525439 h 2053988"/>
                <a:gd name="connsiteX11" fmla="*/ 3534770 w 3855492"/>
                <a:gd name="connsiteY11" fmla="*/ 252484 h 2053988"/>
                <a:gd name="connsiteX12" fmla="*/ 3855492 w 3855492"/>
                <a:gd name="connsiteY12" fmla="*/ 0 h 205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55492" h="2053988">
                  <a:moveTo>
                    <a:pt x="0" y="2053988"/>
                  </a:moveTo>
                  <a:lnTo>
                    <a:pt x="348018" y="1999397"/>
                  </a:lnTo>
                  <a:lnTo>
                    <a:pt x="655092" y="1931158"/>
                  </a:lnTo>
                  <a:lnTo>
                    <a:pt x="955343" y="1849272"/>
                  </a:lnTo>
                  <a:lnTo>
                    <a:pt x="1303361" y="1699146"/>
                  </a:lnTo>
                  <a:lnTo>
                    <a:pt x="1617259" y="1535373"/>
                  </a:lnTo>
                  <a:lnTo>
                    <a:pt x="1924334" y="1385248"/>
                  </a:lnTo>
                  <a:lnTo>
                    <a:pt x="2258704" y="1310185"/>
                  </a:lnTo>
                  <a:lnTo>
                    <a:pt x="2572603" y="1071349"/>
                  </a:lnTo>
                  <a:lnTo>
                    <a:pt x="2893325" y="791570"/>
                  </a:lnTo>
                  <a:lnTo>
                    <a:pt x="3207224" y="525439"/>
                  </a:lnTo>
                  <a:lnTo>
                    <a:pt x="3534770" y="252484"/>
                  </a:lnTo>
                  <a:lnTo>
                    <a:pt x="3855492" y="0"/>
                  </a:lnTo>
                </a:path>
              </a:pathLst>
            </a:custGeom>
            <a:noFill/>
            <a:ln w="57150">
              <a:solidFill>
                <a:srgbClr val="42D0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Gilroy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8125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1B43212E-D0F2-8F40-A0A5-4039AF6FD354}"/>
              </a:ext>
            </a:extLst>
          </p:cNvPr>
          <p:cNvSpPr/>
          <p:nvPr/>
        </p:nvSpPr>
        <p:spPr>
          <a:xfrm>
            <a:off x="572567" y="663264"/>
            <a:ext cx="6253124" cy="5225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324C70D-5ABB-FD19-1DAE-A70FC220B1E2}"/>
              </a:ext>
            </a:extLst>
          </p:cNvPr>
          <p:cNvSpPr/>
          <p:nvPr/>
        </p:nvSpPr>
        <p:spPr>
          <a:xfrm>
            <a:off x="7441029" y="3655778"/>
            <a:ext cx="3751419" cy="22387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44000" tIns="324000" rIns="144000" rtlCol="0" anchor="t"/>
          <a:lstStyle/>
          <a:p>
            <a:pPr algn="ctr">
              <a:spcBef>
                <a:spcPts val="600"/>
              </a:spcBef>
            </a:pPr>
            <a:r>
              <a:rPr lang="de-DE" sz="3600" b="1" dirty="0">
                <a:solidFill>
                  <a:schemeClr val="tx1"/>
                </a:solidFill>
                <a:latin typeface="Gilroy Bold" panose="00000800000000000000" pitchFamily="50" charset="0"/>
              </a:rPr>
              <a:t>Azure</a:t>
            </a:r>
            <a:endParaRPr lang="de-DE" sz="2800" b="1" dirty="0">
              <a:solidFill>
                <a:schemeClr val="tx1"/>
              </a:solidFill>
              <a:latin typeface="Gilroy Bold" panose="00000800000000000000" pitchFamily="50" charset="0"/>
            </a:endParaRPr>
          </a:p>
          <a:p>
            <a:pPr algn="ctr">
              <a:spcBef>
                <a:spcPts val="600"/>
              </a:spcBef>
            </a:pPr>
            <a:r>
              <a:rPr lang="de-DE" sz="2800" dirty="0">
                <a:solidFill>
                  <a:schemeClr val="tx1"/>
                </a:solidFill>
                <a:latin typeface="Gilroy" panose="00000500000000000000" pitchFamily="50" charset="0"/>
              </a:rPr>
              <a:t>Entwicklung des </a:t>
            </a:r>
            <a:r>
              <a:rPr lang="de-DE" sz="2800" dirty="0">
                <a:solidFill>
                  <a:srgbClr val="7ED878"/>
                </a:solidFill>
                <a:latin typeface="Gilroy" panose="00000500000000000000" pitchFamily="50" charset="0"/>
              </a:rPr>
              <a:t>Umsatzes</a:t>
            </a:r>
            <a:endParaRPr lang="de-DE" sz="4400" b="1" dirty="0">
              <a:solidFill>
                <a:srgbClr val="7ED878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FC00992A-BB0A-E96E-8385-852AEA0DC3CF}"/>
              </a:ext>
            </a:extLst>
          </p:cNvPr>
          <p:cNvGrpSpPr/>
          <p:nvPr/>
        </p:nvGrpSpPr>
        <p:grpSpPr>
          <a:xfrm>
            <a:off x="910091" y="877111"/>
            <a:ext cx="5655808" cy="4690981"/>
            <a:chOff x="534847" y="673911"/>
            <a:chExt cx="4584350" cy="3689297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198C508B-E317-F9E8-3751-36015F447984}"/>
                </a:ext>
              </a:extLst>
            </p:cNvPr>
            <p:cNvGrpSpPr/>
            <p:nvPr/>
          </p:nvGrpSpPr>
          <p:grpSpPr>
            <a:xfrm>
              <a:off x="534847" y="673911"/>
              <a:ext cx="4584350" cy="3689297"/>
              <a:chOff x="1779741" y="1134952"/>
              <a:chExt cx="5579909" cy="2859040"/>
            </a:xfrm>
          </p:grpSpPr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B8D0C8D0-1897-C22B-322F-94CD9C119D74}"/>
                  </a:ext>
                </a:extLst>
              </p:cNvPr>
              <p:cNvGrpSpPr/>
              <p:nvPr/>
            </p:nvGrpSpPr>
            <p:grpSpPr>
              <a:xfrm>
                <a:off x="2197097" y="1585036"/>
                <a:ext cx="5112698" cy="2294148"/>
                <a:chOff x="2178905" y="340587"/>
                <a:chExt cx="4369152" cy="3432299"/>
              </a:xfrm>
            </p:grpSpPr>
            <p:cxnSp>
              <p:nvCxnSpPr>
                <p:cNvPr id="21" name="Gerade Verbindung mit Pfeil 20">
                  <a:extLst>
                    <a:ext uri="{FF2B5EF4-FFF2-40B4-BE49-F238E27FC236}">
                      <a16:creationId xmlns:a16="http://schemas.microsoft.com/office/drawing/2014/main" id="{0680E433-C090-EE5E-B674-1156DB9D9E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26857" y="340587"/>
                  <a:ext cx="0" cy="343229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Gerade Verbindung mit Pfeil 21">
                  <a:extLst>
                    <a:ext uri="{FF2B5EF4-FFF2-40B4-BE49-F238E27FC236}">
                      <a16:creationId xmlns:a16="http://schemas.microsoft.com/office/drawing/2014/main" id="{00083F58-CD9B-8269-398D-2C21F0A36F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78905" y="3700303"/>
                  <a:ext cx="4369152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" name="Gerader Verbinder 7">
                <a:extLst>
                  <a:ext uri="{FF2B5EF4-FFF2-40B4-BE49-F238E27FC236}">
                    <a16:creationId xmlns:a16="http://schemas.microsoft.com/office/drawing/2014/main" id="{50D1B08E-6B69-B3C1-C136-07C6148D0F2C}"/>
                  </a:ext>
                </a:extLst>
              </p:cNvPr>
              <p:cNvCxnSpPr/>
              <p:nvPr/>
            </p:nvCxnSpPr>
            <p:spPr>
              <a:xfrm>
                <a:off x="2253210" y="3413125"/>
                <a:ext cx="5106440" cy="0"/>
              </a:xfrm>
              <a:prstGeom prst="line">
                <a:avLst/>
              </a:prstGeom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Gerader Verbinder 8">
                <a:extLst>
                  <a:ext uri="{FF2B5EF4-FFF2-40B4-BE49-F238E27FC236}">
                    <a16:creationId xmlns:a16="http://schemas.microsoft.com/office/drawing/2014/main" id="{BD5ECCA5-A7CD-F9C8-5AC7-02080FC0ACB6}"/>
                  </a:ext>
                </a:extLst>
              </p:cNvPr>
              <p:cNvCxnSpPr/>
              <p:nvPr/>
            </p:nvCxnSpPr>
            <p:spPr>
              <a:xfrm>
                <a:off x="2253210" y="2990850"/>
                <a:ext cx="5106440" cy="0"/>
              </a:xfrm>
              <a:prstGeom prst="line">
                <a:avLst/>
              </a:prstGeom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A64581B2-ED7E-2C4E-B5AF-7476D241E2E1}"/>
                  </a:ext>
                </a:extLst>
              </p:cNvPr>
              <p:cNvCxnSpPr/>
              <p:nvPr/>
            </p:nvCxnSpPr>
            <p:spPr>
              <a:xfrm>
                <a:off x="2253210" y="2568575"/>
                <a:ext cx="5106440" cy="0"/>
              </a:xfrm>
              <a:prstGeom prst="line">
                <a:avLst/>
              </a:prstGeom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r Verbinder 11">
                <a:extLst>
                  <a:ext uri="{FF2B5EF4-FFF2-40B4-BE49-F238E27FC236}">
                    <a16:creationId xmlns:a16="http://schemas.microsoft.com/office/drawing/2014/main" id="{36F57D53-6171-4149-C047-CB85C228F4AB}"/>
                  </a:ext>
                </a:extLst>
              </p:cNvPr>
              <p:cNvCxnSpPr/>
              <p:nvPr/>
            </p:nvCxnSpPr>
            <p:spPr>
              <a:xfrm>
                <a:off x="2253210" y="2146300"/>
                <a:ext cx="5106440" cy="0"/>
              </a:xfrm>
              <a:prstGeom prst="line">
                <a:avLst/>
              </a:prstGeom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691B448F-F13F-5755-844A-358E6B9A5CB7}"/>
                  </a:ext>
                </a:extLst>
              </p:cNvPr>
              <p:cNvSpPr txBox="1"/>
              <p:nvPr/>
            </p:nvSpPr>
            <p:spPr>
              <a:xfrm>
                <a:off x="2427691" y="3834547"/>
                <a:ext cx="482671" cy="159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>
                    <a:latin typeface="Gilroy" panose="00000500000000000000" pitchFamily="50" charset="0"/>
                  </a:rPr>
                  <a:t>2015</a:t>
                </a:r>
              </a:p>
            </p:txBody>
          </p: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6FE78691-9B6E-C347-7586-43A326228601}"/>
                  </a:ext>
                </a:extLst>
              </p:cNvPr>
              <p:cNvSpPr txBox="1"/>
              <p:nvPr/>
            </p:nvSpPr>
            <p:spPr>
              <a:xfrm>
                <a:off x="3345230" y="3834547"/>
                <a:ext cx="463693" cy="159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>
                    <a:latin typeface="Gilroy" panose="00000500000000000000" pitchFamily="50" charset="0"/>
                  </a:rPr>
                  <a:t>2016</a:t>
                </a:r>
              </a:p>
            </p:txBody>
          </p: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A2106315-14A3-B9F1-377B-311CE1677DDF}"/>
                  </a:ext>
                </a:extLst>
              </p:cNvPr>
              <p:cNvSpPr txBox="1"/>
              <p:nvPr/>
            </p:nvSpPr>
            <p:spPr>
              <a:xfrm>
                <a:off x="4434897" y="3834547"/>
                <a:ext cx="457367" cy="159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>
                    <a:latin typeface="Gilroy" panose="00000500000000000000" pitchFamily="50" charset="0"/>
                  </a:rPr>
                  <a:t>2017</a:t>
                </a:r>
              </a:p>
            </p:txBody>
          </p: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497F681F-0A56-F2DB-7864-829C1FD0EE34}"/>
                  </a:ext>
                </a:extLst>
              </p:cNvPr>
              <p:cNvSpPr txBox="1"/>
              <p:nvPr/>
            </p:nvSpPr>
            <p:spPr>
              <a:xfrm>
                <a:off x="5517446" y="3834547"/>
                <a:ext cx="465275" cy="159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>
                    <a:latin typeface="Gilroy" panose="00000500000000000000" pitchFamily="50" charset="0"/>
                  </a:rPr>
                  <a:t>2018</a:t>
                </a:r>
              </a:p>
            </p:txBody>
          </p:sp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71CB7D17-B69B-C72D-72E4-83D64BB12181}"/>
                  </a:ext>
                </a:extLst>
              </p:cNvPr>
              <p:cNvSpPr txBox="1"/>
              <p:nvPr/>
            </p:nvSpPr>
            <p:spPr>
              <a:xfrm>
                <a:off x="6604742" y="3834547"/>
                <a:ext cx="463693" cy="159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>
                    <a:latin typeface="Gilroy" panose="00000500000000000000" pitchFamily="50" charset="0"/>
                  </a:rPr>
                  <a:t>2019</a:t>
                </a:r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38640294-3D07-DF03-5496-EEF81FEE5BB7}"/>
                  </a:ext>
                </a:extLst>
              </p:cNvPr>
              <p:cNvSpPr txBox="1"/>
              <p:nvPr/>
            </p:nvSpPr>
            <p:spPr>
              <a:xfrm>
                <a:off x="1779741" y="2070382"/>
                <a:ext cx="522209" cy="159445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de-DE" sz="1100" b="1">
                    <a:latin typeface="Gilroy" panose="00000500000000000000" pitchFamily="50" charset="0"/>
                  </a:rPr>
                  <a:t>20Bn</a:t>
                </a:r>
              </a:p>
            </p:txBody>
          </p: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78C9C4D2-1D80-B34D-E3EE-2A71EDEAE20E}"/>
                  </a:ext>
                </a:extLst>
              </p:cNvPr>
              <p:cNvSpPr txBox="1"/>
              <p:nvPr/>
            </p:nvSpPr>
            <p:spPr>
              <a:xfrm>
                <a:off x="1806627" y="2913217"/>
                <a:ext cx="495323" cy="159445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de-DE" sz="1100" b="1">
                    <a:latin typeface="Gilroy" panose="00000500000000000000" pitchFamily="50" charset="0"/>
                  </a:rPr>
                  <a:t>10Bn</a:t>
                </a:r>
              </a:p>
            </p:txBody>
          </p:sp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F3F709AD-E9E9-4520-0BD9-CE708778DF6A}"/>
                  </a:ext>
                </a:extLst>
              </p:cNvPr>
              <p:cNvSpPr txBox="1"/>
              <p:nvPr/>
            </p:nvSpPr>
            <p:spPr>
              <a:xfrm>
                <a:off x="2848887" y="1134952"/>
                <a:ext cx="3987701" cy="375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>
                    <a:latin typeface="Gilroy" panose="00000500000000000000" pitchFamily="50" charset="0"/>
                  </a:rPr>
                  <a:t>Annualisierter Umsatz in US$</a:t>
                </a:r>
              </a:p>
              <a:p>
                <a:pPr algn="ctr"/>
                <a:r>
                  <a:rPr lang="de-DE" sz="2000" b="1" dirty="0">
                    <a:latin typeface="Gilroy Bold" panose="00000800000000000000" pitchFamily="50" charset="0"/>
                  </a:rPr>
                  <a:t>Microsoft Commercial Cloud</a:t>
                </a:r>
              </a:p>
            </p:txBody>
          </p:sp>
        </p:grp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F737F374-F310-7B42-D148-F896DF319755}"/>
                </a:ext>
              </a:extLst>
            </p:cNvPr>
            <p:cNvSpPr/>
            <p:nvPr/>
          </p:nvSpPr>
          <p:spPr>
            <a:xfrm>
              <a:off x="1039470" y="1815071"/>
              <a:ext cx="3964952" cy="2048506"/>
            </a:xfrm>
            <a:custGeom>
              <a:avLst/>
              <a:gdLst>
                <a:gd name="connsiteX0" fmla="*/ 0 w 4826000"/>
                <a:gd name="connsiteY0" fmla="*/ 1587500 h 1587500"/>
                <a:gd name="connsiteX1" fmla="*/ 0 w 4826000"/>
                <a:gd name="connsiteY1" fmla="*/ 1587500 h 1587500"/>
                <a:gd name="connsiteX2" fmla="*/ 266700 w 4826000"/>
                <a:gd name="connsiteY2" fmla="*/ 1549400 h 1587500"/>
                <a:gd name="connsiteX3" fmla="*/ 533400 w 4826000"/>
                <a:gd name="connsiteY3" fmla="*/ 1492250 h 1587500"/>
                <a:gd name="connsiteX4" fmla="*/ 806450 w 4826000"/>
                <a:gd name="connsiteY4" fmla="*/ 1473200 h 1587500"/>
                <a:gd name="connsiteX5" fmla="*/ 1073150 w 4826000"/>
                <a:gd name="connsiteY5" fmla="*/ 1435100 h 1587500"/>
                <a:gd name="connsiteX6" fmla="*/ 1333500 w 4826000"/>
                <a:gd name="connsiteY6" fmla="*/ 1384300 h 1587500"/>
                <a:gd name="connsiteX7" fmla="*/ 1581150 w 4826000"/>
                <a:gd name="connsiteY7" fmla="*/ 1314450 h 1587500"/>
                <a:gd name="connsiteX8" fmla="*/ 1879600 w 4826000"/>
                <a:gd name="connsiteY8" fmla="*/ 1282700 h 1587500"/>
                <a:gd name="connsiteX9" fmla="*/ 2139950 w 4826000"/>
                <a:gd name="connsiteY9" fmla="*/ 1250950 h 1587500"/>
                <a:gd name="connsiteX10" fmla="*/ 2400300 w 4826000"/>
                <a:gd name="connsiteY10" fmla="*/ 1181100 h 1587500"/>
                <a:gd name="connsiteX11" fmla="*/ 2686050 w 4826000"/>
                <a:gd name="connsiteY11" fmla="*/ 1028700 h 1587500"/>
                <a:gd name="connsiteX12" fmla="*/ 2952750 w 4826000"/>
                <a:gd name="connsiteY12" fmla="*/ 1003300 h 1587500"/>
                <a:gd name="connsiteX13" fmla="*/ 3213100 w 4826000"/>
                <a:gd name="connsiteY13" fmla="*/ 800100 h 1587500"/>
                <a:gd name="connsiteX14" fmla="*/ 3473450 w 4826000"/>
                <a:gd name="connsiteY14" fmla="*/ 698500 h 1587500"/>
                <a:gd name="connsiteX15" fmla="*/ 3740150 w 4826000"/>
                <a:gd name="connsiteY15" fmla="*/ 508000 h 1587500"/>
                <a:gd name="connsiteX16" fmla="*/ 3994150 w 4826000"/>
                <a:gd name="connsiteY16" fmla="*/ 425450 h 1587500"/>
                <a:gd name="connsiteX17" fmla="*/ 4267200 w 4826000"/>
                <a:gd name="connsiteY17" fmla="*/ 330200 h 1587500"/>
                <a:gd name="connsiteX18" fmla="*/ 4540250 w 4826000"/>
                <a:gd name="connsiteY18" fmla="*/ 228600 h 1587500"/>
                <a:gd name="connsiteX19" fmla="*/ 4826000 w 4826000"/>
                <a:gd name="connsiteY19" fmla="*/ 0 h 158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26000" h="1587500">
                  <a:moveTo>
                    <a:pt x="0" y="1587500"/>
                  </a:moveTo>
                  <a:lnTo>
                    <a:pt x="0" y="1587500"/>
                  </a:lnTo>
                  <a:lnTo>
                    <a:pt x="266700" y="1549400"/>
                  </a:lnTo>
                  <a:lnTo>
                    <a:pt x="533400" y="1492250"/>
                  </a:lnTo>
                  <a:lnTo>
                    <a:pt x="806450" y="1473200"/>
                  </a:lnTo>
                  <a:lnTo>
                    <a:pt x="1073150" y="1435100"/>
                  </a:lnTo>
                  <a:lnTo>
                    <a:pt x="1333500" y="1384300"/>
                  </a:lnTo>
                  <a:lnTo>
                    <a:pt x="1581150" y="1314450"/>
                  </a:lnTo>
                  <a:lnTo>
                    <a:pt x="1879600" y="1282700"/>
                  </a:lnTo>
                  <a:lnTo>
                    <a:pt x="2139950" y="1250950"/>
                  </a:lnTo>
                  <a:lnTo>
                    <a:pt x="2400300" y="1181100"/>
                  </a:lnTo>
                  <a:lnTo>
                    <a:pt x="2686050" y="1028700"/>
                  </a:lnTo>
                  <a:lnTo>
                    <a:pt x="2952750" y="1003300"/>
                  </a:lnTo>
                  <a:lnTo>
                    <a:pt x="3213100" y="800100"/>
                  </a:lnTo>
                  <a:lnTo>
                    <a:pt x="3473450" y="698500"/>
                  </a:lnTo>
                  <a:lnTo>
                    <a:pt x="3740150" y="508000"/>
                  </a:lnTo>
                  <a:lnTo>
                    <a:pt x="3994150" y="425450"/>
                  </a:lnTo>
                  <a:lnTo>
                    <a:pt x="4267200" y="330200"/>
                  </a:lnTo>
                  <a:lnTo>
                    <a:pt x="4540250" y="228600"/>
                  </a:lnTo>
                  <a:lnTo>
                    <a:pt x="4826000" y="0"/>
                  </a:lnTo>
                </a:path>
              </a:pathLst>
            </a:custGeom>
            <a:noFill/>
            <a:ln w="57150">
              <a:solidFill>
                <a:srgbClr val="7ED8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7ED878"/>
                </a:solidFill>
                <a:latin typeface="Gilroy" panose="00000500000000000000" pitchFamily="50" charset="0"/>
              </a:endParaRPr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ED52A9A0-5458-E7FB-5DCD-EB34FD76AB06}"/>
              </a:ext>
            </a:extLst>
          </p:cNvPr>
          <p:cNvSpPr txBox="1"/>
          <p:nvPr/>
        </p:nvSpPr>
        <p:spPr>
          <a:xfrm>
            <a:off x="524846" y="5979608"/>
            <a:ext cx="488405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600">
                <a:hlinkClick r:id="rId2"/>
              </a:rPr>
              <a:t>https://s23.q4cdn.com/574569502/files/doc_presentations/Dreamforce'19-Investor-Day-Finance-Review-Presentation.pdf</a:t>
            </a:r>
            <a:r>
              <a:rPr lang="de-DE" sz="6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4523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1B43212E-D0F2-8F40-A0A5-4039AF6FD354}"/>
              </a:ext>
            </a:extLst>
          </p:cNvPr>
          <p:cNvSpPr/>
          <p:nvPr/>
        </p:nvSpPr>
        <p:spPr>
          <a:xfrm>
            <a:off x="572567" y="663264"/>
            <a:ext cx="6253124" cy="5225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324C70D-5ABB-FD19-1DAE-A70FC220B1E2}"/>
              </a:ext>
            </a:extLst>
          </p:cNvPr>
          <p:cNvSpPr/>
          <p:nvPr/>
        </p:nvSpPr>
        <p:spPr>
          <a:xfrm>
            <a:off x="7441029" y="3655778"/>
            <a:ext cx="3751419" cy="22387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44000" tIns="324000" rIns="144000" rtlCol="0" anchor="t"/>
          <a:lstStyle/>
          <a:p>
            <a:pPr algn="ctr">
              <a:spcBef>
                <a:spcPts val="600"/>
              </a:spcBef>
            </a:pPr>
            <a:r>
              <a:rPr lang="de-DE" sz="3600" b="1" dirty="0" err="1">
                <a:solidFill>
                  <a:schemeClr val="tx1"/>
                </a:solidFill>
                <a:latin typeface="Gilroy Bold" panose="00000800000000000000" pitchFamily="50" charset="0"/>
              </a:rPr>
              <a:t>Shopify</a:t>
            </a:r>
            <a:endParaRPr lang="de-DE" sz="2800" b="1" dirty="0">
              <a:solidFill>
                <a:schemeClr val="tx1"/>
              </a:solidFill>
              <a:latin typeface="Gilroy Bold" panose="00000800000000000000" pitchFamily="50" charset="0"/>
            </a:endParaRPr>
          </a:p>
          <a:p>
            <a:pPr algn="ctr">
              <a:spcBef>
                <a:spcPts val="600"/>
              </a:spcBef>
            </a:pPr>
            <a:r>
              <a:rPr lang="de-DE" sz="2800" dirty="0">
                <a:solidFill>
                  <a:schemeClr val="tx1"/>
                </a:solidFill>
                <a:latin typeface="Gilroy" panose="00000500000000000000" pitchFamily="50" charset="0"/>
              </a:rPr>
              <a:t>Entwicklung des </a:t>
            </a:r>
            <a:r>
              <a:rPr lang="de-DE" sz="2800" dirty="0">
                <a:solidFill>
                  <a:srgbClr val="7ED878"/>
                </a:solidFill>
                <a:latin typeface="Gilroy" panose="00000500000000000000" pitchFamily="50" charset="0"/>
              </a:rPr>
              <a:t>Umsatzes</a:t>
            </a:r>
            <a:endParaRPr lang="de-DE" sz="4400" b="1" dirty="0">
              <a:solidFill>
                <a:srgbClr val="7ED878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5DECB09-3CEB-67B5-3A76-CD380EE96BB6}"/>
              </a:ext>
            </a:extLst>
          </p:cNvPr>
          <p:cNvSpPr txBox="1"/>
          <p:nvPr/>
        </p:nvSpPr>
        <p:spPr>
          <a:xfrm>
            <a:off x="487392" y="5948515"/>
            <a:ext cx="703052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hlinkClick r:id="rId2"/>
              </a:rPr>
              <a:t>https://de.statista.com/statistik/daten/studie/807471/umfrage/umsatz-von-shopify/</a:t>
            </a:r>
            <a:r>
              <a:rPr lang="de-DE" sz="800" dirty="0"/>
              <a:t> 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871AD410-F6B3-DFE3-F486-C0B9241B1FBC}"/>
              </a:ext>
            </a:extLst>
          </p:cNvPr>
          <p:cNvGrpSpPr/>
          <p:nvPr/>
        </p:nvGrpSpPr>
        <p:grpSpPr>
          <a:xfrm>
            <a:off x="898658" y="969716"/>
            <a:ext cx="5553885" cy="4536134"/>
            <a:chOff x="631413" y="678433"/>
            <a:chExt cx="4272754" cy="3489771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25BCCAB9-2243-8A98-B623-97112F5F13DA}"/>
                </a:ext>
              </a:extLst>
            </p:cNvPr>
            <p:cNvGrpSpPr/>
            <p:nvPr/>
          </p:nvGrpSpPr>
          <p:grpSpPr>
            <a:xfrm>
              <a:off x="631413" y="678433"/>
              <a:ext cx="4272754" cy="3489771"/>
              <a:chOff x="1870715" y="1962336"/>
              <a:chExt cx="5488935" cy="1996713"/>
            </a:xfrm>
          </p:grpSpPr>
          <p:grpSp>
            <p:nvGrpSpPr>
              <p:cNvPr id="25" name="Gruppieren 24">
                <a:extLst>
                  <a:ext uri="{FF2B5EF4-FFF2-40B4-BE49-F238E27FC236}">
                    <a16:creationId xmlns:a16="http://schemas.microsoft.com/office/drawing/2014/main" id="{67A7D8EC-DA2B-A44D-4A1A-60058AEAAF88}"/>
                  </a:ext>
                </a:extLst>
              </p:cNvPr>
              <p:cNvGrpSpPr/>
              <p:nvPr/>
            </p:nvGrpSpPr>
            <p:grpSpPr>
              <a:xfrm>
                <a:off x="2069336" y="2170345"/>
                <a:ext cx="5240458" cy="1769445"/>
                <a:chOff x="2069725" y="1216274"/>
                <a:chExt cx="4478332" cy="2647285"/>
              </a:xfrm>
            </p:grpSpPr>
            <p:cxnSp>
              <p:nvCxnSpPr>
                <p:cNvPr id="41" name="Gerade Verbindung mit Pfeil 40">
                  <a:extLst>
                    <a:ext uri="{FF2B5EF4-FFF2-40B4-BE49-F238E27FC236}">
                      <a16:creationId xmlns:a16="http://schemas.microsoft.com/office/drawing/2014/main" id="{92398E17-4F68-CF4B-6AF4-ECBCCAB1DA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26857" y="1216274"/>
                  <a:ext cx="0" cy="2647285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Gerade Verbindung mit Pfeil 41">
                  <a:extLst>
                    <a:ext uri="{FF2B5EF4-FFF2-40B4-BE49-F238E27FC236}">
                      <a16:creationId xmlns:a16="http://schemas.microsoft.com/office/drawing/2014/main" id="{01B73473-BA7E-E914-1526-915C6E00F8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9725" y="3700303"/>
                  <a:ext cx="4478332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Gerader Verbinder 25">
                <a:extLst>
                  <a:ext uri="{FF2B5EF4-FFF2-40B4-BE49-F238E27FC236}">
                    <a16:creationId xmlns:a16="http://schemas.microsoft.com/office/drawing/2014/main" id="{0BD31DB1-0AD6-361D-2711-DAD1453B7B2E}"/>
                  </a:ext>
                </a:extLst>
              </p:cNvPr>
              <p:cNvCxnSpPr/>
              <p:nvPr/>
            </p:nvCxnSpPr>
            <p:spPr>
              <a:xfrm>
                <a:off x="2253210" y="3335595"/>
                <a:ext cx="5106440" cy="0"/>
              </a:xfrm>
              <a:prstGeom prst="line">
                <a:avLst/>
              </a:prstGeom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9438FEC2-95A1-4C9E-F68C-649624CC89B8}"/>
                  </a:ext>
                </a:extLst>
              </p:cNvPr>
              <p:cNvCxnSpPr/>
              <p:nvPr/>
            </p:nvCxnSpPr>
            <p:spPr>
              <a:xfrm>
                <a:off x="2253210" y="2856443"/>
                <a:ext cx="5106440" cy="0"/>
              </a:xfrm>
              <a:prstGeom prst="line">
                <a:avLst/>
              </a:prstGeom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D7039E72-E42B-81F8-F214-496EB5DFE5BF}"/>
                  </a:ext>
                </a:extLst>
              </p:cNvPr>
              <p:cNvSpPr txBox="1"/>
              <p:nvPr/>
            </p:nvSpPr>
            <p:spPr>
              <a:xfrm>
                <a:off x="2408201" y="3843893"/>
                <a:ext cx="462919" cy="115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>
                    <a:latin typeface="Gilroy" panose="00000500000000000000" pitchFamily="50" charset="0"/>
                  </a:rPr>
                  <a:t>2012</a:t>
                </a:r>
              </a:p>
            </p:txBody>
          </p:sp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4B1ADC6B-FE99-4B37-C977-921904B1102C}"/>
                  </a:ext>
                </a:extLst>
              </p:cNvPr>
              <p:cNvSpPr txBox="1"/>
              <p:nvPr/>
            </p:nvSpPr>
            <p:spPr>
              <a:xfrm>
                <a:off x="3471485" y="3843894"/>
                <a:ext cx="470841" cy="115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>
                    <a:latin typeface="Gilroy" panose="00000500000000000000" pitchFamily="50" charset="0"/>
                  </a:rPr>
                  <a:t>2014</a:t>
                </a:r>
              </a:p>
            </p:txBody>
          </p: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AD67ACE9-09D8-B1DE-4A85-8BA01F19E244}"/>
                  </a:ext>
                </a:extLst>
              </p:cNvPr>
              <p:cNvSpPr txBox="1"/>
              <p:nvPr/>
            </p:nvSpPr>
            <p:spPr>
              <a:xfrm>
                <a:off x="4579245" y="3843894"/>
                <a:ext cx="464504" cy="115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>
                    <a:latin typeface="Gilroy" panose="00000500000000000000" pitchFamily="50" charset="0"/>
                  </a:rPr>
                  <a:t>2016</a:t>
                </a:r>
              </a:p>
            </p:txBody>
          </p:sp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67EBB05A-EEE9-BB37-159A-85F818B4003C}"/>
                  </a:ext>
                </a:extLst>
              </p:cNvPr>
              <p:cNvSpPr txBox="1"/>
              <p:nvPr/>
            </p:nvSpPr>
            <p:spPr>
              <a:xfrm>
                <a:off x="5683045" y="3843894"/>
                <a:ext cx="466089" cy="115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>
                    <a:latin typeface="Gilroy" panose="00000500000000000000" pitchFamily="50" charset="0"/>
                  </a:rPr>
                  <a:t>2018</a:t>
                </a:r>
              </a:p>
            </p:txBody>
          </p:sp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DC552006-A797-99A6-C81F-889E3C1FC23A}"/>
                  </a:ext>
                </a:extLst>
              </p:cNvPr>
              <p:cNvSpPr txBox="1"/>
              <p:nvPr/>
            </p:nvSpPr>
            <p:spPr>
              <a:xfrm>
                <a:off x="6769418" y="3843894"/>
                <a:ext cx="502527" cy="115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>
                    <a:latin typeface="Gilroy" panose="00000500000000000000" pitchFamily="50" charset="0"/>
                  </a:rPr>
                  <a:t>2020</a:t>
                </a:r>
              </a:p>
            </p:txBody>
          </p:sp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7D27AD46-9E80-C88C-EBE8-5778FD7214E6}"/>
                  </a:ext>
                </a:extLst>
              </p:cNvPr>
              <p:cNvSpPr txBox="1"/>
              <p:nvPr/>
            </p:nvSpPr>
            <p:spPr>
              <a:xfrm>
                <a:off x="1870717" y="2794354"/>
                <a:ext cx="431235" cy="115155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de-DE" sz="1100" b="1">
                    <a:latin typeface="Gilroy" panose="00000500000000000000" pitchFamily="50" charset="0"/>
                  </a:rPr>
                  <a:t>2Bn</a:t>
                </a:r>
              </a:p>
            </p:txBody>
          </p: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EFF00297-ECE6-50CF-9E92-F7C04F3C6A7B}"/>
                  </a:ext>
                </a:extLst>
              </p:cNvPr>
              <p:cNvSpPr txBox="1"/>
              <p:nvPr/>
            </p:nvSpPr>
            <p:spPr>
              <a:xfrm>
                <a:off x="1897650" y="3259627"/>
                <a:ext cx="404302" cy="115155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de-DE" sz="1100" b="1">
                    <a:latin typeface="Gilroy" panose="00000500000000000000" pitchFamily="50" charset="0"/>
                  </a:rPr>
                  <a:t>1Bn</a:t>
                </a:r>
              </a:p>
            </p:txBody>
          </p:sp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68A947F7-071D-0E9E-1761-CC27A447D5EE}"/>
                  </a:ext>
                </a:extLst>
              </p:cNvPr>
              <p:cNvSpPr txBox="1"/>
              <p:nvPr/>
            </p:nvSpPr>
            <p:spPr>
              <a:xfrm>
                <a:off x="2848886" y="1962336"/>
                <a:ext cx="3987702" cy="270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>
                    <a:latin typeface="Gilroy" panose="00000500000000000000" pitchFamily="50" charset="0"/>
                  </a:rPr>
                  <a:t>Cloud </a:t>
                </a:r>
                <a:r>
                  <a:rPr lang="de-DE" sz="1400" dirty="0" err="1">
                    <a:latin typeface="Gilroy" panose="00000500000000000000" pitchFamily="50" charset="0"/>
                  </a:rPr>
                  <a:t>Revenues</a:t>
                </a:r>
                <a:r>
                  <a:rPr lang="de-DE" sz="1400" dirty="0">
                    <a:latin typeface="Gilroy" panose="00000500000000000000" pitchFamily="50" charset="0"/>
                  </a:rPr>
                  <a:t> in US$</a:t>
                </a:r>
              </a:p>
              <a:p>
                <a:pPr algn="ctr"/>
                <a:r>
                  <a:rPr lang="de-DE" sz="2000" b="1" dirty="0" err="1">
                    <a:latin typeface="Gilroy Bold" panose="00000800000000000000" pitchFamily="50" charset="0"/>
                  </a:rPr>
                  <a:t>Shopify</a:t>
                </a:r>
                <a:r>
                  <a:rPr lang="de-DE" sz="2000" b="1" dirty="0">
                    <a:latin typeface="Gilroy Bold" panose="00000800000000000000" pitchFamily="50" charset="0"/>
                  </a:rPr>
                  <a:t> Cloud</a:t>
                </a:r>
              </a:p>
            </p:txBody>
          </p:sp>
          <p:sp>
            <p:nvSpPr>
              <p:cNvPr id="39" name="Textfeld 38">
                <a:extLst>
                  <a:ext uri="{FF2B5EF4-FFF2-40B4-BE49-F238E27FC236}">
                    <a16:creationId xmlns:a16="http://schemas.microsoft.com/office/drawing/2014/main" id="{280D2069-1849-E358-EBB0-5914FE31D00C}"/>
                  </a:ext>
                </a:extLst>
              </p:cNvPr>
              <p:cNvSpPr txBox="1"/>
              <p:nvPr/>
            </p:nvSpPr>
            <p:spPr>
              <a:xfrm>
                <a:off x="1870715" y="2312249"/>
                <a:ext cx="431235" cy="115155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de-DE" sz="1100" b="1">
                    <a:latin typeface="Gilroy" panose="00000500000000000000" pitchFamily="50" charset="0"/>
                  </a:rPr>
                  <a:t>3Bn</a:t>
                </a:r>
              </a:p>
            </p:txBody>
          </p:sp>
          <p:cxnSp>
            <p:nvCxnSpPr>
              <p:cNvPr id="40" name="Gerader Verbinder 39">
                <a:extLst>
                  <a:ext uri="{FF2B5EF4-FFF2-40B4-BE49-F238E27FC236}">
                    <a16:creationId xmlns:a16="http://schemas.microsoft.com/office/drawing/2014/main" id="{64874BC9-ACA6-C1AE-FE2D-EFE66B108688}"/>
                  </a:ext>
                </a:extLst>
              </p:cNvPr>
              <p:cNvCxnSpPr/>
              <p:nvPr/>
            </p:nvCxnSpPr>
            <p:spPr>
              <a:xfrm>
                <a:off x="2253210" y="2371230"/>
                <a:ext cx="5106440" cy="0"/>
              </a:xfrm>
              <a:prstGeom prst="line">
                <a:avLst/>
              </a:prstGeom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358BE328-35A4-BCB5-7DBF-770D3CF7B847}"/>
                </a:ext>
              </a:extLst>
            </p:cNvPr>
            <p:cNvSpPr/>
            <p:nvPr/>
          </p:nvSpPr>
          <p:spPr>
            <a:xfrm>
              <a:off x="1225550" y="1443812"/>
              <a:ext cx="3409950" cy="2473838"/>
            </a:xfrm>
            <a:custGeom>
              <a:avLst/>
              <a:gdLst>
                <a:gd name="connsiteX0" fmla="*/ 0 w 3409950"/>
                <a:gd name="connsiteY0" fmla="*/ 2171700 h 2178050"/>
                <a:gd name="connsiteX1" fmla="*/ 431800 w 3409950"/>
                <a:gd name="connsiteY1" fmla="*/ 2178050 h 2178050"/>
                <a:gd name="connsiteX2" fmla="*/ 863600 w 3409950"/>
                <a:gd name="connsiteY2" fmla="*/ 2127250 h 2178050"/>
                <a:gd name="connsiteX3" fmla="*/ 1289050 w 3409950"/>
                <a:gd name="connsiteY3" fmla="*/ 2051050 h 2178050"/>
                <a:gd name="connsiteX4" fmla="*/ 1695450 w 3409950"/>
                <a:gd name="connsiteY4" fmla="*/ 1917700 h 2178050"/>
                <a:gd name="connsiteX5" fmla="*/ 2133600 w 3409950"/>
                <a:gd name="connsiteY5" fmla="*/ 1701800 h 2178050"/>
                <a:gd name="connsiteX6" fmla="*/ 2559050 w 3409950"/>
                <a:gd name="connsiteY6" fmla="*/ 1403350 h 2178050"/>
                <a:gd name="connsiteX7" fmla="*/ 2984500 w 3409950"/>
                <a:gd name="connsiteY7" fmla="*/ 1009650 h 2178050"/>
                <a:gd name="connsiteX8" fmla="*/ 3409950 w 3409950"/>
                <a:gd name="connsiteY8" fmla="*/ 0 h 2178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09950" h="2178050">
                  <a:moveTo>
                    <a:pt x="0" y="2171700"/>
                  </a:moveTo>
                  <a:lnTo>
                    <a:pt x="431800" y="2178050"/>
                  </a:lnTo>
                  <a:lnTo>
                    <a:pt x="863600" y="2127250"/>
                  </a:lnTo>
                  <a:lnTo>
                    <a:pt x="1289050" y="2051050"/>
                  </a:lnTo>
                  <a:lnTo>
                    <a:pt x="1695450" y="1917700"/>
                  </a:lnTo>
                  <a:lnTo>
                    <a:pt x="2133600" y="1701800"/>
                  </a:lnTo>
                  <a:lnTo>
                    <a:pt x="2559050" y="1403350"/>
                  </a:lnTo>
                  <a:lnTo>
                    <a:pt x="2984500" y="1009650"/>
                  </a:lnTo>
                  <a:lnTo>
                    <a:pt x="3409950" y="0"/>
                  </a:lnTo>
                </a:path>
              </a:pathLst>
            </a:custGeom>
            <a:noFill/>
            <a:ln w="57150">
              <a:solidFill>
                <a:srgbClr val="7ED8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  <a:latin typeface="Gilroy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4076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hteck 36">
            <a:extLst>
              <a:ext uri="{FF2B5EF4-FFF2-40B4-BE49-F238E27FC236}">
                <a16:creationId xmlns:a16="http://schemas.microsoft.com/office/drawing/2014/main" id="{D324424D-F2AA-29F9-2BB2-5EFDFE8FD47F}"/>
              </a:ext>
            </a:extLst>
          </p:cNvPr>
          <p:cNvSpPr/>
          <p:nvPr/>
        </p:nvSpPr>
        <p:spPr>
          <a:xfrm>
            <a:off x="7441029" y="3655778"/>
            <a:ext cx="3751419" cy="22387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44000" tIns="324000" rIns="144000" rtlCol="0" anchor="t"/>
          <a:lstStyle/>
          <a:p>
            <a:pPr algn="ctr">
              <a:spcBef>
                <a:spcPts val="600"/>
              </a:spcBef>
            </a:pPr>
            <a:r>
              <a:rPr lang="de-DE" sz="3600" b="1" dirty="0">
                <a:solidFill>
                  <a:schemeClr val="tx1"/>
                </a:solidFill>
                <a:latin typeface="Gilroy Bold" panose="00000800000000000000" pitchFamily="50" charset="0"/>
              </a:rPr>
              <a:t>AWS</a:t>
            </a:r>
            <a:endParaRPr lang="de-DE" sz="2800" b="1" dirty="0">
              <a:solidFill>
                <a:schemeClr val="tx1"/>
              </a:solidFill>
              <a:latin typeface="Gilroy Bold" panose="00000800000000000000" pitchFamily="50" charset="0"/>
            </a:endParaRPr>
          </a:p>
          <a:p>
            <a:pPr algn="ctr">
              <a:spcBef>
                <a:spcPts val="600"/>
              </a:spcBef>
            </a:pPr>
            <a:r>
              <a:rPr lang="de-DE" sz="2800" dirty="0">
                <a:solidFill>
                  <a:schemeClr val="tx1"/>
                </a:solidFill>
                <a:latin typeface="Gilroy" panose="00000500000000000000" pitchFamily="50" charset="0"/>
              </a:rPr>
              <a:t>Entwicklung von </a:t>
            </a:r>
            <a:r>
              <a:rPr lang="de-DE" sz="2800" dirty="0">
                <a:solidFill>
                  <a:srgbClr val="42D0C6"/>
                </a:solidFill>
                <a:latin typeface="Gilroy" panose="00000500000000000000" pitchFamily="50" charset="0"/>
              </a:rPr>
              <a:t>Umsatz</a:t>
            </a:r>
            <a:r>
              <a:rPr lang="de-DE" sz="2800" dirty="0">
                <a:solidFill>
                  <a:srgbClr val="013453"/>
                </a:solidFill>
                <a:latin typeface="Gilroy" panose="00000500000000000000" pitchFamily="50" charset="0"/>
              </a:rPr>
              <a:t> </a:t>
            </a:r>
            <a:r>
              <a:rPr lang="de-DE" sz="2800" dirty="0">
                <a:solidFill>
                  <a:schemeClr val="tx1"/>
                </a:solidFill>
                <a:latin typeface="Gilroy" panose="00000500000000000000" pitchFamily="50" charset="0"/>
              </a:rPr>
              <a:t>und</a:t>
            </a:r>
            <a:r>
              <a:rPr lang="de-DE" sz="2800" dirty="0">
                <a:solidFill>
                  <a:srgbClr val="013453"/>
                </a:solidFill>
                <a:latin typeface="Gilroy" panose="00000500000000000000" pitchFamily="50" charset="0"/>
              </a:rPr>
              <a:t> </a:t>
            </a:r>
            <a:r>
              <a:rPr lang="de-DE" sz="2800" dirty="0">
                <a:solidFill>
                  <a:srgbClr val="7ED878"/>
                </a:solidFill>
                <a:latin typeface="Gilroy" panose="00000500000000000000" pitchFamily="50" charset="0"/>
              </a:rPr>
              <a:t>Marge</a:t>
            </a:r>
            <a:endParaRPr lang="de-DE" sz="4400" b="1" dirty="0">
              <a:solidFill>
                <a:srgbClr val="7ED878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2DBAD25-1234-4755-8880-89F93726DBE7}"/>
              </a:ext>
            </a:extLst>
          </p:cNvPr>
          <p:cNvSpPr/>
          <p:nvPr/>
        </p:nvSpPr>
        <p:spPr>
          <a:xfrm>
            <a:off x="572567" y="663264"/>
            <a:ext cx="6253124" cy="5225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ilroy" panose="000005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27901F8-B711-33D6-2D05-35200C0DA6E3}"/>
              </a:ext>
            </a:extLst>
          </p:cNvPr>
          <p:cNvGrpSpPr/>
          <p:nvPr/>
        </p:nvGrpSpPr>
        <p:grpSpPr>
          <a:xfrm>
            <a:off x="840985" y="2336838"/>
            <a:ext cx="5188005" cy="2976462"/>
            <a:chOff x="-714375" y="2458445"/>
            <a:chExt cx="714375" cy="1337480"/>
          </a:xfrm>
        </p:grpSpPr>
        <p:cxnSp>
          <p:nvCxnSpPr>
            <p:cNvPr id="3" name="Gerader Verbinder 2">
              <a:extLst>
                <a:ext uri="{FF2B5EF4-FFF2-40B4-BE49-F238E27FC236}">
                  <a16:creationId xmlns:a16="http://schemas.microsoft.com/office/drawing/2014/main" id="{E2194F39-A879-51DE-A1B9-0DD5437867E7}"/>
                </a:ext>
              </a:extLst>
            </p:cNvPr>
            <p:cNvCxnSpPr/>
            <p:nvPr/>
          </p:nvCxnSpPr>
          <p:spPr>
            <a:xfrm>
              <a:off x="-714375" y="2458445"/>
              <a:ext cx="714375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7D0F7A7D-7189-BA02-F520-730453A00E73}"/>
                </a:ext>
              </a:extLst>
            </p:cNvPr>
            <p:cNvCxnSpPr/>
            <p:nvPr/>
          </p:nvCxnSpPr>
          <p:spPr>
            <a:xfrm>
              <a:off x="-714375" y="3127185"/>
              <a:ext cx="714375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40E6A91B-DEAA-125F-B4FA-FD6CAAB4B1E2}"/>
                </a:ext>
              </a:extLst>
            </p:cNvPr>
            <p:cNvCxnSpPr/>
            <p:nvPr/>
          </p:nvCxnSpPr>
          <p:spPr>
            <a:xfrm>
              <a:off x="-714375" y="3795925"/>
              <a:ext cx="714375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CCA1864-8FBA-1147-EB72-28242C4AC6DE}"/>
              </a:ext>
            </a:extLst>
          </p:cNvPr>
          <p:cNvGrpSpPr/>
          <p:nvPr/>
        </p:nvGrpSpPr>
        <p:grpSpPr>
          <a:xfrm>
            <a:off x="985204" y="1850685"/>
            <a:ext cx="3992870" cy="3911760"/>
            <a:chOff x="2338533" y="977720"/>
            <a:chExt cx="3810000" cy="3089456"/>
          </a:xfrm>
        </p:grpSpPr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7CC2215D-15C8-7542-FBA9-A725D3A34891}"/>
                </a:ext>
              </a:extLst>
            </p:cNvPr>
            <p:cNvCxnSpPr/>
            <p:nvPr/>
          </p:nvCxnSpPr>
          <p:spPr>
            <a:xfrm rot="16200000">
              <a:off x="793805" y="2522448"/>
              <a:ext cx="3089456" cy="0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18EE59EB-39F8-E63E-D960-57B9C062AD53}"/>
                </a:ext>
              </a:extLst>
            </p:cNvPr>
            <p:cNvCxnSpPr/>
            <p:nvPr/>
          </p:nvCxnSpPr>
          <p:spPr>
            <a:xfrm rot="16200000">
              <a:off x="1555805" y="2522448"/>
              <a:ext cx="3089456" cy="0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752AE49D-3CC7-28C3-66A8-177AC09A260B}"/>
                </a:ext>
              </a:extLst>
            </p:cNvPr>
            <p:cNvCxnSpPr/>
            <p:nvPr/>
          </p:nvCxnSpPr>
          <p:spPr>
            <a:xfrm rot="16200000">
              <a:off x="3079805" y="2522448"/>
              <a:ext cx="3089456" cy="0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934ACD22-C882-4A38-3A74-6385E9450B42}"/>
                </a:ext>
              </a:extLst>
            </p:cNvPr>
            <p:cNvCxnSpPr/>
            <p:nvPr/>
          </p:nvCxnSpPr>
          <p:spPr>
            <a:xfrm rot="16200000">
              <a:off x="4603805" y="2522448"/>
              <a:ext cx="3089456" cy="0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feld 47">
            <a:extLst>
              <a:ext uri="{FF2B5EF4-FFF2-40B4-BE49-F238E27FC236}">
                <a16:creationId xmlns:a16="http://schemas.microsoft.com/office/drawing/2014/main" id="{6FCEA864-62A9-119C-B08B-D1B9681A51CF}"/>
              </a:ext>
            </a:extLst>
          </p:cNvPr>
          <p:cNvSpPr txBox="1"/>
          <p:nvPr/>
        </p:nvSpPr>
        <p:spPr>
          <a:xfrm>
            <a:off x="5960968" y="2208567"/>
            <a:ext cx="502061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100" b="1">
                <a:solidFill>
                  <a:srgbClr val="013453"/>
                </a:solidFill>
                <a:latin typeface="Gilroy" panose="00000500000000000000" pitchFamily="50" charset="0"/>
              </a:rPr>
              <a:t>10Bn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90A781A9-3870-8C60-90CF-BFBCB8E5FDF8}"/>
              </a:ext>
            </a:extLst>
          </p:cNvPr>
          <p:cNvSpPr txBox="1"/>
          <p:nvPr/>
        </p:nvSpPr>
        <p:spPr>
          <a:xfrm>
            <a:off x="6048590" y="3676597"/>
            <a:ext cx="43794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100" b="1">
                <a:solidFill>
                  <a:srgbClr val="013453"/>
                </a:solidFill>
                <a:latin typeface="Gilroy" panose="00000500000000000000" pitchFamily="50" charset="0"/>
              </a:rPr>
              <a:t>5Bn</a:t>
            </a:r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2DC30205-9293-15CA-FEAB-F10B1AC5D95C}"/>
              </a:ext>
            </a:extLst>
          </p:cNvPr>
          <p:cNvSpPr/>
          <p:nvPr/>
        </p:nvSpPr>
        <p:spPr>
          <a:xfrm>
            <a:off x="990008" y="4270090"/>
            <a:ext cx="5188005" cy="1049240"/>
          </a:xfrm>
          <a:custGeom>
            <a:avLst/>
            <a:gdLst>
              <a:gd name="connsiteX0" fmla="*/ 0 w 4986338"/>
              <a:gd name="connsiteY0" fmla="*/ 828675 h 828675"/>
              <a:gd name="connsiteX1" fmla="*/ 766763 w 4986338"/>
              <a:gd name="connsiteY1" fmla="*/ 757237 h 828675"/>
              <a:gd name="connsiteX2" fmla="*/ 1528763 w 4986338"/>
              <a:gd name="connsiteY2" fmla="*/ 676275 h 828675"/>
              <a:gd name="connsiteX3" fmla="*/ 2300288 w 4986338"/>
              <a:gd name="connsiteY3" fmla="*/ 619125 h 828675"/>
              <a:gd name="connsiteX4" fmla="*/ 3067050 w 4986338"/>
              <a:gd name="connsiteY4" fmla="*/ 452437 h 828675"/>
              <a:gd name="connsiteX5" fmla="*/ 3833813 w 4986338"/>
              <a:gd name="connsiteY5" fmla="*/ 342900 h 828675"/>
              <a:gd name="connsiteX6" fmla="*/ 4610100 w 4986338"/>
              <a:gd name="connsiteY6" fmla="*/ 47625 h 828675"/>
              <a:gd name="connsiteX7" fmla="*/ 4986338 w 4986338"/>
              <a:gd name="connsiteY7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86338" h="828675">
                <a:moveTo>
                  <a:pt x="0" y="828675"/>
                </a:moveTo>
                <a:lnTo>
                  <a:pt x="766763" y="757237"/>
                </a:lnTo>
                <a:lnTo>
                  <a:pt x="1528763" y="676275"/>
                </a:lnTo>
                <a:lnTo>
                  <a:pt x="2300288" y="619125"/>
                </a:lnTo>
                <a:lnTo>
                  <a:pt x="3067050" y="452437"/>
                </a:lnTo>
                <a:lnTo>
                  <a:pt x="3833813" y="342900"/>
                </a:lnTo>
                <a:lnTo>
                  <a:pt x="4610100" y="47625"/>
                </a:lnTo>
                <a:lnTo>
                  <a:pt x="4986338" y="0"/>
                </a:lnTo>
              </a:path>
            </a:pathLst>
          </a:custGeom>
          <a:noFill/>
          <a:ln w="57150"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2A01D666-9CE4-5EE1-784E-0C6D80E80883}"/>
              </a:ext>
            </a:extLst>
          </p:cNvPr>
          <p:cNvCxnSpPr>
            <a:cxnSpLocks/>
          </p:cNvCxnSpPr>
          <p:nvPr/>
        </p:nvCxnSpPr>
        <p:spPr>
          <a:xfrm flipV="1">
            <a:off x="999551" y="983577"/>
            <a:ext cx="0" cy="44657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8CED6EB5-06F5-7278-4F97-6BF8B6CA4D33}"/>
              </a:ext>
            </a:extLst>
          </p:cNvPr>
          <p:cNvCxnSpPr/>
          <p:nvPr/>
        </p:nvCxnSpPr>
        <p:spPr>
          <a:xfrm>
            <a:off x="785081" y="5319329"/>
            <a:ext cx="545678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287CD62D-84FB-59B5-8D51-B21577B0AEF4}"/>
              </a:ext>
            </a:extLst>
          </p:cNvPr>
          <p:cNvSpPr txBox="1"/>
          <p:nvPr/>
        </p:nvSpPr>
        <p:spPr>
          <a:xfrm>
            <a:off x="1214022" y="969716"/>
            <a:ext cx="48438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Gilroy" panose="00000500000000000000" pitchFamily="50" charset="0"/>
              </a:rPr>
              <a:t>Amazons Cloud-Tochter AWS in US$</a:t>
            </a:r>
          </a:p>
          <a:p>
            <a:pPr algn="ctr"/>
            <a:r>
              <a:rPr lang="de-DE" sz="2000" b="1" dirty="0">
                <a:latin typeface="Gilroy Bold" panose="00000800000000000000" pitchFamily="50" charset="0"/>
              </a:rPr>
              <a:t>Umsatz &amp; operative Marge</a:t>
            </a:r>
          </a:p>
        </p:txBody>
      </p:sp>
      <p:sp>
        <p:nvSpPr>
          <p:cNvPr id="54" name="Freihandform: Form 53">
            <a:extLst>
              <a:ext uri="{FF2B5EF4-FFF2-40B4-BE49-F238E27FC236}">
                <a16:creationId xmlns:a16="http://schemas.microsoft.com/office/drawing/2014/main" id="{AA463B99-D948-C4A3-AB50-7D8A58E5AAE7}"/>
              </a:ext>
            </a:extLst>
          </p:cNvPr>
          <p:cNvSpPr/>
          <p:nvPr/>
        </p:nvSpPr>
        <p:spPr>
          <a:xfrm>
            <a:off x="980098" y="1514330"/>
            <a:ext cx="5197914" cy="3515554"/>
          </a:xfrm>
          <a:custGeom>
            <a:avLst/>
            <a:gdLst>
              <a:gd name="connsiteX0" fmla="*/ 0 w 4995863"/>
              <a:gd name="connsiteY0" fmla="*/ 2776538 h 2776538"/>
              <a:gd name="connsiteX1" fmla="*/ 776288 w 4995863"/>
              <a:gd name="connsiteY1" fmla="*/ 2595563 h 2776538"/>
              <a:gd name="connsiteX2" fmla="*/ 1538288 w 4995863"/>
              <a:gd name="connsiteY2" fmla="*/ 2347913 h 2776538"/>
              <a:gd name="connsiteX3" fmla="*/ 2309813 w 4995863"/>
              <a:gd name="connsiteY3" fmla="*/ 2052638 h 2776538"/>
              <a:gd name="connsiteX4" fmla="*/ 3076575 w 4995863"/>
              <a:gd name="connsiteY4" fmla="*/ 1581150 h 2776538"/>
              <a:gd name="connsiteX5" fmla="*/ 3843338 w 4995863"/>
              <a:gd name="connsiteY5" fmla="*/ 1038225 h 2776538"/>
              <a:gd name="connsiteX6" fmla="*/ 4610100 w 4995863"/>
              <a:gd name="connsiteY6" fmla="*/ 452438 h 2776538"/>
              <a:gd name="connsiteX7" fmla="*/ 4995863 w 4995863"/>
              <a:gd name="connsiteY7" fmla="*/ 0 h 2776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95863" h="2776538">
                <a:moveTo>
                  <a:pt x="0" y="2776538"/>
                </a:moveTo>
                <a:lnTo>
                  <a:pt x="776288" y="2595563"/>
                </a:lnTo>
                <a:lnTo>
                  <a:pt x="1538288" y="2347913"/>
                </a:lnTo>
                <a:lnTo>
                  <a:pt x="2309813" y="2052638"/>
                </a:lnTo>
                <a:lnTo>
                  <a:pt x="3076575" y="1581150"/>
                </a:lnTo>
                <a:lnTo>
                  <a:pt x="3843338" y="1038225"/>
                </a:lnTo>
                <a:lnTo>
                  <a:pt x="4610100" y="452438"/>
                </a:lnTo>
                <a:lnTo>
                  <a:pt x="4995863" y="0"/>
                </a:lnTo>
              </a:path>
            </a:pathLst>
          </a:custGeom>
          <a:noFill/>
          <a:ln w="57150">
            <a:solidFill>
              <a:srgbClr val="42D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22A42B97-884D-3F36-28D2-1A8BFA0DE32B}"/>
              </a:ext>
            </a:extLst>
          </p:cNvPr>
          <p:cNvSpPr txBox="1"/>
          <p:nvPr/>
        </p:nvSpPr>
        <p:spPr>
          <a:xfrm>
            <a:off x="1521754" y="5306418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>
                <a:solidFill>
                  <a:srgbClr val="013453"/>
                </a:solidFill>
                <a:latin typeface="Gilroy" panose="00000500000000000000" pitchFamily="50" charset="0"/>
              </a:rPr>
              <a:t>Q2/15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77E02C35-857B-ABEF-C330-8ED495905ABE}"/>
              </a:ext>
            </a:extLst>
          </p:cNvPr>
          <p:cNvSpPr txBox="1"/>
          <p:nvPr/>
        </p:nvSpPr>
        <p:spPr>
          <a:xfrm>
            <a:off x="3098636" y="5306418"/>
            <a:ext cx="5645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rgbClr val="013453"/>
                </a:solidFill>
                <a:latin typeface="Gilroy" panose="00000500000000000000" pitchFamily="50" charset="0"/>
              </a:rPr>
              <a:t>Q2/17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CFC18D1F-121C-7332-ACD0-964E498F7A40}"/>
              </a:ext>
            </a:extLst>
          </p:cNvPr>
          <p:cNvSpPr txBox="1"/>
          <p:nvPr/>
        </p:nvSpPr>
        <p:spPr>
          <a:xfrm>
            <a:off x="4705575" y="5306418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>
                <a:solidFill>
                  <a:srgbClr val="013453"/>
                </a:solidFill>
                <a:latin typeface="Gilroy" panose="00000500000000000000" pitchFamily="50" charset="0"/>
              </a:rPr>
              <a:t>Q2/19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1075BB64-21C4-78E2-3441-23025B3CD2A9}"/>
              </a:ext>
            </a:extLst>
          </p:cNvPr>
          <p:cNvSpPr/>
          <p:nvPr/>
        </p:nvSpPr>
        <p:spPr>
          <a:xfrm>
            <a:off x="3051774" y="2650080"/>
            <a:ext cx="1960936" cy="3391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7AA3BB"/>
                </a:solidFill>
                <a:latin typeface="Gilroy" panose="00000500000000000000" pitchFamily="50" charset="0"/>
              </a:rPr>
              <a:t>Umsatz pro </a:t>
            </a:r>
            <a:br>
              <a:rPr lang="de-DE" sz="1400" dirty="0">
                <a:solidFill>
                  <a:srgbClr val="7AA3BB"/>
                </a:solidFill>
                <a:latin typeface="Gilroy" panose="00000500000000000000" pitchFamily="50" charset="0"/>
              </a:rPr>
            </a:br>
            <a:r>
              <a:rPr lang="de-DE" sz="1400" dirty="0">
                <a:solidFill>
                  <a:srgbClr val="7AA3BB"/>
                </a:solidFill>
                <a:latin typeface="Gilroy" panose="00000500000000000000" pitchFamily="50" charset="0"/>
              </a:rPr>
              <a:t>Quartal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9C494A3C-AAE1-3442-B0E8-4B661962B27E}"/>
              </a:ext>
            </a:extLst>
          </p:cNvPr>
          <p:cNvSpPr/>
          <p:nvPr/>
        </p:nvSpPr>
        <p:spPr>
          <a:xfrm>
            <a:off x="5221459" y="4612236"/>
            <a:ext cx="1172968" cy="3391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rgbClr val="8BC145"/>
                </a:solidFill>
                <a:latin typeface="Gilroy" panose="00000500000000000000" pitchFamily="50" charset="0"/>
              </a:rPr>
              <a:t>Operative Marge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B1DCF0CC-1B4B-C3F0-A364-6CE30D1EBFAE}"/>
              </a:ext>
            </a:extLst>
          </p:cNvPr>
          <p:cNvSpPr txBox="1"/>
          <p:nvPr/>
        </p:nvSpPr>
        <p:spPr>
          <a:xfrm>
            <a:off x="446140" y="5945631"/>
            <a:ext cx="5481562" cy="2072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600" dirty="0">
                <a:hlinkClick r:id="rId2"/>
              </a:rPr>
              <a:t>https://www.geekwire.com/2021/amazon-web-services-posts-record-13-5b-profits-2020-andy-jassys-aws-swan-song/</a:t>
            </a:r>
            <a:r>
              <a:rPr lang="de-DE" sz="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8849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21FAC-709A-F568-ED80-BDC8E802A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467316"/>
            <a:ext cx="9563100" cy="1923367"/>
          </a:xfrm>
        </p:spPr>
        <p:txBody>
          <a:bodyPr wrap="square">
            <a:noAutofit/>
          </a:bodyPr>
          <a:lstStyle/>
          <a:p>
            <a:pPr algn="ctr"/>
            <a:r>
              <a:rPr lang="de-DE" sz="3200" dirty="0">
                <a:latin typeface="Gilroy Bold" panose="00000800000000000000" pitchFamily="50" charset="0"/>
              </a:rPr>
              <a:t>Was ist die Cloud?</a:t>
            </a:r>
          </a:p>
        </p:txBody>
      </p:sp>
    </p:spTree>
    <p:extLst>
      <p:ext uri="{BB962C8B-B14F-4D97-AF65-F5344CB8AC3E}">
        <p14:creationId xmlns:p14="http://schemas.microsoft.com/office/powerpoint/2010/main" val="3672315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B22307C-DAF9-380E-8BD3-DEAAA2D15BC8}"/>
              </a:ext>
            </a:extLst>
          </p:cNvPr>
          <p:cNvGrpSpPr/>
          <p:nvPr/>
        </p:nvGrpSpPr>
        <p:grpSpPr>
          <a:xfrm>
            <a:off x="3998973" y="3482269"/>
            <a:ext cx="4055491" cy="2299406"/>
            <a:chOff x="3657492" y="1978105"/>
            <a:chExt cx="3924015" cy="2224861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3CDC5665-8F0F-8D16-FBDE-4EBD29029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5825" y="2114350"/>
              <a:ext cx="1913836" cy="1913834"/>
            </a:xfrm>
            <a:prstGeom prst="rect">
              <a:avLst/>
            </a:prstGeom>
          </p:spPr>
        </p:pic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BC9B7943-F33E-A606-9B46-FC22D4A13A96}"/>
                </a:ext>
              </a:extLst>
            </p:cNvPr>
            <p:cNvGrpSpPr/>
            <p:nvPr/>
          </p:nvGrpSpPr>
          <p:grpSpPr>
            <a:xfrm>
              <a:off x="3657492" y="1978105"/>
              <a:ext cx="3924015" cy="2224861"/>
              <a:chOff x="8057564" y="4253246"/>
              <a:chExt cx="3200653" cy="1814725"/>
            </a:xfrm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60068C09-1995-6179-C452-AA3FA5417B61}"/>
                  </a:ext>
                </a:extLst>
              </p:cNvPr>
              <p:cNvSpPr/>
              <p:nvPr/>
            </p:nvSpPr>
            <p:spPr>
              <a:xfrm>
                <a:off x="8057564" y="4253246"/>
                <a:ext cx="3200653" cy="1814725"/>
              </a:xfrm>
              <a:custGeom>
                <a:avLst/>
                <a:gdLst>
                  <a:gd name="connsiteX0" fmla="*/ 1095420 w 1731130"/>
                  <a:gd name="connsiteY0" fmla="*/ 0 h 981526"/>
                  <a:gd name="connsiteX1" fmla="*/ 1486136 w 1731130"/>
                  <a:gd name="connsiteY1" fmla="*/ 318442 h 981526"/>
                  <a:gd name="connsiteX2" fmla="*/ 1493086 w 1731130"/>
                  <a:gd name="connsiteY2" fmla="*/ 387389 h 981526"/>
                  <a:gd name="connsiteX3" fmla="*/ 1547658 w 1731130"/>
                  <a:gd name="connsiteY3" fmla="*/ 404329 h 981526"/>
                  <a:gd name="connsiteX4" fmla="*/ 1731130 w 1731130"/>
                  <a:gd name="connsiteY4" fmla="*/ 681124 h 981526"/>
                  <a:gd name="connsiteX5" fmla="*/ 1491270 w 1731130"/>
                  <a:gd name="connsiteY5" fmla="*/ 975423 h 981526"/>
                  <a:gd name="connsiteX6" fmla="*/ 1444610 w 1731130"/>
                  <a:gd name="connsiteY6" fmla="*/ 980127 h 981526"/>
                  <a:gd name="connsiteX7" fmla="*/ 1444610 w 1731130"/>
                  <a:gd name="connsiteY7" fmla="*/ 981525 h 981526"/>
                  <a:gd name="connsiteX8" fmla="*/ 1430738 w 1731130"/>
                  <a:gd name="connsiteY8" fmla="*/ 981525 h 981526"/>
                  <a:gd name="connsiteX9" fmla="*/ 1430728 w 1731130"/>
                  <a:gd name="connsiteY9" fmla="*/ 981526 h 981526"/>
                  <a:gd name="connsiteX10" fmla="*/ 1430722 w 1731130"/>
                  <a:gd name="connsiteY10" fmla="*/ 981525 h 981526"/>
                  <a:gd name="connsiteX11" fmla="*/ 301720 w 1731130"/>
                  <a:gd name="connsiteY11" fmla="*/ 981525 h 981526"/>
                  <a:gd name="connsiteX12" fmla="*/ 301720 w 1731130"/>
                  <a:gd name="connsiteY12" fmla="*/ 981327 h 981526"/>
                  <a:gd name="connsiteX13" fmla="*/ 300402 w 1731130"/>
                  <a:gd name="connsiteY13" fmla="*/ 981526 h 981526"/>
                  <a:gd name="connsiteX14" fmla="*/ 0 w 1731130"/>
                  <a:gd name="connsiteY14" fmla="*/ 681124 h 981526"/>
                  <a:gd name="connsiteX15" fmla="*/ 300402 w 1731130"/>
                  <a:gd name="connsiteY15" fmla="*/ 380722 h 981526"/>
                  <a:gd name="connsiteX16" fmla="*/ 360943 w 1731130"/>
                  <a:gd name="connsiteY16" fmla="*/ 386825 h 981526"/>
                  <a:gd name="connsiteX17" fmla="*/ 383099 w 1731130"/>
                  <a:gd name="connsiteY17" fmla="*/ 393703 h 981526"/>
                  <a:gd name="connsiteX18" fmla="*/ 388953 w 1731130"/>
                  <a:gd name="connsiteY18" fmla="*/ 374843 h 981526"/>
                  <a:gd name="connsiteX19" fmla="*/ 665747 w 1731130"/>
                  <a:gd name="connsiteY19" fmla="*/ 191371 h 981526"/>
                  <a:gd name="connsiteX20" fmla="*/ 726288 w 1731130"/>
                  <a:gd name="connsiteY20" fmla="*/ 197474 h 981526"/>
                  <a:gd name="connsiteX21" fmla="*/ 749122 w 1731130"/>
                  <a:gd name="connsiteY21" fmla="*/ 204562 h 981526"/>
                  <a:gd name="connsiteX22" fmla="*/ 764714 w 1731130"/>
                  <a:gd name="connsiteY22" fmla="*/ 175835 h 981526"/>
                  <a:gd name="connsiteX23" fmla="*/ 1095420 w 1731130"/>
                  <a:gd name="connsiteY23" fmla="*/ 0 h 981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31130" h="981526">
                    <a:moveTo>
                      <a:pt x="1095420" y="0"/>
                    </a:moveTo>
                    <a:cubicBezTo>
                      <a:pt x="1288149" y="0"/>
                      <a:pt x="1448947" y="136708"/>
                      <a:pt x="1486136" y="318442"/>
                    </a:cubicBezTo>
                    <a:lnTo>
                      <a:pt x="1493086" y="387389"/>
                    </a:lnTo>
                    <a:lnTo>
                      <a:pt x="1547658" y="404329"/>
                    </a:lnTo>
                    <a:cubicBezTo>
                      <a:pt x="1655477" y="449933"/>
                      <a:pt x="1731130" y="556694"/>
                      <a:pt x="1731130" y="681124"/>
                    </a:cubicBezTo>
                    <a:cubicBezTo>
                      <a:pt x="1731130" y="826293"/>
                      <a:pt x="1628158" y="947412"/>
                      <a:pt x="1491270" y="975423"/>
                    </a:cubicBezTo>
                    <a:lnTo>
                      <a:pt x="1444610" y="980127"/>
                    </a:lnTo>
                    <a:lnTo>
                      <a:pt x="1444610" y="981525"/>
                    </a:lnTo>
                    <a:lnTo>
                      <a:pt x="1430738" y="981525"/>
                    </a:lnTo>
                    <a:lnTo>
                      <a:pt x="1430728" y="981526"/>
                    </a:lnTo>
                    <a:lnTo>
                      <a:pt x="1430722" y="981525"/>
                    </a:lnTo>
                    <a:lnTo>
                      <a:pt x="301720" y="981525"/>
                    </a:lnTo>
                    <a:lnTo>
                      <a:pt x="301720" y="981327"/>
                    </a:lnTo>
                    <a:lnTo>
                      <a:pt x="300402" y="981526"/>
                    </a:lnTo>
                    <a:cubicBezTo>
                      <a:pt x="134495" y="981526"/>
                      <a:pt x="0" y="847031"/>
                      <a:pt x="0" y="681124"/>
                    </a:cubicBezTo>
                    <a:cubicBezTo>
                      <a:pt x="0" y="515217"/>
                      <a:pt x="134495" y="380722"/>
                      <a:pt x="300402" y="380722"/>
                    </a:cubicBezTo>
                    <a:cubicBezTo>
                      <a:pt x="321140" y="380722"/>
                      <a:pt x="341388" y="382824"/>
                      <a:pt x="360943" y="386825"/>
                    </a:cubicBezTo>
                    <a:lnTo>
                      <a:pt x="383099" y="393703"/>
                    </a:lnTo>
                    <a:lnTo>
                      <a:pt x="388953" y="374843"/>
                    </a:lnTo>
                    <a:cubicBezTo>
                      <a:pt x="434556" y="267025"/>
                      <a:pt x="541317" y="191371"/>
                      <a:pt x="665747" y="191371"/>
                    </a:cubicBezTo>
                    <a:cubicBezTo>
                      <a:pt x="686485" y="191371"/>
                      <a:pt x="706733" y="193473"/>
                      <a:pt x="726288" y="197474"/>
                    </a:cubicBezTo>
                    <a:lnTo>
                      <a:pt x="749122" y="204562"/>
                    </a:lnTo>
                    <a:lnTo>
                      <a:pt x="764714" y="175835"/>
                    </a:lnTo>
                    <a:cubicBezTo>
                      <a:pt x="836385" y="69749"/>
                      <a:pt x="957757" y="0"/>
                      <a:pt x="109542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7ED878">
                      <a:alpha val="38000"/>
                    </a:srgbClr>
                  </a:gs>
                  <a:gs pos="100000">
                    <a:srgbClr val="42D0C6"/>
                  </a:gs>
                </a:gsLst>
                <a:lin ang="42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>
                  <a:spcBef>
                    <a:spcPts val="600"/>
                  </a:spcBef>
                </a:pPr>
                <a:endParaRPr lang="de-DE" sz="1600">
                  <a:solidFill>
                    <a:schemeClr val="bg1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D41D37C-7BC3-A342-3503-44BCA8A36C65}"/>
                  </a:ext>
                </a:extLst>
              </p:cNvPr>
              <p:cNvSpPr txBox="1"/>
              <p:nvPr/>
            </p:nvSpPr>
            <p:spPr>
              <a:xfrm>
                <a:off x="8828835" y="5667572"/>
                <a:ext cx="1767618" cy="315773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de-DE" sz="2000" dirty="0">
                    <a:latin typeface="Gilroy Bold" panose="00000800000000000000" pitchFamily="50" charset="0"/>
                  </a:rPr>
                  <a:t>Automatisierte IT</a:t>
                </a:r>
              </a:p>
            </p:txBody>
          </p:sp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2FF94780-350D-BD92-734E-EBB12D92EB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38986" y="5087793"/>
                <a:ext cx="602156" cy="602156"/>
              </a:xfrm>
              <a:prstGeom prst="rect">
                <a:avLst/>
              </a:prstGeom>
            </p:spPr>
          </p:pic>
          <p:pic>
            <p:nvPicPr>
              <p:cNvPr id="21" name="Grafik 20">
                <a:extLst>
                  <a:ext uri="{FF2B5EF4-FFF2-40B4-BE49-F238E27FC236}">
                    <a16:creationId xmlns:a16="http://schemas.microsoft.com/office/drawing/2014/main" id="{6BE943DE-CBAC-8F97-F8C0-7DA26075D0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02503" y="4703908"/>
                <a:ext cx="602156" cy="602156"/>
              </a:xfrm>
              <a:prstGeom prst="rect">
                <a:avLst/>
              </a:prstGeom>
            </p:spPr>
          </p:pic>
          <p:pic>
            <p:nvPicPr>
              <p:cNvPr id="22" name="Grafik 21">
                <a:extLst>
                  <a:ext uri="{FF2B5EF4-FFF2-40B4-BE49-F238E27FC236}">
                    <a16:creationId xmlns:a16="http://schemas.microsoft.com/office/drawing/2014/main" id="{F84B7631-C783-A47A-B93C-9199625686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95352" y="5087793"/>
                <a:ext cx="602156" cy="602156"/>
              </a:xfrm>
              <a:prstGeom prst="rect">
                <a:avLst/>
              </a:prstGeom>
            </p:spPr>
          </p:pic>
        </p:grp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4E16F011-E08F-C005-3BDC-567AA46A3BC1}"/>
              </a:ext>
            </a:extLst>
          </p:cNvPr>
          <p:cNvSpPr txBox="1"/>
          <p:nvPr/>
        </p:nvSpPr>
        <p:spPr>
          <a:xfrm>
            <a:off x="1281464" y="4720607"/>
            <a:ext cx="2541456" cy="70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Cloud ist automatisierte IT …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A76A816-4DE5-6A97-EB30-2A08342FFA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0" t="12851" r="29450" b="12851"/>
          <a:stretch/>
        </p:blipFill>
        <p:spPr>
          <a:xfrm>
            <a:off x="2719111" y="1076325"/>
            <a:ext cx="1026013" cy="1854817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5B6EB234-3A89-1DD1-9C15-243F8016CF35}"/>
              </a:ext>
            </a:extLst>
          </p:cNvPr>
          <p:cNvSpPr/>
          <p:nvPr/>
        </p:nvSpPr>
        <p:spPr>
          <a:xfrm>
            <a:off x="5199367" y="3746702"/>
            <a:ext cx="827350" cy="306593"/>
          </a:xfrm>
          <a:prstGeom prst="rect">
            <a:avLst/>
          </a:prstGeom>
          <a:solidFill>
            <a:srgbClr val="42D0C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latin typeface="Gilroy" panose="00000500000000000000" pitchFamily="50" charset="0"/>
              </a:rPr>
              <a:t>GUI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0316810-7F5F-D3C1-96A0-648C95998C05}"/>
              </a:ext>
            </a:extLst>
          </p:cNvPr>
          <p:cNvSpPr/>
          <p:nvPr/>
        </p:nvSpPr>
        <p:spPr>
          <a:xfrm>
            <a:off x="6128409" y="3328973"/>
            <a:ext cx="827350" cy="306593"/>
          </a:xfrm>
          <a:prstGeom prst="rect">
            <a:avLst/>
          </a:prstGeom>
          <a:solidFill>
            <a:srgbClr val="42D0C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latin typeface="Gilroy" panose="00000500000000000000" pitchFamily="50" charset="0"/>
              </a:rPr>
              <a:t>API</a:t>
            </a:r>
          </a:p>
        </p:txBody>
      </p:sp>
      <p:cxnSp>
        <p:nvCxnSpPr>
          <p:cNvPr id="12" name="Verbinder: gekrümmt 11">
            <a:extLst>
              <a:ext uri="{FF2B5EF4-FFF2-40B4-BE49-F238E27FC236}">
                <a16:creationId xmlns:a16="http://schemas.microsoft.com/office/drawing/2014/main" id="{CB3C77EE-8156-6B66-A152-945EE3066D9B}"/>
              </a:ext>
            </a:extLst>
          </p:cNvPr>
          <p:cNvCxnSpPr>
            <a:cxnSpLocks/>
            <a:stCxn id="9" idx="3"/>
            <a:endCxn id="10" idx="0"/>
          </p:cNvCxnSpPr>
          <p:nvPr/>
        </p:nvCxnSpPr>
        <p:spPr>
          <a:xfrm>
            <a:off x="3745124" y="2003733"/>
            <a:ext cx="1867919" cy="1742969"/>
          </a:xfrm>
          <a:prstGeom prst="curvedConnector2">
            <a:avLst/>
          </a:prstGeom>
          <a:ln w="38100">
            <a:solidFill>
              <a:srgbClr val="42D0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Verbinder: gekrümmt 12">
            <a:extLst>
              <a:ext uri="{FF2B5EF4-FFF2-40B4-BE49-F238E27FC236}">
                <a16:creationId xmlns:a16="http://schemas.microsoft.com/office/drawing/2014/main" id="{6B70A986-7D1D-C1BA-F5C6-A16FE94F2A9E}"/>
              </a:ext>
            </a:extLst>
          </p:cNvPr>
          <p:cNvCxnSpPr>
            <a:cxnSpLocks/>
            <a:endCxn id="11" idx="0"/>
          </p:cNvCxnSpPr>
          <p:nvPr/>
        </p:nvCxnSpPr>
        <p:spPr>
          <a:xfrm rot="10800000" flipV="1">
            <a:off x="6542084" y="2441924"/>
            <a:ext cx="1472013" cy="887048"/>
          </a:xfrm>
          <a:prstGeom prst="curvedConnector2">
            <a:avLst/>
          </a:prstGeom>
          <a:ln w="38100">
            <a:solidFill>
              <a:srgbClr val="42D0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4FA067DF-FB91-E091-BF7A-E56897C7DD1B}"/>
              </a:ext>
            </a:extLst>
          </p:cNvPr>
          <p:cNvSpPr txBox="1"/>
          <p:nvPr/>
        </p:nvSpPr>
        <p:spPr>
          <a:xfrm>
            <a:off x="8492321" y="3581695"/>
            <a:ext cx="277760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… die sich einfach via API oder GUI nutzen lässt.</a:t>
            </a:r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93A8C843-D5B4-F9F4-F123-6297F4851A95}"/>
              </a:ext>
            </a:extLst>
          </p:cNvPr>
          <p:cNvSpPr/>
          <p:nvPr/>
        </p:nvSpPr>
        <p:spPr>
          <a:xfrm>
            <a:off x="8243912" y="2629967"/>
            <a:ext cx="779963" cy="25007"/>
          </a:xfrm>
          <a:custGeom>
            <a:avLst/>
            <a:gdLst>
              <a:gd name="connsiteX0" fmla="*/ 0 w 641080"/>
              <a:gd name="connsiteY0" fmla="*/ 20174 h 20554"/>
              <a:gd name="connsiteX1" fmla="*/ 640690 w 641080"/>
              <a:gd name="connsiteY1" fmla="*/ 20555 h 20554"/>
              <a:gd name="connsiteX2" fmla="*/ 641080 w 641080"/>
              <a:gd name="connsiteY2" fmla="*/ 20174 h 20554"/>
              <a:gd name="connsiteX3" fmla="*/ 641080 w 641080"/>
              <a:gd name="connsiteY3" fmla="*/ 381 h 20554"/>
              <a:gd name="connsiteX4" fmla="*/ 381 w 641080"/>
              <a:gd name="connsiteY4" fmla="*/ 0 h 20554"/>
              <a:gd name="connsiteX5" fmla="*/ 0 w 641080"/>
              <a:gd name="connsiteY5" fmla="*/ 20174 h 20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1080" h="20554">
                <a:moveTo>
                  <a:pt x="0" y="20174"/>
                </a:moveTo>
                <a:lnTo>
                  <a:pt x="640690" y="20555"/>
                </a:lnTo>
                <a:cubicBezTo>
                  <a:pt x="640890" y="20555"/>
                  <a:pt x="641080" y="20355"/>
                  <a:pt x="641080" y="20174"/>
                </a:cubicBezTo>
                <a:lnTo>
                  <a:pt x="641080" y="381"/>
                </a:lnTo>
                <a:lnTo>
                  <a:pt x="381" y="0"/>
                </a:lnTo>
                <a:lnTo>
                  <a:pt x="0" y="20174"/>
                </a:lnTo>
                <a:close/>
              </a:path>
            </a:pathLst>
          </a:custGeom>
          <a:solidFill>
            <a:srgbClr val="42D0C6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5" name="Freihandform: Form 24">
            <a:extLst>
              <a:ext uri="{FF2B5EF4-FFF2-40B4-BE49-F238E27FC236}">
                <a16:creationId xmlns:a16="http://schemas.microsoft.com/office/drawing/2014/main" id="{C02B50F8-5FDE-2A92-A71A-DE5F8B408341}"/>
              </a:ext>
            </a:extLst>
          </p:cNvPr>
          <p:cNvSpPr/>
          <p:nvPr/>
        </p:nvSpPr>
        <p:spPr>
          <a:xfrm>
            <a:off x="8470746" y="1881989"/>
            <a:ext cx="313399" cy="287753"/>
          </a:xfrm>
          <a:custGeom>
            <a:avLst/>
            <a:gdLst>
              <a:gd name="connsiteX0" fmla="*/ 257451 w 257594"/>
              <a:gd name="connsiteY0" fmla="*/ 37405 h 236515"/>
              <a:gd name="connsiteX1" fmla="*/ 257394 w 257594"/>
              <a:gd name="connsiteY1" fmla="*/ 36671 h 236515"/>
              <a:gd name="connsiteX2" fmla="*/ 256423 w 257594"/>
              <a:gd name="connsiteY2" fmla="*/ 25632 h 236515"/>
              <a:gd name="connsiteX3" fmla="*/ 238201 w 257594"/>
              <a:gd name="connsiteY3" fmla="*/ 35452 h 236515"/>
              <a:gd name="connsiteX4" fmla="*/ 227400 w 257594"/>
              <a:gd name="connsiteY4" fmla="*/ 35452 h 236515"/>
              <a:gd name="connsiteX5" fmla="*/ 198139 w 257594"/>
              <a:gd name="connsiteY5" fmla="*/ 0 h 236515"/>
              <a:gd name="connsiteX6" fmla="*/ 168878 w 257594"/>
              <a:gd name="connsiteY6" fmla="*/ 35452 h 236515"/>
              <a:gd name="connsiteX7" fmla="*/ 158077 w 257594"/>
              <a:gd name="connsiteY7" fmla="*/ 35452 h 236515"/>
              <a:gd name="connsiteX8" fmla="*/ 128816 w 257594"/>
              <a:gd name="connsiteY8" fmla="*/ 0 h 236515"/>
              <a:gd name="connsiteX9" fmla="*/ 99498 w 257594"/>
              <a:gd name="connsiteY9" fmla="*/ 35452 h 236515"/>
              <a:gd name="connsiteX10" fmla="*/ 88754 w 257594"/>
              <a:gd name="connsiteY10" fmla="*/ 35452 h 236515"/>
              <a:gd name="connsiteX11" fmla="*/ 59493 w 257594"/>
              <a:gd name="connsiteY11" fmla="*/ 181 h 236515"/>
              <a:gd name="connsiteX12" fmla="*/ 30175 w 257594"/>
              <a:gd name="connsiteY12" fmla="*/ 35452 h 236515"/>
              <a:gd name="connsiteX13" fmla="*/ 19374 w 257594"/>
              <a:gd name="connsiteY13" fmla="*/ 35452 h 236515"/>
              <a:gd name="connsiteX14" fmla="*/ 1172 w 257594"/>
              <a:gd name="connsiteY14" fmla="*/ 25622 h 236515"/>
              <a:gd name="connsiteX15" fmla="*/ 400 w 257594"/>
              <a:gd name="connsiteY15" fmla="*/ 30909 h 236515"/>
              <a:gd name="connsiteX16" fmla="*/ 0 w 257594"/>
              <a:gd name="connsiteY16" fmla="*/ 40319 h 236515"/>
              <a:gd name="connsiteX17" fmla="*/ 0 w 257594"/>
              <a:gd name="connsiteY17" fmla="*/ 236515 h 236515"/>
              <a:gd name="connsiteX18" fmla="*/ 257594 w 257594"/>
              <a:gd name="connsiteY18" fmla="*/ 236515 h 236515"/>
              <a:gd name="connsiteX19" fmla="*/ 257594 w 257594"/>
              <a:gd name="connsiteY19" fmla="*/ 40310 h 236515"/>
              <a:gd name="connsiteX20" fmla="*/ 257451 w 257594"/>
              <a:gd name="connsiteY20" fmla="*/ 37405 h 236515"/>
              <a:gd name="connsiteX21" fmla="*/ 181537 w 257594"/>
              <a:gd name="connsiteY21" fmla="*/ 203787 h 236515"/>
              <a:gd name="connsiteX22" fmla="*/ 127397 w 257594"/>
              <a:gd name="connsiteY22" fmla="*/ 160382 h 236515"/>
              <a:gd name="connsiteX23" fmla="*/ 73257 w 257594"/>
              <a:gd name="connsiteY23" fmla="*/ 203787 h 236515"/>
              <a:gd name="connsiteX24" fmla="*/ 17736 w 257594"/>
              <a:gd name="connsiteY24" fmla="*/ 148276 h 236515"/>
              <a:gd name="connsiteX25" fmla="*/ 73257 w 257594"/>
              <a:gd name="connsiteY25" fmla="*/ 92764 h 236515"/>
              <a:gd name="connsiteX26" fmla="*/ 127397 w 257594"/>
              <a:gd name="connsiteY26" fmla="*/ 136169 h 236515"/>
              <a:gd name="connsiteX27" fmla="*/ 181537 w 257594"/>
              <a:gd name="connsiteY27" fmla="*/ 92764 h 236515"/>
              <a:gd name="connsiteX28" fmla="*/ 237049 w 257594"/>
              <a:gd name="connsiteY28" fmla="*/ 148276 h 236515"/>
              <a:gd name="connsiteX29" fmla="*/ 181537 w 257594"/>
              <a:gd name="connsiteY29" fmla="*/ 203787 h 236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57594" h="236515">
                <a:moveTo>
                  <a:pt x="257451" y="37405"/>
                </a:moveTo>
                <a:lnTo>
                  <a:pt x="257394" y="36671"/>
                </a:lnTo>
                <a:cubicBezTo>
                  <a:pt x="257289" y="33033"/>
                  <a:pt x="256918" y="29337"/>
                  <a:pt x="256423" y="25632"/>
                </a:cubicBezTo>
                <a:cubicBezTo>
                  <a:pt x="251317" y="31766"/>
                  <a:pt x="245031" y="35452"/>
                  <a:pt x="238201" y="35452"/>
                </a:cubicBezTo>
                <a:lnTo>
                  <a:pt x="227400" y="35452"/>
                </a:lnTo>
                <a:cubicBezTo>
                  <a:pt x="213560" y="35452"/>
                  <a:pt x="201778" y="20393"/>
                  <a:pt x="198139" y="0"/>
                </a:cubicBezTo>
                <a:cubicBezTo>
                  <a:pt x="194500" y="20393"/>
                  <a:pt x="182718" y="35452"/>
                  <a:pt x="168878" y="35452"/>
                </a:cubicBezTo>
                <a:lnTo>
                  <a:pt x="158077" y="35452"/>
                </a:lnTo>
                <a:cubicBezTo>
                  <a:pt x="144237" y="35452"/>
                  <a:pt x="132455" y="20393"/>
                  <a:pt x="128816" y="0"/>
                </a:cubicBezTo>
                <a:cubicBezTo>
                  <a:pt x="125178" y="20393"/>
                  <a:pt x="113395" y="35452"/>
                  <a:pt x="99498" y="35452"/>
                </a:cubicBezTo>
                <a:lnTo>
                  <a:pt x="88754" y="35452"/>
                </a:lnTo>
                <a:cubicBezTo>
                  <a:pt x="74914" y="35452"/>
                  <a:pt x="63132" y="20517"/>
                  <a:pt x="59493" y="181"/>
                </a:cubicBezTo>
                <a:cubicBezTo>
                  <a:pt x="55788" y="20517"/>
                  <a:pt x="44015" y="35452"/>
                  <a:pt x="30175" y="35452"/>
                </a:cubicBezTo>
                <a:lnTo>
                  <a:pt x="19374" y="35452"/>
                </a:lnTo>
                <a:cubicBezTo>
                  <a:pt x="12563" y="35452"/>
                  <a:pt x="6258" y="31756"/>
                  <a:pt x="1172" y="25622"/>
                </a:cubicBezTo>
                <a:cubicBezTo>
                  <a:pt x="933" y="27375"/>
                  <a:pt x="543" y="29166"/>
                  <a:pt x="400" y="30909"/>
                </a:cubicBezTo>
                <a:cubicBezTo>
                  <a:pt x="114" y="34004"/>
                  <a:pt x="0" y="37128"/>
                  <a:pt x="0" y="40319"/>
                </a:cubicBezTo>
                <a:lnTo>
                  <a:pt x="0" y="236515"/>
                </a:lnTo>
                <a:lnTo>
                  <a:pt x="257594" y="236515"/>
                </a:lnTo>
                <a:lnTo>
                  <a:pt x="257594" y="40310"/>
                </a:lnTo>
                <a:cubicBezTo>
                  <a:pt x="257566" y="39338"/>
                  <a:pt x="257585" y="38376"/>
                  <a:pt x="257451" y="37405"/>
                </a:cubicBezTo>
                <a:close/>
                <a:moveTo>
                  <a:pt x="181537" y="203787"/>
                </a:moveTo>
                <a:cubicBezTo>
                  <a:pt x="155086" y="203787"/>
                  <a:pt x="132940" y="185185"/>
                  <a:pt x="127397" y="160382"/>
                </a:cubicBezTo>
                <a:cubicBezTo>
                  <a:pt x="121853" y="185185"/>
                  <a:pt x="99708" y="203787"/>
                  <a:pt x="73257" y="203787"/>
                </a:cubicBezTo>
                <a:cubicBezTo>
                  <a:pt x="42643" y="203787"/>
                  <a:pt x="17736" y="178889"/>
                  <a:pt x="17736" y="148276"/>
                </a:cubicBezTo>
                <a:cubicBezTo>
                  <a:pt x="17736" y="117662"/>
                  <a:pt x="42643" y="92764"/>
                  <a:pt x="73257" y="92764"/>
                </a:cubicBezTo>
                <a:cubicBezTo>
                  <a:pt x="99708" y="92764"/>
                  <a:pt x="121853" y="111366"/>
                  <a:pt x="127397" y="136169"/>
                </a:cubicBezTo>
                <a:cubicBezTo>
                  <a:pt x="132940" y="111366"/>
                  <a:pt x="155086" y="92764"/>
                  <a:pt x="181537" y="92764"/>
                </a:cubicBezTo>
                <a:cubicBezTo>
                  <a:pt x="212141" y="92764"/>
                  <a:pt x="237049" y="117662"/>
                  <a:pt x="237049" y="148276"/>
                </a:cubicBezTo>
                <a:cubicBezTo>
                  <a:pt x="237049" y="178889"/>
                  <a:pt x="212141" y="203787"/>
                  <a:pt x="181537" y="203787"/>
                </a:cubicBezTo>
                <a:close/>
              </a:path>
            </a:pathLst>
          </a:custGeom>
          <a:noFill/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6F2A8365-83D1-923B-A6CF-1CBEC35AC87C}"/>
              </a:ext>
            </a:extLst>
          </p:cNvPr>
          <p:cNvSpPr/>
          <p:nvPr/>
        </p:nvSpPr>
        <p:spPr>
          <a:xfrm>
            <a:off x="8655269" y="2026045"/>
            <a:ext cx="72682" cy="72682"/>
          </a:xfrm>
          <a:custGeom>
            <a:avLst/>
            <a:gdLst>
              <a:gd name="connsiteX0" fmla="*/ 59741 w 59740"/>
              <a:gd name="connsiteY0" fmla="*/ 29870 h 59740"/>
              <a:gd name="connsiteX1" fmla="*/ 29870 w 59740"/>
              <a:gd name="connsiteY1" fmla="*/ 59741 h 59740"/>
              <a:gd name="connsiteX2" fmla="*/ 0 w 59740"/>
              <a:gd name="connsiteY2" fmla="*/ 29870 h 59740"/>
              <a:gd name="connsiteX3" fmla="*/ 29870 w 59740"/>
              <a:gd name="connsiteY3" fmla="*/ 0 h 59740"/>
              <a:gd name="connsiteX4" fmla="*/ 59741 w 59740"/>
              <a:gd name="connsiteY4" fmla="*/ 29870 h 5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40" h="59740">
                <a:moveTo>
                  <a:pt x="59741" y="29870"/>
                </a:moveTo>
                <a:cubicBezTo>
                  <a:pt x="59741" y="46367"/>
                  <a:pt x="46367" y="59741"/>
                  <a:pt x="29870" y="59741"/>
                </a:cubicBezTo>
                <a:cubicBezTo>
                  <a:pt x="13373" y="59741"/>
                  <a:pt x="0" y="46367"/>
                  <a:pt x="0" y="29870"/>
                </a:cubicBezTo>
                <a:cubicBezTo>
                  <a:pt x="0" y="13373"/>
                  <a:pt x="13373" y="0"/>
                  <a:pt x="29870" y="0"/>
                </a:cubicBezTo>
                <a:cubicBezTo>
                  <a:pt x="46367" y="0"/>
                  <a:pt x="59741" y="13373"/>
                  <a:pt x="59741" y="29870"/>
                </a:cubicBezTo>
                <a:close/>
              </a:path>
            </a:pathLst>
          </a:custGeom>
          <a:noFill/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89A77EA7-58B8-9AEA-6853-5FC9CF42ADB4}"/>
              </a:ext>
            </a:extLst>
          </p:cNvPr>
          <p:cNvSpPr/>
          <p:nvPr/>
        </p:nvSpPr>
        <p:spPr>
          <a:xfrm>
            <a:off x="8523531" y="2026056"/>
            <a:ext cx="72671" cy="72671"/>
          </a:xfrm>
          <a:custGeom>
            <a:avLst/>
            <a:gdLst>
              <a:gd name="connsiteX0" fmla="*/ 29870 w 59731"/>
              <a:gd name="connsiteY0" fmla="*/ 0 h 59731"/>
              <a:gd name="connsiteX1" fmla="*/ 0 w 59731"/>
              <a:gd name="connsiteY1" fmla="*/ 29870 h 59731"/>
              <a:gd name="connsiteX2" fmla="*/ 29870 w 59731"/>
              <a:gd name="connsiteY2" fmla="*/ 59731 h 59731"/>
              <a:gd name="connsiteX3" fmla="*/ 59731 w 59731"/>
              <a:gd name="connsiteY3" fmla="*/ 29870 h 59731"/>
              <a:gd name="connsiteX4" fmla="*/ 29870 w 59731"/>
              <a:gd name="connsiteY4" fmla="*/ 0 h 5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31" h="59731">
                <a:moveTo>
                  <a:pt x="29870" y="0"/>
                </a:moveTo>
                <a:cubicBezTo>
                  <a:pt x="13402" y="0"/>
                  <a:pt x="0" y="13402"/>
                  <a:pt x="0" y="29870"/>
                </a:cubicBezTo>
                <a:cubicBezTo>
                  <a:pt x="0" y="46339"/>
                  <a:pt x="13402" y="59731"/>
                  <a:pt x="29870" y="59731"/>
                </a:cubicBezTo>
                <a:cubicBezTo>
                  <a:pt x="46339" y="59731"/>
                  <a:pt x="59731" y="46339"/>
                  <a:pt x="59731" y="29870"/>
                </a:cubicBezTo>
                <a:cubicBezTo>
                  <a:pt x="59731" y="13402"/>
                  <a:pt x="46339" y="0"/>
                  <a:pt x="29870" y="0"/>
                </a:cubicBezTo>
                <a:close/>
              </a:path>
            </a:pathLst>
          </a:custGeom>
          <a:noFill/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8" name="Freihandform: Form 27">
            <a:extLst>
              <a:ext uri="{FF2B5EF4-FFF2-40B4-BE49-F238E27FC236}">
                <a16:creationId xmlns:a16="http://schemas.microsoft.com/office/drawing/2014/main" id="{98CE6B4A-9C03-669D-C5F0-7C0AC1924D8D}"/>
              </a:ext>
            </a:extLst>
          </p:cNvPr>
          <p:cNvSpPr/>
          <p:nvPr/>
        </p:nvSpPr>
        <p:spPr>
          <a:xfrm>
            <a:off x="8454128" y="1782339"/>
            <a:ext cx="346554" cy="387391"/>
          </a:xfrm>
          <a:custGeom>
            <a:avLst/>
            <a:gdLst>
              <a:gd name="connsiteX0" fmla="*/ 13640 w 284845"/>
              <a:gd name="connsiteY0" fmla="*/ 122215 h 318411"/>
              <a:gd name="connsiteX1" fmla="*/ 14040 w 284845"/>
              <a:gd name="connsiteY1" fmla="*/ 112805 h 318411"/>
              <a:gd name="connsiteX2" fmla="*/ 14811 w 284845"/>
              <a:gd name="connsiteY2" fmla="*/ 107518 h 318411"/>
              <a:gd name="connsiteX3" fmla="*/ 33014 w 284845"/>
              <a:gd name="connsiteY3" fmla="*/ 117348 h 318411"/>
              <a:gd name="connsiteX4" fmla="*/ 43815 w 284845"/>
              <a:gd name="connsiteY4" fmla="*/ 117348 h 318411"/>
              <a:gd name="connsiteX5" fmla="*/ 73133 w 284845"/>
              <a:gd name="connsiteY5" fmla="*/ 82077 h 318411"/>
              <a:gd name="connsiteX6" fmla="*/ 102394 w 284845"/>
              <a:gd name="connsiteY6" fmla="*/ 117348 h 318411"/>
              <a:gd name="connsiteX7" fmla="*/ 113138 w 284845"/>
              <a:gd name="connsiteY7" fmla="*/ 117348 h 318411"/>
              <a:gd name="connsiteX8" fmla="*/ 142456 w 284845"/>
              <a:gd name="connsiteY8" fmla="*/ 81896 h 318411"/>
              <a:gd name="connsiteX9" fmla="*/ 171717 w 284845"/>
              <a:gd name="connsiteY9" fmla="*/ 117348 h 318411"/>
              <a:gd name="connsiteX10" fmla="*/ 182518 w 284845"/>
              <a:gd name="connsiteY10" fmla="*/ 117348 h 318411"/>
              <a:gd name="connsiteX11" fmla="*/ 211779 w 284845"/>
              <a:gd name="connsiteY11" fmla="*/ 81896 h 318411"/>
              <a:gd name="connsiteX12" fmla="*/ 241040 w 284845"/>
              <a:gd name="connsiteY12" fmla="*/ 117348 h 318411"/>
              <a:gd name="connsiteX13" fmla="*/ 251841 w 284845"/>
              <a:gd name="connsiteY13" fmla="*/ 117348 h 318411"/>
              <a:gd name="connsiteX14" fmla="*/ 270062 w 284845"/>
              <a:gd name="connsiteY14" fmla="*/ 107528 h 318411"/>
              <a:gd name="connsiteX15" fmla="*/ 271034 w 284845"/>
              <a:gd name="connsiteY15" fmla="*/ 118567 h 318411"/>
              <a:gd name="connsiteX16" fmla="*/ 271091 w 284845"/>
              <a:gd name="connsiteY16" fmla="*/ 119301 h 318411"/>
              <a:gd name="connsiteX17" fmla="*/ 271205 w 284845"/>
              <a:gd name="connsiteY17" fmla="*/ 122206 h 318411"/>
              <a:gd name="connsiteX18" fmla="*/ 271205 w 284845"/>
              <a:gd name="connsiteY18" fmla="*/ 318402 h 318411"/>
              <a:gd name="connsiteX19" fmla="*/ 284845 w 284845"/>
              <a:gd name="connsiteY19" fmla="*/ 318402 h 318411"/>
              <a:gd name="connsiteX20" fmla="*/ 284845 w 284845"/>
              <a:gd name="connsiteY20" fmla="*/ 122215 h 318411"/>
              <a:gd name="connsiteX21" fmla="*/ 284664 w 284845"/>
              <a:gd name="connsiteY21" fmla="*/ 117862 h 318411"/>
              <a:gd name="connsiteX22" fmla="*/ 282292 w 284845"/>
              <a:gd name="connsiteY22" fmla="*/ 97660 h 318411"/>
              <a:gd name="connsiteX23" fmla="*/ 215837 w 284845"/>
              <a:gd name="connsiteY23" fmla="*/ 12278 h 318411"/>
              <a:gd name="connsiteX24" fmla="*/ 213465 w 284845"/>
              <a:gd name="connsiteY24" fmla="*/ 11135 h 318411"/>
              <a:gd name="connsiteX25" fmla="*/ 211998 w 284845"/>
              <a:gd name="connsiteY25" fmla="*/ 10497 h 318411"/>
              <a:gd name="connsiteX26" fmla="*/ 211779 w 284845"/>
              <a:gd name="connsiteY26" fmla="*/ 8449 h 318411"/>
              <a:gd name="connsiteX27" fmla="*/ 211560 w 284845"/>
              <a:gd name="connsiteY27" fmla="*/ 10306 h 318411"/>
              <a:gd name="connsiteX28" fmla="*/ 211341 w 284845"/>
              <a:gd name="connsiteY28" fmla="*/ 10211 h 318411"/>
              <a:gd name="connsiteX29" fmla="*/ 207074 w 284845"/>
              <a:gd name="connsiteY29" fmla="*/ 8325 h 318411"/>
              <a:gd name="connsiteX30" fmla="*/ 201216 w 284845"/>
              <a:gd name="connsiteY30" fmla="*/ 6239 h 318411"/>
              <a:gd name="connsiteX31" fmla="*/ 162763 w 284845"/>
              <a:gd name="connsiteY31" fmla="*/ 0 h 318411"/>
              <a:gd name="connsiteX32" fmla="*/ 121968 w 284845"/>
              <a:gd name="connsiteY32" fmla="*/ 0 h 318411"/>
              <a:gd name="connsiteX33" fmla="*/ 73285 w 284845"/>
              <a:gd name="connsiteY33" fmla="*/ 10354 h 318411"/>
              <a:gd name="connsiteX34" fmla="*/ 73066 w 284845"/>
              <a:gd name="connsiteY34" fmla="*/ 8458 h 318411"/>
              <a:gd name="connsiteX35" fmla="*/ 72828 w 284845"/>
              <a:gd name="connsiteY35" fmla="*/ 10535 h 318411"/>
              <a:gd name="connsiteX36" fmla="*/ 71466 w 284845"/>
              <a:gd name="connsiteY36" fmla="*/ 11078 h 318411"/>
              <a:gd name="connsiteX37" fmla="*/ 68961 w 284845"/>
              <a:gd name="connsiteY37" fmla="*/ 12268 h 318411"/>
              <a:gd name="connsiteX38" fmla="*/ 2505 w 284845"/>
              <a:gd name="connsiteY38" fmla="*/ 97517 h 318411"/>
              <a:gd name="connsiteX39" fmla="*/ 448 w 284845"/>
              <a:gd name="connsiteY39" fmla="*/ 111623 h 318411"/>
              <a:gd name="connsiteX40" fmla="*/ 0 w 284845"/>
              <a:gd name="connsiteY40" fmla="*/ 122215 h 318411"/>
              <a:gd name="connsiteX41" fmla="*/ 0 w 284845"/>
              <a:gd name="connsiteY41" fmla="*/ 318411 h 318411"/>
              <a:gd name="connsiteX42" fmla="*/ 13640 w 284845"/>
              <a:gd name="connsiteY42" fmla="*/ 318411 h 318411"/>
              <a:gd name="connsiteX43" fmla="*/ 13640 w 284845"/>
              <a:gd name="connsiteY43" fmla="*/ 122215 h 31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84845" h="318411">
                <a:moveTo>
                  <a:pt x="13640" y="122215"/>
                </a:moveTo>
                <a:cubicBezTo>
                  <a:pt x="13640" y="119024"/>
                  <a:pt x="13754" y="115910"/>
                  <a:pt x="14040" y="112805"/>
                </a:cubicBezTo>
                <a:cubicBezTo>
                  <a:pt x="14183" y="111071"/>
                  <a:pt x="14573" y="109271"/>
                  <a:pt x="14811" y="107518"/>
                </a:cubicBezTo>
                <a:cubicBezTo>
                  <a:pt x="19907" y="113652"/>
                  <a:pt x="26203" y="117348"/>
                  <a:pt x="33014" y="117348"/>
                </a:cubicBezTo>
                <a:lnTo>
                  <a:pt x="43815" y="117348"/>
                </a:lnTo>
                <a:cubicBezTo>
                  <a:pt x="57655" y="117348"/>
                  <a:pt x="69437" y="102413"/>
                  <a:pt x="73133" y="82077"/>
                </a:cubicBezTo>
                <a:cubicBezTo>
                  <a:pt x="76772" y="102413"/>
                  <a:pt x="88554" y="117348"/>
                  <a:pt x="102394" y="117348"/>
                </a:cubicBezTo>
                <a:lnTo>
                  <a:pt x="113138" y="117348"/>
                </a:lnTo>
                <a:cubicBezTo>
                  <a:pt x="127035" y="117348"/>
                  <a:pt x="138817" y="102289"/>
                  <a:pt x="142456" y="81896"/>
                </a:cubicBezTo>
                <a:cubicBezTo>
                  <a:pt x="146094" y="102289"/>
                  <a:pt x="157877" y="117348"/>
                  <a:pt x="171717" y="117348"/>
                </a:cubicBezTo>
                <a:lnTo>
                  <a:pt x="182518" y="117348"/>
                </a:lnTo>
                <a:cubicBezTo>
                  <a:pt x="196358" y="117348"/>
                  <a:pt x="208140" y="102289"/>
                  <a:pt x="211779" y="81896"/>
                </a:cubicBezTo>
                <a:cubicBezTo>
                  <a:pt x="215417" y="102289"/>
                  <a:pt x="227200" y="117348"/>
                  <a:pt x="241040" y="117348"/>
                </a:cubicBezTo>
                <a:lnTo>
                  <a:pt x="251841" y="117348"/>
                </a:lnTo>
                <a:cubicBezTo>
                  <a:pt x="258670" y="117348"/>
                  <a:pt x="264957" y="113662"/>
                  <a:pt x="270062" y="107528"/>
                </a:cubicBezTo>
                <a:cubicBezTo>
                  <a:pt x="270558" y="111233"/>
                  <a:pt x="270929" y="114929"/>
                  <a:pt x="271034" y="118567"/>
                </a:cubicBezTo>
                <a:lnTo>
                  <a:pt x="271091" y="119301"/>
                </a:lnTo>
                <a:cubicBezTo>
                  <a:pt x="271224" y="120272"/>
                  <a:pt x="271205" y="121234"/>
                  <a:pt x="271205" y="122206"/>
                </a:cubicBezTo>
                <a:lnTo>
                  <a:pt x="271205" y="318402"/>
                </a:lnTo>
                <a:lnTo>
                  <a:pt x="284845" y="318402"/>
                </a:lnTo>
                <a:lnTo>
                  <a:pt x="284845" y="122215"/>
                </a:lnTo>
                <a:cubicBezTo>
                  <a:pt x="284845" y="120767"/>
                  <a:pt x="284826" y="119310"/>
                  <a:pt x="284664" y="117862"/>
                </a:cubicBezTo>
                <a:cubicBezTo>
                  <a:pt x="284455" y="111214"/>
                  <a:pt x="283664" y="104413"/>
                  <a:pt x="282292" y="97660"/>
                </a:cubicBezTo>
                <a:cubicBezTo>
                  <a:pt x="274758" y="60646"/>
                  <a:pt x="249898" y="28718"/>
                  <a:pt x="215837" y="12278"/>
                </a:cubicBezTo>
                <a:lnTo>
                  <a:pt x="213465" y="11135"/>
                </a:lnTo>
                <a:cubicBezTo>
                  <a:pt x="212979" y="10925"/>
                  <a:pt x="212484" y="10706"/>
                  <a:pt x="211998" y="10497"/>
                </a:cubicBezTo>
                <a:cubicBezTo>
                  <a:pt x="211893" y="9830"/>
                  <a:pt x="211903" y="9115"/>
                  <a:pt x="211779" y="8449"/>
                </a:cubicBezTo>
                <a:cubicBezTo>
                  <a:pt x="211674" y="9039"/>
                  <a:pt x="211655" y="9696"/>
                  <a:pt x="211560" y="10306"/>
                </a:cubicBezTo>
                <a:cubicBezTo>
                  <a:pt x="211484" y="10277"/>
                  <a:pt x="211407" y="10239"/>
                  <a:pt x="211341" y="10211"/>
                </a:cubicBezTo>
                <a:lnTo>
                  <a:pt x="207074" y="8325"/>
                </a:lnTo>
                <a:cubicBezTo>
                  <a:pt x="205054" y="7515"/>
                  <a:pt x="203035" y="6772"/>
                  <a:pt x="201216" y="6239"/>
                </a:cubicBezTo>
                <a:cubicBezTo>
                  <a:pt x="188776" y="2086"/>
                  <a:pt x="175841" y="0"/>
                  <a:pt x="162763" y="0"/>
                </a:cubicBezTo>
                <a:lnTo>
                  <a:pt x="121968" y="0"/>
                </a:lnTo>
                <a:cubicBezTo>
                  <a:pt x="104937" y="0"/>
                  <a:pt x="88506" y="3572"/>
                  <a:pt x="73285" y="10354"/>
                </a:cubicBezTo>
                <a:cubicBezTo>
                  <a:pt x="73190" y="9735"/>
                  <a:pt x="73181" y="9068"/>
                  <a:pt x="73066" y="8458"/>
                </a:cubicBezTo>
                <a:cubicBezTo>
                  <a:pt x="72952" y="9125"/>
                  <a:pt x="72933" y="9858"/>
                  <a:pt x="72828" y="10535"/>
                </a:cubicBezTo>
                <a:cubicBezTo>
                  <a:pt x="72381" y="10735"/>
                  <a:pt x="71904" y="10878"/>
                  <a:pt x="71466" y="11078"/>
                </a:cubicBezTo>
                <a:cubicBezTo>
                  <a:pt x="70447" y="11497"/>
                  <a:pt x="69513" y="11925"/>
                  <a:pt x="68961" y="12268"/>
                </a:cubicBezTo>
                <a:cubicBezTo>
                  <a:pt x="34976" y="28813"/>
                  <a:pt x="10135" y="60684"/>
                  <a:pt x="2505" y="97517"/>
                </a:cubicBezTo>
                <a:cubicBezTo>
                  <a:pt x="1495" y="102384"/>
                  <a:pt x="819" y="107023"/>
                  <a:pt x="448" y="111623"/>
                </a:cubicBezTo>
                <a:cubicBezTo>
                  <a:pt x="133" y="115033"/>
                  <a:pt x="0" y="118596"/>
                  <a:pt x="0" y="122215"/>
                </a:cubicBezTo>
                <a:lnTo>
                  <a:pt x="0" y="318411"/>
                </a:lnTo>
                <a:lnTo>
                  <a:pt x="13640" y="318411"/>
                </a:lnTo>
                <a:lnTo>
                  <a:pt x="13640" y="122215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EC680623-5582-D807-B31C-3FC6B7AB26B7}"/>
              </a:ext>
            </a:extLst>
          </p:cNvPr>
          <p:cNvSpPr/>
          <p:nvPr/>
        </p:nvSpPr>
        <p:spPr>
          <a:xfrm>
            <a:off x="8402593" y="2015591"/>
            <a:ext cx="33872" cy="67746"/>
          </a:xfrm>
          <a:custGeom>
            <a:avLst/>
            <a:gdLst>
              <a:gd name="connsiteX0" fmla="*/ 0 w 27841"/>
              <a:gd name="connsiteY0" fmla="*/ 27842 h 55683"/>
              <a:gd name="connsiteX1" fmla="*/ 27842 w 27841"/>
              <a:gd name="connsiteY1" fmla="*/ 55683 h 55683"/>
              <a:gd name="connsiteX2" fmla="*/ 27842 w 27841"/>
              <a:gd name="connsiteY2" fmla="*/ 0 h 55683"/>
              <a:gd name="connsiteX3" fmla="*/ 0 w 27841"/>
              <a:gd name="connsiteY3" fmla="*/ 27842 h 5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1" h="55683">
                <a:moveTo>
                  <a:pt x="0" y="27842"/>
                </a:moveTo>
                <a:cubicBezTo>
                  <a:pt x="0" y="43186"/>
                  <a:pt x="12497" y="55683"/>
                  <a:pt x="27842" y="55683"/>
                </a:cubicBezTo>
                <a:lnTo>
                  <a:pt x="27842" y="0"/>
                </a:lnTo>
                <a:cubicBezTo>
                  <a:pt x="12497" y="0"/>
                  <a:pt x="0" y="12487"/>
                  <a:pt x="0" y="27842"/>
                </a:cubicBez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0" name="Freihandform: Form 29">
            <a:extLst>
              <a:ext uri="{FF2B5EF4-FFF2-40B4-BE49-F238E27FC236}">
                <a16:creationId xmlns:a16="http://schemas.microsoft.com/office/drawing/2014/main" id="{D6AA451E-9CFE-859B-BE28-7CF483801C0F}"/>
              </a:ext>
            </a:extLst>
          </p:cNvPr>
          <p:cNvSpPr/>
          <p:nvPr/>
        </p:nvSpPr>
        <p:spPr>
          <a:xfrm>
            <a:off x="8819154" y="2015591"/>
            <a:ext cx="33872" cy="67746"/>
          </a:xfrm>
          <a:custGeom>
            <a:avLst/>
            <a:gdLst>
              <a:gd name="connsiteX0" fmla="*/ 0 w 27841"/>
              <a:gd name="connsiteY0" fmla="*/ 55683 h 55683"/>
              <a:gd name="connsiteX1" fmla="*/ 27842 w 27841"/>
              <a:gd name="connsiteY1" fmla="*/ 27842 h 55683"/>
              <a:gd name="connsiteX2" fmla="*/ 0 w 27841"/>
              <a:gd name="connsiteY2" fmla="*/ 0 h 55683"/>
              <a:gd name="connsiteX3" fmla="*/ 0 w 27841"/>
              <a:gd name="connsiteY3" fmla="*/ 55683 h 5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1" h="55683">
                <a:moveTo>
                  <a:pt x="0" y="55683"/>
                </a:moveTo>
                <a:cubicBezTo>
                  <a:pt x="15345" y="55683"/>
                  <a:pt x="27842" y="43186"/>
                  <a:pt x="27842" y="27842"/>
                </a:cubicBezTo>
                <a:cubicBezTo>
                  <a:pt x="27842" y="12497"/>
                  <a:pt x="15345" y="0"/>
                  <a:pt x="0" y="0"/>
                </a:cubicBezTo>
                <a:lnTo>
                  <a:pt x="0" y="55683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1" name="Freihandform: Form 30">
            <a:extLst>
              <a:ext uri="{FF2B5EF4-FFF2-40B4-BE49-F238E27FC236}">
                <a16:creationId xmlns:a16="http://schemas.microsoft.com/office/drawing/2014/main" id="{ED3F3693-AF24-EFB8-B9FE-1DE73C0CE01E}"/>
              </a:ext>
            </a:extLst>
          </p:cNvPr>
          <p:cNvSpPr/>
          <p:nvPr/>
        </p:nvSpPr>
        <p:spPr>
          <a:xfrm>
            <a:off x="8492323" y="1994860"/>
            <a:ext cx="266825" cy="135075"/>
          </a:xfrm>
          <a:custGeom>
            <a:avLst/>
            <a:gdLst>
              <a:gd name="connsiteX0" fmla="*/ 163801 w 219313"/>
              <a:gd name="connsiteY0" fmla="*/ 0 h 111023"/>
              <a:gd name="connsiteX1" fmla="*/ 109661 w 219313"/>
              <a:gd name="connsiteY1" fmla="*/ 43405 h 111023"/>
              <a:gd name="connsiteX2" fmla="*/ 55521 w 219313"/>
              <a:gd name="connsiteY2" fmla="*/ 0 h 111023"/>
              <a:gd name="connsiteX3" fmla="*/ 0 w 219313"/>
              <a:gd name="connsiteY3" fmla="*/ 55512 h 111023"/>
              <a:gd name="connsiteX4" fmla="*/ 55521 w 219313"/>
              <a:gd name="connsiteY4" fmla="*/ 111023 h 111023"/>
              <a:gd name="connsiteX5" fmla="*/ 109661 w 219313"/>
              <a:gd name="connsiteY5" fmla="*/ 67618 h 111023"/>
              <a:gd name="connsiteX6" fmla="*/ 163801 w 219313"/>
              <a:gd name="connsiteY6" fmla="*/ 111023 h 111023"/>
              <a:gd name="connsiteX7" fmla="*/ 219313 w 219313"/>
              <a:gd name="connsiteY7" fmla="*/ 55512 h 111023"/>
              <a:gd name="connsiteX8" fmla="*/ 163801 w 219313"/>
              <a:gd name="connsiteY8" fmla="*/ 0 h 111023"/>
              <a:gd name="connsiteX9" fmla="*/ 55521 w 219313"/>
              <a:gd name="connsiteY9" fmla="*/ 85373 h 111023"/>
              <a:gd name="connsiteX10" fmla="*/ 25651 w 219313"/>
              <a:gd name="connsiteY10" fmla="*/ 55512 h 111023"/>
              <a:gd name="connsiteX11" fmla="*/ 55521 w 219313"/>
              <a:gd name="connsiteY11" fmla="*/ 25641 h 111023"/>
              <a:gd name="connsiteX12" fmla="*/ 85382 w 219313"/>
              <a:gd name="connsiteY12" fmla="*/ 55512 h 111023"/>
              <a:gd name="connsiteX13" fmla="*/ 55521 w 219313"/>
              <a:gd name="connsiteY13" fmla="*/ 85373 h 111023"/>
              <a:gd name="connsiteX14" fmla="*/ 163801 w 219313"/>
              <a:gd name="connsiteY14" fmla="*/ 85373 h 111023"/>
              <a:gd name="connsiteX15" fmla="*/ 133931 w 219313"/>
              <a:gd name="connsiteY15" fmla="*/ 55512 h 111023"/>
              <a:gd name="connsiteX16" fmla="*/ 163801 w 219313"/>
              <a:gd name="connsiteY16" fmla="*/ 25641 h 111023"/>
              <a:gd name="connsiteX17" fmla="*/ 193672 w 219313"/>
              <a:gd name="connsiteY17" fmla="*/ 55512 h 111023"/>
              <a:gd name="connsiteX18" fmla="*/ 163801 w 219313"/>
              <a:gd name="connsiteY18" fmla="*/ 85373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19313" h="111023">
                <a:moveTo>
                  <a:pt x="163801" y="0"/>
                </a:moveTo>
                <a:cubicBezTo>
                  <a:pt x="137350" y="0"/>
                  <a:pt x="115205" y="18602"/>
                  <a:pt x="109661" y="43405"/>
                </a:cubicBezTo>
                <a:cubicBezTo>
                  <a:pt x="104118" y="18602"/>
                  <a:pt x="81972" y="0"/>
                  <a:pt x="55521" y="0"/>
                </a:cubicBezTo>
                <a:cubicBezTo>
                  <a:pt x="24908" y="0"/>
                  <a:pt x="0" y="24898"/>
                  <a:pt x="0" y="55512"/>
                </a:cubicBezTo>
                <a:cubicBezTo>
                  <a:pt x="0" y="86125"/>
                  <a:pt x="24908" y="111023"/>
                  <a:pt x="55521" y="111023"/>
                </a:cubicBezTo>
                <a:cubicBezTo>
                  <a:pt x="81972" y="111023"/>
                  <a:pt x="104118" y="92421"/>
                  <a:pt x="109661" y="67618"/>
                </a:cubicBezTo>
                <a:cubicBezTo>
                  <a:pt x="115205" y="92421"/>
                  <a:pt x="137350" y="111023"/>
                  <a:pt x="163801" y="111023"/>
                </a:cubicBezTo>
                <a:cubicBezTo>
                  <a:pt x="194405" y="111023"/>
                  <a:pt x="219313" y="86125"/>
                  <a:pt x="219313" y="55512"/>
                </a:cubicBezTo>
                <a:cubicBezTo>
                  <a:pt x="219313" y="24898"/>
                  <a:pt x="194405" y="0"/>
                  <a:pt x="163801" y="0"/>
                </a:cubicBezTo>
                <a:close/>
                <a:moveTo>
                  <a:pt x="55521" y="85373"/>
                </a:moveTo>
                <a:cubicBezTo>
                  <a:pt x="39052" y="85373"/>
                  <a:pt x="25651" y="71980"/>
                  <a:pt x="25651" y="55512"/>
                </a:cubicBezTo>
                <a:cubicBezTo>
                  <a:pt x="25651" y="39043"/>
                  <a:pt x="39052" y="25641"/>
                  <a:pt x="55521" y="25641"/>
                </a:cubicBezTo>
                <a:cubicBezTo>
                  <a:pt x="71990" y="25641"/>
                  <a:pt x="85382" y="39043"/>
                  <a:pt x="85382" y="55512"/>
                </a:cubicBezTo>
                <a:cubicBezTo>
                  <a:pt x="85382" y="71980"/>
                  <a:pt x="71990" y="85373"/>
                  <a:pt x="55521" y="85373"/>
                </a:cubicBezTo>
                <a:close/>
                <a:moveTo>
                  <a:pt x="163801" y="85373"/>
                </a:moveTo>
                <a:cubicBezTo>
                  <a:pt x="147333" y="85373"/>
                  <a:pt x="133931" y="71980"/>
                  <a:pt x="133931" y="55512"/>
                </a:cubicBezTo>
                <a:cubicBezTo>
                  <a:pt x="133931" y="39043"/>
                  <a:pt x="147323" y="25641"/>
                  <a:pt x="163801" y="25641"/>
                </a:cubicBezTo>
                <a:cubicBezTo>
                  <a:pt x="180270" y="25641"/>
                  <a:pt x="193672" y="39043"/>
                  <a:pt x="193672" y="55512"/>
                </a:cubicBezTo>
                <a:cubicBezTo>
                  <a:pt x="193672" y="71980"/>
                  <a:pt x="180270" y="85373"/>
                  <a:pt x="163801" y="85373"/>
                </a:cubicBez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DC2D1DF0-D2D3-4124-27BD-18614AA4E684}"/>
              </a:ext>
            </a:extLst>
          </p:cNvPr>
          <p:cNvSpPr/>
          <p:nvPr/>
        </p:nvSpPr>
        <p:spPr>
          <a:xfrm rot="1694157">
            <a:off x="8831253" y="1701976"/>
            <a:ext cx="36398" cy="96496"/>
          </a:xfrm>
          <a:custGeom>
            <a:avLst/>
            <a:gdLst>
              <a:gd name="connsiteX0" fmla="*/ 0 w 29917"/>
              <a:gd name="connsiteY0" fmla="*/ 0 h 79314"/>
              <a:gd name="connsiteX1" fmla="*/ 29918 w 29917"/>
              <a:gd name="connsiteY1" fmla="*/ 0 h 79314"/>
              <a:gd name="connsiteX2" fmla="*/ 29918 w 29917"/>
              <a:gd name="connsiteY2" fmla="*/ 79314 h 79314"/>
              <a:gd name="connsiteX3" fmla="*/ 0 w 29917"/>
              <a:gd name="connsiteY3" fmla="*/ 79314 h 7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17" h="79314">
                <a:moveTo>
                  <a:pt x="0" y="0"/>
                </a:moveTo>
                <a:lnTo>
                  <a:pt x="29918" y="0"/>
                </a:lnTo>
                <a:lnTo>
                  <a:pt x="29918" y="79314"/>
                </a:lnTo>
                <a:lnTo>
                  <a:pt x="0" y="79314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7D3E7148-0443-8799-E915-617FECE3A401}"/>
              </a:ext>
            </a:extLst>
          </p:cNvPr>
          <p:cNvSpPr/>
          <p:nvPr/>
        </p:nvSpPr>
        <p:spPr>
          <a:xfrm rot="5354276">
            <a:off x="8585368" y="1679280"/>
            <a:ext cx="96495" cy="36398"/>
          </a:xfrm>
          <a:custGeom>
            <a:avLst/>
            <a:gdLst>
              <a:gd name="connsiteX0" fmla="*/ 0 w 79313"/>
              <a:gd name="connsiteY0" fmla="*/ 0 h 29917"/>
              <a:gd name="connsiteX1" fmla="*/ 79314 w 79313"/>
              <a:gd name="connsiteY1" fmla="*/ 0 h 29917"/>
              <a:gd name="connsiteX2" fmla="*/ 79314 w 79313"/>
              <a:gd name="connsiteY2" fmla="*/ 29918 h 29917"/>
              <a:gd name="connsiteX3" fmla="*/ 0 w 79313"/>
              <a:gd name="connsiteY3" fmla="*/ 29918 h 29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313" h="29917">
                <a:moveTo>
                  <a:pt x="0" y="0"/>
                </a:moveTo>
                <a:lnTo>
                  <a:pt x="79314" y="0"/>
                </a:lnTo>
                <a:lnTo>
                  <a:pt x="79314" y="29918"/>
                </a:lnTo>
                <a:lnTo>
                  <a:pt x="0" y="29918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4" name="Freihandform: Form 33">
            <a:extLst>
              <a:ext uri="{FF2B5EF4-FFF2-40B4-BE49-F238E27FC236}">
                <a16:creationId xmlns:a16="http://schemas.microsoft.com/office/drawing/2014/main" id="{2E4EC28D-EB01-ACD0-6D10-78A30DC9D0B7}"/>
              </a:ext>
            </a:extLst>
          </p:cNvPr>
          <p:cNvSpPr/>
          <p:nvPr/>
        </p:nvSpPr>
        <p:spPr>
          <a:xfrm rot="3614284">
            <a:off x="8370947" y="1737781"/>
            <a:ext cx="96498" cy="36410"/>
          </a:xfrm>
          <a:custGeom>
            <a:avLst/>
            <a:gdLst>
              <a:gd name="connsiteX0" fmla="*/ 0 w 79315"/>
              <a:gd name="connsiteY0" fmla="*/ 0 h 29927"/>
              <a:gd name="connsiteX1" fmla="*/ 79315 w 79315"/>
              <a:gd name="connsiteY1" fmla="*/ 0 h 29927"/>
              <a:gd name="connsiteX2" fmla="*/ 79315 w 79315"/>
              <a:gd name="connsiteY2" fmla="*/ 29928 h 29927"/>
              <a:gd name="connsiteX3" fmla="*/ 0 w 79315"/>
              <a:gd name="connsiteY3" fmla="*/ 29928 h 29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315" h="29927">
                <a:moveTo>
                  <a:pt x="0" y="0"/>
                </a:moveTo>
                <a:lnTo>
                  <a:pt x="79315" y="0"/>
                </a:lnTo>
                <a:lnTo>
                  <a:pt x="79315" y="29928"/>
                </a:lnTo>
                <a:lnTo>
                  <a:pt x="0" y="29928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3A230230-73E0-1075-A8CA-DA5B9C353122}"/>
              </a:ext>
            </a:extLst>
          </p:cNvPr>
          <p:cNvSpPr/>
          <p:nvPr/>
        </p:nvSpPr>
        <p:spPr>
          <a:xfrm>
            <a:off x="8220735" y="2169742"/>
            <a:ext cx="826317" cy="508421"/>
          </a:xfrm>
          <a:custGeom>
            <a:avLst/>
            <a:gdLst>
              <a:gd name="connsiteX0" fmla="*/ 679171 w 679180"/>
              <a:gd name="connsiteY0" fmla="*/ 39119 h 417890"/>
              <a:gd name="connsiteX1" fmla="*/ 640042 w 679180"/>
              <a:gd name="connsiteY1" fmla="*/ 0 h 417890"/>
              <a:gd name="connsiteX2" fmla="*/ 476698 w 679180"/>
              <a:gd name="connsiteY2" fmla="*/ 0 h 417890"/>
              <a:gd name="connsiteX3" fmla="*/ 463058 w 679180"/>
              <a:gd name="connsiteY3" fmla="*/ 0 h 417890"/>
              <a:gd name="connsiteX4" fmla="*/ 205473 w 679180"/>
              <a:gd name="connsiteY4" fmla="*/ 0 h 417890"/>
              <a:gd name="connsiteX5" fmla="*/ 191834 w 679180"/>
              <a:gd name="connsiteY5" fmla="*/ 0 h 417890"/>
              <a:gd name="connsiteX6" fmla="*/ 39119 w 679180"/>
              <a:gd name="connsiteY6" fmla="*/ 0 h 417890"/>
              <a:gd name="connsiteX7" fmla="*/ 0 w 679180"/>
              <a:gd name="connsiteY7" fmla="*/ 39119 h 417890"/>
              <a:gd name="connsiteX8" fmla="*/ 0 w 679180"/>
              <a:gd name="connsiteY8" fmla="*/ 333566 h 417890"/>
              <a:gd name="connsiteX9" fmla="*/ 11335 w 679180"/>
              <a:gd name="connsiteY9" fmla="*/ 361055 h 417890"/>
              <a:gd name="connsiteX10" fmla="*/ 0 w 679180"/>
              <a:gd name="connsiteY10" fmla="*/ 378666 h 417890"/>
              <a:gd name="connsiteX11" fmla="*/ 0 w 679180"/>
              <a:gd name="connsiteY11" fmla="*/ 398459 h 417890"/>
              <a:gd name="connsiteX12" fmla="*/ 19431 w 679180"/>
              <a:gd name="connsiteY12" fmla="*/ 417890 h 417890"/>
              <a:gd name="connsiteX13" fmla="*/ 659740 w 679180"/>
              <a:gd name="connsiteY13" fmla="*/ 417890 h 417890"/>
              <a:gd name="connsiteX14" fmla="*/ 679180 w 679180"/>
              <a:gd name="connsiteY14" fmla="*/ 398459 h 417890"/>
              <a:gd name="connsiteX15" fmla="*/ 679180 w 679180"/>
              <a:gd name="connsiteY15" fmla="*/ 378666 h 417890"/>
              <a:gd name="connsiteX16" fmla="*/ 667845 w 679180"/>
              <a:gd name="connsiteY16" fmla="*/ 361064 h 417890"/>
              <a:gd name="connsiteX17" fmla="*/ 679180 w 679180"/>
              <a:gd name="connsiteY17" fmla="*/ 333575 h 417890"/>
              <a:gd name="connsiteX18" fmla="*/ 679180 w 679180"/>
              <a:gd name="connsiteY18" fmla="*/ 39119 h 417890"/>
              <a:gd name="connsiteX19" fmla="*/ 19050 w 679180"/>
              <a:gd name="connsiteY19" fmla="*/ 39119 h 417890"/>
              <a:gd name="connsiteX20" fmla="*/ 39119 w 679180"/>
              <a:gd name="connsiteY20" fmla="*/ 19050 h 417890"/>
              <a:gd name="connsiteX21" fmla="*/ 640042 w 679180"/>
              <a:gd name="connsiteY21" fmla="*/ 19050 h 417890"/>
              <a:gd name="connsiteX22" fmla="*/ 660121 w 679180"/>
              <a:gd name="connsiteY22" fmla="*/ 39119 h 417890"/>
              <a:gd name="connsiteX23" fmla="*/ 660121 w 679180"/>
              <a:gd name="connsiteY23" fmla="*/ 333566 h 417890"/>
              <a:gd name="connsiteX24" fmla="*/ 640042 w 679180"/>
              <a:gd name="connsiteY24" fmla="*/ 353644 h 417890"/>
              <a:gd name="connsiteX25" fmla="*/ 39119 w 679180"/>
              <a:gd name="connsiteY25" fmla="*/ 353644 h 417890"/>
              <a:gd name="connsiteX26" fmla="*/ 19050 w 679180"/>
              <a:gd name="connsiteY26" fmla="*/ 333566 h 417890"/>
              <a:gd name="connsiteX27" fmla="*/ 19050 w 679180"/>
              <a:gd name="connsiteY27" fmla="*/ 39119 h 417890"/>
              <a:gd name="connsiteX28" fmla="*/ 660121 w 679180"/>
              <a:gd name="connsiteY28" fmla="*/ 398450 h 417890"/>
              <a:gd name="connsiteX29" fmla="*/ 659730 w 679180"/>
              <a:gd name="connsiteY29" fmla="*/ 398831 h 417890"/>
              <a:gd name="connsiteX30" fmla="*/ 19040 w 679180"/>
              <a:gd name="connsiteY30" fmla="*/ 398450 h 417890"/>
              <a:gd name="connsiteX31" fmla="*/ 19421 w 679180"/>
              <a:gd name="connsiteY31" fmla="*/ 378276 h 417890"/>
              <a:gd name="connsiteX32" fmla="*/ 660121 w 679180"/>
              <a:gd name="connsiteY32" fmla="*/ 378657 h 417890"/>
              <a:gd name="connsiteX33" fmla="*/ 660121 w 679180"/>
              <a:gd name="connsiteY33" fmla="*/ 398450 h 4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79180" h="417890">
                <a:moveTo>
                  <a:pt x="679171" y="39119"/>
                </a:moveTo>
                <a:cubicBezTo>
                  <a:pt x="679171" y="17545"/>
                  <a:pt x="661616" y="0"/>
                  <a:pt x="640042" y="0"/>
                </a:cubicBezTo>
                <a:lnTo>
                  <a:pt x="476698" y="0"/>
                </a:lnTo>
                <a:lnTo>
                  <a:pt x="463058" y="0"/>
                </a:lnTo>
                <a:lnTo>
                  <a:pt x="205473" y="0"/>
                </a:lnTo>
                <a:lnTo>
                  <a:pt x="191834" y="0"/>
                </a:lnTo>
                <a:lnTo>
                  <a:pt x="39119" y="0"/>
                </a:lnTo>
                <a:cubicBezTo>
                  <a:pt x="17545" y="0"/>
                  <a:pt x="0" y="17555"/>
                  <a:pt x="0" y="39119"/>
                </a:cubicBezTo>
                <a:lnTo>
                  <a:pt x="0" y="333566"/>
                </a:lnTo>
                <a:cubicBezTo>
                  <a:pt x="0" y="344281"/>
                  <a:pt x="4343" y="353978"/>
                  <a:pt x="11335" y="361055"/>
                </a:cubicBezTo>
                <a:cubicBezTo>
                  <a:pt x="4667" y="364141"/>
                  <a:pt x="0" y="370846"/>
                  <a:pt x="0" y="378666"/>
                </a:cubicBezTo>
                <a:lnTo>
                  <a:pt x="0" y="398459"/>
                </a:lnTo>
                <a:cubicBezTo>
                  <a:pt x="0" y="409175"/>
                  <a:pt x="8715" y="417890"/>
                  <a:pt x="19431" y="417890"/>
                </a:cubicBezTo>
                <a:lnTo>
                  <a:pt x="659740" y="417890"/>
                </a:lnTo>
                <a:cubicBezTo>
                  <a:pt x="670455" y="417890"/>
                  <a:pt x="679180" y="409175"/>
                  <a:pt x="679180" y="398459"/>
                </a:cubicBezTo>
                <a:lnTo>
                  <a:pt x="679180" y="378666"/>
                </a:lnTo>
                <a:cubicBezTo>
                  <a:pt x="679180" y="370856"/>
                  <a:pt x="674513" y="364141"/>
                  <a:pt x="667845" y="361064"/>
                </a:cubicBezTo>
                <a:cubicBezTo>
                  <a:pt x="674837" y="353987"/>
                  <a:pt x="679180" y="344281"/>
                  <a:pt x="679180" y="333575"/>
                </a:cubicBezTo>
                <a:lnTo>
                  <a:pt x="679180" y="39119"/>
                </a:lnTo>
                <a:close/>
                <a:moveTo>
                  <a:pt x="19050" y="39119"/>
                </a:moveTo>
                <a:cubicBezTo>
                  <a:pt x="19050" y="28051"/>
                  <a:pt x="28051" y="19050"/>
                  <a:pt x="39119" y="19050"/>
                </a:cubicBezTo>
                <a:lnTo>
                  <a:pt x="640042" y="19050"/>
                </a:lnTo>
                <a:cubicBezTo>
                  <a:pt x="651110" y="19050"/>
                  <a:pt x="660121" y="28051"/>
                  <a:pt x="660121" y="39119"/>
                </a:cubicBezTo>
                <a:lnTo>
                  <a:pt x="660121" y="333566"/>
                </a:lnTo>
                <a:cubicBezTo>
                  <a:pt x="660121" y="344634"/>
                  <a:pt x="651110" y="353644"/>
                  <a:pt x="640042" y="353644"/>
                </a:cubicBezTo>
                <a:lnTo>
                  <a:pt x="39119" y="353644"/>
                </a:lnTo>
                <a:cubicBezTo>
                  <a:pt x="28051" y="353644"/>
                  <a:pt x="19050" y="344634"/>
                  <a:pt x="19050" y="333566"/>
                </a:cubicBezTo>
                <a:lnTo>
                  <a:pt x="19050" y="39119"/>
                </a:lnTo>
                <a:close/>
                <a:moveTo>
                  <a:pt x="660121" y="398450"/>
                </a:moveTo>
                <a:cubicBezTo>
                  <a:pt x="660121" y="398640"/>
                  <a:pt x="659921" y="398831"/>
                  <a:pt x="659730" y="398831"/>
                </a:cubicBezTo>
                <a:lnTo>
                  <a:pt x="19040" y="398450"/>
                </a:lnTo>
                <a:lnTo>
                  <a:pt x="19421" y="378276"/>
                </a:lnTo>
                <a:lnTo>
                  <a:pt x="660121" y="378657"/>
                </a:lnTo>
                <a:lnTo>
                  <a:pt x="660121" y="398450"/>
                </a:lnTo>
                <a:close/>
              </a:path>
            </a:pathLst>
          </a:custGeom>
          <a:solidFill>
            <a:srgbClr val="42D0C6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6" name="Freihandform: Form 35">
            <a:extLst>
              <a:ext uri="{FF2B5EF4-FFF2-40B4-BE49-F238E27FC236}">
                <a16:creationId xmlns:a16="http://schemas.microsoft.com/office/drawing/2014/main" id="{9208F41F-8394-1806-526C-5203F9950A57}"/>
              </a:ext>
            </a:extLst>
          </p:cNvPr>
          <p:cNvSpPr/>
          <p:nvPr/>
        </p:nvSpPr>
        <p:spPr>
          <a:xfrm>
            <a:off x="8595982" y="2367858"/>
            <a:ext cx="75811" cy="75823"/>
          </a:xfrm>
          <a:custGeom>
            <a:avLst/>
            <a:gdLst>
              <a:gd name="connsiteX0" fmla="*/ 31156 w 62312"/>
              <a:gd name="connsiteY0" fmla="*/ 62322 h 62322"/>
              <a:gd name="connsiteX1" fmla="*/ 62313 w 62312"/>
              <a:gd name="connsiteY1" fmla="*/ 31166 h 62322"/>
              <a:gd name="connsiteX2" fmla="*/ 31156 w 62312"/>
              <a:gd name="connsiteY2" fmla="*/ 0 h 62322"/>
              <a:gd name="connsiteX3" fmla="*/ 0 w 62312"/>
              <a:gd name="connsiteY3" fmla="*/ 31156 h 62322"/>
              <a:gd name="connsiteX4" fmla="*/ 31156 w 62312"/>
              <a:gd name="connsiteY4" fmla="*/ 62322 h 62322"/>
              <a:gd name="connsiteX5" fmla="*/ 31156 w 62312"/>
              <a:gd name="connsiteY5" fmla="*/ 19050 h 62322"/>
              <a:gd name="connsiteX6" fmla="*/ 43263 w 62312"/>
              <a:gd name="connsiteY6" fmla="*/ 31156 h 62322"/>
              <a:gd name="connsiteX7" fmla="*/ 31156 w 62312"/>
              <a:gd name="connsiteY7" fmla="*/ 43263 h 62322"/>
              <a:gd name="connsiteX8" fmla="*/ 19050 w 62312"/>
              <a:gd name="connsiteY8" fmla="*/ 31156 h 62322"/>
              <a:gd name="connsiteX9" fmla="*/ 31156 w 62312"/>
              <a:gd name="connsiteY9" fmla="*/ 19050 h 6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312" h="62322">
                <a:moveTo>
                  <a:pt x="31156" y="62322"/>
                </a:moveTo>
                <a:cubicBezTo>
                  <a:pt x="48339" y="62322"/>
                  <a:pt x="62313" y="48339"/>
                  <a:pt x="62313" y="31166"/>
                </a:cubicBezTo>
                <a:cubicBezTo>
                  <a:pt x="62313" y="13992"/>
                  <a:pt x="48339" y="0"/>
                  <a:pt x="31156" y="0"/>
                </a:cubicBezTo>
                <a:cubicBezTo>
                  <a:pt x="13973" y="0"/>
                  <a:pt x="0" y="13983"/>
                  <a:pt x="0" y="31156"/>
                </a:cubicBezTo>
                <a:cubicBezTo>
                  <a:pt x="0" y="48330"/>
                  <a:pt x="13983" y="62322"/>
                  <a:pt x="31156" y="62322"/>
                </a:cubicBezTo>
                <a:close/>
                <a:moveTo>
                  <a:pt x="31156" y="19050"/>
                </a:moveTo>
                <a:cubicBezTo>
                  <a:pt x="37824" y="19050"/>
                  <a:pt x="43263" y="24479"/>
                  <a:pt x="43263" y="31156"/>
                </a:cubicBezTo>
                <a:cubicBezTo>
                  <a:pt x="43263" y="37833"/>
                  <a:pt x="37833" y="43263"/>
                  <a:pt x="31156" y="43263"/>
                </a:cubicBezTo>
                <a:cubicBezTo>
                  <a:pt x="24479" y="43263"/>
                  <a:pt x="19050" y="37833"/>
                  <a:pt x="19050" y="31156"/>
                </a:cubicBezTo>
                <a:cubicBezTo>
                  <a:pt x="19050" y="24479"/>
                  <a:pt x="24479" y="19050"/>
                  <a:pt x="31156" y="19050"/>
                </a:cubicBezTo>
                <a:close/>
              </a:path>
            </a:pathLst>
          </a:custGeom>
          <a:solidFill>
            <a:srgbClr val="42D0C6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25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21FAC-709A-F568-ED80-BDC8E802A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467316"/>
            <a:ext cx="9563100" cy="1923367"/>
          </a:xfrm>
        </p:spPr>
        <p:txBody>
          <a:bodyPr wrap="square">
            <a:noAutofit/>
          </a:bodyPr>
          <a:lstStyle/>
          <a:p>
            <a:pPr algn="ctr"/>
            <a:r>
              <a:rPr lang="de-DE" sz="3200" dirty="0">
                <a:latin typeface="Gilroy Bold" panose="00000800000000000000" pitchFamily="50" charset="0"/>
              </a:rPr>
              <a:t>IT ist doch immer automatisch, oder?</a:t>
            </a:r>
          </a:p>
        </p:txBody>
      </p:sp>
    </p:spTree>
    <p:extLst>
      <p:ext uri="{BB962C8B-B14F-4D97-AF65-F5344CB8AC3E}">
        <p14:creationId xmlns:p14="http://schemas.microsoft.com/office/powerpoint/2010/main" val="2249922115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352760-be64-46ad-abcf-471bfd15ad68" xsi:nil="true"/>
    <lcf76f155ced4ddcb4097134ff3c332f xmlns="f10c6ed7-552d-4444-b606-2afdf5cc0a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0DB1148-9E65-49B2-8827-D8BF26D444A3}"/>
</file>

<file path=customXml/itemProps2.xml><?xml version="1.0" encoding="utf-8"?>
<ds:datastoreItem xmlns:ds="http://schemas.openxmlformats.org/officeDocument/2006/customXml" ds:itemID="{2D361293-E34B-47EE-922B-28A13EB23F73}"/>
</file>

<file path=customXml/itemProps3.xml><?xml version="1.0" encoding="utf-8"?>
<ds:datastoreItem xmlns:ds="http://schemas.openxmlformats.org/officeDocument/2006/customXml" ds:itemID="{27115CBD-175D-4E2B-B877-42B7F8124EEB}"/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985</Words>
  <Application>Microsoft Office PowerPoint</Application>
  <PresentationFormat>Widescreen</PresentationFormat>
  <Paragraphs>240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</vt:lpstr>
      <vt:lpstr>Calibri</vt:lpstr>
      <vt:lpstr>Gilroy</vt:lpstr>
      <vt:lpstr>Gilroy Bold</vt:lpstr>
      <vt:lpstr>Gilroy Light</vt:lpstr>
      <vt:lpstr>Gilroy SemiBold</vt:lpstr>
      <vt:lpstr>Gilroy-Regular</vt:lpstr>
      <vt:lpstr>Montserrat</vt:lpstr>
      <vt:lpstr>Open Sans</vt:lpstr>
      <vt:lpstr>Open Sans Semibold</vt:lpstr>
      <vt:lpstr>Poppins</vt:lpstr>
      <vt:lpstr>Digit - Multi 1 - Bright</vt:lpstr>
      <vt:lpstr>Von der klassischen IT zur Cloud</vt:lpstr>
      <vt:lpstr>Warum reden so viele über die Cloud?</vt:lpstr>
      <vt:lpstr>PowerPoint Presentation</vt:lpstr>
      <vt:lpstr>PowerPoint Presentation</vt:lpstr>
      <vt:lpstr>PowerPoint Presentation</vt:lpstr>
      <vt:lpstr>PowerPoint Presentation</vt:lpstr>
      <vt:lpstr>Was ist die Cloud?</vt:lpstr>
      <vt:lpstr>PowerPoint Presentation</vt:lpstr>
      <vt:lpstr>IT ist doch immer automatisch, oder?</vt:lpstr>
      <vt:lpstr>Klassische IT ist sehr menschlich</vt:lpstr>
      <vt:lpstr>Wieso ist die Cloud so revolutionär?</vt:lpstr>
      <vt:lpstr>Analogie 1: Die Dampfmaschine</vt:lpstr>
      <vt:lpstr>Analogie 2: Spotify</vt:lpstr>
      <vt:lpstr>Die Varianten der Cloud</vt:lpstr>
      <vt:lpstr>Die Varianten der Cloud</vt:lpstr>
      <vt:lpstr>Beispiele für IaaS, PaaS und SaaS</vt:lpstr>
      <vt:lpstr>Private &amp; Public &amp; Hybrid Cloud </vt:lpstr>
      <vt:lpstr>Multi-Cloud-Applikation</vt:lpstr>
      <vt:lpstr>Unternehmen mit Multi-Cloud</vt:lpstr>
      <vt:lpstr>Branchen- oder fachbezogene Clouds</vt:lpstr>
      <vt:lpstr>Was sind die Kernvorteile der Cloud?</vt:lpstr>
      <vt:lpstr>Cloud ist automatisierte IT – die Kernvorteile</vt:lpstr>
      <vt:lpstr>Vielen Dank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2022-09-04T09:29:14Z</dcterms:created>
  <dcterms:modified xsi:type="dcterms:W3CDTF">2022-09-04T09:37:07Z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0x0101000701CBF126B93141A79AAB570EAA3CBB</vt:lpwstr>
  </property>
</Properties>
</file>