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29" r:id="rId2"/>
  </p:sldMasterIdLst>
  <p:sldIdLst>
    <p:sldId id="2015" r:id="rId3"/>
    <p:sldId id="2038" r:id="rId4"/>
    <p:sldId id="2040" r:id="rId5"/>
    <p:sldId id="2025" r:id="rId6"/>
    <p:sldId id="2012" r:id="rId7"/>
    <p:sldId id="2035" r:id="rId8"/>
    <p:sldId id="2037" r:id="rId9"/>
    <p:sldId id="2041" r:id="rId10"/>
    <p:sldId id="2042" r:id="rId11"/>
    <p:sldId id="2019" r:id="rId12"/>
    <p:sldId id="2020" r:id="rId13"/>
    <p:sldId id="2026" r:id="rId14"/>
    <p:sldId id="2027" r:id="rId15"/>
    <p:sldId id="2028" r:id="rId16"/>
    <p:sldId id="2029" r:id="rId17"/>
    <p:sldId id="2043" r:id="rId18"/>
    <p:sldId id="2031" r:id="rId19"/>
    <p:sldId id="1938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D0C6"/>
    <a:srgbClr val="BA71FE"/>
    <a:srgbClr val="91E3DD"/>
    <a:srgbClr val="7ED878"/>
    <a:srgbClr val="A0E7E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25EFBD-F00E-423C-96C5-0356BF3C5E11}" v="95" dt="2023-02-05T19:23:21.514"/>
    <p1510:client id="{5A84832D-F5C6-46C7-BFC5-010FCA0E1FB4}" v="16" dt="2023-02-05T19:29:33.4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914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ustomXml" Target="../customXml/item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Relationship Id="rId27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explosion val="13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E63-403D-AD8A-C335999ADAB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E63-403D-AD8A-C335999ADAB2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E63-403D-AD8A-C335999ADAB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roy Bold" panose="00000800000000000000" pitchFamily="50" charset="0"/>
                    <a:ea typeface="+mn-ea"/>
                    <a:cs typeface="+mn-cs"/>
                  </a:defRPr>
                </a:pPr>
                <a:endParaRPr lang="de-D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Sheet1!$B$2:$B$4</c:f>
              <c:numCache>
                <c:formatCode>General</c:formatCode>
                <c:ptCount val="3"/>
                <c:pt idx="0">
                  <c:v>110</c:v>
                </c:pt>
                <c:pt idx="1">
                  <c:v>8</c:v>
                </c:pt>
                <c:pt idx="2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MUST / MUST NOT</c:v>
                      </c:pt>
                      <c:pt idx="1">
                        <c:v>SHOULD / SHOULD NOT</c:v>
                      </c:pt>
                      <c:pt idx="2">
                        <c:v>MAY / MAY NOT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3E63-403D-AD8A-C335999ADAB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282707847509475"/>
          <c:y val="5.6491808113498965E-2"/>
          <c:w val="0.64587494275710644"/>
          <c:h val="0.93754026092962972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97-4906-8312-064DBA25F84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197-4906-8312-064DBA25F841}"/>
              </c:ext>
            </c:extLst>
          </c:dPt>
          <c:dPt>
            <c:idx val="2"/>
            <c:bubble3D val="0"/>
            <c:spPr>
              <a:solidFill>
                <a:srgbClr val="42D0C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197-4906-8312-064DBA25F841}"/>
              </c:ext>
            </c:extLst>
          </c:dPt>
          <c:dPt>
            <c:idx val="3"/>
            <c:bubble3D val="0"/>
            <c:spPr>
              <a:solidFill>
                <a:srgbClr val="91E3DD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197-4906-8312-064DBA25F84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ilroy Bold" panose="00000800000000000000" pitchFamily="50" charset="0"/>
                    <a:ea typeface="+mn-ea"/>
                    <a:cs typeface="+mn-cs"/>
                  </a:defRPr>
                </a:pPr>
                <a:endParaRPr lang="de-DE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31</c:v>
                </c:pt>
                <c:pt idx="2">
                  <c:v>33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EASY</c:v>
                      </c:pt>
                      <c:pt idx="1">
                        <c:v>MODERATE</c:v>
                      </c:pt>
                      <c:pt idx="2">
                        <c:v>DIFFICULT</c:v>
                      </c:pt>
                      <c:pt idx="3">
                        <c:v>UNCLEAR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197-4906-8312-064DBA25F84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269B91A-EB69-2102-2A2F-854D9F1DF3BA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4538009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76463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4041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69430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70983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92089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6890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0616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775566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3437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3879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0141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02964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83795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12242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6375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25168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9335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75141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740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60598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79252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31382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169039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637529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57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49485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59780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74899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72366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2214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61719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43571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6439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51010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941300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34370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67645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00326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99410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18488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41100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219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297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968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44056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82869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93702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5055" y="3128916"/>
            <a:ext cx="5961888" cy="600164"/>
          </a:xfrm>
          <a:noFill/>
        </p:spPr>
        <p:txBody>
          <a:bodyPr vert="horz" wrap="none" lIns="91440" tIns="45720" rIns="91440" bIns="45720" rtlCol="0" anchor="ctr">
            <a:spAutoFit/>
          </a:bodyPr>
          <a:lstStyle>
            <a:lvl1pPr>
              <a:defRPr lang="en-US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  <a:latin typeface="Gilroy Bold" panose="00000800000000000000" pitchFamily="50" charset="0"/>
              </a:defRPr>
            </a:lvl1pPr>
          </a:lstStyle>
          <a:p>
            <a:pPr marL="0" lvl="0"/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1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03483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6958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02353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465544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80693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7428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56962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561431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46776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44341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7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113601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40507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56680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4572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296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29804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800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448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9866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937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67119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89185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70379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070745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13985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62424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2665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1069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9835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7858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49236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53837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03641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19195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985767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127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3499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1536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54222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27584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6125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66985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343240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4696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7367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9084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64934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281480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6919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7197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5712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1507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FA04A43-D6B5-B782-F357-C41E47CDBB26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3689CCA-6DD5-3E1F-A9C2-2D190E012DE6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7D5A0B98-82B2-8902-0151-6F11586B7DE2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BEC60734-AC65-EF64-D700-90543832F584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F829E27-01EB-816E-A093-3652AF01BCA7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23B9504-53FE-3A88-151C-262A90C195E2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385E2D6A-0892-AC6F-533A-B9187207985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061F67D8-A148-295C-C98E-1DDF4E2025FD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65DB63B1-05AA-38A2-534B-B8C6F459F932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27FA679-40AC-C8C4-4855-3B727B517F44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BFE6D090-1F70-3829-7860-229372863516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6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60D7E9C1-AA37-B035-829F-8E2212315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7" name="Rechteck 16">
            <a:extLst>
              <a:ext uri="{FF2B5EF4-FFF2-40B4-BE49-F238E27FC236}">
                <a16:creationId xmlns:a16="http://schemas.microsoft.com/office/drawing/2014/main" id="{4269B91A-EB69-2102-2A2F-854D9F1DF3BA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2899247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384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5055" y="3128916"/>
            <a:ext cx="5961888" cy="600164"/>
          </a:xfrm>
          <a:noFill/>
        </p:spPr>
        <p:txBody>
          <a:bodyPr vert="horz" wrap="none" lIns="91440" tIns="45720" rIns="91440" bIns="45720" rtlCol="0" anchor="ctr">
            <a:spAutoFit/>
          </a:bodyPr>
          <a:lstStyle>
            <a:lvl1pPr>
              <a:defRPr lang="en-US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  <a:latin typeface="Gilroy Bold" panose="00000800000000000000" pitchFamily="50" charset="0"/>
              </a:defRPr>
            </a:lvl1pPr>
          </a:lstStyle>
          <a:p>
            <a:pPr marL="0" lvl="0"/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9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69629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44943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79185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1750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56518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61650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518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6079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99641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806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5279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6869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98318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40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93567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08637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00555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37975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71196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11942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5011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55654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76179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98158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231606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5621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7775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36652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753675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86000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94.xml"/><Relationship Id="rId21" Type="http://schemas.openxmlformats.org/officeDocument/2006/relationships/slideLayout" Target="../slideLayouts/slideLayout89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71" Type="http://schemas.openxmlformats.org/officeDocument/2006/relationships/hyperlink" Target="http://www.thenounproject.com/" TargetMode="Externa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61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jpg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78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39" Type="http://schemas.openxmlformats.org/officeDocument/2006/relationships/slideLayout" Target="../slideLayouts/slideLayout107.xml"/><Relationship Id="rId34" Type="http://schemas.openxmlformats.org/officeDocument/2006/relationships/slideLayout" Target="../slideLayouts/slideLayout102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42937A7-CABD-502B-E617-69694F3AF260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01DD875-2401-B31A-5730-71A77DB50ABE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6A41746B-5909-10E9-3D43-F2CC47B2A4AA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C7FF4C3F-C9D8-9FB4-97A7-18FE91D61C98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9DD4952-A620-A130-EE80-DE14BBF5B6E8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68454F0-297A-8BA9-E9CF-F79286F6FA94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C77C68F7-01EF-2EE2-A281-A6D60F765CCF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169D6973-EA34-1163-9023-9BBD48193877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A1E4B542-C31A-E235-4EE0-E592EF54E26C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2E8BA585-7318-3875-99AA-1035C51CE472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D0EBCDFE-077E-1F28-BE2B-BF9F24FF0594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6B6C1462-4753-720E-6774-987DD109E1B0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3E3ECF77-7D47-17A6-4061-FA0259088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388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FA0B37E9-C1D3-9740-B3EC-5B14B81DAB8D}"/>
              </a:ext>
            </a:extLst>
          </p:cNvPr>
          <p:cNvSpPr txBox="1"/>
          <p:nvPr userDrawn="1"/>
        </p:nvSpPr>
        <p:spPr>
          <a:xfrm>
            <a:off x="318234" y="6334781"/>
            <a:ext cx="83050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00" b="0" i="0">
                <a:solidFill>
                  <a:schemeClr val="bg1">
                    <a:lumMod val="75000"/>
                  </a:schemeClr>
                </a:solidFill>
                <a:effectLst/>
                <a:latin typeface="Gilroy Light" panose="00000400000000000000" pitchFamily="50" charset="0"/>
              </a:rPr>
              <a:t>Inhalte sind Open Source gem. </a:t>
            </a:r>
            <a:r>
              <a:rPr lang="de-DE" sz="100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CC BY 4.0. Ausgenommen sind Icons (</a:t>
            </a:r>
            <a:r>
              <a:rPr lang="de-DE" sz="100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  <a:hlinkClick r:id="rId7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www.thenounproject.com</a:t>
            </a:r>
            <a:r>
              <a:rPr lang="de-DE" sz="100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) und Fotografien (siehe jeweils Quelle).</a:t>
            </a:r>
            <a:endParaRPr lang="de-DE" sz="1000" b="0" i="0">
              <a:solidFill>
                <a:schemeClr val="bg1">
                  <a:lumMod val="75000"/>
                </a:schemeClr>
              </a:solidFill>
              <a:effectLst/>
              <a:latin typeface="Gilroy Light" panose="00000400000000000000" pitchFamily="50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42937A7-CABD-502B-E617-69694F3AF260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33343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  <p:sldLayoutId id="2147483747" r:id="rId18"/>
    <p:sldLayoutId id="2147483748" r:id="rId19"/>
    <p:sldLayoutId id="2147483749" r:id="rId20"/>
    <p:sldLayoutId id="2147483750" r:id="rId21"/>
    <p:sldLayoutId id="2147483751" r:id="rId22"/>
    <p:sldLayoutId id="2147483752" r:id="rId23"/>
    <p:sldLayoutId id="2147483753" r:id="rId24"/>
    <p:sldLayoutId id="2147483754" r:id="rId25"/>
    <p:sldLayoutId id="2147483755" r:id="rId26"/>
    <p:sldLayoutId id="2147483756" r:id="rId27"/>
    <p:sldLayoutId id="2147483757" r:id="rId28"/>
    <p:sldLayoutId id="2147483758" r:id="rId29"/>
    <p:sldLayoutId id="2147483759" r:id="rId30"/>
    <p:sldLayoutId id="2147483760" r:id="rId31"/>
    <p:sldLayoutId id="2147483761" r:id="rId32"/>
    <p:sldLayoutId id="2147483762" r:id="rId33"/>
    <p:sldLayoutId id="2147483763" r:id="rId34"/>
    <p:sldLayoutId id="2147483764" r:id="rId35"/>
    <p:sldLayoutId id="2147483765" r:id="rId36"/>
    <p:sldLayoutId id="2147483766" r:id="rId37"/>
    <p:sldLayoutId id="2147483767" r:id="rId38"/>
    <p:sldLayoutId id="2147483768" r:id="rId39"/>
    <p:sldLayoutId id="2147483769" r:id="rId40"/>
    <p:sldLayoutId id="2147483770" r:id="rId41"/>
    <p:sldLayoutId id="2147483771" r:id="rId42"/>
    <p:sldLayoutId id="2147483772" r:id="rId43"/>
    <p:sldLayoutId id="2147483773" r:id="rId44"/>
    <p:sldLayoutId id="2147483774" r:id="rId45"/>
    <p:sldLayoutId id="2147483775" r:id="rId46"/>
    <p:sldLayoutId id="2147483776" r:id="rId47"/>
    <p:sldLayoutId id="2147483777" r:id="rId48"/>
    <p:sldLayoutId id="2147483778" r:id="rId49"/>
    <p:sldLayoutId id="2147483779" r:id="rId50"/>
    <p:sldLayoutId id="2147483780" r:id="rId51"/>
    <p:sldLayoutId id="2147483781" r:id="rId52"/>
    <p:sldLayoutId id="2147483782" r:id="rId53"/>
    <p:sldLayoutId id="2147483783" r:id="rId54"/>
    <p:sldLayoutId id="2147483784" r:id="rId55"/>
    <p:sldLayoutId id="2147483785" r:id="rId56"/>
    <p:sldLayoutId id="2147483786" r:id="rId57"/>
    <p:sldLayoutId id="2147483787" r:id="rId58"/>
    <p:sldLayoutId id="2147483788" r:id="rId59"/>
    <p:sldLayoutId id="2147483789" r:id="rId60"/>
    <p:sldLayoutId id="2147483790" r:id="rId61"/>
    <p:sldLayoutId id="2147483791" r:id="rId62"/>
    <p:sldLayoutId id="2147483792" r:id="rId63"/>
    <p:sldLayoutId id="2147483793" r:id="rId64"/>
    <p:sldLayoutId id="2147483794" r:id="rId65"/>
    <p:sldLayoutId id="2147483795" r:id="rId66"/>
    <p:sldLayoutId id="2147483796" r:id="rId67"/>
    <p:sldLayoutId id="2147483797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stmd.bayern.de/wp-content/uploads/2021/10/Positionspapier-der-L%C3%A4nder-souver%C3%A4ne-deutsche-Verwaltungscloud.pdf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fragdenstaat.de/anfrage/rote-linien-des-bsi-fuer-cloud-angebote-fuer-die-oeff-verwaltung/707433/anhang/cloud-platform-requirements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6A8EE-175F-7D65-9127-187EF1CA5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4038" y="2951944"/>
            <a:ext cx="6203942" cy="954107"/>
          </a:xfrm>
        </p:spPr>
        <p:txBody>
          <a:bodyPr/>
          <a:lstStyle/>
          <a:p>
            <a:r>
              <a:rPr lang="de-DE"/>
              <a:t>Die roten Linien des BSI</a:t>
            </a:r>
            <a:br>
              <a:rPr lang="de-DE"/>
            </a:br>
            <a:r>
              <a:rPr lang="de-DE" sz="2000">
                <a:latin typeface="Gilroy" panose="00000500000000000000" pitchFamily="50" charset="0"/>
              </a:rPr>
              <a:t>und wie sich Deutschland seine Cloud vorstellt</a:t>
            </a:r>
            <a:endParaRPr lang="de-DE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39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DE7BF-4C10-C880-A146-B38EABE9A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1. Staatsverantwortung – Eine private </a:t>
            </a:r>
            <a:r>
              <a:rPr lang="de-DE" err="1"/>
              <a:t>Beamtencloud</a:t>
            </a:r>
            <a:r>
              <a:rPr lang="de-DE"/>
              <a:t>?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DB0C5BA-7A46-FD9A-E344-0CA4652DDF64}"/>
              </a:ext>
            </a:extLst>
          </p:cNvPr>
          <p:cNvSpPr/>
          <p:nvPr/>
        </p:nvSpPr>
        <p:spPr>
          <a:xfrm>
            <a:off x="6604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Anforderungen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71DDFA-6A2F-5A55-F2EF-6C253CBB3B4E}"/>
              </a:ext>
            </a:extLst>
          </p:cNvPr>
          <p:cNvSpPr/>
          <p:nvPr/>
        </p:nvSpPr>
        <p:spPr>
          <a:xfrm>
            <a:off x="660400" y="2171700"/>
            <a:ext cx="30988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R.private_cloud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Die Cloud soll private und on-</a:t>
            </a:r>
            <a:r>
              <a:rPr lang="de-DE" sz="1400" err="1">
                <a:solidFill>
                  <a:srgbClr val="111111"/>
                </a:solidFill>
                <a:latin typeface="Gilroy" panose="00000500000000000000" pitchFamily="50" charset="0"/>
              </a:rPr>
              <a:t>premises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 sein.</a:t>
            </a:r>
          </a:p>
          <a:p>
            <a:pPr>
              <a:spcBef>
                <a:spcPts val="1800"/>
              </a:spcBef>
            </a:pPr>
            <a:r>
              <a:rPr lang="de-DE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R.federal_infrastructure</a:t>
            </a:r>
            <a:r>
              <a:rPr lang="de-DE" sz="1400" b="1">
                <a:solidFill>
                  <a:srgbClr val="7ED878"/>
                </a:solidFill>
                <a:latin typeface="Gilroy" panose="00000500000000000000" pitchFamily="50" charset="0"/>
              </a:rPr>
              <a:t>: </a:t>
            </a:r>
            <a:r>
              <a:rPr lang="de-DE" sz="1400" b="1">
                <a:solidFill>
                  <a:srgbClr val="111111"/>
                </a:solidFill>
                <a:latin typeface="Gilroy" panose="00000500000000000000" pitchFamily="50" charset="0"/>
              </a:rPr>
              <a:t>Die</a:t>
            </a:r>
            <a:r>
              <a:rPr lang="de-DE" sz="1400" b="1">
                <a:solidFill>
                  <a:srgbClr val="111111"/>
                </a:solidFill>
                <a:latin typeface="Gilroy Bold" panose="00000800000000000000" pitchFamily="50" charset="0"/>
              </a:rPr>
              <a:t>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Cloud soll in einer Infrastruktur des Bundes liegen.</a:t>
            </a:r>
          </a:p>
          <a:p>
            <a:pPr>
              <a:spcBef>
                <a:spcPts val="1800"/>
              </a:spcBef>
            </a:pPr>
            <a:r>
              <a:rPr lang="de-DE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R.federal_operator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Die Cloud soll vom Bund bzw. Beamten betrieben werden.</a:t>
            </a:r>
          </a:p>
          <a:p>
            <a:pPr>
              <a:spcBef>
                <a:spcPts val="1800"/>
              </a:spcBef>
            </a:pPr>
            <a:endParaRPr lang="de-DE" sz="140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D13C920-B5C4-5A8A-2060-0FCE7BC26E62}"/>
              </a:ext>
            </a:extLst>
          </p:cNvPr>
          <p:cNvSpPr/>
          <p:nvPr/>
        </p:nvSpPr>
        <p:spPr>
          <a:xfrm>
            <a:off x="40132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 err="1">
                <a:solidFill>
                  <a:srgbClr val="111111"/>
                </a:solidFill>
                <a:latin typeface="Gilroy Bold" panose="00000800000000000000" pitchFamily="50" charset="0"/>
              </a:rPr>
              <a:t>Beamtenclouds</a:t>
            </a:r>
            <a: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  <a:t> von SAP, IONOS und T-Systems.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Private Anbieter wie SAP/Arvato oder T-Systems müssten die Verantwortung übernehmen für eine Cloud, die von Beamten in einer Bundes-Infrastruktur betrieben wird.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765715B-5140-60B0-A3F2-A8202B2DF2A9}"/>
              </a:ext>
            </a:extLst>
          </p:cNvPr>
          <p:cNvSpPr/>
          <p:nvPr/>
        </p:nvSpPr>
        <p:spPr>
          <a:xfrm>
            <a:off x="40132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Konkrete Umsetzung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C28DA03-6F66-8A86-A812-C882E8842974}"/>
              </a:ext>
            </a:extLst>
          </p:cNvPr>
          <p:cNvSpPr/>
          <p:nvPr/>
        </p:nvSpPr>
        <p:spPr>
          <a:xfrm>
            <a:off x="77978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Bewertung von cloud ahead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27A4F6C-E63F-80B3-4846-D26B3D533C50}"/>
              </a:ext>
            </a:extLst>
          </p:cNvPr>
          <p:cNvSpPr/>
          <p:nvPr/>
        </p:nvSpPr>
        <p:spPr>
          <a:xfrm>
            <a:off x="77978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  <a:t>Sehr unwahrscheinliche Konstrukte.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Private Unternehmen werden keine Verantwortung übernehmen für Clouds, die von Beamten betrieben werden.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Und der Staat wird die benötigten Kompetenzen und IT-Experten nicht bereitstellen können. </a:t>
            </a:r>
          </a:p>
        </p:txBody>
      </p:sp>
    </p:spTree>
    <p:extLst>
      <p:ext uri="{BB962C8B-B14F-4D97-AF65-F5344CB8AC3E}">
        <p14:creationId xmlns:p14="http://schemas.microsoft.com/office/powerpoint/2010/main" val="2695908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DE7BF-4C10-C880-A146-B38EABE9A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2. Individualisierung – Forks für Deutschland?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DB0C5BA-7A46-FD9A-E344-0CA4652DDF64}"/>
              </a:ext>
            </a:extLst>
          </p:cNvPr>
          <p:cNvSpPr/>
          <p:nvPr/>
        </p:nvSpPr>
        <p:spPr>
          <a:xfrm>
            <a:off x="6604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Anforderungen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71DDFA-6A2F-5A55-F2EF-6C253CBB3B4E}"/>
              </a:ext>
            </a:extLst>
          </p:cNvPr>
          <p:cNvSpPr/>
          <p:nvPr/>
        </p:nvSpPr>
        <p:spPr>
          <a:xfrm>
            <a:off x="660400" y="2171700"/>
            <a:ext cx="30988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R.change_mgmt_denial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Updates für Cloud-Services müssen abgelehnt werden können.</a:t>
            </a:r>
          </a:p>
          <a:p>
            <a:pPr>
              <a:spcBef>
                <a:spcPts val="1800"/>
              </a:spcBef>
            </a:pPr>
            <a:r>
              <a:rPr lang="en-US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R.change_mgmt_denial_reaction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Änderungswünsche basierend auf diesen Ablehnungen müssen umgesetzt werden.</a:t>
            </a:r>
          </a:p>
          <a:p>
            <a:pPr>
              <a:spcBef>
                <a:spcPts val="1800"/>
              </a:spcBef>
            </a:pPr>
            <a:endParaRPr lang="de-DE" sz="140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D13C920-B5C4-5A8A-2060-0FCE7BC26E62}"/>
              </a:ext>
            </a:extLst>
          </p:cNvPr>
          <p:cNvSpPr/>
          <p:nvPr/>
        </p:nvSpPr>
        <p:spPr>
          <a:xfrm>
            <a:off x="40132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  <a:t>Forks für Deutschland bei VMware und Azure.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Das BSI lehnt ein Update ab und der Hersteller muss ein angepasstes Update zur Verfügung stellen. Das könnte ein Fork sein, der extra gepflegt und geupdatet werden muss.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765715B-5140-60B0-A3F2-A8202B2DF2A9}"/>
              </a:ext>
            </a:extLst>
          </p:cNvPr>
          <p:cNvSpPr/>
          <p:nvPr/>
        </p:nvSpPr>
        <p:spPr>
          <a:xfrm>
            <a:off x="40132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Konkrete Umsetzung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8F33E2F-2F37-ACDF-C3B7-F2B97AE52685}"/>
              </a:ext>
            </a:extLst>
          </p:cNvPr>
          <p:cNvSpPr/>
          <p:nvPr/>
        </p:nvSpPr>
        <p:spPr>
          <a:xfrm>
            <a:off x="77978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  <a:t>Schwer vorstellbar für einen Anbieter und nur einen Markt. 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Ein Hersteller wird diesen Aufwand nur widerwillig auf sich nehmen. 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Und die souveräne Cloud wird sich von den Clouds für die Privatwirtschaft entfernen.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C28DA03-6F66-8A86-A812-C882E8842974}"/>
              </a:ext>
            </a:extLst>
          </p:cNvPr>
          <p:cNvSpPr/>
          <p:nvPr/>
        </p:nvSpPr>
        <p:spPr>
          <a:xfrm>
            <a:off x="77978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Bewertung von cloud ahead</a:t>
            </a:r>
          </a:p>
        </p:txBody>
      </p:sp>
    </p:spTree>
    <p:extLst>
      <p:ext uri="{BB962C8B-B14F-4D97-AF65-F5344CB8AC3E}">
        <p14:creationId xmlns:p14="http://schemas.microsoft.com/office/powerpoint/2010/main" val="743523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DE7BF-4C10-C880-A146-B38EABE9A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3. Kontrolle und Sicherheit – Das BSI auf Speed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DB0C5BA-7A46-FD9A-E344-0CA4652DDF64}"/>
              </a:ext>
            </a:extLst>
          </p:cNvPr>
          <p:cNvSpPr/>
          <p:nvPr/>
        </p:nvSpPr>
        <p:spPr>
          <a:xfrm>
            <a:off x="6604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Anforderungen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71DDFA-6A2F-5A55-F2EF-6C253CBB3B4E}"/>
              </a:ext>
            </a:extLst>
          </p:cNvPr>
          <p:cNvSpPr/>
          <p:nvPr/>
        </p:nvSpPr>
        <p:spPr>
          <a:xfrm>
            <a:off x="660400" y="2171700"/>
            <a:ext cx="30988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R.operational_tools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Der Hersteller muss den Betreiber schulen sowie Wissen und Werkzeuge bereitstellen.</a:t>
            </a:r>
          </a:p>
          <a:p>
            <a:pPr>
              <a:spcBef>
                <a:spcPts val="1800"/>
              </a:spcBef>
            </a:pPr>
            <a:r>
              <a:rPr lang="en-US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R.update_verification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Updates müssen vom Betreiber verifiziert werden können.</a:t>
            </a:r>
          </a:p>
          <a:p>
            <a:pPr>
              <a:spcBef>
                <a:spcPts val="1800"/>
              </a:spcBef>
            </a:pPr>
            <a:r>
              <a:rPr lang="en-US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R.sourcecode_insight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Der </a:t>
            </a:r>
            <a:r>
              <a:rPr lang="de-DE" sz="1400">
                <a:solidFill>
                  <a:srgbClr val="111111"/>
                </a:solidFill>
                <a:latin typeface="Gilroy "/>
              </a:rPr>
              <a:t>Source Code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 von Update muss für das BSI verfügbar sein.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D13C920-B5C4-5A8A-2060-0FCE7BC26E62}"/>
              </a:ext>
            </a:extLst>
          </p:cNvPr>
          <p:cNvSpPr/>
          <p:nvPr/>
        </p:nvSpPr>
        <p:spPr>
          <a:xfrm>
            <a:off x="40132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  <a:t>Source Code-Kontrolle durch </a:t>
            </a:r>
            <a:b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</a:br>
            <a: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  <a:t>das BSI.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Der Betreiber muss Updates überprüfen können. 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Bei Bedarf kontrolliert das BSI den Source Code von Updates und Patches. 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765715B-5140-60B0-A3F2-A8202B2DF2A9}"/>
              </a:ext>
            </a:extLst>
          </p:cNvPr>
          <p:cNvSpPr/>
          <p:nvPr/>
        </p:nvSpPr>
        <p:spPr>
          <a:xfrm>
            <a:off x="40132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Konkrete Umsetzung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8F33E2F-2F37-ACDF-C3B7-F2B97AE52685}"/>
              </a:ext>
            </a:extLst>
          </p:cNvPr>
          <p:cNvSpPr/>
          <p:nvPr/>
        </p:nvSpPr>
        <p:spPr>
          <a:xfrm>
            <a:off x="77978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  <a:t>Schwierig in der Umsetzung.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Das BSI hat nicht die Ressourcen und Kompetenzen für die Menge an Updates.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Die notwendige Geschwindigkeit bei kritischen Sicherheitslücken ist so eventuell nicht gegeben. 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Es ist unsicher, ob alle Hersteller Einblick in ihren Source Code gewähren.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C28DA03-6F66-8A86-A812-C882E8842974}"/>
              </a:ext>
            </a:extLst>
          </p:cNvPr>
          <p:cNvSpPr/>
          <p:nvPr/>
        </p:nvSpPr>
        <p:spPr>
          <a:xfrm>
            <a:off x="77978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Bewertung von cloud ahead</a:t>
            </a:r>
          </a:p>
        </p:txBody>
      </p:sp>
    </p:spTree>
    <p:extLst>
      <p:ext uri="{BB962C8B-B14F-4D97-AF65-F5344CB8AC3E}">
        <p14:creationId xmlns:p14="http://schemas.microsoft.com/office/powerpoint/2010/main" val="1038140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DE7BF-4C10-C880-A146-B38EABE9A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4. Autarkie und Kontinuität – Streit mit den USA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DB0C5BA-7A46-FD9A-E344-0CA4652DDF64}"/>
              </a:ext>
            </a:extLst>
          </p:cNvPr>
          <p:cNvSpPr/>
          <p:nvPr/>
        </p:nvSpPr>
        <p:spPr>
          <a:xfrm>
            <a:off x="6604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Anforderungen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71DDFA-6A2F-5A55-F2EF-6C253CBB3B4E}"/>
              </a:ext>
            </a:extLst>
          </p:cNvPr>
          <p:cNvSpPr/>
          <p:nvPr/>
        </p:nvSpPr>
        <p:spPr>
          <a:xfrm>
            <a:off x="660400" y="2171700"/>
            <a:ext cx="30988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R.no_export_regulations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Export-Beschränkungen dürfen Betrieb und Funktionalitäten nicht einschränken.</a:t>
            </a:r>
          </a:p>
          <a:p>
            <a:pPr>
              <a:spcBef>
                <a:spcPts val="1800"/>
              </a:spcBef>
            </a:pPr>
            <a:r>
              <a:rPr lang="en-US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R.updates_after_reconnection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Nach Beendigung des autarken Modus muss die Cloud auf den letzten Softwarestand geupdatet werden.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D13C920-B5C4-5A8A-2060-0FCE7BC26E62}"/>
              </a:ext>
            </a:extLst>
          </p:cNvPr>
          <p:cNvSpPr/>
          <p:nvPr/>
        </p:nvSpPr>
        <p:spPr>
          <a:xfrm>
            <a:off x="40132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 dirty="0">
                <a:solidFill>
                  <a:srgbClr val="111111"/>
                </a:solidFill>
                <a:latin typeface="Gilroy Bold" panose="00000800000000000000" pitchFamily="50" charset="0"/>
              </a:rPr>
              <a:t>Unabhängiger Betrieb, auch in Krisenzeiten.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 "/>
              </a:rPr>
              <a:t>Der Betrieb muss in auch in einer Krise mit den USA autark weiterlaufen.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 "/>
              </a:rPr>
              <a:t>Die Cloud, also Hard- und Software, muss nach einigen Monaten Autarkie auf einen aktuellen Softwarestand gebracht werden können.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765715B-5140-60B0-A3F2-A8202B2DF2A9}"/>
              </a:ext>
            </a:extLst>
          </p:cNvPr>
          <p:cNvSpPr/>
          <p:nvPr/>
        </p:nvSpPr>
        <p:spPr>
          <a:xfrm>
            <a:off x="40132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Konkrete Umsetzung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8F33E2F-2F37-ACDF-C3B7-F2B97AE52685}"/>
              </a:ext>
            </a:extLst>
          </p:cNvPr>
          <p:cNvSpPr/>
          <p:nvPr/>
        </p:nvSpPr>
        <p:spPr>
          <a:xfrm>
            <a:off x="77978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 dirty="0">
                <a:solidFill>
                  <a:srgbClr val="111111"/>
                </a:solidFill>
                <a:latin typeface="Gilroy Bold" panose="00000800000000000000" pitchFamily="50" charset="0"/>
              </a:rPr>
              <a:t>Kurzfristig ja, langfristig nein.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 "/>
              </a:rPr>
              <a:t>Werden im Konfliktfall über Monate keine Updates aus den USA eingespielt, wird die Cloud-Technologie zunehmend Sicherheitslücken bekommen.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 "/>
              </a:rPr>
              <a:t>Wenn die Update-Lücke zu groß wird, ist diese inkrementell kaum zu schließen.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C28DA03-6F66-8A86-A812-C882E8842974}"/>
              </a:ext>
            </a:extLst>
          </p:cNvPr>
          <p:cNvSpPr/>
          <p:nvPr/>
        </p:nvSpPr>
        <p:spPr>
          <a:xfrm>
            <a:off x="77978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Bewertung von cloud ahead</a:t>
            </a:r>
          </a:p>
        </p:txBody>
      </p:sp>
    </p:spTree>
    <p:extLst>
      <p:ext uri="{BB962C8B-B14F-4D97-AF65-F5344CB8AC3E}">
        <p14:creationId xmlns:p14="http://schemas.microsoft.com/office/powerpoint/2010/main" val="879294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DE7BF-4C10-C880-A146-B38EABE9A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5. Herstelleranforderungen – Ausblick und Einblick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DB0C5BA-7A46-FD9A-E344-0CA4652DDF64}"/>
              </a:ext>
            </a:extLst>
          </p:cNvPr>
          <p:cNvSpPr/>
          <p:nvPr/>
        </p:nvSpPr>
        <p:spPr>
          <a:xfrm>
            <a:off x="6604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Anforderungen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71DDFA-6A2F-5A55-F2EF-6C253CBB3B4E}"/>
              </a:ext>
            </a:extLst>
          </p:cNvPr>
          <p:cNvSpPr/>
          <p:nvPr/>
        </p:nvSpPr>
        <p:spPr>
          <a:xfrm>
            <a:off x="660400" y="2171700"/>
            <a:ext cx="3098800" cy="2971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R.knowledge_provision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Betreiberfragen müssen fristgerecht beantwortet werden.</a:t>
            </a:r>
          </a:p>
          <a:p>
            <a:pPr>
              <a:spcBef>
                <a:spcPts val="1800"/>
              </a:spcBef>
            </a:pPr>
            <a:r>
              <a:rPr lang="en-US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R.client_telemetry_termination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Geräte- und Software-Telemetriedaten dürfen die Cloud nicht verlassen.</a:t>
            </a:r>
          </a:p>
          <a:p>
            <a:pPr>
              <a:spcBef>
                <a:spcPts val="1800"/>
              </a:spcBef>
            </a:pPr>
            <a:r>
              <a:rPr lang="en-US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R.longterm_roadmaps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Der Hersteller muss langfristige Roadmaps bereitstellen.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D13C920-B5C4-5A8A-2060-0FCE7BC26E62}"/>
              </a:ext>
            </a:extLst>
          </p:cNvPr>
          <p:cNvSpPr/>
          <p:nvPr/>
        </p:nvSpPr>
        <p:spPr>
          <a:xfrm>
            <a:off x="4013200" y="2171700"/>
            <a:ext cx="3530600" cy="2971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 dirty="0">
                <a:solidFill>
                  <a:srgbClr val="111111"/>
                </a:solidFill>
                <a:latin typeface="Gilroy Bold" panose="00000800000000000000" pitchFamily="50" charset="0"/>
              </a:rPr>
              <a:t>Viel Dokumentation und klare Daten-Grenzen.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 "/>
              </a:rPr>
              <a:t>Die Technologie-Hersteller (e.g. </a:t>
            </a:r>
            <a:r>
              <a:rPr lang="de-DE" sz="1400" dirty="0" err="1">
                <a:solidFill>
                  <a:srgbClr val="111111"/>
                </a:solidFill>
                <a:latin typeface="Gilroy "/>
              </a:rPr>
              <a:t>Vmware</a:t>
            </a:r>
            <a:r>
              <a:rPr lang="de-DE" sz="1400" dirty="0">
                <a:solidFill>
                  <a:srgbClr val="111111"/>
                </a:solidFill>
                <a:latin typeface="Gilroy "/>
              </a:rPr>
              <a:t>, Microsoft) müssen die Software </a:t>
            </a:r>
            <a:r>
              <a:rPr lang="de-DE" sz="1400" dirty="0" err="1">
                <a:solidFill>
                  <a:srgbClr val="111111"/>
                </a:solidFill>
                <a:latin typeface="Gilroy "/>
              </a:rPr>
              <a:t>anpas-sen</a:t>
            </a:r>
            <a:r>
              <a:rPr lang="de-DE" sz="1400" dirty="0">
                <a:solidFill>
                  <a:srgbClr val="111111"/>
                </a:solidFill>
                <a:latin typeface="Gilroy "/>
              </a:rPr>
              <a:t>, um die souveräne Cloud zum End-punkt von Telemetriedaten zu machen.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 "/>
              </a:rPr>
              <a:t>Ebenso müssen sie Informationen zu Roadmaps zur Verfügung stellen und individuelle Betreiberanfragen beantworten.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765715B-5140-60B0-A3F2-A8202B2DF2A9}"/>
              </a:ext>
            </a:extLst>
          </p:cNvPr>
          <p:cNvSpPr/>
          <p:nvPr/>
        </p:nvSpPr>
        <p:spPr>
          <a:xfrm>
            <a:off x="40132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Konkrete Umsetzung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8F33E2F-2F37-ACDF-C3B7-F2B97AE52685}"/>
              </a:ext>
            </a:extLst>
          </p:cNvPr>
          <p:cNvSpPr/>
          <p:nvPr/>
        </p:nvSpPr>
        <p:spPr>
          <a:xfrm>
            <a:off x="7797800" y="2171700"/>
            <a:ext cx="3530600" cy="2971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 dirty="0">
                <a:solidFill>
                  <a:srgbClr val="111111"/>
                </a:solidFill>
                <a:latin typeface="Gilroy Bold" panose="00000800000000000000" pitchFamily="50" charset="0"/>
              </a:rPr>
              <a:t>Muss sich für den Technologie-Hersteller lohnen.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 "/>
              </a:rPr>
              <a:t>Möglich bei einer engen Partnerschaft und enger Zusammenarbeit mit dem Technologie-Hersteller. 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 "/>
              </a:rPr>
              <a:t>Für europäische Anbieter, die auf Standardsoftware setzen eventuell schwierig.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C28DA03-6F66-8A86-A812-C882E8842974}"/>
              </a:ext>
            </a:extLst>
          </p:cNvPr>
          <p:cNvSpPr/>
          <p:nvPr/>
        </p:nvSpPr>
        <p:spPr>
          <a:xfrm>
            <a:off x="77978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Bewertung von cloud ahead</a:t>
            </a:r>
          </a:p>
        </p:txBody>
      </p:sp>
    </p:spTree>
    <p:extLst>
      <p:ext uri="{BB962C8B-B14F-4D97-AF65-F5344CB8AC3E}">
        <p14:creationId xmlns:p14="http://schemas.microsoft.com/office/powerpoint/2010/main" val="2123355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DE7BF-4C10-C880-A146-B38EABE9A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6. Interoperabilität – Wer ist verantwortlich?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DB0C5BA-7A46-FD9A-E344-0CA4652DDF64}"/>
              </a:ext>
            </a:extLst>
          </p:cNvPr>
          <p:cNvSpPr/>
          <p:nvPr/>
        </p:nvSpPr>
        <p:spPr>
          <a:xfrm>
            <a:off x="6604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Anforderungen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71DDFA-6A2F-5A55-F2EF-6C253CBB3B4E}"/>
              </a:ext>
            </a:extLst>
          </p:cNvPr>
          <p:cNvSpPr/>
          <p:nvPr/>
        </p:nvSpPr>
        <p:spPr>
          <a:xfrm>
            <a:off x="660400" y="2171700"/>
            <a:ext cx="30988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R.migration_interoperation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Die Migration zwischen verschiedenen Anbietern muss gewährleistet werden.</a:t>
            </a:r>
          </a:p>
          <a:p>
            <a:pPr>
              <a:spcBef>
                <a:spcPts val="1800"/>
              </a:spcBef>
            </a:pPr>
            <a:r>
              <a:rPr lang="en-US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R.integrate_others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Die Cloud muss Dienste anderer staatlicher Anbieter integrieren.</a:t>
            </a:r>
          </a:p>
          <a:p>
            <a:pPr>
              <a:spcBef>
                <a:spcPts val="1800"/>
              </a:spcBef>
            </a:pPr>
            <a:r>
              <a:rPr lang="en-US" sz="1400" b="1" err="1">
                <a:solidFill>
                  <a:srgbClr val="7ED878"/>
                </a:solidFill>
                <a:latin typeface="Gilroy Bold" panose="00000800000000000000" pitchFamily="50" charset="0"/>
              </a:rPr>
              <a:t>R.integrate_self</a:t>
            </a:r>
            <a:r>
              <a:rPr lang="de-DE" sz="1400" b="1">
                <a:solidFill>
                  <a:srgbClr val="7ED878"/>
                </a:solidFill>
                <a:latin typeface="Gilroy Bold" panose="00000800000000000000" pitchFamily="50" charset="0"/>
              </a:rPr>
              <a:t>: </a:t>
            </a: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Die Cloud muss sich in Dienste anderer staatlicher Anbieter integrieren lassen.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D13C920-B5C4-5A8A-2060-0FCE7BC26E62}"/>
              </a:ext>
            </a:extLst>
          </p:cNvPr>
          <p:cNvSpPr/>
          <p:nvPr/>
        </p:nvSpPr>
        <p:spPr>
          <a:xfrm>
            <a:off x="40132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  <a:t>Unkomplizierter Umzug bei gleichem Service-Angebot.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Eine Behörde muss in der Lage sein ihre Daten und Projekte und Services von einem Anbieter zum nächsten umzuziehen.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765715B-5140-60B0-A3F2-A8202B2DF2A9}"/>
              </a:ext>
            </a:extLst>
          </p:cNvPr>
          <p:cNvSpPr/>
          <p:nvPr/>
        </p:nvSpPr>
        <p:spPr>
          <a:xfrm>
            <a:off x="40132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Konkrete Umsetzung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8F33E2F-2F37-ACDF-C3B7-F2B97AE52685}"/>
              </a:ext>
            </a:extLst>
          </p:cNvPr>
          <p:cNvSpPr/>
          <p:nvPr/>
        </p:nvSpPr>
        <p:spPr>
          <a:xfrm>
            <a:off x="7797800" y="2171700"/>
            <a:ext cx="3530600" cy="283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b="1">
                <a:solidFill>
                  <a:srgbClr val="111111"/>
                </a:solidFill>
                <a:latin typeface="Gilroy Bold" panose="00000800000000000000" pitchFamily="50" charset="0"/>
              </a:rPr>
              <a:t>Kein Lock-in-Effekt, aber eingeschränkte Services.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Alle Cloud-Angebote müssen untereinander kompatibel sein, also auch die gleichen Services mit den gleichen Spezifikationen bereitstellen.</a:t>
            </a:r>
          </a:p>
          <a:p>
            <a:pPr>
              <a:spcBef>
                <a:spcPts val="1800"/>
              </a:spcBef>
            </a:pPr>
            <a:r>
              <a:rPr lang="de-DE" sz="1400">
                <a:solidFill>
                  <a:srgbClr val="111111"/>
                </a:solidFill>
                <a:latin typeface="Gilroy "/>
              </a:rPr>
              <a:t>Das kann ein Anbieter nicht alleine sicherstellen.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C28DA03-6F66-8A86-A812-C882E8842974}"/>
              </a:ext>
            </a:extLst>
          </p:cNvPr>
          <p:cNvSpPr/>
          <p:nvPr/>
        </p:nvSpPr>
        <p:spPr>
          <a:xfrm>
            <a:off x="7797800" y="1739900"/>
            <a:ext cx="30988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08000" rtlCol="0" anchor="t"/>
          <a:lstStyle/>
          <a:p>
            <a:pPr>
              <a:spcBef>
                <a:spcPts val="600"/>
              </a:spcBef>
            </a:pPr>
            <a:r>
              <a:rPr lang="de-DE" sz="1400">
                <a:solidFill>
                  <a:srgbClr val="111111"/>
                </a:solidFill>
                <a:latin typeface="Gilroy" panose="00000500000000000000" pitchFamily="50" charset="0"/>
              </a:rPr>
              <a:t>Bewertung von cloud ahead</a:t>
            </a:r>
          </a:p>
        </p:txBody>
      </p:sp>
    </p:spTree>
    <p:extLst>
      <p:ext uri="{BB962C8B-B14F-4D97-AF65-F5344CB8AC3E}">
        <p14:creationId xmlns:p14="http://schemas.microsoft.com/office/powerpoint/2010/main" val="3779583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6A8EE-175F-7D65-9127-187EF1CA5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8196" y="2828833"/>
            <a:ext cx="9475671" cy="1200329"/>
          </a:xfrm>
        </p:spPr>
        <p:txBody>
          <a:bodyPr/>
          <a:lstStyle/>
          <a:p>
            <a:r>
              <a:rPr lang="de-DE" dirty="0"/>
              <a:t>Welche Anbietermodelle könnten </a:t>
            </a:r>
            <a:br>
              <a:rPr lang="de-DE" dirty="0"/>
            </a:br>
            <a:r>
              <a:rPr lang="de-DE" dirty="0"/>
              <a:t>gemäß dieser Anforderungen entstehen?</a:t>
            </a:r>
            <a:endParaRPr lang="de-DE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169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3">
            <a:extLst>
              <a:ext uri="{FF2B5EF4-FFF2-40B4-BE49-F238E27FC236}">
                <a16:creationId xmlns:a16="http://schemas.microsoft.com/office/drawing/2014/main" id="{87D5D1ED-DBEE-6ACC-3511-2EBFF57B8D42}"/>
              </a:ext>
            </a:extLst>
          </p:cNvPr>
          <p:cNvSpPr/>
          <p:nvPr/>
        </p:nvSpPr>
        <p:spPr>
          <a:xfrm>
            <a:off x="805996" y="1809750"/>
            <a:ext cx="10719254" cy="391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>
              <a:spcBef>
                <a:spcPts val="600"/>
              </a:spcBef>
            </a:pPr>
            <a:r>
              <a:rPr lang="de-DE" dirty="0">
                <a:solidFill>
                  <a:srgbClr val="111111"/>
                </a:solidFill>
                <a:latin typeface="Gilroy Bold" panose="00000800000000000000" pitchFamily="50" charset="0"/>
              </a:rPr>
              <a:t>Potentielle Anbietermodelle für souveräne Clouds </a:t>
            </a:r>
          </a:p>
          <a:p>
            <a:pPr algn="ctr">
              <a:spcBef>
                <a:spcPts val="6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wie sie basierend auf den roten Linien des BSI (05/2022) möglich erscheinen</a:t>
            </a:r>
            <a:endParaRPr lang="de-DE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46AF98-156A-35C9-6216-FED4B4B6C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Anbietermodelle für souveräne Clouds</a:t>
            </a:r>
          </a:p>
        </p:txBody>
      </p:sp>
      <p:sp>
        <p:nvSpPr>
          <p:cNvPr id="3" name="Rechteck 6">
            <a:extLst>
              <a:ext uri="{FF2B5EF4-FFF2-40B4-BE49-F238E27FC236}">
                <a16:creationId xmlns:a16="http://schemas.microsoft.com/office/drawing/2014/main" id="{19B05C4C-DAF6-1A37-0F23-57639D009DD5}"/>
              </a:ext>
            </a:extLst>
          </p:cNvPr>
          <p:cNvSpPr/>
          <p:nvPr/>
        </p:nvSpPr>
        <p:spPr>
          <a:xfrm>
            <a:off x="990600" y="3429000"/>
            <a:ext cx="3240000" cy="21488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Ein amerikanischer </a:t>
            </a:r>
            <a:r>
              <a:rPr lang="de-DE" sz="1400" dirty="0" err="1">
                <a:solidFill>
                  <a:srgbClr val="111111"/>
                </a:solidFill>
                <a:latin typeface="Gilroy" panose="00000500000000000000" pitchFamily="50" charset="0"/>
              </a:rPr>
              <a:t>Hyperscaler</a:t>
            </a: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 der seine Cloud-Technologie einem deutschen Anbieter in einer engen, strategischen Partnerschaft zur Verfügung stellt.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Beispiele sind </a:t>
            </a: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Google</a:t>
            </a: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 </a:t>
            </a: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mit T-Systems </a:t>
            </a: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oder </a:t>
            </a: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Microsoft mit SAP/Arvato</a:t>
            </a: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.</a:t>
            </a:r>
          </a:p>
        </p:txBody>
      </p:sp>
      <p:sp>
        <p:nvSpPr>
          <p:cNvPr id="4" name="Rechteck 7">
            <a:extLst>
              <a:ext uri="{FF2B5EF4-FFF2-40B4-BE49-F238E27FC236}">
                <a16:creationId xmlns:a16="http://schemas.microsoft.com/office/drawing/2014/main" id="{34DEE10C-9863-D10F-0054-03AA00562837}"/>
              </a:ext>
            </a:extLst>
          </p:cNvPr>
          <p:cNvSpPr/>
          <p:nvPr/>
        </p:nvSpPr>
        <p:spPr>
          <a:xfrm>
            <a:off x="4559300" y="3429000"/>
            <a:ext cx="3240000" cy="21488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Ein deutscher Cloud-Anbieter der amerikanische Standard-Technologien nutzt.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Ein Beispiel ist </a:t>
            </a: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IONOS</a:t>
            </a: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 basierend auf </a:t>
            </a: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VMware</a:t>
            </a: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.</a:t>
            </a:r>
          </a:p>
        </p:txBody>
      </p:sp>
      <p:sp>
        <p:nvSpPr>
          <p:cNvPr id="9" name="Rechteck 9">
            <a:extLst>
              <a:ext uri="{FF2B5EF4-FFF2-40B4-BE49-F238E27FC236}">
                <a16:creationId xmlns:a16="http://schemas.microsoft.com/office/drawing/2014/main" id="{52AF53F0-B35F-0F3A-16F9-09A86AE8F35D}"/>
              </a:ext>
            </a:extLst>
          </p:cNvPr>
          <p:cNvSpPr/>
          <p:nvPr/>
        </p:nvSpPr>
        <p:spPr>
          <a:xfrm>
            <a:off x="8128000" y="3429000"/>
            <a:ext cx="3240000" cy="21488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Ein deutscher Anbieter der seine Cloud </a:t>
            </a:r>
            <a:r>
              <a:rPr lang="de-DE" sz="1400" dirty="0" err="1">
                <a:solidFill>
                  <a:srgbClr val="111111"/>
                </a:solidFill>
                <a:latin typeface="Gilroy" panose="00000500000000000000" pitchFamily="50" charset="0"/>
              </a:rPr>
              <a:t>ausschliesslich</a:t>
            </a: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 mit Open-Source-Komponenten und europäischen Technologien aufbaut. </a:t>
            </a:r>
          </a:p>
          <a:p>
            <a:pPr>
              <a:spcBef>
                <a:spcPts val="1800"/>
              </a:spcBef>
            </a:pP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Einem solches Konzept ist der </a:t>
            </a: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Sovereign Cloud Stack </a:t>
            </a:r>
            <a:r>
              <a:rPr lang="de-DE" sz="1400" dirty="0">
                <a:solidFill>
                  <a:srgbClr val="111111"/>
                </a:solidFill>
                <a:latin typeface="Gilroy" panose="00000500000000000000" pitchFamily="50" charset="0"/>
              </a:rPr>
              <a:t>(SCS) der OSBA gemeinsam mit Gaia-X.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E8F4132-69CB-E3AD-214C-B1EF5986AC03}"/>
              </a:ext>
            </a:extLst>
          </p:cNvPr>
          <p:cNvGrpSpPr/>
          <p:nvPr/>
        </p:nvGrpSpPr>
        <p:grpSpPr>
          <a:xfrm>
            <a:off x="990600" y="2705100"/>
            <a:ext cx="10377400" cy="723900"/>
            <a:chOff x="990600" y="2705100"/>
            <a:chExt cx="10377400" cy="723900"/>
          </a:xfrm>
          <a:gradFill>
            <a:gsLst>
              <a:gs pos="0">
                <a:srgbClr val="34C580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600000" scaled="0"/>
          </a:gradFill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67CB05A-47E6-6C22-1A10-0596A3CE92DB}"/>
                </a:ext>
              </a:extLst>
            </p:cNvPr>
            <p:cNvSpPr/>
            <p:nvPr/>
          </p:nvSpPr>
          <p:spPr>
            <a:xfrm>
              <a:off x="8128000" y="2705100"/>
              <a:ext cx="3240000" cy="723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Deutscher Anbieter mit </a:t>
              </a:r>
              <a:b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</a:b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Open-Source-Technologie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BDBEB796-1904-0BAB-34F8-7CC6AC2F1A9D}"/>
                </a:ext>
              </a:extLst>
            </p:cNvPr>
            <p:cNvSpPr/>
            <p:nvPr/>
          </p:nvSpPr>
          <p:spPr>
            <a:xfrm>
              <a:off x="4559300" y="2705100"/>
              <a:ext cx="3240000" cy="723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Deutscher Anbieter mit </a:t>
              </a:r>
              <a:b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</a:b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US-Standard-Technologie</a:t>
              </a:r>
            </a:p>
          </p:txBody>
        </p:sp>
        <p:sp>
          <p:nvSpPr>
            <p:cNvPr id="8" name="Rechteck 17">
              <a:extLst>
                <a:ext uri="{FF2B5EF4-FFF2-40B4-BE49-F238E27FC236}">
                  <a16:creationId xmlns:a16="http://schemas.microsoft.com/office/drawing/2014/main" id="{EEB1CC29-4D15-5F02-C186-CC05654F495E}"/>
                </a:ext>
              </a:extLst>
            </p:cNvPr>
            <p:cNvSpPr/>
            <p:nvPr/>
          </p:nvSpPr>
          <p:spPr>
            <a:xfrm>
              <a:off x="990600" y="2705100"/>
              <a:ext cx="3240000" cy="723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US-</a:t>
              </a:r>
              <a:r>
                <a:rPr lang="de-DE" sz="1600" dirty="0" err="1">
                  <a:solidFill>
                    <a:srgbClr val="111111"/>
                  </a:solidFill>
                  <a:latin typeface="Gilroy Bold" panose="00000800000000000000" pitchFamily="50" charset="0"/>
                </a:rPr>
                <a:t>Hyperscaler</a:t>
              </a: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 mit </a:t>
              </a:r>
              <a:b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</a:b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deutschem Anbieter</a:t>
              </a:r>
              <a:endPara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Gilroy Bold" panose="000008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6768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2287891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AAF1D8-FC66-2D77-4ED7-3A67CB4D3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Deutschland möchte Multi-Cloud</a:t>
            </a:r>
            <a:br>
              <a:rPr lang="de-DE" dirty="0"/>
            </a:br>
            <a:r>
              <a:rPr lang="de-DE" sz="2200" dirty="0">
                <a:latin typeface="Gilroy" panose="00000500000000000000" pitchFamily="50" charset="0"/>
              </a:rPr>
              <a:t>unter Nutzung amerikanischer Public-Cloud-Technologie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2C91F2F-8BE5-E578-258F-171835FE1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049" y="1911959"/>
            <a:ext cx="5460454" cy="3571876"/>
          </a:xfrm>
          <a:custGeom>
            <a:avLst/>
            <a:gdLst>
              <a:gd name="connsiteX0" fmla="*/ 0 w 5460454"/>
              <a:gd name="connsiteY0" fmla="*/ 0 h 3571876"/>
              <a:gd name="connsiteX1" fmla="*/ 546045 w 5460454"/>
              <a:gd name="connsiteY1" fmla="*/ 0 h 3571876"/>
              <a:gd name="connsiteX2" fmla="*/ 1092091 w 5460454"/>
              <a:gd name="connsiteY2" fmla="*/ 0 h 3571876"/>
              <a:gd name="connsiteX3" fmla="*/ 1583532 w 5460454"/>
              <a:gd name="connsiteY3" fmla="*/ 0 h 3571876"/>
              <a:gd name="connsiteX4" fmla="*/ 2238786 w 5460454"/>
              <a:gd name="connsiteY4" fmla="*/ 0 h 3571876"/>
              <a:gd name="connsiteX5" fmla="*/ 2675622 w 5460454"/>
              <a:gd name="connsiteY5" fmla="*/ 0 h 3571876"/>
              <a:gd name="connsiteX6" fmla="*/ 3330877 w 5460454"/>
              <a:gd name="connsiteY6" fmla="*/ 0 h 3571876"/>
              <a:gd name="connsiteX7" fmla="*/ 3767713 w 5460454"/>
              <a:gd name="connsiteY7" fmla="*/ 0 h 3571876"/>
              <a:gd name="connsiteX8" fmla="*/ 4149945 w 5460454"/>
              <a:gd name="connsiteY8" fmla="*/ 0 h 3571876"/>
              <a:gd name="connsiteX9" fmla="*/ 4805200 w 5460454"/>
              <a:gd name="connsiteY9" fmla="*/ 0 h 3571876"/>
              <a:gd name="connsiteX10" fmla="*/ 5460454 w 5460454"/>
              <a:gd name="connsiteY10" fmla="*/ 0 h 3571876"/>
              <a:gd name="connsiteX11" fmla="*/ 5460454 w 5460454"/>
              <a:gd name="connsiteY11" fmla="*/ 631031 h 3571876"/>
              <a:gd name="connsiteX12" fmla="*/ 5460454 w 5460454"/>
              <a:gd name="connsiteY12" fmla="*/ 1226344 h 3571876"/>
              <a:gd name="connsiteX13" fmla="*/ 5460454 w 5460454"/>
              <a:gd name="connsiteY13" fmla="*/ 1821657 h 3571876"/>
              <a:gd name="connsiteX14" fmla="*/ 5460454 w 5460454"/>
              <a:gd name="connsiteY14" fmla="*/ 2488407 h 3571876"/>
              <a:gd name="connsiteX15" fmla="*/ 5460454 w 5460454"/>
              <a:gd name="connsiteY15" fmla="*/ 3012282 h 3571876"/>
              <a:gd name="connsiteX16" fmla="*/ 5460454 w 5460454"/>
              <a:gd name="connsiteY16" fmla="*/ 3571876 h 3571876"/>
              <a:gd name="connsiteX17" fmla="*/ 4859804 w 5460454"/>
              <a:gd name="connsiteY17" fmla="*/ 3571876 h 3571876"/>
              <a:gd name="connsiteX18" fmla="*/ 4422968 w 5460454"/>
              <a:gd name="connsiteY18" fmla="*/ 3571876 h 3571876"/>
              <a:gd name="connsiteX19" fmla="*/ 3822318 w 5460454"/>
              <a:gd name="connsiteY19" fmla="*/ 3571876 h 3571876"/>
              <a:gd name="connsiteX20" fmla="*/ 3221668 w 5460454"/>
              <a:gd name="connsiteY20" fmla="*/ 3571876 h 3571876"/>
              <a:gd name="connsiteX21" fmla="*/ 2784832 w 5460454"/>
              <a:gd name="connsiteY21" fmla="*/ 3571876 h 3571876"/>
              <a:gd name="connsiteX22" fmla="*/ 2238786 w 5460454"/>
              <a:gd name="connsiteY22" fmla="*/ 3571876 h 3571876"/>
              <a:gd name="connsiteX23" fmla="*/ 1747345 w 5460454"/>
              <a:gd name="connsiteY23" fmla="*/ 3571876 h 3571876"/>
              <a:gd name="connsiteX24" fmla="*/ 1310509 w 5460454"/>
              <a:gd name="connsiteY24" fmla="*/ 3571876 h 3571876"/>
              <a:gd name="connsiteX25" fmla="*/ 764464 w 5460454"/>
              <a:gd name="connsiteY25" fmla="*/ 3571876 h 3571876"/>
              <a:gd name="connsiteX26" fmla="*/ 0 w 5460454"/>
              <a:gd name="connsiteY26" fmla="*/ 3571876 h 3571876"/>
              <a:gd name="connsiteX27" fmla="*/ 0 w 5460454"/>
              <a:gd name="connsiteY27" fmla="*/ 2905126 h 3571876"/>
              <a:gd name="connsiteX28" fmla="*/ 0 w 5460454"/>
              <a:gd name="connsiteY28" fmla="*/ 2238376 h 3571876"/>
              <a:gd name="connsiteX29" fmla="*/ 0 w 5460454"/>
              <a:gd name="connsiteY29" fmla="*/ 1607344 h 3571876"/>
              <a:gd name="connsiteX30" fmla="*/ 0 w 5460454"/>
              <a:gd name="connsiteY30" fmla="*/ 940594 h 3571876"/>
              <a:gd name="connsiteX31" fmla="*/ 0 w 5460454"/>
              <a:gd name="connsiteY31" fmla="*/ 0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460454" h="3571876" fill="none" extrusionOk="0">
                <a:moveTo>
                  <a:pt x="0" y="0"/>
                </a:moveTo>
                <a:cubicBezTo>
                  <a:pt x="254895" y="-46550"/>
                  <a:pt x="435792" y="18255"/>
                  <a:pt x="546045" y="0"/>
                </a:cubicBezTo>
                <a:cubicBezTo>
                  <a:pt x="656299" y="-18255"/>
                  <a:pt x="889859" y="53371"/>
                  <a:pt x="1092091" y="0"/>
                </a:cubicBezTo>
                <a:cubicBezTo>
                  <a:pt x="1294323" y="-53371"/>
                  <a:pt x="1462841" y="57888"/>
                  <a:pt x="1583532" y="0"/>
                </a:cubicBezTo>
                <a:cubicBezTo>
                  <a:pt x="1704223" y="-57888"/>
                  <a:pt x="2025112" y="6815"/>
                  <a:pt x="2238786" y="0"/>
                </a:cubicBezTo>
                <a:cubicBezTo>
                  <a:pt x="2452460" y="-6815"/>
                  <a:pt x="2522085" y="23945"/>
                  <a:pt x="2675622" y="0"/>
                </a:cubicBezTo>
                <a:cubicBezTo>
                  <a:pt x="2829159" y="-23945"/>
                  <a:pt x="3137269" y="64620"/>
                  <a:pt x="3330877" y="0"/>
                </a:cubicBezTo>
                <a:cubicBezTo>
                  <a:pt x="3524486" y="-64620"/>
                  <a:pt x="3661599" y="39201"/>
                  <a:pt x="3767713" y="0"/>
                </a:cubicBezTo>
                <a:cubicBezTo>
                  <a:pt x="3873827" y="-39201"/>
                  <a:pt x="3986618" y="32485"/>
                  <a:pt x="4149945" y="0"/>
                </a:cubicBezTo>
                <a:cubicBezTo>
                  <a:pt x="4313272" y="-32485"/>
                  <a:pt x="4595767" y="21765"/>
                  <a:pt x="4805200" y="0"/>
                </a:cubicBezTo>
                <a:cubicBezTo>
                  <a:pt x="5014634" y="-21765"/>
                  <a:pt x="5316717" y="17333"/>
                  <a:pt x="5460454" y="0"/>
                </a:cubicBezTo>
                <a:cubicBezTo>
                  <a:pt x="5498351" y="134026"/>
                  <a:pt x="5389109" y="454466"/>
                  <a:pt x="5460454" y="631031"/>
                </a:cubicBezTo>
                <a:cubicBezTo>
                  <a:pt x="5531799" y="807596"/>
                  <a:pt x="5456351" y="1055070"/>
                  <a:pt x="5460454" y="1226344"/>
                </a:cubicBezTo>
                <a:cubicBezTo>
                  <a:pt x="5464557" y="1397618"/>
                  <a:pt x="5419489" y="1567504"/>
                  <a:pt x="5460454" y="1821657"/>
                </a:cubicBezTo>
                <a:cubicBezTo>
                  <a:pt x="5501419" y="2075810"/>
                  <a:pt x="5422995" y="2328271"/>
                  <a:pt x="5460454" y="2488407"/>
                </a:cubicBezTo>
                <a:cubicBezTo>
                  <a:pt x="5497913" y="2648543"/>
                  <a:pt x="5429836" y="2797856"/>
                  <a:pt x="5460454" y="3012282"/>
                </a:cubicBezTo>
                <a:cubicBezTo>
                  <a:pt x="5491072" y="3226708"/>
                  <a:pt x="5403925" y="3330848"/>
                  <a:pt x="5460454" y="3571876"/>
                </a:cubicBezTo>
                <a:cubicBezTo>
                  <a:pt x="5169130" y="3603010"/>
                  <a:pt x="5096768" y="3519059"/>
                  <a:pt x="4859804" y="3571876"/>
                </a:cubicBezTo>
                <a:cubicBezTo>
                  <a:pt x="4622840" y="3624693"/>
                  <a:pt x="4607589" y="3549280"/>
                  <a:pt x="4422968" y="3571876"/>
                </a:cubicBezTo>
                <a:cubicBezTo>
                  <a:pt x="4238347" y="3594472"/>
                  <a:pt x="3985876" y="3570072"/>
                  <a:pt x="3822318" y="3571876"/>
                </a:cubicBezTo>
                <a:cubicBezTo>
                  <a:pt x="3658760" y="3573680"/>
                  <a:pt x="3365086" y="3513920"/>
                  <a:pt x="3221668" y="3571876"/>
                </a:cubicBezTo>
                <a:cubicBezTo>
                  <a:pt x="3078250" y="3629832"/>
                  <a:pt x="2922224" y="3533437"/>
                  <a:pt x="2784832" y="3571876"/>
                </a:cubicBezTo>
                <a:cubicBezTo>
                  <a:pt x="2647440" y="3610315"/>
                  <a:pt x="2381689" y="3553924"/>
                  <a:pt x="2238786" y="3571876"/>
                </a:cubicBezTo>
                <a:cubicBezTo>
                  <a:pt x="2095883" y="3589828"/>
                  <a:pt x="1896143" y="3564250"/>
                  <a:pt x="1747345" y="3571876"/>
                </a:cubicBezTo>
                <a:cubicBezTo>
                  <a:pt x="1598547" y="3579502"/>
                  <a:pt x="1445436" y="3526639"/>
                  <a:pt x="1310509" y="3571876"/>
                </a:cubicBezTo>
                <a:cubicBezTo>
                  <a:pt x="1175582" y="3617113"/>
                  <a:pt x="981079" y="3517260"/>
                  <a:pt x="764464" y="3571876"/>
                </a:cubicBezTo>
                <a:cubicBezTo>
                  <a:pt x="547849" y="3626492"/>
                  <a:pt x="155707" y="3569643"/>
                  <a:pt x="0" y="3571876"/>
                </a:cubicBezTo>
                <a:cubicBezTo>
                  <a:pt x="-72847" y="3418947"/>
                  <a:pt x="27037" y="3208269"/>
                  <a:pt x="0" y="2905126"/>
                </a:cubicBezTo>
                <a:cubicBezTo>
                  <a:pt x="-27037" y="2601983"/>
                  <a:pt x="13370" y="2532796"/>
                  <a:pt x="0" y="2238376"/>
                </a:cubicBezTo>
                <a:cubicBezTo>
                  <a:pt x="-13370" y="1943956"/>
                  <a:pt x="72088" y="1811379"/>
                  <a:pt x="0" y="1607344"/>
                </a:cubicBezTo>
                <a:cubicBezTo>
                  <a:pt x="-72088" y="1403309"/>
                  <a:pt x="509" y="1244157"/>
                  <a:pt x="0" y="940594"/>
                </a:cubicBezTo>
                <a:cubicBezTo>
                  <a:pt x="-509" y="637031"/>
                  <a:pt x="68025" y="254329"/>
                  <a:pt x="0" y="0"/>
                </a:cubicBezTo>
                <a:close/>
              </a:path>
              <a:path w="5460454" h="3571876" stroke="0" extrusionOk="0">
                <a:moveTo>
                  <a:pt x="0" y="0"/>
                </a:moveTo>
                <a:cubicBezTo>
                  <a:pt x="195630" y="-1967"/>
                  <a:pt x="367195" y="27666"/>
                  <a:pt x="491441" y="0"/>
                </a:cubicBezTo>
                <a:cubicBezTo>
                  <a:pt x="615687" y="-27666"/>
                  <a:pt x="751116" y="13130"/>
                  <a:pt x="928277" y="0"/>
                </a:cubicBezTo>
                <a:cubicBezTo>
                  <a:pt x="1105438" y="-13130"/>
                  <a:pt x="1436851" y="67279"/>
                  <a:pt x="1583532" y="0"/>
                </a:cubicBezTo>
                <a:cubicBezTo>
                  <a:pt x="1730214" y="-67279"/>
                  <a:pt x="2034628" y="55866"/>
                  <a:pt x="2184182" y="0"/>
                </a:cubicBezTo>
                <a:cubicBezTo>
                  <a:pt x="2333736" y="-55866"/>
                  <a:pt x="2538346" y="53608"/>
                  <a:pt x="2675622" y="0"/>
                </a:cubicBezTo>
                <a:cubicBezTo>
                  <a:pt x="2812898" y="-53608"/>
                  <a:pt x="3029956" y="18159"/>
                  <a:pt x="3330877" y="0"/>
                </a:cubicBezTo>
                <a:cubicBezTo>
                  <a:pt x="3631799" y="-18159"/>
                  <a:pt x="3680641" y="43905"/>
                  <a:pt x="3931527" y="0"/>
                </a:cubicBezTo>
                <a:cubicBezTo>
                  <a:pt x="4182413" y="-43905"/>
                  <a:pt x="4322349" y="4951"/>
                  <a:pt x="4532177" y="0"/>
                </a:cubicBezTo>
                <a:cubicBezTo>
                  <a:pt x="4742005" y="-4951"/>
                  <a:pt x="5118920" y="57146"/>
                  <a:pt x="5460454" y="0"/>
                </a:cubicBezTo>
                <a:cubicBezTo>
                  <a:pt x="5508452" y="249616"/>
                  <a:pt x="5448136" y="341101"/>
                  <a:pt x="5460454" y="559594"/>
                </a:cubicBezTo>
                <a:cubicBezTo>
                  <a:pt x="5472772" y="778087"/>
                  <a:pt x="5405949" y="922325"/>
                  <a:pt x="5460454" y="1119188"/>
                </a:cubicBezTo>
                <a:cubicBezTo>
                  <a:pt x="5514959" y="1316051"/>
                  <a:pt x="5424566" y="1513980"/>
                  <a:pt x="5460454" y="1785938"/>
                </a:cubicBezTo>
                <a:cubicBezTo>
                  <a:pt x="5496342" y="2057896"/>
                  <a:pt x="5431302" y="2282065"/>
                  <a:pt x="5460454" y="2416969"/>
                </a:cubicBezTo>
                <a:cubicBezTo>
                  <a:pt x="5489606" y="2551873"/>
                  <a:pt x="5444831" y="2714749"/>
                  <a:pt x="5460454" y="2976563"/>
                </a:cubicBezTo>
                <a:cubicBezTo>
                  <a:pt x="5476077" y="3238377"/>
                  <a:pt x="5438695" y="3279094"/>
                  <a:pt x="5460454" y="3571876"/>
                </a:cubicBezTo>
                <a:cubicBezTo>
                  <a:pt x="5328032" y="3610001"/>
                  <a:pt x="5109876" y="3563192"/>
                  <a:pt x="4969013" y="3571876"/>
                </a:cubicBezTo>
                <a:cubicBezTo>
                  <a:pt x="4828150" y="3580560"/>
                  <a:pt x="4676448" y="3561642"/>
                  <a:pt x="4586781" y="3571876"/>
                </a:cubicBezTo>
                <a:cubicBezTo>
                  <a:pt x="4497114" y="3582110"/>
                  <a:pt x="4395435" y="3549119"/>
                  <a:pt x="4204550" y="3571876"/>
                </a:cubicBezTo>
                <a:cubicBezTo>
                  <a:pt x="4013665" y="3594633"/>
                  <a:pt x="3726910" y="3528074"/>
                  <a:pt x="3603900" y="3571876"/>
                </a:cubicBezTo>
                <a:cubicBezTo>
                  <a:pt x="3480890" y="3615678"/>
                  <a:pt x="3220221" y="3505336"/>
                  <a:pt x="3003250" y="3571876"/>
                </a:cubicBezTo>
                <a:cubicBezTo>
                  <a:pt x="2786279" y="3638416"/>
                  <a:pt x="2784790" y="3560633"/>
                  <a:pt x="2566413" y="3571876"/>
                </a:cubicBezTo>
                <a:cubicBezTo>
                  <a:pt x="2348036" y="3583119"/>
                  <a:pt x="2304870" y="3559957"/>
                  <a:pt x="2129577" y="3571876"/>
                </a:cubicBezTo>
                <a:cubicBezTo>
                  <a:pt x="1954284" y="3583795"/>
                  <a:pt x="1877805" y="3547406"/>
                  <a:pt x="1692741" y="3571876"/>
                </a:cubicBezTo>
                <a:cubicBezTo>
                  <a:pt x="1507677" y="3596346"/>
                  <a:pt x="1400503" y="3562168"/>
                  <a:pt x="1201300" y="3571876"/>
                </a:cubicBezTo>
                <a:cubicBezTo>
                  <a:pt x="1002097" y="3581584"/>
                  <a:pt x="839450" y="3521370"/>
                  <a:pt x="709859" y="3571876"/>
                </a:cubicBezTo>
                <a:cubicBezTo>
                  <a:pt x="580268" y="3622382"/>
                  <a:pt x="171042" y="3529234"/>
                  <a:pt x="0" y="3571876"/>
                </a:cubicBezTo>
                <a:cubicBezTo>
                  <a:pt x="-29048" y="3432048"/>
                  <a:pt x="18038" y="3245647"/>
                  <a:pt x="0" y="3048001"/>
                </a:cubicBezTo>
                <a:cubicBezTo>
                  <a:pt x="-18038" y="2850356"/>
                  <a:pt x="15636" y="2802890"/>
                  <a:pt x="0" y="2559844"/>
                </a:cubicBezTo>
                <a:cubicBezTo>
                  <a:pt x="-15636" y="2316798"/>
                  <a:pt x="17761" y="2289500"/>
                  <a:pt x="0" y="2035969"/>
                </a:cubicBezTo>
                <a:cubicBezTo>
                  <a:pt x="-17761" y="1782439"/>
                  <a:pt x="36370" y="1671644"/>
                  <a:pt x="0" y="1547813"/>
                </a:cubicBezTo>
                <a:cubicBezTo>
                  <a:pt x="-36370" y="1423982"/>
                  <a:pt x="40287" y="1090310"/>
                  <a:pt x="0" y="952500"/>
                </a:cubicBezTo>
                <a:cubicBezTo>
                  <a:pt x="-40287" y="814690"/>
                  <a:pt x="29722" y="281548"/>
                  <a:pt x="0" y="0"/>
                </a:cubicBezTo>
                <a:close/>
              </a:path>
            </a:pathLst>
          </a:custGeom>
          <a:ln>
            <a:solidFill>
              <a:schemeClr val="bg1">
                <a:lumMod val="85000"/>
              </a:schemeClr>
            </a:solidFill>
            <a:extLst>
              <a:ext uri="{C807C97D-BFC1-408E-A445-0C87EB9F89A2}">
                <ask:lineSketchStyleProps xmlns:ask="http://schemas.microsoft.com/office/drawing/2018/sketchyshapes" sd="298135960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E4E5E11-DE4F-D337-B386-04903D3D9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100" y="4256942"/>
            <a:ext cx="6057900" cy="1790700"/>
          </a:xfrm>
          <a:custGeom>
            <a:avLst/>
            <a:gdLst>
              <a:gd name="connsiteX0" fmla="*/ 0 w 6057900"/>
              <a:gd name="connsiteY0" fmla="*/ 0 h 1790700"/>
              <a:gd name="connsiteX1" fmla="*/ 611297 w 6057900"/>
              <a:gd name="connsiteY1" fmla="*/ 0 h 1790700"/>
              <a:gd name="connsiteX2" fmla="*/ 1283173 w 6057900"/>
              <a:gd name="connsiteY2" fmla="*/ 0 h 1790700"/>
              <a:gd name="connsiteX3" fmla="*/ 1955050 w 6057900"/>
              <a:gd name="connsiteY3" fmla="*/ 0 h 1790700"/>
              <a:gd name="connsiteX4" fmla="*/ 2384610 w 6057900"/>
              <a:gd name="connsiteY4" fmla="*/ 0 h 1790700"/>
              <a:gd name="connsiteX5" fmla="*/ 2814170 w 6057900"/>
              <a:gd name="connsiteY5" fmla="*/ 0 h 1790700"/>
              <a:gd name="connsiteX6" fmla="*/ 3243730 w 6057900"/>
              <a:gd name="connsiteY6" fmla="*/ 0 h 1790700"/>
              <a:gd name="connsiteX7" fmla="*/ 3612711 w 6057900"/>
              <a:gd name="connsiteY7" fmla="*/ 0 h 1790700"/>
              <a:gd name="connsiteX8" fmla="*/ 4224008 w 6057900"/>
              <a:gd name="connsiteY8" fmla="*/ 0 h 1790700"/>
              <a:gd name="connsiteX9" fmla="*/ 4774727 w 6057900"/>
              <a:gd name="connsiteY9" fmla="*/ 0 h 1790700"/>
              <a:gd name="connsiteX10" fmla="*/ 5143708 w 6057900"/>
              <a:gd name="connsiteY10" fmla="*/ 0 h 1790700"/>
              <a:gd name="connsiteX11" fmla="*/ 5573268 w 6057900"/>
              <a:gd name="connsiteY11" fmla="*/ 0 h 1790700"/>
              <a:gd name="connsiteX12" fmla="*/ 6057900 w 6057900"/>
              <a:gd name="connsiteY12" fmla="*/ 0 h 1790700"/>
              <a:gd name="connsiteX13" fmla="*/ 6057900 w 6057900"/>
              <a:gd name="connsiteY13" fmla="*/ 596900 h 1790700"/>
              <a:gd name="connsiteX14" fmla="*/ 6057900 w 6057900"/>
              <a:gd name="connsiteY14" fmla="*/ 1140079 h 1790700"/>
              <a:gd name="connsiteX15" fmla="*/ 6057900 w 6057900"/>
              <a:gd name="connsiteY15" fmla="*/ 1790700 h 1790700"/>
              <a:gd name="connsiteX16" fmla="*/ 5507182 w 6057900"/>
              <a:gd name="connsiteY16" fmla="*/ 1790700 h 1790700"/>
              <a:gd name="connsiteX17" fmla="*/ 5138201 w 6057900"/>
              <a:gd name="connsiteY17" fmla="*/ 1790700 h 1790700"/>
              <a:gd name="connsiteX18" fmla="*/ 4466324 w 6057900"/>
              <a:gd name="connsiteY18" fmla="*/ 1790700 h 1790700"/>
              <a:gd name="connsiteX19" fmla="*/ 3794448 w 6057900"/>
              <a:gd name="connsiteY19" fmla="*/ 1790700 h 1790700"/>
              <a:gd name="connsiteX20" fmla="*/ 3364888 w 6057900"/>
              <a:gd name="connsiteY20" fmla="*/ 1790700 h 1790700"/>
              <a:gd name="connsiteX21" fmla="*/ 2874749 w 6057900"/>
              <a:gd name="connsiteY21" fmla="*/ 1790700 h 1790700"/>
              <a:gd name="connsiteX22" fmla="*/ 2505768 w 6057900"/>
              <a:gd name="connsiteY22" fmla="*/ 1790700 h 1790700"/>
              <a:gd name="connsiteX23" fmla="*/ 2015629 w 6057900"/>
              <a:gd name="connsiteY23" fmla="*/ 1790700 h 1790700"/>
              <a:gd name="connsiteX24" fmla="*/ 1525489 w 6057900"/>
              <a:gd name="connsiteY24" fmla="*/ 1790700 h 1790700"/>
              <a:gd name="connsiteX25" fmla="*/ 974771 w 6057900"/>
              <a:gd name="connsiteY25" fmla="*/ 1790700 h 1790700"/>
              <a:gd name="connsiteX26" fmla="*/ 0 w 6057900"/>
              <a:gd name="connsiteY26" fmla="*/ 1790700 h 1790700"/>
              <a:gd name="connsiteX27" fmla="*/ 0 w 6057900"/>
              <a:gd name="connsiteY27" fmla="*/ 1247521 h 1790700"/>
              <a:gd name="connsiteX28" fmla="*/ 0 w 6057900"/>
              <a:gd name="connsiteY28" fmla="*/ 668528 h 1790700"/>
              <a:gd name="connsiteX29" fmla="*/ 0 w 6057900"/>
              <a:gd name="connsiteY29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57900" h="1790700" fill="none" extrusionOk="0">
                <a:moveTo>
                  <a:pt x="0" y="0"/>
                </a:moveTo>
                <a:cubicBezTo>
                  <a:pt x="277809" y="-62533"/>
                  <a:pt x="471103" y="34291"/>
                  <a:pt x="611297" y="0"/>
                </a:cubicBezTo>
                <a:cubicBezTo>
                  <a:pt x="751491" y="-34291"/>
                  <a:pt x="961786" y="38839"/>
                  <a:pt x="1283173" y="0"/>
                </a:cubicBezTo>
                <a:cubicBezTo>
                  <a:pt x="1604560" y="-38839"/>
                  <a:pt x="1802243" y="59550"/>
                  <a:pt x="1955050" y="0"/>
                </a:cubicBezTo>
                <a:cubicBezTo>
                  <a:pt x="2107857" y="-59550"/>
                  <a:pt x="2212147" y="34021"/>
                  <a:pt x="2384610" y="0"/>
                </a:cubicBezTo>
                <a:cubicBezTo>
                  <a:pt x="2557073" y="-34021"/>
                  <a:pt x="2722770" y="14328"/>
                  <a:pt x="2814170" y="0"/>
                </a:cubicBezTo>
                <a:cubicBezTo>
                  <a:pt x="2905570" y="-14328"/>
                  <a:pt x="3104267" y="29292"/>
                  <a:pt x="3243730" y="0"/>
                </a:cubicBezTo>
                <a:cubicBezTo>
                  <a:pt x="3383193" y="-29292"/>
                  <a:pt x="3471883" y="16672"/>
                  <a:pt x="3612711" y="0"/>
                </a:cubicBezTo>
                <a:cubicBezTo>
                  <a:pt x="3753539" y="-16672"/>
                  <a:pt x="4059328" y="29386"/>
                  <a:pt x="4224008" y="0"/>
                </a:cubicBezTo>
                <a:cubicBezTo>
                  <a:pt x="4388688" y="-29386"/>
                  <a:pt x="4575889" y="32530"/>
                  <a:pt x="4774727" y="0"/>
                </a:cubicBezTo>
                <a:cubicBezTo>
                  <a:pt x="4973565" y="-32530"/>
                  <a:pt x="5061407" y="21472"/>
                  <a:pt x="5143708" y="0"/>
                </a:cubicBezTo>
                <a:cubicBezTo>
                  <a:pt x="5226009" y="-21472"/>
                  <a:pt x="5440800" y="13537"/>
                  <a:pt x="5573268" y="0"/>
                </a:cubicBezTo>
                <a:cubicBezTo>
                  <a:pt x="5705736" y="-13537"/>
                  <a:pt x="5880832" y="26534"/>
                  <a:pt x="6057900" y="0"/>
                </a:cubicBezTo>
                <a:cubicBezTo>
                  <a:pt x="6117758" y="166058"/>
                  <a:pt x="6043489" y="308244"/>
                  <a:pt x="6057900" y="596900"/>
                </a:cubicBezTo>
                <a:cubicBezTo>
                  <a:pt x="6072311" y="885556"/>
                  <a:pt x="6017985" y="950304"/>
                  <a:pt x="6057900" y="1140079"/>
                </a:cubicBezTo>
                <a:cubicBezTo>
                  <a:pt x="6097815" y="1329854"/>
                  <a:pt x="5984721" y="1562115"/>
                  <a:pt x="6057900" y="1790700"/>
                </a:cubicBezTo>
                <a:cubicBezTo>
                  <a:pt x="5809240" y="1847143"/>
                  <a:pt x="5752213" y="1769208"/>
                  <a:pt x="5507182" y="1790700"/>
                </a:cubicBezTo>
                <a:cubicBezTo>
                  <a:pt x="5262151" y="1812192"/>
                  <a:pt x="5317168" y="1786300"/>
                  <a:pt x="5138201" y="1790700"/>
                </a:cubicBezTo>
                <a:cubicBezTo>
                  <a:pt x="4959234" y="1795100"/>
                  <a:pt x="4613421" y="1748381"/>
                  <a:pt x="4466324" y="1790700"/>
                </a:cubicBezTo>
                <a:cubicBezTo>
                  <a:pt x="4319227" y="1833019"/>
                  <a:pt x="3930214" y="1737279"/>
                  <a:pt x="3794448" y="1790700"/>
                </a:cubicBezTo>
                <a:cubicBezTo>
                  <a:pt x="3658682" y="1844121"/>
                  <a:pt x="3561253" y="1779336"/>
                  <a:pt x="3364888" y="1790700"/>
                </a:cubicBezTo>
                <a:cubicBezTo>
                  <a:pt x="3168523" y="1802064"/>
                  <a:pt x="3047238" y="1739187"/>
                  <a:pt x="2874749" y="1790700"/>
                </a:cubicBezTo>
                <a:cubicBezTo>
                  <a:pt x="2702260" y="1842213"/>
                  <a:pt x="2646523" y="1772858"/>
                  <a:pt x="2505768" y="1790700"/>
                </a:cubicBezTo>
                <a:cubicBezTo>
                  <a:pt x="2365013" y="1808542"/>
                  <a:pt x="2239358" y="1787910"/>
                  <a:pt x="2015629" y="1790700"/>
                </a:cubicBezTo>
                <a:cubicBezTo>
                  <a:pt x="1791900" y="1793490"/>
                  <a:pt x="1640311" y="1790224"/>
                  <a:pt x="1525489" y="1790700"/>
                </a:cubicBezTo>
                <a:cubicBezTo>
                  <a:pt x="1410667" y="1791176"/>
                  <a:pt x="1086091" y="1763816"/>
                  <a:pt x="974771" y="1790700"/>
                </a:cubicBezTo>
                <a:cubicBezTo>
                  <a:pt x="863451" y="1817584"/>
                  <a:pt x="308726" y="1757732"/>
                  <a:pt x="0" y="1790700"/>
                </a:cubicBezTo>
                <a:cubicBezTo>
                  <a:pt x="-35851" y="1588918"/>
                  <a:pt x="27134" y="1438760"/>
                  <a:pt x="0" y="1247521"/>
                </a:cubicBezTo>
                <a:cubicBezTo>
                  <a:pt x="-27134" y="1056282"/>
                  <a:pt x="43050" y="844226"/>
                  <a:pt x="0" y="668528"/>
                </a:cubicBezTo>
                <a:cubicBezTo>
                  <a:pt x="-43050" y="492830"/>
                  <a:pt x="69840" y="308283"/>
                  <a:pt x="0" y="0"/>
                </a:cubicBezTo>
                <a:close/>
              </a:path>
              <a:path w="6057900" h="1790700" stroke="0" extrusionOk="0">
                <a:moveTo>
                  <a:pt x="0" y="0"/>
                </a:moveTo>
                <a:cubicBezTo>
                  <a:pt x="244252" y="-55439"/>
                  <a:pt x="390276" y="21700"/>
                  <a:pt x="490139" y="0"/>
                </a:cubicBezTo>
                <a:cubicBezTo>
                  <a:pt x="590002" y="-21700"/>
                  <a:pt x="826868" y="6171"/>
                  <a:pt x="919699" y="0"/>
                </a:cubicBezTo>
                <a:cubicBezTo>
                  <a:pt x="1012530" y="-6171"/>
                  <a:pt x="1236212" y="27963"/>
                  <a:pt x="1470418" y="0"/>
                </a:cubicBezTo>
                <a:cubicBezTo>
                  <a:pt x="1704624" y="-27963"/>
                  <a:pt x="1801068" y="30842"/>
                  <a:pt x="2021136" y="0"/>
                </a:cubicBezTo>
                <a:cubicBezTo>
                  <a:pt x="2241204" y="-30842"/>
                  <a:pt x="2354764" y="35809"/>
                  <a:pt x="2571854" y="0"/>
                </a:cubicBezTo>
                <a:cubicBezTo>
                  <a:pt x="2788944" y="-35809"/>
                  <a:pt x="2775664" y="18034"/>
                  <a:pt x="2940835" y="0"/>
                </a:cubicBezTo>
                <a:cubicBezTo>
                  <a:pt x="3106006" y="-18034"/>
                  <a:pt x="3168636" y="43993"/>
                  <a:pt x="3370395" y="0"/>
                </a:cubicBezTo>
                <a:cubicBezTo>
                  <a:pt x="3572154" y="-43993"/>
                  <a:pt x="3759225" y="14056"/>
                  <a:pt x="3860534" y="0"/>
                </a:cubicBezTo>
                <a:cubicBezTo>
                  <a:pt x="3961843" y="-14056"/>
                  <a:pt x="4265506" y="21634"/>
                  <a:pt x="4411253" y="0"/>
                </a:cubicBezTo>
                <a:cubicBezTo>
                  <a:pt x="4557000" y="-21634"/>
                  <a:pt x="4607050" y="9377"/>
                  <a:pt x="4780234" y="0"/>
                </a:cubicBezTo>
                <a:cubicBezTo>
                  <a:pt x="4953418" y="-9377"/>
                  <a:pt x="5002240" y="32129"/>
                  <a:pt x="5149215" y="0"/>
                </a:cubicBezTo>
                <a:cubicBezTo>
                  <a:pt x="5296190" y="-32129"/>
                  <a:pt x="5394564" y="13671"/>
                  <a:pt x="5518196" y="0"/>
                </a:cubicBezTo>
                <a:cubicBezTo>
                  <a:pt x="5641828" y="-13671"/>
                  <a:pt x="5921561" y="43589"/>
                  <a:pt x="6057900" y="0"/>
                </a:cubicBezTo>
                <a:cubicBezTo>
                  <a:pt x="6117643" y="312810"/>
                  <a:pt x="6006015" y="477759"/>
                  <a:pt x="6057900" y="632714"/>
                </a:cubicBezTo>
                <a:cubicBezTo>
                  <a:pt x="6109785" y="787669"/>
                  <a:pt x="6047803" y="1011470"/>
                  <a:pt x="6057900" y="1175893"/>
                </a:cubicBezTo>
                <a:cubicBezTo>
                  <a:pt x="6067997" y="1340316"/>
                  <a:pt x="6046655" y="1630358"/>
                  <a:pt x="6057900" y="1790700"/>
                </a:cubicBezTo>
                <a:cubicBezTo>
                  <a:pt x="5828830" y="1868735"/>
                  <a:pt x="5569885" y="1787589"/>
                  <a:pt x="5386024" y="1790700"/>
                </a:cubicBezTo>
                <a:cubicBezTo>
                  <a:pt x="5202163" y="1793811"/>
                  <a:pt x="5138600" y="1781362"/>
                  <a:pt x="5017043" y="1790700"/>
                </a:cubicBezTo>
                <a:cubicBezTo>
                  <a:pt x="4895486" y="1800038"/>
                  <a:pt x="4773932" y="1765924"/>
                  <a:pt x="4587482" y="1790700"/>
                </a:cubicBezTo>
                <a:cubicBezTo>
                  <a:pt x="4401032" y="1815476"/>
                  <a:pt x="4319415" y="1754783"/>
                  <a:pt x="4157922" y="1790700"/>
                </a:cubicBezTo>
                <a:cubicBezTo>
                  <a:pt x="3996429" y="1826617"/>
                  <a:pt x="3925484" y="1786000"/>
                  <a:pt x="3788941" y="1790700"/>
                </a:cubicBezTo>
                <a:cubicBezTo>
                  <a:pt x="3652398" y="1795400"/>
                  <a:pt x="3480773" y="1737257"/>
                  <a:pt x="3298802" y="1790700"/>
                </a:cubicBezTo>
                <a:cubicBezTo>
                  <a:pt x="3116831" y="1844143"/>
                  <a:pt x="3044666" y="1741455"/>
                  <a:pt x="2808663" y="1790700"/>
                </a:cubicBezTo>
                <a:cubicBezTo>
                  <a:pt x="2572660" y="1839945"/>
                  <a:pt x="2385147" y="1710597"/>
                  <a:pt x="2136787" y="1790700"/>
                </a:cubicBezTo>
                <a:cubicBezTo>
                  <a:pt x="1888427" y="1870803"/>
                  <a:pt x="1913410" y="1754074"/>
                  <a:pt x="1767805" y="1790700"/>
                </a:cubicBezTo>
                <a:cubicBezTo>
                  <a:pt x="1622200" y="1827326"/>
                  <a:pt x="1316770" y="1772789"/>
                  <a:pt x="1095929" y="1790700"/>
                </a:cubicBezTo>
                <a:cubicBezTo>
                  <a:pt x="875088" y="1808611"/>
                  <a:pt x="859332" y="1764688"/>
                  <a:pt x="726948" y="1790700"/>
                </a:cubicBezTo>
                <a:cubicBezTo>
                  <a:pt x="594564" y="1816712"/>
                  <a:pt x="173656" y="1787894"/>
                  <a:pt x="0" y="1790700"/>
                </a:cubicBezTo>
                <a:cubicBezTo>
                  <a:pt x="-19727" y="1545113"/>
                  <a:pt x="17128" y="1343906"/>
                  <a:pt x="0" y="1229614"/>
                </a:cubicBezTo>
                <a:cubicBezTo>
                  <a:pt x="-17128" y="1115322"/>
                  <a:pt x="58661" y="805374"/>
                  <a:pt x="0" y="632714"/>
                </a:cubicBezTo>
                <a:cubicBezTo>
                  <a:pt x="-58661" y="460054"/>
                  <a:pt x="4393" y="161951"/>
                  <a:pt x="0" y="0"/>
                </a:cubicBezTo>
                <a:close/>
              </a:path>
            </a:pathLst>
          </a:custGeom>
          <a:ln>
            <a:solidFill>
              <a:schemeClr val="bg1">
                <a:lumMod val="85000"/>
              </a:schemeClr>
            </a:solidFill>
            <a:extLst>
              <a:ext uri="{C807C97D-BFC1-408E-A445-0C87EB9F89A2}">
                <ask:lineSketchStyleProps xmlns:ask="http://schemas.microsoft.com/office/drawing/2018/sketchyshapes" sd="53446184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BBC20BA7-E2FC-02D9-FFA5-8D771F7E0ACA}"/>
              </a:ext>
            </a:extLst>
          </p:cNvPr>
          <p:cNvSpPr/>
          <p:nvPr/>
        </p:nvSpPr>
        <p:spPr>
          <a:xfrm>
            <a:off x="2351942" y="5345723"/>
            <a:ext cx="5952393" cy="597877"/>
          </a:xfrm>
          <a:custGeom>
            <a:avLst/>
            <a:gdLst>
              <a:gd name="connsiteX0" fmla="*/ 0 w 5952393"/>
              <a:gd name="connsiteY0" fmla="*/ 319786 h 597877"/>
              <a:gd name="connsiteX1" fmla="*/ 715108 w 5952393"/>
              <a:gd name="connsiteY1" fmla="*/ 319786 h 597877"/>
              <a:gd name="connsiteX2" fmla="*/ 715108 w 5952393"/>
              <a:gd name="connsiteY2" fmla="*/ 597877 h 597877"/>
              <a:gd name="connsiteX3" fmla="*/ 0 w 5952393"/>
              <a:gd name="connsiteY3" fmla="*/ 597877 h 597877"/>
              <a:gd name="connsiteX4" fmla="*/ 982201 w 5952393"/>
              <a:gd name="connsiteY4" fmla="*/ 0 h 597877"/>
              <a:gd name="connsiteX5" fmla="*/ 5952393 w 5952393"/>
              <a:gd name="connsiteY5" fmla="*/ 0 h 597877"/>
              <a:gd name="connsiteX6" fmla="*/ 5952393 w 5952393"/>
              <a:gd name="connsiteY6" fmla="*/ 282079 h 597877"/>
              <a:gd name="connsiteX7" fmla="*/ 982201 w 5952393"/>
              <a:gd name="connsiteY7" fmla="*/ 282079 h 597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52393" h="597877">
                <a:moveTo>
                  <a:pt x="0" y="319786"/>
                </a:moveTo>
                <a:lnTo>
                  <a:pt x="715108" y="319786"/>
                </a:lnTo>
                <a:lnTo>
                  <a:pt x="715108" y="597877"/>
                </a:lnTo>
                <a:lnTo>
                  <a:pt x="0" y="597877"/>
                </a:lnTo>
                <a:close/>
                <a:moveTo>
                  <a:pt x="982201" y="0"/>
                </a:moveTo>
                <a:lnTo>
                  <a:pt x="5952393" y="0"/>
                </a:lnTo>
                <a:lnTo>
                  <a:pt x="5952393" y="282079"/>
                </a:lnTo>
                <a:lnTo>
                  <a:pt x="982201" y="282079"/>
                </a:lnTo>
                <a:close/>
              </a:path>
            </a:pathLst>
          </a:custGeom>
          <a:solidFill>
            <a:srgbClr val="7ED878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08000" rtlCol="0" anchor="t">
            <a:noAutofit/>
          </a:bodyPr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7B8EEAC6-6E7F-C12D-37E0-A10B13EFA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4537" y="2305783"/>
            <a:ext cx="6029325" cy="2495550"/>
          </a:xfrm>
          <a:custGeom>
            <a:avLst/>
            <a:gdLst>
              <a:gd name="connsiteX0" fmla="*/ 0 w 6029325"/>
              <a:gd name="connsiteY0" fmla="*/ 0 h 2495550"/>
              <a:gd name="connsiteX1" fmla="*/ 367241 w 6029325"/>
              <a:gd name="connsiteY1" fmla="*/ 0 h 2495550"/>
              <a:gd name="connsiteX2" fmla="*/ 734481 w 6029325"/>
              <a:gd name="connsiteY2" fmla="*/ 0 h 2495550"/>
              <a:gd name="connsiteX3" fmla="*/ 1342895 w 6029325"/>
              <a:gd name="connsiteY3" fmla="*/ 0 h 2495550"/>
              <a:gd name="connsiteX4" fmla="*/ 1891016 w 6029325"/>
              <a:gd name="connsiteY4" fmla="*/ 0 h 2495550"/>
              <a:gd name="connsiteX5" fmla="*/ 2258256 w 6029325"/>
              <a:gd name="connsiteY5" fmla="*/ 0 h 2495550"/>
              <a:gd name="connsiteX6" fmla="*/ 2685790 w 6029325"/>
              <a:gd name="connsiteY6" fmla="*/ 0 h 2495550"/>
              <a:gd name="connsiteX7" fmla="*/ 3113324 w 6029325"/>
              <a:gd name="connsiteY7" fmla="*/ 0 h 2495550"/>
              <a:gd name="connsiteX8" fmla="*/ 3661445 w 6029325"/>
              <a:gd name="connsiteY8" fmla="*/ 0 h 2495550"/>
              <a:gd name="connsiteX9" fmla="*/ 4330152 w 6029325"/>
              <a:gd name="connsiteY9" fmla="*/ 0 h 2495550"/>
              <a:gd name="connsiteX10" fmla="*/ 4757686 w 6029325"/>
              <a:gd name="connsiteY10" fmla="*/ 0 h 2495550"/>
              <a:gd name="connsiteX11" fmla="*/ 5124926 w 6029325"/>
              <a:gd name="connsiteY11" fmla="*/ 0 h 2495550"/>
              <a:gd name="connsiteX12" fmla="*/ 5492167 w 6029325"/>
              <a:gd name="connsiteY12" fmla="*/ 0 h 2495550"/>
              <a:gd name="connsiteX13" fmla="*/ 6029325 w 6029325"/>
              <a:gd name="connsiteY13" fmla="*/ 0 h 2495550"/>
              <a:gd name="connsiteX14" fmla="*/ 6029325 w 6029325"/>
              <a:gd name="connsiteY14" fmla="*/ 474155 h 2495550"/>
              <a:gd name="connsiteX15" fmla="*/ 6029325 w 6029325"/>
              <a:gd name="connsiteY15" fmla="*/ 1023176 h 2495550"/>
              <a:gd name="connsiteX16" fmla="*/ 6029325 w 6029325"/>
              <a:gd name="connsiteY16" fmla="*/ 1522286 h 2495550"/>
              <a:gd name="connsiteX17" fmla="*/ 6029325 w 6029325"/>
              <a:gd name="connsiteY17" fmla="*/ 1971485 h 2495550"/>
              <a:gd name="connsiteX18" fmla="*/ 6029325 w 6029325"/>
              <a:gd name="connsiteY18" fmla="*/ 2495550 h 2495550"/>
              <a:gd name="connsiteX19" fmla="*/ 5360618 w 6029325"/>
              <a:gd name="connsiteY19" fmla="*/ 2495550 h 2495550"/>
              <a:gd name="connsiteX20" fmla="*/ 4812498 w 6029325"/>
              <a:gd name="connsiteY20" fmla="*/ 2495550 h 2495550"/>
              <a:gd name="connsiteX21" fmla="*/ 4264377 w 6029325"/>
              <a:gd name="connsiteY21" fmla="*/ 2495550 h 2495550"/>
              <a:gd name="connsiteX22" fmla="*/ 3897136 w 6029325"/>
              <a:gd name="connsiteY22" fmla="*/ 2495550 h 2495550"/>
              <a:gd name="connsiteX23" fmla="*/ 3349016 w 6029325"/>
              <a:gd name="connsiteY23" fmla="*/ 2495550 h 2495550"/>
              <a:gd name="connsiteX24" fmla="*/ 2740602 w 6029325"/>
              <a:gd name="connsiteY24" fmla="*/ 2495550 h 2495550"/>
              <a:gd name="connsiteX25" fmla="*/ 2192482 w 6029325"/>
              <a:gd name="connsiteY25" fmla="*/ 2495550 h 2495550"/>
              <a:gd name="connsiteX26" fmla="*/ 1523775 w 6029325"/>
              <a:gd name="connsiteY26" fmla="*/ 2495550 h 2495550"/>
              <a:gd name="connsiteX27" fmla="*/ 975654 w 6029325"/>
              <a:gd name="connsiteY27" fmla="*/ 2495550 h 2495550"/>
              <a:gd name="connsiteX28" fmla="*/ 548120 w 6029325"/>
              <a:gd name="connsiteY28" fmla="*/ 2495550 h 2495550"/>
              <a:gd name="connsiteX29" fmla="*/ 0 w 6029325"/>
              <a:gd name="connsiteY29" fmla="*/ 2495550 h 2495550"/>
              <a:gd name="connsiteX30" fmla="*/ 0 w 6029325"/>
              <a:gd name="connsiteY30" fmla="*/ 2021396 h 2495550"/>
              <a:gd name="connsiteX31" fmla="*/ 0 w 6029325"/>
              <a:gd name="connsiteY31" fmla="*/ 1547241 h 2495550"/>
              <a:gd name="connsiteX32" fmla="*/ 0 w 6029325"/>
              <a:gd name="connsiteY32" fmla="*/ 1048131 h 2495550"/>
              <a:gd name="connsiteX33" fmla="*/ 0 w 6029325"/>
              <a:gd name="connsiteY33" fmla="*/ 623887 h 2495550"/>
              <a:gd name="connsiteX34" fmla="*/ 0 w 6029325"/>
              <a:gd name="connsiteY34" fmla="*/ 0 h 249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029325" h="2495550" fill="none" extrusionOk="0">
                <a:moveTo>
                  <a:pt x="0" y="0"/>
                </a:moveTo>
                <a:cubicBezTo>
                  <a:pt x="74457" y="-33618"/>
                  <a:pt x="244854" y="36977"/>
                  <a:pt x="367241" y="0"/>
                </a:cubicBezTo>
                <a:cubicBezTo>
                  <a:pt x="489628" y="-36977"/>
                  <a:pt x="614311" y="31292"/>
                  <a:pt x="734481" y="0"/>
                </a:cubicBezTo>
                <a:cubicBezTo>
                  <a:pt x="854651" y="-31292"/>
                  <a:pt x="1098196" y="58324"/>
                  <a:pt x="1342895" y="0"/>
                </a:cubicBezTo>
                <a:cubicBezTo>
                  <a:pt x="1587594" y="-58324"/>
                  <a:pt x="1623302" y="57526"/>
                  <a:pt x="1891016" y="0"/>
                </a:cubicBezTo>
                <a:cubicBezTo>
                  <a:pt x="2158730" y="-57526"/>
                  <a:pt x="2145605" y="35655"/>
                  <a:pt x="2258256" y="0"/>
                </a:cubicBezTo>
                <a:cubicBezTo>
                  <a:pt x="2370907" y="-35655"/>
                  <a:pt x="2483121" y="8245"/>
                  <a:pt x="2685790" y="0"/>
                </a:cubicBezTo>
                <a:cubicBezTo>
                  <a:pt x="2888459" y="-8245"/>
                  <a:pt x="2960927" y="42241"/>
                  <a:pt x="3113324" y="0"/>
                </a:cubicBezTo>
                <a:cubicBezTo>
                  <a:pt x="3265721" y="-42241"/>
                  <a:pt x="3453697" y="38575"/>
                  <a:pt x="3661445" y="0"/>
                </a:cubicBezTo>
                <a:cubicBezTo>
                  <a:pt x="3869193" y="-38575"/>
                  <a:pt x="4194327" y="67707"/>
                  <a:pt x="4330152" y="0"/>
                </a:cubicBezTo>
                <a:cubicBezTo>
                  <a:pt x="4465977" y="-67707"/>
                  <a:pt x="4555614" y="20599"/>
                  <a:pt x="4757686" y="0"/>
                </a:cubicBezTo>
                <a:cubicBezTo>
                  <a:pt x="4959758" y="-20599"/>
                  <a:pt x="4984072" y="42782"/>
                  <a:pt x="5124926" y="0"/>
                </a:cubicBezTo>
                <a:cubicBezTo>
                  <a:pt x="5265780" y="-42782"/>
                  <a:pt x="5400873" y="561"/>
                  <a:pt x="5492167" y="0"/>
                </a:cubicBezTo>
                <a:cubicBezTo>
                  <a:pt x="5583461" y="-561"/>
                  <a:pt x="5866156" y="15631"/>
                  <a:pt x="6029325" y="0"/>
                </a:cubicBezTo>
                <a:cubicBezTo>
                  <a:pt x="6082326" y="131208"/>
                  <a:pt x="5979291" y="246753"/>
                  <a:pt x="6029325" y="474155"/>
                </a:cubicBezTo>
                <a:cubicBezTo>
                  <a:pt x="6079359" y="701558"/>
                  <a:pt x="6028634" y="847438"/>
                  <a:pt x="6029325" y="1023176"/>
                </a:cubicBezTo>
                <a:cubicBezTo>
                  <a:pt x="6030016" y="1198914"/>
                  <a:pt x="6012705" y="1344695"/>
                  <a:pt x="6029325" y="1522286"/>
                </a:cubicBezTo>
                <a:cubicBezTo>
                  <a:pt x="6045945" y="1699877"/>
                  <a:pt x="6007005" y="1786704"/>
                  <a:pt x="6029325" y="1971485"/>
                </a:cubicBezTo>
                <a:cubicBezTo>
                  <a:pt x="6051645" y="2156266"/>
                  <a:pt x="5972299" y="2347315"/>
                  <a:pt x="6029325" y="2495550"/>
                </a:cubicBezTo>
                <a:cubicBezTo>
                  <a:pt x="5769617" y="2504501"/>
                  <a:pt x="5614162" y="2465496"/>
                  <a:pt x="5360618" y="2495550"/>
                </a:cubicBezTo>
                <a:cubicBezTo>
                  <a:pt x="5107074" y="2525604"/>
                  <a:pt x="5059226" y="2455717"/>
                  <a:pt x="4812498" y="2495550"/>
                </a:cubicBezTo>
                <a:cubicBezTo>
                  <a:pt x="4565770" y="2535383"/>
                  <a:pt x="4497762" y="2434544"/>
                  <a:pt x="4264377" y="2495550"/>
                </a:cubicBezTo>
                <a:cubicBezTo>
                  <a:pt x="4030992" y="2556556"/>
                  <a:pt x="4026592" y="2467492"/>
                  <a:pt x="3897136" y="2495550"/>
                </a:cubicBezTo>
                <a:cubicBezTo>
                  <a:pt x="3767680" y="2523608"/>
                  <a:pt x="3600259" y="2474535"/>
                  <a:pt x="3349016" y="2495550"/>
                </a:cubicBezTo>
                <a:cubicBezTo>
                  <a:pt x="3097773" y="2516565"/>
                  <a:pt x="2958531" y="2471046"/>
                  <a:pt x="2740602" y="2495550"/>
                </a:cubicBezTo>
                <a:cubicBezTo>
                  <a:pt x="2522673" y="2520054"/>
                  <a:pt x="2404308" y="2490072"/>
                  <a:pt x="2192482" y="2495550"/>
                </a:cubicBezTo>
                <a:cubicBezTo>
                  <a:pt x="1980656" y="2501028"/>
                  <a:pt x="1779833" y="2439436"/>
                  <a:pt x="1523775" y="2495550"/>
                </a:cubicBezTo>
                <a:cubicBezTo>
                  <a:pt x="1267717" y="2551664"/>
                  <a:pt x="1207816" y="2468213"/>
                  <a:pt x="975654" y="2495550"/>
                </a:cubicBezTo>
                <a:cubicBezTo>
                  <a:pt x="743492" y="2522887"/>
                  <a:pt x="701689" y="2474398"/>
                  <a:pt x="548120" y="2495550"/>
                </a:cubicBezTo>
                <a:cubicBezTo>
                  <a:pt x="394551" y="2516702"/>
                  <a:pt x="232349" y="2435620"/>
                  <a:pt x="0" y="2495550"/>
                </a:cubicBezTo>
                <a:cubicBezTo>
                  <a:pt x="-10673" y="2339624"/>
                  <a:pt x="33891" y="2118517"/>
                  <a:pt x="0" y="2021396"/>
                </a:cubicBezTo>
                <a:cubicBezTo>
                  <a:pt x="-33891" y="1924275"/>
                  <a:pt x="51048" y="1754967"/>
                  <a:pt x="0" y="1547241"/>
                </a:cubicBezTo>
                <a:cubicBezTo>
                  <a:pt x="-51048" y="1339515"/>
                  <a:pt x="36242" y="1203389"/>
                  <a:pt x="0" y="1048131"/>
                </a:cubicBezTo>
                <a:cubicBezTo>
                  <a:pt x="-36242" y="892873"/>
                  <a:pt x="6667" y="817084"/>
                  <a:pt x="0" y="623887"/>
                </a:cubicBezTo>
                <a:cubicBezTo>
                  <a:pt x="-6667" y="430690"/>
                  <a:pt x="26810" y="302922"/>
                  <a:pt x="0" y="0"/>
                </a:cubicBezTo>
                <a:close/>
              </a:path>
              <a:path w="6029325" h="2495550" stroke="0" extrusionOk="0">
                <a:moveTo>
                  <a:pt x="0" y="0"/>
                </a:moveTo>
                <a:cubicBezTo>
                  <a:pt x="237605" y="-50165"/>
                  <a:pt x="380114" y="43726"/>
                  <a:pt x="487827" y="0"/>
                </a:cubicBezTo>
                <a:cubicBezTo>
                  <a:pt x="595540" y="-43726"/>
                  <a:pt x="813879" y="26828"/>
                  <a:pt x="915361" y="0"/>
                </a:cubicBezTo>
                <a:cubicBezTo>
                  <a:pt x="1016843" y="-26828"/>
                  <a:pt x="1285665" y="6592"/>
                  <a:pt x="1463482" y="0"/>
                </a:cubicBezTo>
                <a:cubicBezTo>
                  <a:pt x="1641299" y="-6592"/>
                  <a:pt x="1835749" y="54551"/>
                  <a:pt x="2011602" y="0"/>
                </a:cubicBezTo>
                <a:cubicBezTo>
                  <a:pt x="2187455" y="-54551"/>
                  <a:pt x="2395897" y="36297"/>
                  <a:pt x="2559723" y="0"/>
                </a:cubicBezTo>
                <a:cubicBezTo>
                  <a:pt x="2723549" y="-36297"/>
                  <a:pt x="2818698" y="7604"/>
                  <a:pt x="2926963" y="0"/>
                </a:cubicBezTo>
                <a:cubicBezTo>
                  <a:pt x="3035228" y="-7604"/>
                  <a:pt x="3143234" y="19942"/>
                  <a:pt x="3354497" y="0"/>
                </a:cubicBezTo>
                <a:cubicBezTo>
                  <a:pt x="3565760" y="-19942"/>
                  <a:pt x="3728337" y="25082"/>
                  <a:pt x="3842324" y="0"/>
                </a:cubicBezTo>
                <a:cubicBezTo>
                  <a:pt x="3956311" y="-25082"/>
                  <a:pt x="4223140" y="9864"/>
                  <a:pt x="4390445" y="0"/>
                </a:cubicBezTo>
                <a:cubicBezTo>
                  <a:pt x="4557750" y="-9864"/>
                  <a:pt x="4578754" y="13606"/>
                  <a:pt x="4757686" y="0"/>
                </a:cubicBezTo>
                <a:cubicBezTo>
                  <a:pt x="4936618" y="-13606"/>
                  <a:pt x="4974568" y="40748"/>
                  <a:pt x="5124926" y="0"/>
                </a:cubicBezTo>
                <a:cubicBezTo>
                  <a:pt x="5275284" y="-40748"/>
                  <a:pt x="5390734" y="1020"/>
                  <a:pt x="5492167" y="0"/>
                </a:cubicBezTo>
                <a:cubicBezTo>
                  <a:pt x="5593600" y="-1020"/>
                  <a:pt x="5904161" y="44009"/>
                  <a:pt x="6029325" y="0"/>
                </a:cubicBezTo>
                <a:cubicBezTo>
                  <a:pt x="6077273" y="248362"/>
                  <a:pt x="6025933" y="391176"/>
                  <a:pt x="6029325" y="549021"/>
                </a:cubicBezTo>
                <a:cubicBezTo>
                  <a:pt x="6032717" y="706866"/>
                  <a:pt x="6020806" y="878992"/>
                  <a:pt x="6029325" y="973265"/>
                </a:cubicBezTo>
                <a:cubicBezTo>
                  <a:pt x="6037844" y="1067538"/>
                  <a:pt x="6012456" y="1336373"/>
                  <a:pt x="6029325" y="1472375"/>
                </a:cubicBezTo>
                <a:cubicBezTo>
                  <a:pt x="6046194" y="1608377"/>
                  <a:pt x="6014712" y="1806432"/>
                  <a:pt x="6029325" y="2021396"/>
                </a:cubicBezTo>
                <a:cubicBezTo>
                  <a:pt x="6043938" y="2236360"/>
                  <a:pt x="5982368" y="2261251"/>
                  <a:pt x="6029325" y="2495550"/>
                </a:cubicBezTo>
                <a:cubicBezTo>
                  <a:pt x="5888137" y="2513693"/>
                  <a:pt x="5796795" y="2460251"/>
                  <a:pt x="5662084" y="2495550"/>
                </a:cubicBezTo>
                <a:cubicBezTo>
                  <a:pt x="5527373" y="2530849"/>
                  <a:pt x="5442201" y="2476668"/>
                  <a:pt x="5234550" y="2495550"/>
                </a:cubicBezTo>
                <a:cubicBezTo>
                  <a:pt x="5026899" y="2514432"/>
                  <a:pt x="4969890" y="2464644"/>
                  <a:pt x="4867310" y="2495550"/>
                </a:cubicBezTo>
                <a:cubicBezTo>
                  <a:pt x="4764730" y="2526456"/>
                  <a:pt x="4598808" y="2492258"/>
                  <a:pt x="4379482" y="2495550"/>
                </a:cubicBezTo>
                <a:cubicBezTo>
                  <a:pt x="4160156" y="2498842"/>
                  <a:pt x="4015484" y="2460858"/>
                  <a:pt x="3891655" y="2495550"/>
                </a:cubicBezTo>
                <a:cubicBezTo>
                  <a:pt x="3767826" y="2530242"/>
                  <a:pt x="3401523" y="2429074"/>
                  <a:pt x="3222948" y="2495550"/>
                </a:cubicBezTo>
                <a:cubicBezTo>
                  <a:pt x="3044373" y="2562026"/>
                  <a:pt x="3021531" y="2459148"/>
                  <a:pt x="2855708" y="2495550"/>
                </a:cubicBezTo>
                <a:cubicBezTo>
                  <a:pt x="2689885" y="2531952"/>
                  <a:pt x="2441715" y="2489514"/>
                  <a:pt x="2187001" y="2495550"/>
                </a:cubicBezTo>
                <a:cubicBezTo>
                  <a:pt x="1932287" y="2501586"/>
                  <a:pt x="1953246" y="2489351"/>
                  <a:pt x="1819760" y="2495550"/>
                </a:cubicBezTo>
                <a:cubicBezTo>
                  <a:pt x="1686274" y="2501749"/>
                  <a:pt x="1572957" y="2446675"/>
                  <a:pt x="1331933" y="2495550"/>
                </a:cubicBezTo>
                <a:cubicBezTo>
                  <a:pt x="1090909" y="2544425"/>
                  <a:pt x="1092148" y="2480160"/>
                  <a:pt x="904399" y="2495550"/>
                </a:cubicBezTo>
                <a:cubicBezTo>
                  <a:pt x="716650" y="2510940"/>
                  <a:pt x="617429" y="2445605"/>
                  <a:pt x="476865" y="2495550"/>
                </a:cubicBezTo>
                <a:cubicBezTo>
                  <a:pt x="336301" y="2545495"/>
                  <a:pt x="152269" y="2481874"/>
                  <a:pt x="0" y="2495550"/>
                </a:cubicBezTo>
                <a:cubicBezTo>
                  <a:pt x="-53827" y="2276554"/>
                  <a:pt x="26045" y="2153783"/>
                  <a:pt x="0" y="1996440"/>
                </a:cubicBezTo>
                <a:cubicBezTo>
                  <a:pt x="-26045" y="1839097"/>
                  <a:pt x="1323" y="1626373"/>
                  <a:pt x="0" y="1497330"/>
                </a:cubicBezTo>
                <a:cubicBezTo>
                  <a:pt x="-1323" y="1368287"/>
                  <a:pt x="8127" y="1153506"/>
                  <a:pt x="0" y="998220"/>
                </a:cubicBezTo>
                <a:cubicBezTo>
                  <a:pt x="-8127" y="842934"/>
                  <a:pt x="21604" y="665484"/>
                  <a:pt x="0" y="449199"/>
                </a:cubicBezTo>
                <a:cubicBezTo>
                  <a:pt x="-21604" y="232914"/>
                  <a:pt x="47494" y="121960"/>
                  <a:pt x="0" y="0"/>
                </a:cubicBezTo>
                <a:close/>
              </a:path>
            </a:pathLst>
          </a:custGeom>
          <a:ln>
            <a:solidFill>
              <a:schemeClr val="bg1">
                <a:lumMod val="85000"/>
              </a:schemeClr>
            </a:solidFill>
            <a:extLst>
              <a:ext uri="{C807C97D-BFC1-408E-A445-0C87EB9F89A2}">
                <ask:lineSketchStyleProps xmlns:ask="http://schemas.microsoft.com/office/drawing/2018/sketchyshapes" sd="53446184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88E87CF9-DA01-66BA-B78E-020B41F8DD16}"/>
              </a:ext>
            </a:extLst>
          </p:cNvPr>
          <p:cNvSpPr/>
          <p:nvPr/>
        </p:nvSpPr>
        <p:spPr>
          <a:xfrm>
            <a:off x="6505575" y="2867025"/>
            <a:ext cx="3143250" cy="266098"/>
          </a:xfrm>
          <a:prstGeom prst="rect">
            <a:avLst/>
          </a:prstGeom>
          <a:solidFill>
            <a:srgbClr val="7ED878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08000" rtlCol="0" anchor="t">
            <a:noAutofit/>
          </a:bodyPr>
          <a:lstStyle/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DB1FEA5-A9D9-ED15-F265-A3AA6D27D33C}"/>
              </a:ext>
            </a:extLst>
          </p:cNvPr>
          <p:cNvSpPr txBox="1"/>
          <p:nvPr/>
        </p:nvSpPr>
        <p:spPr>
          <a:xfrm>
            <a:off x="8273332" y="6222700"/>
            <a:ext cx="3684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hlinkClick r:id="rId5"/>
              </a:rPr>
              <a:t>Aus dem Positionspapier der Länder, 2021. </a:t>
            </a:r>
            <a:endParaRPr lang="de-DE" sz="1400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305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9C7506-67BB-C934-48B4-7124530EC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roten Linien des BSI</a:t>
            </a:r>
            <a:br>
              <a:rPr lang="de-DE" dirty="0"/>
            </a:br>
            <a:r>
              <a:rPr lang="de-DE" sz="2200" dirty="0">
                <a:latin typeface="Gilroy" panose="00000500000000000000" pitchFamily="50" charset="0"/>
              </a:rPr>
              <a:t>Ausschnitte des Dokuments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12D48EF-09FC-1897-00B4-A668DC559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8" y="1904165"/>
            <a:ext cx="5935794" cy="3766846"/>
          </a:xfrm>
          <a:custGeom>
            <a:avLst/>
            <a:gdLst>
              <a:gd name="connsiteX0" fmla="*/ 0 w 5935794"/>
              <a:gd name="connsiteY0" fmla="*/ 0 h 3766846"/>
              <a:gd name="connsiteX1" fmla="*/ 593579 w 5935794"/>
              <a:gd name="connsiteY1" fmla="*/ 0 h 3766846"/>
              <a:gd name="connsiteX2" fmla="*/ 1127801 w 5935794"/>
              <a:gd name="connsiteY2" fmla="*/ 0 h 3766846"/>
              <a:gd name="connsiteX3" fmla="*/ 1840096 w 5935794"/>
              <a:gd name="connsiteY3" fmla="*/ 0 h 3766846"/>
              <a:gd name="connsiteX4" fmla="*/ 2314960 w 5935794"/>
              <a:gd name="connsiteY4" fmla="*/ 0 h 3766846"/>
              <a:gd name="connsiteX5" fmla="*/ 3027255 w 5935794"/>
              <a:gd name="connsiteY5" fmla="*/ 0 h 3766846"/>
              <a:gd name="connsiteX6" fmla="*/ 3502118 w 5935794"/>
              <a:gd name="connsiteY6" fmla="*/ 0 h 3766846"/>
              <a:gd name="connsiteX7" fmla="*/ 3917624 w 5935794"/>
              <a:gd name="connsiteY7" fmla="*/ 0 h 3766846"/>
              <a:gd name="connsiteX8" fmla="*/ 4629919 w 5935794"/>
              <a:gd name="connsiteY8" fmla="*/ 0 h 3766846"/>
              <a:gd name="connsiteX9" fmla="*/ 5045425 w 5935794"/>
              <a:gd name="connsiteY9" fmla="*/ 0 h 3766846"/>
              <a:gd name="connsiteX10" fmla="*/ 5935794 w 5935794"/>
              <a:gd name="connsiteY10" fmla="*/ 0 h 3766846"/>
              <a:gd name="connsiteX11" fmla="*/ 5935794 w 5935794"/>
              <a:gd name="connsiteY11" fmla="*/ 613458 h 3766846"/>
              <a:gd name="connsiteX12" fmla="*/ 5935794 w 5935794"/>
              <a:gd name="connsiteY12" fmla="*/ 1151579 h 3766846"/>
              <a:gd name="connsiteX13" fmla="*/ 5935794 w 5935794"/>
              <a:gd name="connsiteY13" fmla="*/ 1765036 h 3766846"/>
              <a:gd name="connsiteX14" fmla="*/ 5935794 w 5935794"/>
              <a:gd name="connsiteY14" fmla="*/ 2227820 h 3766846"/>
              <a:gd name="connsiteX15" fmla="*/ 5935794 w 5935794"/>
              <a:gd name="connsiteY15" fmla="*/ 2803610 h 3766846"/>
              <a:gd name="connsiteX16" fmla="*/ 5935794 w 5935794"/>
              <a:gd name="connsiteY16" fmla="*/ 3766846 h 3766846"/>
              <a:gd name="connsiteX17" fmla="*/ 5342215 w 5935794"/>
              <a:gd name="connsiteY17" fmla="*/ 3766846 h 3766846"/>
              <a:gd name="connsiteX18" fmla="*/ 4689277 w 5935794"/>
              <a:gd name="connsiteY18" fmla="*/ 3766846 h 3766846"/>
              <a:gd name="connsiteX19" fmla="*/ 4036340 w 5935794"/>
              <a:gd name="connsiteY19" fmla="*/ 3766846 h 3766846"/>
              <a:gd name="connsiteX20" fmla="*/ 3561476 w 5935794"/>
              <a:gd name="connsiteY20" fmla="*/ 3766846 h 3766846"/>
              <a:gd name="connsiteX21" fmla="*/ 2967897 w 5935794"/>
              <a:gd name="connsiteY21" fmla="*/ 3766846 h 3766846"/>
              <a:gd name="connsiteX22" fmla="*/ 2433676 w 5935794"/>
              <a:gd name="connsiteY22" fmla="*/ 3766846 h 3766846"/>
              <a:gd name="connsiteX23" fmla="*/ 1958812 w 5935794"/>
              <a:gd name="connsiteY23" fmla="*/ 3766846 h 3766846"/>
              <a:gd name="connsiteX24" fmla="*/ 1365233 w 5935794"/>
              <a:gd name="connsiteY24" fmla="*/ 3766846 h 3766846"/>
              <a:gd name="connsiteX25" fmla="*/ 652937 w 5935794"/>
              <a:gd name="connsiteY25" fmla="*/ 3766846 h 3766846"/>
              <a:gd name="connsiteX26" fmla="*/ 0 w 5935794"/>
              <a:gd name="connsiteY26" fmla="*/ 3766846 h 3766846"/>
              <a:gd name="connsiteX27" fmla="*/ 0 w 5935794"/>
              <a:gd name="connsiteY27" fmla="*/ 3341731 h 3766846"/>
              <a:gd name="connsiteX28" fmla="*/ 0 w 5935794"/>
              <a:gd name="connsiteY28" fmla="*/ 2765941 h 3766846"/>
              <a:gd name="connsiteX29" fmla="*/ 0 w 5935794"/>
              <a:gd name="connsiteY29" fmla="*/ 2152483 h 3766846"/>
              <a:gd name="connsiteX30" fmla="*/ 0 w 5935794"/>
              <a:gd name="connsiteY30" fmla="*/ 1727368 h 3766846"/>
              <a:gd name="connsiteX31" fmla="*/ 0 w 5935794"/>
              <a:gd name="connsiteY31" fmla="*/ 1226916 h 3766846"/>
              <a:gd name="connsiteX32" fmla="*/ 0 w 5935794"/>
              <a:gd name="connsiteY32" fmla="*/ 801800 h 3766846"/>
              <a:gd name="connsiteX33" fmla="*/ 0 w 5935794"/>
              <a:gd name="connsiteY33" fmla="*/ 0 h 376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935794" h="3766846" fill="none" extrusionOk="0">
                <a:moveTo>
                  <a:pt x="0" y="0"/>
                </a:moveTo>
                <a:cubicBezTo>
                  <a:pt x="209883" y="-58963"/>
                  <a:pt x="382396" y="5057"/>
                  <a:pt x="593579" y="0"/>
                </a:cubicBezTo>
                <a:cubicBezTo>
                  <a:pt x="804762" y="-5057"/>
                  <a:pt x="999178" y="57369"/>
                  <a:pt x="1127801" y="0"/>
                </a:cubicBezTo>
                <a:cubicBezTo>
                  <a:pt x="1256424" y="-57369"/>
                  <a:pt x="1548431" y="31459"/>
                  <a:pt x="1840096" y="0"/>
                </a:cubicBezTo>
                <a:cubicBezTo>
                  <a:pt x="2131762" y="-31459"/>
                  <a:pt x="2189431" y="10177"/>
                  <a:pt x="2314960" y="0"/>
                </a:cubicBezTo>
                <a:cubicBezTo>
                  <a:pt x="2440489" y="-10177"/>
                  <a:pt x="2836229" y="42419"/>
                  <a:pt x="3027255" y="0"/>
                </a:cubicBezTo>
                <a:cubicBezTo>
                  <a:pt x="3218282" y="-42419"/>
                  <a:pt x="3275010" y="6772"/>
                  <a:pt x="3502118" y="0"/>
                </a:cubicBezTo>
                <a:cubicBezTo>
                  <a:pt x="3729226" y="-6772"/>
                  <a:pt x="3725065" y="6825"/>
                  <a:pt x="3917624" y="0"/>
                </a:cubicBezTo>
                <a:cubicBezTo>
                  <a:pt x="4110183" y="-6825"/>
                  <a:pt x="4401370" y="84396"/>
                  <a:pt x="4629919" y="0"/>
                </a:cubicBezTo>
                <a:cubicBezTo>
                  <a:pt x="4858469" y="-84396"/>
                  <a:pt x="4956562" y="11415"/>
                  <a:pt x="5045425" y="0"/>
                </a:cubicBezTo>
                <a:cubicBezTo>
                  <a:pt x="5134288" y="-11415"/>
                  <a:pt x="5515236" y="1076"/>
                  <a:pt x="5935794" y="0"/>
                </a:cubicBezTo>
                <a:cubicBezTo>
                  <a:pt x="5981239" y="193508"/>
                  <a:pt x="5885690" y="347020"/>
                  <a:pt x="5935794" y="613458"/>
                </a:cubicBezTo>
                <a:cubicBezTo>
                  <a:pt x="5985898" y="879896"/>
                  <a:pt x="5916514" y="1031376"/>
                  <a:pt x="5935794" y="1151579"/>
                </a:cubicBezTo>
                <a:cubicBezTo>
                  <a:pt x="5955074" y="1271782"/>
                  <a:pt x="5901393" y="1495915"/>
                  <a:pt x="5935794" y="1765036"/>
                </a:cubicBezTo>
                <a:cubicBezTo>
                  <a:pt x="5970195" y="2034157"/>
                  <a:pt x="5901437" y="2004394"/>
                  <a:pt x="5935794" y="2227820"/>
                </a:cubicBezTo>
                <a:cubicBezTo>
                  <a:pt x="5970151" y="2451246"/>
                  <a:pt x="5930801" y="2593946"/>
                  <a:pt x="5935794" y="2803610"/>
                </a:cubicBezTo>
                <a:cubicBezTo>
                  <a:pt x="5940787" y="3013274"/>
                  <a:pt x="5820620" y="3347811"/>
                  <a:pt x="5935794" y="3766846"/>
                </a:cubicBezTo>
                <a:cubicBezTo>
                  <a:pt x="5733974" y="3783583"/>
                  <a:pt x="5512678" y="3750649"/>
                  <a:pt x="5342215" y="3766846"/>
                </a:cubicBezTo>
                <a:cubicBezTo>
                  <a:pt x="5171752" y="3783043"/>
                  <a:pt x="4968553" y="3725067"/>
                  <a:pt x="4689277" y="3766846"/>
                </a:cubicBezTo>
                <a:cubicBezTo>
                  <a:pt x="4410001" y="3808625"/>
                  <a:pt x="4322052" y="3740665"/>
                  <a:pt x="4036340" y="3766846"/>
                </a:cubicBezTo>
                <a:cubicBezTo>
                  <a:pt x="3750628" y="3793027"/>
                  <a:pt x="3698370" y="3736144"/>
                  <a:pt x="3561476" y="3766846"/>
                </a:cubicBezTo>
                <a:cubicBezTo>
                  <a:pt x="3424582" y="3797548"/>
                  <a:pt x="3138121" y="3751067"/>
                  <a:pt x="2967897" y="3766846"/>
                </a:cubicBezTo>
                <a:cubicBezTo>
                  <a:pt x="2797673" y="3782625"/>
                  <a:pt x="2587299" y="3751225"/>
                  <a:pt x="2433676" y="3766846"/>
                </a:cubicBezTo>
                <a:cubicBezTo>
                  <a:pt x="2280053" y="3782467"/>
                  <a:pt x="2111119" y="3734052"/>
                  <a:pt x="1958812" y="3766846"/>
                </a:cubicBezTo>
                <a:cubicBezTo>
                  <a:pt x="1806505" y="3799640"/>
                  <a:pt x="1490701" y="3708631"/>
                  <a:pt x="1365233" y="3766846"/>
                </a:cubicBezTo>
                <a:cubicBezTo>
                  <a:pt x="1239765" y="3825061"/>
                  <a:pt x="989687" y="3712086"/>
                  <a:pt x="652937" y="3766846"/>
                </a:cubicBezTo>
                <a:cubicBezTo>
                  <a:pt x="316187" y="3821606"/>
                  <a:pt x="205725" y="3716726"/>
                  <a:pt x="0" y="3766846"/>
                </a:cubicBezTo>
                <a:cubicBezTo>
                  <a:pt x="-518" y="3624484"/>
                  <a:pt x="2797" y="3456956"/>
                  <a:pt x="0" y="3341731"/>
                </a:cubicBezTo>
                <a:cubicBezTo>
                  <a:pt x="-2797" y="3226507"/>
                  <a:pt x="16533" y="2919373"/>
                  <a:pt x="0" y="2765941"/>
                </a:cubicBezTo>
                <a:cubicBezTo>
                  <a:pt x="-16533" y="2612509"/>
                  <a:pt x="68201" y="2458190"/>
                  <a:pt x="0" y="2152483"/>
                </a:cubicBezTo>
                <a:cubicBezTo>
                  <a:pt x="-68201" y="1846776"/>
                  <a:pt x="26594" y="1889346"/>
                  <a:pt x="0" y="1727368"/>
                </a:cubicBezTo>
                <a:cubicBezTo>
                  <a:pt x="-26594" y="1565390"/>
                  <a:pt x="22668" y="1349013"/>
                  <a:pt x="0" y="1226916"/>
                </a:cubicBezTo>
                <a:cubicBezTo>
                  <a:pt x="-22668" y="1104819"/>
                  <a:pt x="48740" y="938697"/>
                  <a:pt x="0" y="801800"/>
                </a:cubicBezTo>
                <a:cubicBezTo>
                  <a:pt x="-48740" y="664903"/>
                  <a:pt x="73427" y="382777"/>
                  <a:pt x="0" y="0"/>
                </a:cubicBezTo>
                <a:close/>
              </a:path>
              <a:path w="5935794" h="3766846" stroke="0" extrusionOk="0">
                <a:moveTo>
                  <a:pt x="0" y="0"/>
                </a:moveTo>
                <a:cubicBezTo>
                  <a:pt x="132927" y="-39798"/>
                  <a:pt x="312033" y="2713"/>
                  <a:pt x="534221" y="0"/>
                </a:cubicBezTo>
                <a:cubicBezTo>
                  <a:pt x="756409" y="-2713"/>
                  <a:pt x="789216" y="51277"/>
                  <a:pt x="1009085" y="0"/>
                </a:cubicBezTo>
                <a:cubicBezTo>
                  <a:pt x="1228954" y="-51277"/>
                  <a:pt x="1472947" y="59758"/>
                  <a:pt x="1721380" y="0"/>
                </a:cubicBezTo>
                <a:cubicBezTo>
                  <a:pt x="1969813" y="-59758"/>
                  <a:pt x="2218866" y="4849"/>
                  <a:pt x="2374318" y="0"/>
                </a:cubicBezTo>
                <a:cubicBezTo>
                  <a:pt x="2529770" y="-4849"/>
                  <a:pt x="2779891" y="12457"/>
                  <a:pt x="2908539" y="0"/>
                </a:cubicBezTo>
                <a:cubicBezTo>
                  <a:pt x="3037187" y="-12457"/>
                  <a:pt x="3462632" y="39982"/>
                  <a:pt x="3620834" y="0"/>
                </a:cubicBezTo>
                <a:cubicBezTo>
                  <a:pt x="3779036" y="-39982"/>
                  <a:pt x="4051416" y="66276"/>
                  <a:pt x="4273772" y="0"/>
                </a:cubicBezTo>
                <a:cubicBezTo>
                  <a:pt x="4496128" y="-66276"/>
                  <a:pt x="4717863" y="26258"/>
                  <a:pt x="4926709" y="0"/>
                </a:cubicBezTo>
                <a:cubicBezTo>
                  <a:pt x="5135555" y="-26258"/>
                  <a:pt x="5627287" y="2729"/>
                  <a:pt x="5935794" y="0"/>
                </a:cubicBezTo>
                <a:cubicBezTo>
                  <a:pt x="5983593" y="245946"/>
                  <a:pt x="5927412" y="332124"/>
                  <a:pt x="5935794" y="500452"/>
                </a:cubicBezTo>
                <a:cubicBezTo>
                  <a:pt x="5944176" y="668780"/>
                  <a:pt x="5889514" y="774092"/>
                  <a:pt x="5935794" y="1000905"/>
                </a:cubicBezTo>
                <a:cubicBezTo>
                  <a:pt x="5982074" y="1227718"/>
                  <a:pt x="5931290" y="1334450"/>
                  <a:pt x="5935794" y="1614363"/>
                </a:cubicBezTo>
                <a:cubicBezTo>
                  <a:pt x="5940298" y="1894276"/>
                  <a:pt x="5909194" y="1945501"/>
                  <a:pt x="5935794" y="2190152"/>
                </a:cubicBezTo>
                <a:cubicBezTo>
                  <a:pt x="5962394" y="2434803"/>
                  <a:pt x="5901163" y="2490029"/>
                  <a:pt x="5935794" y="2690604"/>
                </a:cubicBezTo>
                <a:cubicBezTo>
                  <a:pt x="5970425" y="2891179"/>
                  <a:pt x="5916825" y="3049890"/>
                  <a:pt x="5935794" y="3266394"/>
                </a:cubicBezTo>
                <a:cubicBezTo>
                  <a:pt x="5954763" y="3482898"/>
                  <a:pt x="5924854" y="3588511"/>
                  <a:pt x="5935794" y="3766846"/>
                </a:cubicBezTo>
                <a:cubicBezTo>
                  <a:pt x="5750492" y="3798601"/>
                  <a:pt x="5525198" y="3694383"/>
                  <a:pt x="5223499" y="3766846"/>
                </a:cubicBezTo>
                <a:cubicBezTo>
                  <a:pt x="4921800" y="3839309"/>
                  <a:pt x="4966703" y="3728962"/>
                  <a:pt x="4807993" y="3766846"/>
                </a:cubicBezTo>
                <a:cubicBezTo>
                  <a:pt x="4649283" y="3804730"/>
                  <a:pt x="4432429" y="3742373"/>
                  <a:pt x="4155056" y="3766846"/>
                </a:cubicBezTo>
                <a:cubicBezTo>
                  <a:pt x="3877683" y="3791319"/>
                  <a:pt x="3678505" y="3740976"/>
                  <a:pt x="3502118" y="3766846"/>
                </a:cubicBezTo>
                <a:cubicBezTo>
                  <a:pt x="3325731" y="3792716"/>
                  <a:pt x="3196567" y="3742239"/>
                  <a:pt x="3027255" y="3766846"/>
                </a:cubicBezTo>
                <a:cubicBezTo>
                  <a:pt x="2857943" y="3791453"/>
                  <a:pt x="2693597" y="3751029"/>
                  <a:pt x="2552391" y="3766846"/>
                </a:cubicBezTo>
                <a:cubicBezTo>
                  <a:pt x="2411185" y="3782663"/>
                  <a:pt x="2310627" y="3754119"/>
                  <a:pt x="2077528" y="3766846"/>
                </a:cubicBezTo>
                <a:cubicBezTo>
                  <a:pt x="1844429" y="3779573"/>
                  <a:pt x="1734955" y="3721963"/>
                  <a:pt x="1543306" y="3766846"/>
                </a:cubicBezTo>
                <a:cubicBezTo>
                  <a:pt x="1351657" y="3811729"/>
                  <a:pt x="1271618" y="3743092"/>
                  <a:pt x="1009085" y="3766846"/>
                </a:cubicBezTo>
                <a:cubicBezTo>
                  <a:pt x="746552" y="3790600"/>
                  <a:pt x="304714" y="3653501"/>
                  <a:pt x="0" y="3766846"/>
                </a:cubicBezTo>
                <a:cubicBezTo>
                  <a:pt x="-18384" y="3579821"/>
                  <a:pt x="11994" y="3482488"/>
                  <a:pt x="0" y="3304062"/>
                </a:cubicBezTo>
                <a:cubicBezTo>
                  <a:pt x="-11994" y="3125636"/>
                  <a:pt x="725" y="2979001"/>
                  <a:pt x="0" y="2878947"/>
                </a:cubicBezTo>
                <a:cubicBezTo>
                  <a:pt x="-725" y="2778893"/>
                  <a:pt x="54247" y="2619103"/>
                  <a:pt x="0" y="2416163"/>
                </a:cubicBezTo>
                <a:cubicBezTo>
                  <a:pt x="-54247" y="2213223"/>
                  <a:pt x="27253" y="2141583"/>
                  <a:pt x="0" y="1991047"/>
                </a:cubicBezTo>
                <a:cubicBezTo>
                  <a:pt x="-27253" y="1840511"/>
                  <a:pt x="4409" y="1574419"/>
                  <a:pt x="0" y="1452926"/>
                </a:cubicBezTo>
                <a:cubicBezTo>
                  <a:pt x="-4409" y="1331433"/>
                  <a:pt x="31493" y="1085750"/>
                  <a:pt x="0" y="952474"/>
                </a:cubicBezTo>
                <a:cubicBezTo>
                  <a:pt x="-31493" y="819198"/>
                  <a:pt x="94765" y="447268"/>
                  <a:pt x="0" y="0"/>
                </a:cubicBezTo>
                <a:close/>
              </a:path>
            </a:pathLst>
          </a:custGeom>
          <a:ln>
            <a:solidFill>
              <a:schemeClr val="bg1">
                <a:lumMod val="85000"/>
              </a:schemeClr>
            </a:solidFill>
            <a:extLst>
              <a:ext uri="{C807C97D-BFC1-408E-A445-0C87EB9F89A2}">
                <ask:lineSketchStyleProps xmlns:ask="http://schemas.microsoft.com/office/drawing/2018/sketchyshapes" sd="298135960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217C7A6-CB30-024C-3D1F-7C200DD74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08429"/>
            <a:ext cx="5543523" cy="3788867"/>
          </a:xfrm>
          <a:custGeom>
            <a:avLst/>
            <a:gdLst>
              <a:gd name="connsiteX0" fmla="*/ 0 w 5543523"/>
              <a:gd name="connsiteY0" fmla="*/ 0 h 3788867"/>
              <a:gd name="connsiteX1" fmla="*/ 554352 w 5543523"/>
              <a:gd name="connsiteY1" fmla="*/ 0 h 3788867"/>
              <a:gd name="connsiteX2" fmla="*/ 1053269 w 5543523"/>
              <a:gd name="connsiteY2" fmla="*/ 0 h 3788867"/>
              <a:gd name="connsiteX3" fmla="*/ 1718492 w 5543523"/>
              <a:gd name="connsiteY3" fmla="*/ 0 h 3788867"/>
              <a:gd name="connsiteX4" fmla="*/ 2161974 w 5543523"/>
              <a:gd name="connsiteY4" fmla="*/ 0 h 3788867"/>
              <a:gd name="connsiteX5" fmla="*/ 2827197 w 5543523"/>
              <a:gd name="connsiteY5" fmla="*/ 0 h 3788867"/>
              <a:gd name="connsiteX6" fmla="*/ 3270679 w 5543523"/>
              <a:gd name="connsiteY6" fmla="*/ 0 h 3788867"/>
              <a:gd name="connsiteX7" fmla="*/ 3658725 w 5543523"/>
              <a:gd name="connsiteY7" fmla="*/ 0 h 3788867"/>
              <a:gd name="connsiteX8" fmla="*/ 4323948 w 5543523"/>
              <a:gd name="connsiteY8" fmla="*/ 0 h 3788867"/>
              <a:gd name="connsiteX9" fmla="*/ 4711995 w 5543523"/>
              <a:gd name="connsiteY9" fmla="*/ 0 h 3788867"/>
              <a:gd name="connsiteX10" fmla="*/ 5543523 w 5543523"/>
              <a:gd name="connsiteY10" fmla="*/ 0 h 3788867"/>
              <a:gd name="connsiteX11" fmla="*/ 5543523 w 5543523"/>
              <a:gd name="connsiteY11" fmla="*/ 617044 h 3788867"/>
              <a:gd name="connsiteX12" fmla="*/ 5543523 w 5543523"/>
              <a:gd name="connsiteY12" fmla="*/ 1158311 h 3788867"/>
              <a:gd name="connsiteX13" fmla="*/ 5543523 w 5543523"/>
              <a:gd name="connsiteY13" fmla="*/ 1775355 h 3788867"/>
              <a:gd name="connsiteX14" fmla="*/ 5543523 w 5543523"/>
              <a:gd name="connsiteY14" fmla="*/ 2240844 h 3788867"/>
              <a:gd name="connsiteX15" fmla="*/ 5543523 w 5543523"/>
              <a:gd name="connsiteY15" fmla="*/ 2820000 h 3788867"/>
              <a:gd name="connsiteX16" fmla="*/ 5543523 w 5543523"/>
              <a:gd name="connsiteY16" fmla="*/ 3788867 h 3788867"/>
              <a:gd name="connsiteX17" fmla="*/ 4989171 w 5543523"/>
              <a:gd name="connsiteY17" fmla="*/ 3788867 h 3788867"/>
              <a:gd name="connsiteX18" fmla="*/ 4379383 w 5543523"/>
              <a:gd name="connsiteY18" fmla="*/ 3788867 h 3788867"/>
              <a:gd name="connsiteX19" fmla="*/ 3769596 w 5543523"/>
              <a:gd name="connsiteY19" fmla="*/ 3788867 h 3788867"/>
              <a:gd name="connsiteX20" fmla="*/ 3326114 w 5543523"/>
              <a:gd name="connsiteY20" fmla="*/ 3788867 h 3788867"/>
              <a:gd name="connsiteX21" fmla="*/ 2771762 w 5543523"/>
              <a:gd name="connsiteY21" fmla="*/ 3788867 h 3788867"/>
              <a:gd name="connsiteX22" fmla="*/ 2272844 w 5543523"/>
              <a:gd name="connsiteY22" fmla="*/ 3788867 h 3788867"/>
              <a:gd name="connsiteX23" fmla="*/ 1829363 w 5543523"/>
              <a:gd name="connsiteY23" fmla="*/ 3788867 h 3788867"/>
              <a:gd name="connsiteX24" fmla="*/ 1275010 w 5543523"/>
              <a:gd name="connsiteY24" fmla="*/ 3788867 h 3788867"/>
              <a:gd name="connsiteX25" fmla="*/ 609788 w 5543523"/>
              <a:gd name="connsiteY25" fmla="*/ 3788867 h 3788867"/>
              <a:gd name="connsiteX26" fmla="*/ 0 w 5543523"/>
              <a:gd name="connsiteY26" fmla="*/ 3788867 h 3788867"/>
              <a:gd name="connsiteX27" fmla="*/ 0 w 5543523"/>
              <a:gd name="connsiteY27" fmla="*/ 3361266 h 3788867"/>
              <a:gd name="connsiteX28" fmla="*/ 0 w 5543523"/>
              <a:gd name="connsiteY28" fmla="*/ 2782111 h 3788867"/>
              <a:gd name="connsiteX29" fmla="*/ 0 w 5543523"/>
              <a:gd name="connsiteY29" fmla="*/ 2165067 h 3788867"/>
              <a:gd name="connsiteX30" fmla="*/ 0 w 5543523"/>
              <a:gd name="connsiteY30" fmla="*/ 1737466 h 3788867"/>
              <a:gd name="connsiteX31" fmla="*/ 0 w 5543523"/>
              <a:gd name="connsiteY31" fmla="*/ 1234088 h 3788867"/>
              <a:gd name="connsiteX32" fmla="*/ 0 w 5543523"/>
              <a:gd name="connsiteY32" fmla="*/ 806487 h 3788867"/>
              <a:gd name="connsiteX33" fmla="*/ 0 w 5543523"/>
              <a:gd name="connsiteY33" fmla="*/ 0 h 3788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543523" h="3788867" fill="none" extrusionOk="0">
                <a:moveTo>
                  <a:pt x="0" y="0"/>
                </a:moveTo>
                <a:cubicBezTo>
                  <a:pt x="186771" y="-27324"/>
                  <a:pt x="401574" y="38030"/>
                  <a:pt x="554352" y="0"/>
                </a:cubicBezTo>
                <a:cubicBezTo>
                  <a:pt x="707130" y="-38030"/>
                  <a:pt x="888571" y="53237"/>
                  <a:pt x="1053269" y="0"/>
                </a:cubicBezTo>
                <a:cubicBezTo>
                  <a:pt x="1217967" y="-53237"/>
                  <a:pt x="1523656" y="61564"/>
                  <a:pt x="1718492" y="0"/>
                </a:cubicBezTo>
                <a:cubicBezTo>
                  <a:pt x="1913328" y="-61564"/>
                  <a:pt x="1963342" y="41601"/>
                  <a:pt x="2161974" y="0"/>
                </a:cubicBezTo>
                <a:cubicBezTo>
                  <a:pt x="2360606" y="-41601"/>
                  <a:pt x="2510125" y="18223"/>
                  <a:pt x="2827197" y="0"/>
                </a:cubicBezTo>
                <a:cubicBezTo>
                  <a:pt x="3144269" y="-18223"/>
                  <a:pt x="3123026" y="10917"/>
                  <a:pt x="3270679" y="0"/>
                </a:cubicBezTo>
                <a:cubicBezTo>
                  <a:pt x="3418332" y="-10917"/>
                  <a:pt x="3555841" y="31944"/>
                  <a:pt x="3658725" y="0"/>
                </a:cubicBezTo>
                <a:cubicBezTo>
                  <a:pt x="3761609" y="-31944"/>
                  <a:pt x="4106553" y="49957"/>
                  <a:pt x="4323948" y="0"/>
                </a:cubicBezTo>
                <a:cubicBezTo>
                  <a:pt x="4541343" y="-49957"/>
                  <a:pt x="4560718" y="32561"/>
                  <a:pt x="4711995" y="0"/>
                </a:cubicBezTo>
                <a:cubicBezTo>
                  <a:pt x="4863272" y="-32561"/>
                  <a:pt x="5335501" y="13213"/>
                  <a:pt x="5543523" y="0"/>
                </a:cubicBezTo>
                <a:cubicBezTo>
                  <a:pt x="5615319" y="166251"/>
                  <a:pt x="5504200" y="423705"/>
                  <a:pt x="5543523" y="617044"/>
                </a:cubicBezTo>
                <a:cubicBezTo>
                  <a:pt x="5582846" y="810383"/>
                  <a:pt x="5500674" y="1025928"/>
                  <a:pt x="5543523" y="1158311"/>
                </a:cubicBezTo>
                <a:cubicBezTo>
                  <a:pt x="5586372" y="1290694"/>
                  <a:pt x="5511693" y="1533393"/>
                  <a:pt x="5543523" y="1775355"/>
                </a:cubicBezTo>
                <a:cubicBezTo>
                  <a:pt x="5575353" y="2017317"/>
                  <a:pt x="5541322" y="2132544"/>
                  <a:pt x="5543523" y="2240844"/>
                </a:cubicBezTo>
                <a:cubicBezTo>
                  <a:pt x="5545724" y="2349144"/>
                  <a:pt x="5487721" y="2636276"/>
                  <a:pt x="5543523" y="2820000"/>
                </a:cubicBezTo>
                <a:cubicBezTo>
                  <a:pt x="5599325" y="3003724"/>
                  <a:pt x="5472573" y="3338538"/>
                  <a:pt x="5543523" y="3788867"/>
                </a:cubicBezTo>
                <a:cubicBezTo>
                  <a:pt x="5351627" y="3836586"/>
                  <a:pt x="5142042" y="3776334"/>
                  <a:pt x="4989171" y="3788867"/>
                </a:cubicBezTo>
                <a:cubicBezTo>
                  <a:pt x="4836300" y="3801400"/>
                  <a:pt x="4609776" y="3737242"/>
                  <a:pt x="4379383" y="3788867"/>
                </a:cubicBezTo>
                <a:cubicBezTo>
                  <a:pt x="4148990" y="3840492"/>
                  <a:pt x="4018298" y="3786770"/>
                  <a:pt x="3769596" y="3788867"/>
                </a:cubicBezTo>
                <a:cubicBezTo>
                  <a:pt x="3520894" y="3790964"/>
                  <a:pt x="3514738" y="3778442"/>
                  <a:pt x="3326114" y="3788867"/>
                </a:cubicBezTo>
                <a:cubicBezTo>
                  <a:pt x="3137490" y="3799292"/>
                  <a:pt x="2885954" y="3742087"/>
                  <a:pt x="2771762" y="3788867"/>
                </a:cubicBezTo>
                <a:cubicBezTo>
                  <a:pt x="2657570" y="3835647"/>
                  <a:pt x="2449556" y="3763508"/>
                  <a:pt x="2272844" y="3788867"/>
                </a:cubicBezTo>
                <a:cubicBezTo>
                  <a:pt x="2096132" y="3814226"/>
                  <a:pt x="1974591" y="3763599"/>
                  <a:pt x="1829363" y="3788867"/>
                </a:cubicBezTo>
                <a:cubicBezTo>
                  <a:pt x="1684135" y="3814135"/>
                  <a:pt x="1534141" y="3764964"/>
                  <a:pt x="1275010" y="3788867"/>
                </a:cubicBezTo>
                <a:cubicBezTo>
                  <a:pt x="1015879" y="3812770"/>
                  <a:pt x="831593" y="3758748"/>
                  <a:pt x="609788" y="3788867"/>
                </a:cubicBezTo>
                <a:cubicBezTo>
                  <a:pt x="387983" y="3818986"/>
                  <a:pt x="200234" y="3725549"/>
                  <a:pt x="0" y="3788867"/>
                </a:cubicBezTo>
                <a:cubicBezTo>
                  <a:pt x="-48769" y="3694373"/>
                  <a:pt x="34167" y="3450837"/>
                  <a:pt x="0" y="3361266"/>
                </a:cubicBezTo>
                <a:cubicBezTo>
                  <a:pt x="-34167" y="3271695"/>
                  <a:pt x="8862" y="3040541"/>
                  <a:pt x="0" y="2782111"/>
                </a:cubicBezTo>
                <a:cubicBezTo>
                  <a:pt x="-8862" y="2523682"/>
                  <a:pt x="55113" y="2452460"/>
                  <a:pt x="0" y="2165067"/>
                </a:cubicBezTo>
                <a:cubicBezTo>
                  <a:pt x="-55113" y="1877674"/>
                  <a:pt x="51228" y="1928082"/>
                  <a:pt x="0" y="1737466"/>
                </a:cubicBezTo>
                <a:cubicBezTo>
                  <a:pt x="-51228" y="1546850"/>
                  <a:pt x="41946" y="1348724"/>
                  <a:pt x="0" y="1234088"/>
                </a:cubicBezTo>
                <a:cubicBezTo>
                  <a:pt x="-41946" y="1119452"/>
                  <a:pt x="46121" y="901076"/>
                  <a:pt x="0" y="806487"/>
                </a:cubicBezTo>
                <a:cubicBezTo>
                  <a:pt x="-46121" y="711898"/>
                  <a:pt x="65916" y="370703"/>
                  <a:pt x="0" y="0"/>
                </a:cubicBezTo>
                <a:close/>
              </a:path>
              <a:path w="5543523" h="3788867" stroke="0" extrusionOk="0">
                <a:moveTo>
                  <a:pt x="0" y="0"/>
                </a:moveTo>
                <a:cubicBezTo>
                  <a:pt x="151384" y="-42511"/>
                  <a:pt x="274249" y="41618"/>
                  <a:pt x="498917" y="0"/>
                </a:cubicBezTo>
                <a:cubicBezTo>
                  <a:pt x="723585" y="-41618"/>
                  <a:pt x="777317" y="15403"/>
                  <a:pt x="942399" y="0"/>
                </a:cubicBezTo>
                <a:cubicBezTo>
                  <a:pt x="1107481" y="-15403"/>
                  <a:pt x="1291353" y="26294"/>
                  <a:pt x="1607622" y="0"/>
                </a:cubicBezTo>
                <a:cubicBezTo>
                  <a:pt x="1923891" y="-26294"/>
                  <a:pt x="1955675" y="19391"/>
                  <a:pt x="2217409" y="0"/>
                </a:cubicBezTo>
                <a:cubicBezTo>
                  <a:pt x="2479143" y="-19391"/>
                  <a:pt x="2472151" y="45424"/>
                  <a:pt x="2716326" y="0"/>
                </a:cubicBezTo>
                <a:cubicBezTo>
                  <a:pt x="2960501" y="-45424"/>
                  <a:pt x="3182671" y="75104"/>
                  <a:pt x="3381549" y="0"/>
                </a:cubicBezTo>
                <a:cubicBezTo>
                  <a:pt x="3580427" y="-75104"/>
                  <a:pt x="3766397" y="4391"/>
                  <a:pt x="3991337" y="0"/>
                </a:cubicBezTo>
                <a:cubicBezTo>
                  <a:pt x="4216277" y="-4391"/>
                  <a:pt x="4401710" y="31552"/>
                  <a:pt x="4601124" y="0"/>
                </a:cubicBezTo>
                <a:cubicBezTo>
                  <a:pt x="4800538" y="-31552"/>
                  <a:pt x="5271609" y="48987"/>
                  <a:pt x="5543523" y="0"/>
                </a:cubicBezTo>
                <a:cubicBezTo>
                  <a:pt x="5552811" y="168643"/>
                  <a:pt x="5529282" y="328367"/>
                  <a:pt x="5543523" y="503378"/>
                </a:cubicBezTo>
                <a:cubicBezTo>
                  <a:pt x="5557764" y="678389"/>
                  <a:pt x="5538168" y="872071"/>
                  <a:pt x="5543523" y="1006756"/>
                </a:cubicBezTo>
                <a:cubicBezTo>
                  <a:pt x="5548878" y="1141441"/>
                  <a:pt x="5533708" y="1402106"/>
                  <a:pt x="5543523" y="1623800"/>
                </a:cubicBezTo>
                <a:cubicBezTo>
                  <a:pt x="5553338" y="1845494"/>
                  <a:pt x="5477917" y="2078904"/>
                  <a:pt x="5543523" y="2202956"/>
                </a:cubicBezTo>
                <a:cubicBezTo>
                  <a:pt x="5609129" y="2327008"/>
                  <a:pt x="5531478" y="2513605"/>
                  <a:pt x="5543523" y="2706334"/>
                </a:cubicBezTo>
                <a:cubicBezTo>
                  <a:pt x="5555568" y="2899063"/>
                  <a:pt x="5478967" y="3103579"/>
                  <a:pt x="5543523" y="3285489"/>
                </a:cubicBezTo>
                <a:cubicBezTo>
                  <a:pt x="5608079" y="3467399"/>
                  <a:pt x="5504324" y="3685453"/>
                  <a:pt x="5543523" y="3788867"/>
                </a:cubicBezTo>
                <a:cubicBezTo>
                  <a:pt x="5298131" y="3791861"/>
                  <a:pt x="5137869" y="3731765"/>
                  <a:pt x="4878300" y="3788867"/>
                </a:cubicBezTo>
                <a:cubicBezTo>
                  <a:pt x="4618731" y="3845969"/>
                  <a:pt x="4591359" y="3751521"/>
                  <a:pt x="4490254" y="3788867"/>
                </a:cubicBezTo>
                <a:cubicBezTo>
                  <a:pt x="4389149" y="3826213"/>
                  <a:pt x="4181025" y="3786939"/>
                  <a:pt x="3880466" y="3788867"/>
                </a:cubicBezTo>
                <a:cubicBezTo>
                  <a:pt x="3579907" y="3790795"/>
                  <a:pt x="3459803" y="3769407"/>
                  <a:pt x="3270679" y="3788867"/>
                </a:cubicBezTo>
                <a:cubicBezTo>
                  <a:pt x="3081555" y="3808327"/>
                  <a:pt x="2958706" y="3767582"/>
                  <a:pt x="2827197" y="3788867"/>
                </a:cubicBezTo>
                <a:cubicBezTo>
                  <a:pt x="2695688" y="3810152"/>
                  <a:pt x="2531241" y="3769971"/>
                  <a:pt x="2383715" y="3788867"/>
                </a:cubicBezTo>
                <a:cubicBezTo>
                  <a:pt x="2236189" y="3807763"/>
                  <a:pt x="2084472" y="3737286"/>
                  <a:pt x="1940233" y="3788867"/>
                </a:cubicBezTo>
                <a:cubicBezTo>
                  <a:pt x="1795994" y="3840448"/>
                  <a:pt x="1573002" y="3746537"/>
                  <a:pt x="1441316" y="3788867"/>
                </a:cubicBezTo>
                <a:cubicBezTo>
                  <a:pt x="1309630" y="3831197"/>
                  <a:pt x="1117775" y="3765835"/>
                  <a:pt x="942399" y="3788867"/>
                </a:cubicBezTo>
                <a:cubicBezTo>
                  <a:pt x="767023" y="3811899"/>
                  <a:pt x="193796" y="3716806"/>
                  <a:pt x="0" y="3788867"/>
                </a:cubicBezTo>
                <a:cubicBezTo>
                  <a:pt x="-46084" y="3572162"/>
                  <a:pt x="4951" y="3534083"/>
                  <a:pt x="0" y="3323378"/>
                </a:cubicBezTo>
                <a:cubicBezTo>
                  <a:pt x="-4951" y="3112673"/>
                  <a:pt x="32487" y="3094463"/>
                  <a:pt x="0" y="2895777"/>
                </a:cubicBezTo>
                <a:cubicBezTo>
                  <a:pt x="-32487" y="2697091"/>
                  <a:pt x="40787" y="2644901"/>
                  <a:pt x="0" y="2430288"/>
                </a:cubicBezTo>
                <a:cubicBezTo>
                  <a:pt x="-40787" y="2215675"/>
                  <a:pt x="36584" y="2175056"/>
                  <a:pt x="0" y="2002687"/>
                </a:cubicBezTo>
                <a:cubicBezTo>
                  <a:pt x="-36584" y="1830318"/>
                  <a:pt x="58114" y="1584360"/>
                  <a:pt x="0" y="1461420"/>
                </a:cubicBezTo>
                <a:cubicBezTo>
                  <a:pt x="-58114" y="1338480"/>
                  <a:pt x="53840" y="1095638"/>
                  <a:pt x="0" y="958042"/>
                </a:cubicBezTo>
                <a:cubicBezTo>
                  <a:pt x="-53840" y="820446"/>
                  <a:pt x="59933" y="204700"/>
                  <a:pt x="0" y="0"/>
                </a:cubicBezTo>
                <a:close/>
              </a:path>
            </a:pathLst>
          </a:custGeom>
          <a:ln>
            <a:solidFill>
              <a:schemeClr val="bg1">
                <a:lumMod val="85000"/>
              </a:schemeClr>
            </a:solidFill>
            <a:extLst>
              <a:ext uri="{C807C97D-BFC1-408E-A445-0C87EB9F89A2}">
                <ask:lineSketchStyleProps xmlns:ask="http://schemas.microsoft.com/office/drawing/2018/sketchyshapes" sd="298135960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19F6B87-B4EB-9F00-AC55-9CA2DDC3EC95}"/>
              </a:ext>
            </a:extLst>
          </p:cNvPr>
          <p:cNvSpPr txBox="1"/>
          <p:nvPr/>
        </p:nvSpPr>
        <p:spPr>
          <a:xfrm>
            <a:off x="757238" y="5989519"/>
            <a:ext cx="16498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latin typeface="Gilroy" panose="00000500000000000000" pitchFamily="50" charset="0"/>
              </a:rPr>
              <a:t>Quelle: </a:t>
            </a:r>
            <a:r>
              <a:rPr lang="de-DE" sz="1100" dirty="0">
                <a:latin typeface="Gilroy" panose="00000500000000000000" pitchFamily="50" charset="0"/>
                <a:hlinkClick r:id="rId4"/>
              </a:rPr>
              <a:t>Frag den Staat</a:t>
            </a:r>
            <a:endParaRPr lang="de-DE" sz="1100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088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46AF98-156A-35C9-6216-FED4B4B6C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BSI hat 121 Anforderungen in 3 Kategorien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3E92113-C957-AD8F-4BC7-B64B2333D03D}"/>
              </a:ext>
            </a:extLst>
          </p:cNvPr>
          <p:cNvGrpSpPr/>
          <p:nvPr/>
        </p:nvGrpSpPr>
        <p:grpSpPr>
          <a:xfrm>
            <a:off x="984738" y="2488223"/>
            <a:ext cx="10172700" cy="2453054"/>
            <a:chOff x="984738" y="2488223"/>
            <a:chExt cx="10172700" cy="2453054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B8586777-CEFC-77D0-31EC-622F35A6500A}"/>
                </a:ext>
              </a:extLst>
            </p:cNvPr>
            <p:cNvSpPr/>
            <p:nvPr/>
          </p:nvSpPr>
          <p:spPr>
            <a:xfrm>
              <a:off x="984738" y="2488223"/>
              <a:ext cx="10172700" cy="24530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144000" rtlCol="0" anchor="t"/>
            <a:lstStyle/>
            <a:p>
              <a:pPr algn="ctr">
                <a:spcBef>
                  <a:spcPts val="600"/>
                </a:spcBef>
              </a:pPr>
              <a:r>
                <a:rPr lang="de-DE">
                  <a:solidFill>
                    <a:srgbClr val="111111"/>
                  </a:solidFill>
                  <a:latin typeface="Gilroy Bold" panose="00000800000000000000" pitchFamily="50" charset="0"/>
                </a:rPr>
                <a:t>Anforderungskategorien der roten Linien des BSI</a:t>
              </a:r>
            </a:p>
          </p:txBody>
        </p:sp>
        <p:sp>
          <p:nvSpPr>
            <p:cNvPr id="62" name="Pfeil: nach rechts 3">
              <a:extLst>
                <a:ext uri="{FF2B5EF4-FFF2-40B4-BE49-F238E27FC236}">
                  <a16:creationId xmlns:a16="http://schemas.microsoft.com/office/drawing/2014/main" id="{84F37ACF-CD19-0484-ADB7-AA3B85CBE9A3}"/>
                </a:ext>
              </a:extLst>
            </p:cNvPr>
            <p:cNvSpPr/>
            <p:nvPr/>
          </p:nvSpPr>
          <p:spPr>
            <a:xfrm rot="5400000">
              <a:off x="2226538" y="2617754"/>
              <a:ext cx="980412" cy="2070441"/>
            </a:xfrm>
            <a:prstGeom prst="rightArrow">
              <a:avLst>
                <a:gd name="adj1" fmla="val 50000"/>
                <a:gd name="adj2" fmla="val 41021"/>
              </a:avLst>
            </a:prstGeom>
            <a:gradFill>
              <a:gsLst>
                <a:gs pos="100000">
                  <a:srgbClr val="7ED878"/>
                </a:gs>
                <a:gs pos="40000">
                  <a:schemeClr val="bg1">
                    <a:lumMod val="85000"/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marR="0" lvl="0" indent="-17780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93813A75-180A-0354-D20F-CD074A27022A}"/>
                </a:ext>
              </a:extLst>
            </p:cNvPr>
            <p:cNvSpPr txBox="1"/>
            <p:nvPr/>
          </p:nvSpPr>
          <p:spPr>
            <a:xfrm>
              <a:off x="1326032" y="3145633"/>
              <a:ext cx="272092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ilroy" panose="00000500000000000000" pitchFamily="50" charset="0"/>
                </a:rPr>
                <a:t>Zwingende Anforderung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4F2E199E-CC7F-77EE-3479-885D00588882}"/>
                </a:ext>
              </a:extLst>
            </p:cNvPr>
            <p:cNvSpPr/>
            <p:nvPr/>
          </p:nvSpPr>
          <p:spPr>
            <a:xfrm>
              <a:off x="8080168" y="4230892"/>
              <a:ext cx="2755900" cy="46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11111"/>
                  </a:solidFill>
                  <a:effectLst/>
                  <a:uLnTx/>
                  <a:uFillTx/>
                  <a:latin typeface="Gilroy Bold" panose="00000800000000000000" pitchFamily="50" charset="0"/>
                </a:rPr>
                <a:t>MAY / MAY NOT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A36077B-9C71-06FD-0A6B-886774B8CF32}"/>
                </a:ext>
              </a:extLst>
            </p:cNvPr>
            <p:cNvSpPr/>
            <p:nvPr/>
          </p:nvSpPr>
          <p:spPr>
            <a:xfrm>
              <a:off x="4685614" y="4230892"/>
              <a:ext cx="2755900" cy="46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11111"/>
                  </a:solidFill>
                  <a:effectLst/>
                  <a:uLnTx/>
                  <a:uFillTx/>
                  <a:latin typeface="Gilroy Bold" panose="00000800000000000000" pitchFamily="50" charset="0"/>
                </a:rPr>
                <a:t>SHOULD / SHOULD NOT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D7E33393-25CB-8187-5CA3-BDFFCAE16758}"/>
                </a:ext>
              </a:extLst>
            </p:cNvPr>
            <p:cNvSpPr/>
            <p:nvPr/>
          </p:nvSpPr>
          <p:spPr>
            <a:xfrm>
              <a:off x="1291060" y="4230892"/>
              <a:ext cx="2755900" cy="468000"/>
            </a:xfrm>
            <a:prstGeom prst="rect">
              <a:avLst/>
            </a:prstGeom>
            <a:solidFill>
              <a:srgbClr val="7ED8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11111"/>
                  </a:solidFill>
                  <a:effectLst/>
                  <a:uLnTx/>
                  <a:uFillTx/>
                  <a:latin typeface="Gilroy Bold" panose="00000800000000000000" pitchFamily="50" charset="0"/>
                </a:rPr>
                <a:t>MUST / MUST NOT</a:t>
              </a:r>
            </a:p>
          </p:txBody>
        </p:sp>
        <p:sp>
          <p:nvSpPr>
            <p:cNvPr id="5" name="Pfeil: nach rechts 3">
              <a:extLst>
                <a:ext uri="{FF2B5EF4-FFF2-40B4-BE49-F238E27FC236}">
                  <a16:creationId xmlns:a16="http://schemas.microsoft.com/office/drawing/2014/main" id="{F0364CCC-BFF9-76E6-2595-62ABEC3C9244}"/>
                </a:ext>
              </a:extLst>
            </p:cNvPr>
            <p:cNvSpPr/>
            <p:nvPr/>
          </p:nvSpPr>
          <p:spPr>
            <a:xfrm rot="5400000">
              <a:off x="5599427" y="2675024"/>
              <a:ext cx="980412" cy="2097054"/>
            </a:xfrm>
            <a:prstGeom prst="rightArrow">
              <a:avLst>
                <a:gd name="adj1" fmla="val 50000"/>
                <a:gd name="adj2" fmla="val 41021"/>
              </a:avLst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40000">
                  <a:schemeClr val="bg1">
                    <a:lumMod val="85000"/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marR="0" lvl="0" indent="-17780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endParaRPr>
            </a:p>
          </p:txBody>
        </p:sp>
        <p:sp>
          <p:nvSpPr>
            <p:cNvPr id="6" name="Textfeld 9">
              <a:extLst>
                <a:ext uri="{FF2B5EF4-FFF2-40B4-BE49-F238E27FC236}">
                  <a16:creationId xmlns:a16="http://schemas.microsoft.com/office/drawing/2014/main" id="{E57DBBB9-8BD3-2DE3-6A48-F657FA7CB063}"/>
                </a:ext>
              </a:extLst>
            </p:cNvPr>
            <p:cNvSpPr txBox="1"/>
            <p:nvPr/>
          </p:nvSpPr>
          <p:spPr>
            <a:xfrm>
              <a:off x="4685614" y="3075057"/>
              <a:ext cx="27559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ilroy" panose="00000500000000000000" pitchFamily="50" charset="0"/>
                </a:rPr>
                <a:t>Empfohlene Anforderung</a:t>
              </a:r>
            </a:p>
          </p:txBody>
        </p:sp>
        <p:sp>
          <p:nvSpPr>
            <p:cNvPr id="7" name="Pfeil: nach rechts 3">
              <a:extLst>
                <a:ext uri="{FF2B5EF4-FFF2-40B4-BE49-F238E27FC236}">
                  <a16:creationId xmlns:a16="http://schemas.microsoft.com/office/drawing/2014/main" id="{86158D44-EB0C-04D3-44DB-CD76C6BCC82F}"/>
                </a:ext>
              </a:extLst>
            </p:cNvPr>
            <p:cNvSpPr/>
            <p:nvPr/>
          </p:nvSpPr>
          <p:spPr>
            <a:xfrm rot="5400000">
              <a:off x="8993981" y="2675024"/>
              <a:ext cx="980412" cy="2097054"/>
            </a:xfrm>
            <a:prstGeom prst="rightArrow">
              <a:avLst>
                <a:gd name="adj1" fmla="val 50000"/>
                <a:gd name="adj2" fmla="val 41021"/>
              </a:avLst>
            </a:prstGeom>
            <a:gradFill>
              <a:gsLst>
                <a:gs pos="100000">
                  <a:schemeClr val="bg1">
                    <a:lumMod val="95000"/>
                  </a:schemeClr>
                </a:gs>
                <a:gs pos="40000">
                  <a:schemeClr val="bg1">
                    <a:lumMod val="85000"/>
                    <a:alpha val="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marR="0" lvl="0" indent="-17780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endParaRPr>
            </a:p>
          </p:txBody>
        </p:sp>
        <p:sp>
          <p:nvSpPr>
            <p:cNvPr id="8" name="Textfeld 9">
              <a:extLst>
                <a:ext uri="{FF2B5EF4-FFF2-40B4-BE49-F238E27FC236}">
                  <a16:creationId xmlns:a16="http://schemas.microsoft.com/office/drawing/2014/main" id="{A57E9C9B-815A-3E22-9F62-7443B6D3566C}"/>
                </a:ext>
              </a:extLst>
            </p:cNvPr>
            <p:cNvSpPr txBox="1"/>
            <p:nvPr/>
          </p:nvSpPr>
          <p:spPr>
            <a:xfrm>
              <a:off x="8080168" y="3075057"/>
              <a:ext cx="27559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ilroy" panose="00000500000000000000" pitchFamily="50" charset="0"/>
                </a:rPr>
                <a:t>Optionale Anforderung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5995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46AF98-156A-35C9-6216-FED4B4B6C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110 der 121 Anforderungen sind „Zwingend“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FEBB157-D638-6524-535E-49C94636E663}"/>
              </a:ext>
            </a:extLst>
          </p:cNvPr>
          <p:cNvGrpSpPr/>
          <p:nvPr/>
        </p:nvGrpSpPr>
        <p:grpSpPr>
          <a:xfrm>
            <a:off x="3682206" y="2346742"/>
            <a:ext cx="4827587" cy="3305246"/>
            <a:chOff x="3537437" y="1908592"/>
            <a:chExt cx="4827587" cy="3305246"/>
          </a:xfrm>
        </p:grpSpPr>
        <p:sp>
          <p:nvSpPr>
            <p:cNvPr id="3" name="Rechteck 3">
              <a:extLst>
                <a:ext uri="{FF2B5EF4-FFF2-40B4-BE49-F238E27FC236}">
                  <a16:creationId xmlns:a16="http://schemas.microsoft.com/office/drawing/2014/main" id="{9A19493E-7355-889C-CD04-7DFBAE5499E9}"/>
                </a:ext>
              </a:extLst>
            </p:cNvPr>
            <p:cNvSpPr/>
            <p:nvPr/>
          </p:nvSpPr>
          <p:spPr>
            <a:xfrm>
              <a:off x="3537437" y="1908592"/>
              <a:ext cx="4827587" cy="33052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Anzahl der Anforderungen je Kategorie</a:t>
              </a:r>
              <a:b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</a:b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Rote Linien des BSI, Stand 06/2022</a:t>
              </a:r>
              <a:endParaRPr lang="de-DE" sz="16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graphicFrame>
          <p:nvGraphicFramePr>
            <p:cNvPr id="4" name="Chart 5">
              <a:extLst>
                <a:ext uri="{FF2B5EF4-FFF2-40B4-BE49-F238E27FC236}">
                  <a16:creationId xmlns:a16="http://schemas.microsoft.com/office/drawing/2014/main" id="{52CAC999-8AA7-D912-AF01-3F1ACD61306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96889198"/>
                </p:ext>
              </p:extLst>
            </p:nvPr>
          </p:nvGraphicFramePr>
          <p:xfrm>
            <a:off x="4547392" y="2332346"/>
            <a:ext cx="2807678" cy="28814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2E8AA930-6F71-3878-E884-15E005C75DEA}"/>
                </a:ext>
              </a:extLst>
            </p:cNvPr>
            <p:cNvSpPr/>
            <p:nvPr/>
          </p:nvSpPr>
          <p:spPr>
            <a:xfrm>
              <a:off x="6822831" y="4562847"/>
              <a:ext cx="1406769" cy="307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6000" rIns="0" bIns="36000" rtlCol="0" anchor="ctr"/>
            <a:lstStyle/>
            <a:p>
              <a:pPr algn="r">
                <a:spcBef>
                  <a:spcPts val="600"/>
                </a:spcBef>
              </a:pPr>
              <a:r>
                <a:rPr lang="de-DE" sz="1200" dirty="0">
                  <a:solidFill>
                    <a:srgbClr val="7ED878"/>
                  </a:solidFill>
                  <a:latin typeface="Gilroy Bold" panose="00000800000000000000" pitchFamily="50" charset="0"/>
                </a:rPr>
                <a:t>Zwingend</a:t>
              </a:r>
            </a:p>
          </p:txBody>
        </p: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B1D51CA8-C63A-307B-4BA7-47DADE0B368A}"/>
                </a:ext>
              </a:extLst>
            </p:cNvPr>
            <p:cNvCxnSpPr/>
            <p:nvPr/>
          </p:nvCxnSpPr>
          <p:spPr>
            <a:xfrm>
              <a:off x="6216162" y="4818185"/>
              <a:ext cx="2013438" cy="0"/>
            </a:xfrm>
            <a:prstGeom prst="line">
              <a:avLst/>
            </a:prstGeom>
            <a:ln w="19050">
              <a:gradFill>
                <a:gsLst>
                  <a:gs pos="0">
                    <a:schemeClr val="tx1"/>
                  </a:gs>
                  <a:gs pos="100000">
                    <a:srgbClr val="7ED878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7B0B237A-5B29-719E-17A2-7DC23DBBE7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3825" y="2989385"/>
              <a:ext cx="1734649" cy="0"/>
            </a:xfrm>
            <a:prstGeom prst="line">
              <a:avLst/>
            </a:prstGeom>
            <a:ln w="19050">
              <a:gradFill>
                <a:gsLst>
                  <a:gs pos="0">
                    <a:schemeClr val="tx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8AF61B69-72DB-C289-C825-34A2196405C5}"/>
                </a:ext>
              </a:extLst>
            </p:cNvPr>
            <p:cNvSpPr/>
            <p:nvPr/>
          </p:nvSpPr>
          <p:spPr>
            <a:xfrm>
              <a:off x="3844007" y="2726498"/>
              <a:ext cx="1406769" cy="307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6000" rIns="0" bIns="36000" rtlCol="0" anchor="ctr"/>
            <a:lstStyle/>
            <a:p>
              <a:pPr>
                <a:spcBef>
                  <a:spcPts val="600"/>
                </a:spcBef>
              </a:pPr>
              <a:r>
                <a:rPr lang="de-DE" sz="1200" dirty="0">
                  <a:solidFill>
                    <a:schemeClr val="bg1">
                      <a:lumMod val="75000"/>
                    </a:schemeClr>
                  </a:solidFill>
                  <a:latin typeface="Gilroy" panose="00000500000000000000" pitchFamily="50" charset="0"/>
                </a:rPr>
                <a:t>Empfohlen</a:t>
              </a:r>
            </a:p>
          </p:txBody>
        </p: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C7A7483F-0B54-CB1E-BADC-F545B7D8C702}"/>
                </a:ext>
              </a:extLst>
            </p:cNvPr>
            <p:cNvCxnSpPr>
              <a:cxnSpLocks/>
            </p:cNvCxnSpPr>
            <p:nvPr/>
          </p:nvCxnSpPr>
          <p:spPr>
            <a:xfrm>
              <a:off x="5882787" y="2932235"/>
              <a:ext cx="1746739" cy="0"/>
            </a:xfrm>
            <a:prstGeom prst="line">
              <a:avLst/>
            </a:prstGeom>
            <a:ln w="19050">
              <a:gradFill>
                <a:gsLst>
                  <a:gs pos="0">
                    <a:schemeClr val="tx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8A1CC54B-8D4A-1D01-74F8-4486E79B1EB5}"/>
                </a:ext>
              </a:extLst>
            </p:cNvPr>
            <p:cNvSpPr/>
            <p:nvPr/>
          </p:nvSpPr>
          <p:spPr>
            <a:xfrm>
              <a:off x="6216162" y="2669343"/>
              <a:ext cx="1406769" cy="307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36000" rIns="0" bIns="36000" rtlCol="0" anchor="ctr"/>
            <a:lstStyle/>
            <a:p>
              <a:pPr algn="r">
                <a:spcBef>
                  <a:spcPts val="600"/>
                </a:spcBef>
              </a:pPr>
              <a:r>
                <a:rPr lang="de-DE" sz="1200" dirty="0">
                  <a:solidFill>
                    <a:schemeClr val="bg1">
                      <a:lumMod val="75000"/>
                    </a:schemeClr>
                  </a:solidFill>
                  <a:latin typeface="Gilroy" panose="00000500000000000000" pitchFamily="50" charset="0"/>
                </a:rPr>
                <a:t>Optional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4066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46AF98-156A-35C9-6216-FED4B4B6C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35 der 121 Anforderungen sind „unklar“ oder „schwierig“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7B1FCA64-E2CA-42D3-7D6C-342553CE7B70}"/>
              </a:ext>
            </a:extLst>
          </p:cNvPr>
          <p:cNvGrpSpPr/>
          <p:nvPr/>
        </p:nvGrpSpPr>
        <p:grpSpPr>
          <a:xfrm>
            <a:off x="2671396" y="2025091"/>
            <a:ext cx="6849208" cy="3516262"/>
            <a:chOff x="3147646" y="1767916"/>
            <a:chExt cx="6849208" cy="3516262"/>
          </a:xfrm>
        </p:grpSpPr>
        <p:sp>
          <p:nvSpPr>
            <p:cNvPr id="3" name="Rechteck 3">
              <a:extLst>
                <a:ext uri="{FF2B5EF4-FFF2-40B4-BE49-F238E27FC236}">
                  <a16:creationId xmlns:a16="http://schemas.microsoft.com/office/drawing/2014/main" id="{9A19493E-7355-889C-CD04-7DFBAE5499E9}"/>
                </a:ext>
              </a:extLst>
            </p:cNvPr>
            <p:cNvSpPr/>
            <p:nvPr/>
          </p:nvSpPr>
          <p:spPr>
            <a:xfrm>
              <a:off x="3147646" y="1767916"/>
              <a:ext cx="6849208" cy="35162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Einschätzung durch </a:t>
              </a:r>
              <a:r>
                <a:rPr lang="de-DE" sz="1600" dirty="0" err="1">
                  <a:solidFill>
                    <a:srgbClr val="111111"/>
                  </a:solidFill>
                  <a:latin typeface="Gilroy Bold" panose="00000800000000000000" pitchFamily="50" charset="0"/>
                </a:rPr>
                <a:t>cloud</a:t>
              </a: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 </a:t>
              </a:r>
              <a:r>
                <a:rPr lang="de-DE" sz="1600" dirty="0" err="1">
                  <a:solidFill>
                    <a:srgbClr val="111111"/>
                  </a:solidFill>
                  <a:latin typeface="Gilroy Bold" panose="00000800000000000000" pitchFamily="50" charset="0"/>
                </a:rPr>
                <a:t>ahead</a:t>
              </a:r>
              <a:b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</a:b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Rote Linien des BSI, Stand 06/2022</a:t>
              </a:r>
              <a:endParaRPr lang="de-DE" sz="16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1889A231-58E1-AA5A-E971-DBE4A619F87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993826159"/>
                </p:ext>
              </p:extLst>
            </p:nvPr>
          </p:nvGraphicFramePr>
          <p:xfrm>
            <a:off x="4624386" y="2461054"/>
            <a:ext cx="3740639" cy="25769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A865BAA0-10A1-89E5-FEE7-1C13D4C12A4D}"/>
                </a:ext>
              </a:extLst>
            </p:cNvPr>
            <p:cNvGrpSpPr/>
            <p:nvPr/>
          </p:nvGrpSpPr>
          <p:grpSpPr>
            <a:xfrm>
              <a:off x="7763609" y="3429000"/>
              <a:ext cx="1784838" cy="307731"/>
              <a:chOff x="7763609" y="3429000"/>
              <a:chExt cx="1784838" cy="307731"/>
            </a:xfrm>
          </p:grpSpPr>
          <p:cxnSp>
            <p:nvCxnSpPr>
              <p:cNvPr id="5" name="Gerader Verbinder 4">
                <a:extLst>
                  <a:ext uri="{FF2B5EF4-FFF2-40B4-BE49-F238E27FC236}">
                    <a16:creationId xmlns:a16="http://schemas.microsoft.com/office/drawing/2014/main" id="{B990377C-EBB3-0383-DB63-4B7F233139FA}"/>
                  </a:ext>
                </a:extLst>
              </p:cNvPr>
              <p:cNvCxnSpPr/>
              <p:nvPr/>
            </p:nvCxnSpPr>
            <p:spPr>
              <a:xfrm>
                <a:off x="7763609" y="3696772"/>
                <a:ext cx="1784838" cy="0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053B8D6F-B445-883A-5F56-D5D70780EA72}"/>
                  </a:ext>
                </a:extLst>
              </p:cNvPr>
              <p:cNvSpPr/>
              <p:nvPr/>
            </p:nvSpPr>
            <p:spPr>
              <a:xfrm>
                <a:off x="8141678" y="3429000"/>
                <a:ext cx="1406769" cy="3077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000" rIns="0" bIns="36000" rtlCol="0" anchor="ctr"/>
              <a:lstStyle/>
              <a:p>
                <a:pPr algn="r">
                  <a:spcBef>
                    <a:spcPts val="600"/>
                  </a:spcBef>
                </a:pPr>
                <a:r>
                  <a:rPr lang="de-DE" sz="1200" b="1" dirty="0">
                    <a:solidFill>
                      <a:schemeClr val="bg1">
                        <a:lumMod val="75000"/>
                      </a:schemeClr>
                    </a:solidFill>
                    <a:latin typeface="Gilroy" panose="00000500000000000000" pitchFamily="50" charset="0"/>
                  </a:rPr>
                  <a:t>einfach</a:t>
                </a:r>
              </a:p>
            </p:txBody>
          </p:sp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0623CA84-EB49-B381-9FE5-E0FF1547B75E}"/>
                </a:ext>
              </a:extLst>
            </p:cNvPr>
            <p:cNvGrpSpPr/>
            <p:nvPr/>
          </p:nvGrpSpPr>
          <p:grpSpPr>
            <a:xfrm>
              <a:off x="6312877" y="4576395"/>
              <a:ext cx="2632441" cy="307731"/>
              <a:chOff x="6409592" y="4426925"/>
              <a:chExt cx="2632441" cy="307731"/>
            </a:xfrm>
          </p:grpSpPr>
          <p:cxnSp>
            <p:nvCxnSpPr>
              <p:cNvPr id="7" name="Gerader Verbinder 6">
                <a:extLst>
                  <a:ext uri="{FF2B5EF4-FFF2-40B4-BE49-F238E27FC236}">
                    <a16:creationId xmlns:a16="http://schemas.microsoft.com/office/drawing/2014/main" id="{FE204A3B-D0CE-896E-030F-DCC5E0A8AB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9592" y="4694697"/>
                <a:ext cx="2632441" cy="0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2539DB3F-A092-6DC0-9210-6C6CFEF10EDC}"/>
                  </a:ext>
                </a:extLst>
              </p:cNvPr>
              <p:cNvSpPr/>
              <p:nvPr/>
            </p:nvSpPr>
            <p:spPr>
              <a:xfrm>
                <a:off x="7635264" y="4426925"/>
                <a:ext cx="1406769" cy="3077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000" rIns="0" bIns="36000" rtlCol="0" anchor="ctr"/>
              <a:lstStyle/>
              <a:p>
                <a:pPr algn="r">
                  <a:spcBef>
                    <a:spcPts val="600"/>
                  </a:spcBef>
                </a:pPr>
                <a:r>
                  <a:rPr lang="de-DE" sz="1200" dirty="0">
                    <a:solidFill>
                      <a:schemeClr val="bg1">
                        <a:lumMod val="75000"/>
                      </a:schemeClr>
                    </a:solidFill>
                    <a:latin typeface="Gilroy" panose="00000500000000000000" pitchFamily="50" charset="0"/>
                  </a:rPr>
                  <a:t>mittel</a:t>
                </a:r>
              </a:p>
            </p:txBody>
          </p: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410C6A09-072C-A175-A238-D3BA50BF87DD}"/>
                </a:ext>
              </a:extLst>
            </p:cNvPr>
            <p:cNvGrpSpPr/>
            <p:nvPr/>
          </p:nvGrpSpPr>
          <p:grpSpPr>
            <a:xfrm>
              <a:off x="3429001" y="3050931"/>
              <a:ext cx="2719448" cy="307731"/>
              <a:chOff x="3429001" y="3050931"/>
              <a:chExt cx="2719448" cy="307731"/>
            </a:xfrm>
          </p:grpSpPr>
          <p:cxnSp>
            <p:nvCxnSpPr>
              <p:cNvPr id="12" name="Gerader Verbinder 11">
                <a:extLst>
                  <a:ext uri="{FF2B5EF4-FFF2-40B4-BE49-F238E27FC236}">
                    <a16:creationId xmlns:a16="http://schemas.microsoft.com/office/drawing/2014/main" id="{C7D31581-5C3B-F1DE-E105-CFB70450BC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29001" y="3332286"/>
                <a:ext cx="2719448" cy="0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1"/>
                    </a:gs>
                    <a:gs pos="100000">
                      <a:srgbClr val="42D0C6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E1CD63A3-CFFD-9CBB-59C3-87809938C6F0}"/>
                  </a:ext>
                </a:extLst>
              </p:cNvPr>
              <p:cNvSpPr/>
              <p:nvPr/>
            </p:nvSpPr>
            <p:spPr>
              <a:xfrm>
                <a:off x="3429001" y="3050931"/>
                <a:ext cx="1406769" cy="3077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rtlCol="0" anchor="ctr"/>
              <a:lstStyle/>
              <a:p>
                <a:pPr>
                  <a:spcBef>
                    <a:spcPts val="600"/>
                  </a:spcBef>
                </a:pPr>
                <a:r>
                  <a:rPr lang="de-DE" sz="1400" b="1" dirty="0">
                    <a:solidFill>
                      <a:srgbClr val="42D0C6"/>
                    </a:solidFill>
                    <a:latin typeface="Gilroy Bold" panose="00000800000000000000" pitchFamily="50" charset="0"/>
                  </a:rPr>
                  <a:t>Schwierig</a:t>
                </a:r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A2104322-61AA-3C93-AB64-0B7B291769C1}"/>
                </a:ext>
              </a:extLst>
            </p:cNvPr>
            <p:cNvGrpSpPr/>
            <p:nvPr/>
          </p:nvGrpSpPr>
          <p:grpSpPr>
            <a:xfrm>
              <a:off x="6790592" y="2606920"/>
              <a:ext cx="2625969" cy="307731"/>
              <a:chOff x="3196708" y="3085900"/>
              <a:chExt cx="2625969" cy="307731"/>
            </a:xfrm>
          </p:grpSpPr>
          <p:cxnSp>
            <p:nvCxnSpPr>
              <p:cNvPr id="20" name="Gerader Verbinder 19">
                <a:extLst>
                  <a:ext uri="{FF2B5EF4-FFF2-40B4-BE49-F238E27FC236}">
                    <a16:creationId xmlns:a16="http://schemas.microsoft.com/office/drawing/2014/main" id="{5FFC0297-BFD0-C474-6C29-1B347557AC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96708" y="3358662"/>
                <a:ext cx="2625969" cy="0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1"/>
                    </a:gs>
                    <a:gs pos="100000">
                      <a:srgbClr val="91E3DD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BC35FEEC-6FEE-A2E9-C2EB-F6A122DDA225}"/>
                  </a:ext>
                </a:extLst>
              </p:cNvPr>
              <p:cNvSpPr/>
              <p:nvPr/>
            </p:nvSpPr>
            <p:spPr>
              <a:xfrm>
                <a:off x="4415908" y="3085900"/>
                <a:ext cx="1406769" cy="3077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rtlCol="0" anchor="ctr"/>
              <a:lstStyle/>
              <a:p>
                <a:pPr algn="r">
                  <a:spcBef>
                    <a:spcPts val="600"/>
                  </a:spcBef>
                </a:pPr>
                <a:r>
                  <a:rPr lang="de-DE" sz="1400" b="1" dirty="0">
                    <a:solidFill>
                      <a:srgbClr val="91E3DD"/>
                    </a:solidFill>
                    <a:latin typeface="Gilroy Bold" panose="00000800000000000000" pitchFamily="50" charset="0"/>
                  </a:rPr>
                  <a:t>unklar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4228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68CCBB-B3E6-A1B1-6B30-CF6A08725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In 35 Anforderungen liegen 6 Kern-Herausforderungen</a:t>
            </a:r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99F21E0D-B07F-C373-1F1A-FA7CE547494F}"/>
              </a:ext>
            </a:extLst>
          </p:cNvPr>
          <p:cNvGrpSpPr/>
          <p:nvPr/>
        </p:nvGrpSpPr>
        <p:grpSpPr>
          <a:xfrm>
            <a:off x="1213339" y="1932076"/>
            <a:ext cx="10207137" cy="3662061"/>
            <a:chOff x="1213339" y="1932076"/>
            <a:chExt cx="10207137" cy="3662061"/>
          </a:xfrm>
        </p:grpSpPr>
        <p:sp>
          <p:nvSpPr>
            <p:cNvPr id="70" name="Rechteck 3">
              <a:extLst>
                <a:ext uri="{FF2B5EF4-FFF2-40B4-BE49-F238E27FC236}">
                  <a16:creationId xmlns:a16="http://schemas.microsoft.com/office/drawing/2014/main" id="{BBEEA5D0-489E-7D86-BA1C-03358D7E53BF}"/>
                </a:ext>
              </a:extLst>
            </p:cNvPr>
            <p:cNvSpPr/>
            <p:nvPr/>
          </p:nvSpPr>
          <p:spPr>
            <a:xfrm>
              <a:off x="5657850" y="2731717"/>
              <a:ext cx="5762626" cy="23431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b"/>
            <a:lstStyle/>
            <a:p>
              <a:pPr algn="ctr"/>
              <a:r>
                <a:rPr lang="de-DE" sz="1600" dirty="0">
                  <a:solidFill>
                    <a:schemeClr val="tx1"/>
                  </a:solidFill>
                  <a:latin typeface="Gilroy Bold" panose="00000800000000000000" pitchFamily="50" charset="0"/>
                </a:rPr>
                <a:t>Die Kernherausforderungen </a:t>
              </a:r>
              <a:br>
                <a:rPr lang="de-DE" sz="1600" dirty="0">
                  <a:solidFill>
                    <a:schemeClr val="tx1"/>
                  </a:solidFill>
                  <a:latin typeface="Gilroy Bold" panose="00000800000000000000" pitchFamily="50" charset="0"/>
                </a:rPr>
              </a:br>
              <a:r>
                <a:rPr lang="de-DE" sz="1600" dirty="0">
                  <a:solidFill>
                    <a:schemeClr val="tx1"/>
                  </a:solidFill>
                  <a:latin typeface="Gilroy Bold" panose="00000800000000000000" pitchFamily="50" charset="0"/>
                </a:rPr>
                <a:t>der roten Linien</a:t>
              </a:r>
            </a:p>
          </p:txBody>
        </p:sp>
        <p:sp>
          <p:nvSpPr>
            <p:cNvPr id="23" name="Rechteck 3">
              <a:extLst>
                <a:ext uri="{FF2B5EF4-FFF2-40B4-BE49-F238E27FC236}">
                  <a16:creationId xmlns:a16="http://schemas.microsoft.com/office/drawing/2014/main" id="{D20317E8-1D15-CFD0-063A-12E555EE156C}"/>
                </a:ext>
              </a:extLst>
            </p:cNvPr>
            <p:cNvSpPr/>
            <p:nvPr/>
          </p:nvSpPr>
          <p:spPr>
            <a:xfrm>
              <a:off x="1213339" y="1932076"/>
              <a:ext cx="3991707" cy="36620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Einschätzung durch </a:t>
              </a:r>
              <a:r>
                <a:rPr lang="de-DE" sz="1600" dirty="0" err="1">
                  <a:solidFill>
                    <a:srgbClr val="111111"/>
                  </a:solidFill>
                  <a:latin typeface="Gilroy Bold" panose="00000800000000000000" pitchFamily="50" charset="0"/>
                </a:rPr>
                <a:t>cloud</a:t>
              </a:r>
              <a: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 </a:t>
              </a:r>
              <a:r>
                <a:rPr lang="de-DE" sz="1600" dirty="0" err="1">
                  <a:solidFill>
                    <a:srgbClr val="111111"/>
                  </a:solidFill>
                  <a:latin typeface="Gilroy Bold" panose="00000800000000000000" pitchFamily="50" charset="0"/>
                </a:rPr>
                <a:t>ahead</a:t>
              </a:r>
              <a:br>
                <a:rPr lang="de-DE" sz="1600" dirty="0">
                  <a:solidFill>
                    <a:srgbClr val="111111"/>
                  </a:solidFill>
                  <a:latin typeface="Gilroy Bold" panose="00000800000000000000" pitchFamily="50" charset="0"/>
                </a:rPr>
              </a:br>
              <a:r>
                <a:rPr lang="de-DE" sz="1200" dirty="0">
                  <a:solidFill>
                    <a:srgbClr val="111111"/>
                  </a:solidFill>
                  <a:latin typeface="Gilroy" panose="00000500000000000000" pitchFamily="50" charset="0"/>
                </a:rPr>
                <a:t>Rote Linien des BSI, Stand 06/2022</a:t>
              </a:r>
              <a:endParaRPr lang="de-DE" sz="16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859CC831-CB71-70E6-7306-A952F5108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9347" y="2731717"/>
              <a:ext cx="3744106" cy="2572735"/>
            </a:xfrm>
            <a:prstGeom prst="rect">
              <a:avLst/>
            </a:prstGeom>
          </p:spPr>
        </p:pic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6DBC4CFA-2C93-9AE5-59AA-A6AF9730D84D}"/>
                </a:ext>
              </a:extLst>
            </p:cNvPr>
            <p:cNvSpPr txBox="1"/>
            <p:nvPr/>
          </p:nvSpPr>
          <p:spPr>
            <a:xfrm>
              <a:off x="3803724" y="3337023"/>
              <a:ext cx="380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Gilroy Bold" panose="00000800000000000000" pitchFamily="50" charset="0"/>
                </a:rPr>
                <a:t>33</a:t>
              </a:r>
            </a:p>
          </p:txBody>
        </p:sp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4E55BE8A-4AE4-50B8-10C3-455C8A235050}"/>
                </a:ext>
              </a:extLst>
            </p:cNvPr>
            <p:cNvGrpSpPr/>
            <p:nvPr/>
          </p:nvGrpSpPr>
          <p:grpSpPr>
            <a:xfrm>
              <a:off x="1584959" y="3355731"/>
              <a:ext cx="2475609" cy="307731"/>
              <a:chOff x="1341121" y="3355731"/>
              <a:chExt cx="2719448" cy="307731"/>
            </a:xfrm>
          </p:grpSpPr>
          <p:cxnSp>
            <p:nvCxnSpPr>
              <p:cNvPr id="45" name="Gerader Verbinder 44">
                <a:extLst>
                  <a:ext uri="{FF2B5EF4-FFF2-40B4-BE49-F238E27FC236}">
                    <a16:creationId xmlns:a16="http://schemas.microsoft.com/office/drawing/2014/main" id="{02085D14-828F-AA55-DAF1-0838C0CC32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1121" y="3606606"/>
                <a:ext cx="2719448" cy="0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1"/>
                    </a:gs>
                    <a:gs pos="100000">
                      <a:srgbClr val="42D0C6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CF1DC781-87C2-8B6E-D3D1-48B06967F56E}"/>
                  </a:ext>
                </a:extLst>
              </p:cNvPr>
              <p:cNvSpPr/>
              <p:nvPr/>
            </p:nvSpPr>
            <p:spPr>
              <a:xfrm>
                <a:off x="1341121" y="3355731"/>
                <a:ext cx="1406769" cy="3077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rtlCol="0" anchor="ctr"/>
              <a:lstStyle/>
              <a:p>
                <a:pPr>
                  <a:spcBef>
                    <a:spcPts val="600"/>
                  </a:spcBef>
                </a:pPr>
                <a:r>
                  <a:rPr lang="de-DE" sz="1100" b="1" dirty="0">
                    <a:solidFill>
                      <a:srgbClr val="42D0C6"/>
                    </a:solidFill>
                    <a:latin typeface="Gilroy" panose="00000500000000000000" pitchFamily="50" charset="0"/>
                  </a:rPr>
                  <a:t>Schwierig</a:t>
                </a:r>
                <a:endParaRPr lang="de-DE" sz="1400" b="1" dirty="0">
                  <a:solidFill>
                    <a:srgbClr val="42D0C6"/>
                  </a:solidFill>
                  <a:latin typeface="Gilroy" panose="00000500000000000000" pitchFamily="50" charset="0"/>
                </a:endParaRPr>
              </a:p>
            </p:txBody>
          </p:sp>
        </p:grpSp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3DE64D93-2F83-9020-1412-4DB6C9A7C7CD}"/>
                </a:ext>
              </a:extLst>
            </p:cNvPr>
            <p:cNvGrpSpPr/>
            <p:nvPr/>
          </p:nvGrpSpPr>
          <p:grpSpPr>
            <a:xfrm>
              <a:off x="1363980" y="2732437"/>
              <a:ext cx="1934588" cy="307731"/>
              <a:chOff x="1341121" y="3355731"/>
              <a:chExt cx="2719448" cy="307731"/>
            </a:xfrm>
          </p:grpSpPr>
          <p:cxnSp>
            <p:nvCxnSpPr>
              <p:cNvPr id="49" name="Gerader Verbinder 48">
                <a:extLst>
                  <a:ext uri="{FF2B5EF4-FFF2-40B4-BE49-F238E27FC236}">
                    <a16:creationId xmlns:a16="http://schemas.microsoft.com/office/drawing/2014/main" id="{93DF86CF-6C59-D19B-2369-2E4E691D60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1121" y="3606606"/>
                <a:ext cx="2719448" cy="0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1"/>
                    </a:gs>
                    <a:gs pos="100000">
                      <a:srgbClr val="42D0C6"/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B234CE33-27F9-996E-97BE-0A6B60D6ECEA}"/>
                  </a:ext>
                </a:extLst>
              </p:cNvPr>
              <p:cNvSpPr/>
              <p:nvPr/>
            </p:nvSpPr>
            <p:spPr>
              <a:xfrm>
                <a:off x="1351832" y="3355731"/>
                <a:ext cx="1406769" cy="3077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bIns="36000" rtlCol="0" anchor="ctr"/>
              <a:lstStyle/>
              <a:p>
                <a:pPr>
                  <a:spcBef>
                    <a:spcPts val="600"/>
                  </a:spcBef>
                </a:pPr>
                <a:r>
                  <a:rPr lang="de-DE" sz="1200" b="1" dirty="0">
                    <a:solidFill>
                      <a:srgbClr val="42D0C6"/>
                    </a:solidFill>
                    <a:latin typeface="Gilroy" panose="00000500000000000000" pitchFamily="50" charset="0"/>
                  </a:rPr>
                  <a:t>unklar</a:t>
                </a:r>
              </a:p>
            </p:txBody>
          </p:sp>
        </p:grpSp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E41FD7DB-C1CD-5367-C44C-6A2CDDBEC82E}"/>
                </a:ext>
              </a:extLst>
            </p:cNvPr>
            <p:cNvGrpSpPr/>
            <p:nvPr/>
          </p:nvGrpSpPr>
          <p:grpSpPr>
            <a:xfrm>
              <a:off x="5791200" y="2885605"/>
              <a:ext cx="5486990" cy="1502245"/>
              <a:chOff x="-218767" y="7651266"/>
              <a:chExt cx="7564445" cy="2319411"/>
            </a:xfrm>
            <a:gradFill>
              <a:gsLst>
                <a:gs pos="0">
                  <a:srgbClr val="42D0C6">
                    <a:alpha val="20000"/>
                  </a:srgbClr>
                </a:gs>
                <a:gs pos="100000">
                  <a:srgbClr val="BA71FE">
                    <a:alpha val="20000"/>
                  </a:srgbClr>
                </a:gs>
              </a:gsLst>
              <a:lin ang="15600000" scaled="0"/>
            </a:gradFill>
          </p:grpSpPr>
          <p:sp>
            <p:nvSpPr>
              <p:cNvPr id="52" name="Rechteck 8">
                <a:extLst>
                  <a:ext uri="{FF2B5EF4-FFF2-40B4-BE49-F238E27FC236}">
                    <a16:creationId xmlns:a16="http://schemas.microsoft.com/office/drawing/2014/main" id="{1583460A-2DED-77D0-A891-F56915834FB3}"/>
                  </a:ext>
                </a:extLst>
              </p:cNvPr>
              <p:cNvSpPr/>
              <p:nvPr/>
            </p:nvSpPr>
            <p:spPr>
              <a:xfrm>
                <a:off x="-218765" y="7651266"/>
                <a:ext cx="2466661" cy="113078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Staats-verantwortung </a:t>
                </a:r>
              </a:p>
            </p:txBody>
          </p:sp>
          <p:sp>
            <p:nvSpPr>
              <p:cNvPr id="53" name="Rechteck 9">
                <a:extLst>
                  <a:ext uri="{FF2B5EF4-FFF2-40B4-BE49-F238E27FC236}">
                    <a16:creationId xmlns:a16="http://schemas.microsoft.com/office/drawing/2014/main" id="{E5587375-5B4E-2813-11C5-79702B179E9D}"/>
                  </a:ext>
                </a:extLst>
              </p:cNvPr>
              <p:cNvSpPr/>
              <p:nvPr/>
            </p:nvSpPr>
            <p:spPr>
              <a:xfrm>
                <a:off x="2330126" y="7651266"/>
                <a:ext cx="2466661" cy="113078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Individualisierung</a:t>
                </a:r>
              </a:p>
            </p:txBody>
          </p:sp>
          <p:sp>
            <p:nvSpPr>
              <p:cNvPr id="54" name="Rechteck 10">
                <a:extLst>
                  <a:ext uri="{FF2B5EF4-FFF2-40B4-BE49-F238E27FC236}">
                    <a16:creationId xmlns:a16="http://schemas.microsoft.com/office/drawing/2014/main" id="{66DCEB16-A6EF-8DD1-9762-9B5232BD6CC2}"/>
                  </a:ext>
                </a:extLst>
              </p:cNvPr>
              <p:cNvSpPr/>
              <p:nvPr/>
            </p:nvSpPr>
            <p:spPr>
              <a:xfrm>
                <a:off x="4879017" y="7651266"/>
                <a:ext cx="2466661" cy="113078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>
                    <a:solidFill>
                      <a:srgbClr val="111111"/>
                    </a:solidFill>
                    <a:latin typeface="Gilroy" panose="00000500000000000000" pitchFamily="50" charset="0"/>
                  </a:rPr>
                  <a:t>Kontrolle und Sicherheit</a:t>
                </a:r>
              </a:p>
            </p:txBody>
          </p:sp>
          <p:sp>
            <p:nvSpPr>
              <p:cNvPr id="55" name="Rechteck 11">
                <a:extLst>
                  <a:ext uri="{FF2B5EF4-FFF2-40B4-BE49-F238E27FC236}">
                    <a16:creationId xmlns:a16="http://schemas.microsoft.com/office/drawing/2014/main" id="{F50CBFED-4E14-E0D3-4590-0E334C618FF1}"/>
                  </a:ext>
                </a:extLst>
              </p:cNvPr>
              <p:cNvSpPr/>
              <p:nvPr/>
            </p:nvSpPr>
            <p:spPr>
              <a:xfrm>
                <a:off x="-218767" y="8839892"/>
                <a:ext cx="2466660" cy="113078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Autarkie und Kontinuität</a:t>
                </a:r>
              </a:p>
            </p:txBody>
          </p:sp>
          <p:sp>
            <p:nvSpPr>
              <p:cNvPr id="56" name="Rechteck 12">
                <a:extLst>
                  <a:ext uri="{FF2B5EF4-FFF2-40B4-BE49-F238E27FC236}">
                    <a16:creationId xmlns:a16="http://schemas.microsoft.com/office/drawing/2014/main" id="{18EFE1F3-4AA6-8002-6285-B1D1822B35D2}"/>
                  </a:ext>
                </a:extLst>
              </p:cNvPr>
              <p:cNvSpPr/>
              <p:nvPr/>
            </p:nvSpPr>
            <p:spPr>
              <a:xfrm>
                <a:off x="2330124" y="8839893"/>
                <a:ext cx="2466660" cy="113078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Hersteller-anforderungen</a:t>
                </a:r>
              </a:p>
            </p:txBody>
          </p:sp>
          <p:sp>
            <p:nvSpPr>
              <p:cNvPr id="57" name="Rechteck 22">
                <a:extLst>
                  <a:ext uri="{FF2B5EF4-FFF2-40B4-BE49-F238E27FC236}">
                    <a16:creationId xmlns:a16="http://schemas.microsoft.com/office/drawing/2014/main" id="{0C0D3B06-3670-D0C1-A7AB-B4ADC5EF6B90}"/>
                  </a:ext>
                </a:extLst>
              </p:cNvPr>
              <p:cNvSpPr/>
              <p:nvPr/>
            </p:nvSpPr>
            <p:spPr>
              <a:xfrm>
                <a:off x="4879014" y="8839890"/>
                <a:ext cx="2466660" cy="113078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Inter-</a:t>
                </a:r>
                <a:b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</a:br>
                <a:r>
                  <a:rPr lang="de-DE" sz="1600" dirty="0" err="1">
                    <a:solidFill>
                      <a:srgbClr val="111111"/>
                    </a:solidFill>
                    <a:latin typeface="Gilroy" panose="00000500000000000000" pitchFamily="50" charset="0"/>
                  </a:rPr>
                  <a:t>operabilität</a:t>
                </a:r>
                <a:endParaRPr lang="de-DE" sz="1600" dirty="0">
                  <a:solidFill>
                    <a:srgbClr val="111111"/>
                  </a:solidFill>
                  <a:latin typeface="Gilroy" panose="00000500000000000000" pitchFamily="50" charset="0"/>
                </a:endParaRPr>
              </a:p>
            </p:txBody>
          </p:sp>
        </p:grpSp>
        <p:sp>
          <p:nvSpPr>
            <p:cNvPr id="58" name="Eckige Klammer rechts 57">
              <a:extLst>
                <a:ext uri="{FF2B5EF4-FFF2-40B4-BE49-F238E27FC236}">
                  <a16:creationId xmlns:a16="http://schemas.microsoft.com/office/drawing/2014/main" id="{77897D7D-ABB1-05B0-D448-7ED6AA13D8B2}"/>
                </a:ext>
              </a:extLst>
            </p:cNvPr>
            <p:cNvSpPr/>
            <p:nvPr/>
          </p:nvSpPr>
          <p:spPr>
            <a:xfrm>
              <a:off x="4640580" y="2886074"/>
              <a:ext cx="157127" cy="1501776"/>
            </a:xfrm>
            <a:prstGeom prst="rightBracket">
              <a:avLst>
                <a:gd name="adj" fmla="val 0"/>
              </a:avLst>
            </a:prstGeom>
            <a:ln w="19050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5DAB09E8-E7CB-B9D4-837D-34043D08A689}"/>
                </a:ext>
              </a:extLst>
            </p:cNvPr>
            <p:cNvCxnSpPr>
              <a:cxnSpLocks/>
              <a:stCxn id="58" idx="0"/>
              <a:endCxn id="65" idx="1"/>
            </p:cNvCxnSpPr>
            <p:nvPr/>
          </p:nvCxnSpPr>
          <p:spPr>
            <a:xfrm flipH="1" flipV="1">
              <a:off x="3109500" y="2885606"/>
              <a:ext cx="1531080" cy="468"/>
            </a:xfrm>
            <a:prstGeom prst="line">
              <a:avLst/>
            </a:prstGeom>
            <a:ln>
              <a:solidFill>
                <a:srgbClr val="91E3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r Verbinder 62">
              <a:extLst>
                <a:ext uri="{FF2B5EF4-FFF2-40B4-BE49-F238E27FC236}">
                  <a16:creationId xmlns:a16="http://schemas.microsoft.com/office/drawing/2014/main" id="{00E1E2D5-6872-32C3-C849-6755648098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44108" y="4387850"/>
              <a:ext cx="296472" cy="0"/>
            </a:xfrm>
            <a:prstGeom prst="line">
              <a:avLst/>
            </a:prstGeom>
            <a:ln>
              <a:solidFill>
                <a:srgbClr val="91E3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2477EAB7-726F-57AD-B124-E1DC1B2F4B05}"/>
                </a:ext>
              </a:extLst>
            </p:cNvPr>
            <p:cNvSpPr txBox="1"/>
            <p:nvPr/>
          </p:nvSpPr>
          <p:spPr>
            <a:xfrm>
              <a:off x="3109500" y="2731717"/>
              <a:ext cx="2792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Gilroy Bold" panose="00000800000000000000" pitchFamily="50" charset="0"/>
                </a:rPr>
                <a:t>2</a:t>
              </a:r>
            </a:p>
          </p:txBody>
        </p:sp>
        <p:sp>
          <p:nvSpPr>
            <p:cNvPr id="68" name="Pfeil: nach rechts 67">
              <a:extLst>
                <a:ext uri="{FF2B5EF4-FFF2-40B4-BE49-F238E27FC236}">
                  <a16:creationId xmlns:a16="http://schemas.microsoft.com/office/drawing/2014/main" id="{9DB21874-C721-3435-A03E-ECC2E2D7A42B}"/>
                </a:ext>
              </a:extLst>
            </p:cNvPr>
            <p:cNvSpPr/>
            <p:nvPr/>
          </p:nvSpPr>
          <p:spPr>
            <a:xfrm>
              <a:off x="4810149" y="2893609"/>
              <a:ext cx="691369" cy="1539706"/>
            </a:xfrm>
            <a:prstGeom prst="rightArrow">
              <a:avLst/>
            </a:prstGeom>
            <a:gradFill>
              <a:gsLst>
                <a:gs pos="0">
                  <a:srgbClr val="42D0C6"/>
                </a:gs>
                <a:gs pos="100000">
                  <a:srgbClr val="BA71FE">
                    <a:alpha val="20000"/>
                  </a:srgbClr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6789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68CCBB-B3E6-A1B1-6B30-CF6A08725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Es ergeben sich 6 Kern-Herausforderungen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FC83197-2E19-CAB4-CA7D-152FFEA998AE}"/>
              </a:ext>
            </a:extLst>
          </p:cNvPr>
          <p:cNvGrpSpPr/>
          <p:nvPr/>
        </p:nvGrpSpPr>
        <p:grpSpPr>
          <a:xfrm>
            <a:off x="733425" y="1971675"/>
            <a:ext cx="11087099" cy="4162425"/>
            <a:chOff x="733425" y="1971675"/>
            <a:chExt cx="11087099" cy="4162425"/>
          </a:xfrm>
        </p:grpSpPr>
        <p:sp>
          <p:nvSpPr>
            <p:cNvPr id="14" name="Rechteck 3">
              <a:extLst>
                <a:ext uri="{FF2B5EF4-FFF2-40B4-BE49-F238E27FC236}">
                  <a16:creationId xmlns:a16="http://schemas.microsoft.com/office/drawing/2014/main" id="{15178916-8F55-F73D-3023-907407C9766C}"/>
                </a:ext>
              </a:extLst>
            </p:cNvPr>
            <p:cNvSpPr/>
            <p:nvPr/>
          </p:nvSpPr>
          <p:spPr>
            <a:xfrm>
              <a:off x="733425" y="1971675"/>
              <a:ext cx="11087099" cy="41624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dirty="0">
                  <a:solidFill>
                    <a:srgbClr val="111111"/>
                  </a:solidFill>
                  <a:latin typeface="Gilroy Bold" panose="00000800000000000000" pitchFamily="50" charset="0"/>
                </a:rPr>
                <a:t>Die 6 Kern-Herausforderungen der roten Linien an die souveräne Cloud</a:t>
              </a:r>
            </a:p>
          </p:txBody>
        </p: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28D39D62-96BA-3048-5C13-437D1077F3B8}"/>
                </a:ext>
              </a:extLst>
            </p:cNvPr>
            <p:cNvGrpSpPr/>
            <p:nvPr/>
          </p:nvGrpSpPr>
          <p:grpSpPr>
            <a:xfrm>
              <a:off x="866775" y="2676525"/>
              <a:ext cx="10839450" cy="3352800"/>
              <a:chOff x="1114423" y="1974850"/>
              <a:chExt cx="12750998" cy="4244975"/>
            </a:xfrm>
          </p:grpSpPr>
          <p:grpSp>
            <p:nvGrpSpPr>
              <p:cNvPr id="30" name="Gruppieren 14">
                <a:extLst>
                  <a:ext uri="{FF2B5EF4-FFF2-40B4-BE49-F238E27FC236}">
                    <a16:creationId xmlns:a16="http://schemas.microsoft.com/office/drawing/2014/main" id="{5A4817FD-837D-DB6F-03FE-5D7F47E72FBD}"/>
                  </a:ext>
                </a:extLst>
              </p:cNvPr>
              <p:cNvGrpSpPr/>
              <p:nvPr/>
            </p:nvGrpSpPr>
            <p:grpSpPr>
              <a:xfrm>
                <a:off x="4403236" y="1974850"/>
                <a:ext cx="9462185" cy="4244973"/>
                <a:chOff x="7539556" y="2590800"/>
                <a:chExt cx="4616868" cy="4025899"/>
              </a:xfrm>
            </p:grpSpPr>
            <p:sp>
              <p:nvSpPr>
                <p:cNvPr id="31" name="Rechteck 15">
                  <a:extLst>
                    <a:ext uri="{FF2B5EF4-FFF2-40B4-BE49-F238E27FC236}">
                      <a16:creationId xmlns:a16="http://schemas.microsoft.com/office/drawing/2014/main" id="{768B7ACB-03DB-DA47-2239-EFF37B98A405}"/>
                    </a:ext>
                  </a:extLst>
                </p:cNvPr>
                <p:cNvSpPr/>
                <p:nvPr/>
              </p:nvSpPr>
              <p:spPr>
                <a:xfrm>
                  <a:off x="7539556" y="2590800"/>
                  <a:ext cx="4616868" cy="596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0" tIns="72000" rIns="72000" bIns="72000" rtlCol="0" anchor="ctr"/>
                <a:lstStyle/>
                <a:p>
                  <a:pPr>
                    <a:spcBef>
                      <a:spcPts val="600"/>
                    </a:spcBef>
                  </a:pPr>
                  <a:r>
                    <a:rPr lang="de-DE" sz="1200" dirty="0">
                      <a:solidFill>
                        <a:srgbClr val="111111"/>
                      </a:solidFill>
                      <a:latin typeface="Gilroy" panose="00000500000000000000" pitchFamily="50" charset="0"/>
                    </a:rPr>
                    <a:t>Die Cloud soll „private on-</a:t>
                  </a:r>
                  <a:r>
                    <a:rPr lang="de-DE" sz="1200" dirty="0" err="1">
                      <a:solidFill>
                        <a:srgbClr val="111111"/>
                      </a:solidFill>
                      <a:latin typeface="Gilroy" panose="00000500000000000000" pitchFamily="50" charset="0"/>
                    </a:rPr>
                    <a:t>premises“in</a:t>
                  </a:r>
                  <a:r>
                    <a:rPr lang="de-DE" sz="1200" dirty="0">
                      <a:solidFill>
                        <a:srgbClr val="111111"/>
                      </a:solidFill>
                      <a:latin typeface="Gilroy" panose="00000500000000000000" pitchFamily="50" charset="0"/>
                    </a:rPr>
                    <a:t> staatlicher Infrastruktur von Beamten betrieben werden.</a:t>
                  </a:r>
                </a:p>
              </p:txBody>
            </p:sp>
            <p:sp>
              <p:nvSpPr>
                <p:cNvPr id="32" name="Rechteck 16">
                  <a:extLst>
                    <a:ext uri="{FF2B5EF4-FFF2-40B4-BE49-F238E27FC236}">
                      <a16:creationId xmlns:a16="http://schemas.microsoft.com/office/drawing/2014/main" id="{494234C3-F068-AEB9-7F05-08188A9C4034}"/>
                    </a:ext>
                  </a:extLst>
                </p:cNvPr>
                <p:cNvSpPr/>
                <p:nvPr/>
              </p:nvSpPr>
              <p:spPr>
                <a:xfrm>
                  <a:off x="7539556" y="3276600"/>
                  <a:ext cx="4616868" cy="596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0" tIns="72000" rIns="72000" bIns="72000" rtlCol="0" anchor="ctr"/>
                <a:lstStyle/>
                <a:p>
                  <a:pPr>
                    <a:spcBef>
                      <a:spcPts val="600"/>
                    </a:spcBef>
                  </a:pPr>
                  <a:r>
                    <a:rPr lang="de-DE" sz="1200">
                      <a:solidFill>
                        <a:srgbClr val="111111"/>
                      </a:solidFill>
                      <a:latin typeface="Gilroy" panose="00000500000000000000" pitchFamily="50" charset="0"/>
                    </a:rPr>
                    <a:t>Die staatlichen Änderungswünsche in Bezug auf Updates sollen berücksichtigt werden.</a:t>
                  </a:r>
                </a:p>
              </p:txBody>
            </p:sp>
            <p:sp>
              <p:nvSpPr>
                <p:cNvPr id="33" name="Rechteck 17">
                  <a:extLst>
                    <a:ext uri="{FF2B5EF4-FFF2-40B4-BE49-F238E27FC236}">
                      <a16:creationId xmlns:a16="http://schemas.microsoft.com/office/drawing/2014/main" id="{B94BF9B5-4FCF-664C-46B9-FCC88708BAF3}"/>
                    </a:ext>
                  </a:extLst>
                </p:cNvPr>
                <p:cNvSpPr/>
                <p:nvPr/>
              </p:nvSpPr>
              <p:spPr>
                <a:xfrm>
                  <a:off x="7539556" y="3962400"/>
                  <a:ext cx="4616868" cy="596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0" tIns="72000" rIns="72000" bIns="72000" rtlCol="0" anchor="ctr"/>
                <a:lstStyle/>
                <a:p>
                  <a:pPr>
                    <a:spcBef>
                      <a:spcPts val="600"/>
                    </a:spcBef>
                  </a:pPr>
                  <a:r>
                    <a:rPr lang="de-DE" sz="1200">
                      <a:solidFill>
                        <a:srgbClr val="111111"/>
                      </a:solidFill>
                      <a:latin typeface="Gilroy" panose="00000500000000000000" pitchFamily="50" charset="0"/>
                    </a:rPr>
                    <a:t>Updates müssen vom Betreiber überprüfbar sein. Das BSI muss den Source Code kontrollieren können.</a:t>
                  </a:r>
                </a:p>
              </p:txBody>
            </p:sp>
            <p:sp>
              <p:nvSpPr>
                <p:cNvPr id="34" name="Rechteck 18">
                  <a:extLst>
                    <a:ext uri="{FF2B5EF4-FFF2-40B4-BE49-F238E27FC236}">
                      <a16:creationId xmlns:a16="http://schemas.microsoft.com/office/drawing/2014/main" id="{845C6488-4054-9B81-212D-A9ACB2E29148}"/>
                    </a:ext>
                  </a:extLst>
                </p:cNvPr>
                <p:cNvSpPr/>
                <p:nvPr/>
              </p:nvSpPr>
              <p:spPr>
                <a:xfrm>
                  <a:off x="7539556" y="4648200"/>
                  <a:ext cx="4616868" cy="596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0" tIns="72000" rIns="72000" bIns="72000" rtlCol="0" anchor="ctr"/>
                <a:lstStyle/>
                <a:p>
                  <a:pPr>
                    <a:spcBef>
                      <a:spcPts val="600"/>
                    </a:spcBef>
                  </a:pPr>
                  <a:r>
                    <a:rPr lang="de-DE" sz="1200">
                      <a:solidFill>
                        <a:srgbClr val="111111"/>
                      </a:solidFill>
                      <a:latin typeface="Gilroy" panose="00000500000000000000" pitchFamily="50" charset="0"/>
                    </a:rPr>
                    <a:t>Die Cloud muss im Notfall auch ohne außereuropäischen Support lauffähig sein.</a:t>
                  </a:r>
                </a:p>
              </p:txBody>
            </p:sp>
            <p:sp>
              <p:nvSpPr>
                <p:cNvPr id="35" name="Rechteck 19">
                  <a:extLst>
                    <a:ext uri="{FF2B5EF4-FFF2-40B4-BE49-F238E27FC236}">
                      <a16:creationId xmlns:a16="http://schemas.microsoft.com/office/drawing/2014/main" id="{97F1CD30-E3FB-772C-7788-2B9CCCB19272}"/>
                    </a:ext>
                  </a:extLst>
                </p:cNvPr>
                <p:cNvSpPr/>
                <p:nvPr/>
              </p:nvSpPr>
              <p:spPr>
                <a:xfrm>
                  <a:off x="7539556" y="5333999"/>
                  <a:ext cx="4616868" cy="596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0" tIns="72000" rIns="72000" bIns="72000" rtlCol="0" anchor="ctr"/>
                <a:lstStyle/>
                <a:p>
                  <a:pPr>
                    <a:spcBef>
                      <a:spcPts val="600"/>
                    </a:spcBef>
                  </a:pPr>
                  <a:r>
                    <a:rPr lang="de-DE" sz="1200" dirty="0">
                      <a:solidFill>
                        <a:srgbClr val="111111"/>
                      </a:solidFill>
                      <a:latin typeface="Gilroy" panose="00000500000000000000" pitchFamily="50" charset="0"/>
                    </a:rPr>
                    <a:t>Die zugrundeliegende Technologie muss verschiedenen Transparenz- und Telemetrie-Anforderungen genügen.</a:t>
                  </a:r>
                </a:p>
              </p:txBody>
            </p:sp>
            <p:sp>
              <p:nvSpPr>
                <p:cNvPr id="36" name="Rechteck 23">
                  <a:extLst>
                    <a:ext uri="{FF2B5EF4-FFF2-40B4-BE49-F238E27FC236}">
                      <a16:creationId xmlns:a16="http://schemas.microsoft.com/office/drawing/2014/main" id="{23AA0A70-5235-DEE0-DA0D-765B5B6C510A}"/>
                    </a:ext>
                  </a:extLst>
                </p:cNvPr>
                <p:cNvSpPr/>
                <p:nvPr/>
              </p:nvSpPr>
              <p:spPr>
                <a:xfrm>
                  <a:off x="7539556" y="6019799"/>
                  <a:ext cx="4616868" cy="5969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80000" tIns="72000" rIns="72000" bIns="72000" rtlCol="0" anchor="ctr"/>
                <a:lstStyle/>
                <a:p>
                  <a:pPr>
                    <a:spcBef>
                      <a:spcPts val="600"/>
                    </a:spcBef>
                  </a:pPr>
                  <a:r>
                    <a:rPr lang="de-DE" sz="1200">
                      <a:solidFill>
                        <a:srgbClr val="111111"/>
                      </a:solidFill>
                      <a:latin typeface="Gilroy" panose="00000500000000000000" pitchFamily="50" charset="0"/>
                    </a:rPr>
                    <a:t>Lock-In-Effekte sollen vermieden und Portabilität ermöglichen werden.</a:t>
                  </a:r>
                </a:p>
              </p:txBody>
            </p:sp>
          </p:grpSp>
          <p:grpSp>
            <p:nvGrpSpPr>
              <p:cNvPr id="12" name="Gruppieren 11">
                <a:extLst>
                  <a:ext uri="{FF2B5EF4-FFF2-40B4-BE49-F238E27FC236}">
                    <a16:creationId xmlns:a16="http://schemas.microsoft.com/office/drawing/2014/main" id="{6986F87D-8291-30F6-6E1F-5C7C7C1995F0}"/>
                  </a:ext>
                </a:extLst>
              </p:cNvPr>
              <p:cNvGrpSpPr/>
              <p:nvPr/>
            </p:nvGrpSpPr>
            <p:grpSpPr>
              <a:xfrm>
                <a:off x="1114423" y="1974851"/>
                <a:ext cx="3288816" cy="4244974"/>
                <a:chOff x="1114423" y="1974851"/>
                <a:chExt cx="3288816" cy="4244974"/>
              </a:xfrm>
              <a:gradFill>
                <a:gsLst>
                  <a:gs pos="0">
                    <a:srgbClr val="42D0C6">
                      <a:alpha val="20000"/>
                    </a:srgbClr>
                  </a:gs>
                  <a:gs pos="100000">
                    <a:srgbClr val="BA71FE">
                      <a:alpha val="20000"/>
                    </a:srgbClr>
                  </a:gs>
                </a:gsLst>
                <a:lin ang="3600000" scaled="0"/>
              </a:gradFill>
            </p:grpSpPr>
            <p:sp>
              <p:nvSpPr>
                <p:cNvPr id="6" name="Rechteck 8">
                  <a:extLst>
                    <a:ext uri="{FF2B5EF4-FFF2-40B4-BE49-F238E27FC236}">
                      <a16:creationId xmlns:a16="http://schemas.microsoft.com/office/drawing/2014/main" id="{32DC6991-AE95-DF5D-9BA3-97A7BF99FF5A}"/>
                    </a:ext>
                  </a:extLst>
                </p:cNvPr>
                <p:cNvSpPr/>
                <p:nvPr/>
              </p:nvSpPr>
              <p:spPr>
                <a:xfrm>
                  <a:off x="1114423" y="1974851"/>
                  <a:ext cx="3288815" cy="62938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72000" rIns="72000" bIns="72000" rtlCol="0" anchor="ctr"/>
                <a:lstStyle/>
                <a:p>
                  <a:pPr algn="ctr">
                    <a:spcBef>
                      <a:spcPts val="600"/>
                    </a:spcBef>
                  </a:pPr>
                  <a:r>
                    <a:rPr lang="de-DE" sz="1600" dirty="0">
                      <a:solidFill>
                        <a:srgbClr val="111111"/>
                      </a:solidFill>
                      <a:latin typeface="Gilroy Bold" panose="00000800000000000000" pitchFamily="50" charset="0"/>
                    </a:rPr>
                    <a:t>Staatsverantwortung </a:t>
                  </a:r>
                </a:p>
              </p:txBody>
            </p:sp>
            <p:sp>
              <p:nvSpPr>
                <p:cNvPr id="7" name="Rechteck 9">
                  <a:extLst>
                    <a:ext uri="{FF2B5EF4-FFF2-40B4-BE49-F238E27FC236}">
                      <a16:creationId xmlns:a16="http://schemas.microsoft.com/office/drawing/2014/main" id="{EDCD79E6-BC33-49D2-434C-C06B6E0A67BC}"/>
                    </a:ext>
                  </a:extLst>
                </p:cNvPr>
                <p:cNvSpPr/>
                <p:nvPr/>
              </p:nvSpPr>
              <p:spPr>
                <a:xfrm>
                  <a:off x="1114425" y="2697970"/>
                  <a:ext cx="3288814" cy="62938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72000" rIns="72000" bIns="72000" rtlCol="0" anchor="ctr"/>
                <a:lstStyle/>
                <a:p>
                  <a:pPr algn="ctr">
                    <a:spcBef>
                      <a:spcPts val="600"/>
                    </a:spcBef>
                  </a:pPr>
                  <a:r>
                    <a:rPr lang="de-DE" sz="1600">
                      <a:solidFill>
                        <a:srgbClr val="111111"/>
                      </a:solidFill>
                      <a:latin typeface="Gilroy Bold" panose="00000800000000000000" pitchFamily="50" charset="0"/>
                    </a:rPr>
                    <a:t>Individualisierung</a:t>
                  </a:r>
                </a:p>
              </p:txBody>
            </p:sp>
            <p:sp>
              <p:nvSpPr>
                <p:cNvPr id="8" name="Rechteck 10">
                  <a:extLst>
                    <a:ext uri="{FF2B5EF4-FFF2-40B4-BE49-F238E27FC236}">
                      <a16:creationId xmlns:a16="http://schemas.microsoft.com/office/drawing/2014/main" id="{53E0D83D-4537-EBAA-09F7-3EE2CE45C960}"/>
                    </a:ext>
                  </a:extLst>
                </p:cNvPr>
                <p:cNvSpPr/>
                <p:nvPr/>
              </p:nvSpPr>
              <p:spPr>
                <a:xfrm>
                  <a:off x="1114425" y="3421088"/>
                  <a:ext cx="3288814" cy="62938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72000" rIns="72000" bIns="72000" rtlCol="0" anchor="ctr"/>
                <a:lstStyle/>
                <a:p>
                  <a:pPr algn="ctr">
                    <a:spcBef>
                      <a:spcPts val="600"/>
                    </a:spcBef>
                  </a:pPr>
                  <a:r>
                    <a:rPr lang="de-DE" sz="1600">
                      <a:solidFill>
                        <a:srgbClr val="111111"/>
                      </a:solidFill>
                      <a:latin typeface="Gilroy Bold" panose="00000800000000000000" pitchFamily="50" charset="0"/>
                    </a:rPr>
                    <a:t>Kontrolle und Sicherheit</a:t>
                  </a:r>
                </a:p>
              </p:txBody>
            </p:sp>
            <p:sp>
              <p:nvSpPr>
                <p:cNvPr id="9" name="Rechteck 11">
                  <a:extLst>
                    <a:ext uri="{FF2B5EF4-FFF2-40B4-BE49-F238E27FC236}">
                      <a16:creationId xmlns:a16="http://schemas.microsoft.com/office/drawing/2014/main" id="{4ACA8D12-278C-229B-FB46-7124D45BF909}"/>
                    </a:ext>
                  </a:extLst>
                </p:cNvPr>
                <p:cNvSpPr/>
                <p:nvPr/>
              </p:nvSpPr>
              <p:spPr>
                <a:xfrm>
                  <a:off x="1114425" y="4144207"/>
                  <a:ext cx="3288814" cy="62938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72000" rIns="72000" bIns="72000" rtlCol="0" anchor="ctr"/>
                <a:lstStyle/>
                <a:p>
                  <a:pPr algn="ctr">
                    <a:spcBef>
                      <a:spcPts val="600"/>
                    </a:spcBef>
                  </a:pPr>
                  <a:r>
                    <a:rPr lang="de-DE" sz="1600">
                      <a:solidFill>
                        <a:srgbClr val="111111"/>
                      </a:solidFill>
                      <a:latin typeface="Gilroy Bold" panose="00000800000000000000" pitchFamily="50" charset="0"/>
                    </a:rPr>
                    <a:t>Autarkie und Kontinuität</a:t>
                  </a:r>
                </a:p>
              </p:txBody>
            </p:sp>
            <p:sp>
              <p:nvSpPr>
                <p:cNvPr id="10" name="Rechteck 12">
                  <a:extLst>
                    <a:ext uri="{FF2B5EF4-FFF2-40B4-BE49-F238E27FC236}">
                      <a16:creationId xmlns:a16="http://schemas.microsoft.com/office/drawing/2014/main" id="{657FA8CC-7952-6A5D-472C-6E151E7D847B}"/>
                    </a:ext>
                  </a:extLst>
                </p:cNvPr>
                <p:cNvSpPr/>
                <p:nvPr/>
              </p:nvSpPr>
              <p:spPr>
                <a:xfrm>
                  <a:off x="1114425" y="4867325"/>
                  <a:ext cx="3288814" cy="62938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72000" rIns="72000" bIns="72000" rtlCol="0" anchor="ctr"/>
                <a:lstStyle/>
                <a:p>
                  <a:pPr algn="ctr">
                    <a:spcBef>
                      <a:spcPts val="600"/>
                    </a:spcBef>
                  </a:pPr>
                  <a:r>
                    <a:rPr lang="de-DE" sz="1600" dirty="0">
                      <a:solidFill>
                        <a:srgbClr val="111111"/>
                      </a:solidFill>
                      <a:latin typeface="Gilroy Bold" panose="00000800000000000000" pitchFamily="50" charset="0"/>
                    </a:rPr>
                    <a:t>Herstelleranforderungen</a:t>
                  </a:r>
                </a:p>
              </p:txBody>
            </p:sp>
            <p:sp>
              <p:nvSpPr>
                <p:cNvPr id="11" name="Rechteck 22">
                  <a:extLst>
                    <a:ext uri="{FF2B5EF4-FFF2-40B4-BE49-F238E27FC236}">
                      <a16:creationId xmlns:a16="http://schemas.microsoft.com/office/drawing/2014/main" id="{B8677A52-3F02-39CA-9D33-F4EA2A1A7D87}"/>
                    </a:ext>
                  </a:extLst>
                </p:cNvPr>
                <p:cNvSpPr/>
                <p:nvPr/>
              </p:nvSpPr>
              <p:spPr>
                <a:xfrm>
                  <a:off x="1114425" y="5590444"/>
                  <a:ext cx="3288814" cy="62938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72000" rIns="72000" bIns="72000" rtlCol="0" anchor="ctr"/>
                <a:lstStyle/>
                <a:p>
                  <a:pPr algn="ctr">
                    <a:spcBef>
                      <a:spcPts val="600"/>
                    </a:spcBef>
                  </a:pPr>
                  <a:r>
                    <a:rPr lang="de-DE" sz="1600">
                      <a:solidFill>
                        <a:srgbClr val="111111"/>
                      </a:solidFill>
                      <a:latin typeface="Gilroy Bold" panose="00000800000000000000" pitchFamily="50" charset="0"/>
                    </a:rPr>
                    <a:t>Interoperabilität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99019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6A8EE-175F-7D65-9127-187EF1CA5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0778" y="2828833"/>
            <a:ext cx="7130478" cy="1200329"/>
          </a:xfrm>
        </p:spPr>
        <p:txBody>
          <a:bodyPr/>
          <a:lstStyle/>
          <a:p>
            <a:r>
              <a:rPr lang="de-DE" dirty="0"/>
              <a:t>Die 6 Kern-Herausforderungen</a:t>
            </a:r>
            <a:br>
              <a:rPr lang="de-DE" dirty="0"/>
            </a:br>
            <a:r>
              <a:rPr lang="de-DE" dirty="0"/>
              <a:t>der roten Linien des BSI</a:t>
            </a:r>
            <a:endParaRPr lang="de-DE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376012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defRPr dirty="0" smtClean="0">
            <a:latin typeface="Gilroy Bold" panose="00000800000000000000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1_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defRPr dirty="0" smtClean="0">
            <a:latin typeface="Gilroy Bold" panose="00000800000000000000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C0A2EB-B08B-4E42-AF89-00E68F60A119}"/>
</file>

<file path=customXml/itemProps2.xml><?xml version="1.0" encoding="utf-8"?>
<ds:datastoreItem xmlns:ds="http://schemas.openxmlformats.org/officeDocument/2006/customXml" ds:itemID="{C9C2906A-8CE9-4641-8170-5780708DCE1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1202</Words>
  <Application>Microsoft Office PowerPoint</Application>
  <PresentationFormat>Widescreen</PresentationFormat>
  <Paragraphs>145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</vt:lpstr>
      <vt:lpstr>Gilroy</vt:lpstr>
      <vt:lpstr>Gilroy 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1_Digit - Multi 1 - Bright</vt:lpstr>
      <vt:lpstr>Die roten Linien des BSI und wie sich Deutschland seine Cloud vorstellt</vt:lpstr>
      <vt:lpstr>Deutschland möchte Multi-Cloud unter Nutzung amerikanischer Public-Cloud-Technologie</vt:lpstr>
      <vt:lpstr>Die roten Linien des BSI Ausschnitte des Dokuments</vt:lpstr>
      <vt:lpstr>Das BSI hat 121 Anforderungen in 3 Kategorien</vt:lpstr>
      <vt:lpstr>110 der 121 Anforderungen sind „Zwingend“</vt:lpstr>
      <vt:lpstr>35 der 121 Anforderungen sind „unklar“ oder „schwierig“</vt:lpstr>
      <vt:lpstr>In 35 Anforderungen liegen 6 Kern-Herausforderungen</vt:lpstr>
      <vt:lpstr>Es ergeben sich 6 Kern-Herausforderungen</vt:lpstr>
      <vt:lpstr>Die 6 Kern-Herausforderungen der roten Linien des BSI</vt:lpstr>
      <vt:lpstr>1. Staatsverantwortung – Eine private Beamtencloud?</vt:lpstr>
      <vt:lpstr>2. Individualisierung – Forks für Deutschland?</vt:lpstr>
      <vt:lpstr>3. Kontrolle und Sicherheit – Das BSI auf Speed</vt:lpstr>
      <vt:lpstr>4. Autarkie und Kontinuität – Streit mit den USA</vt:lpstr>
      <vt:lpstr>5. Herstelleranforderungen – Ausblick und Einblick</vt:lpstr>
      <vt:lpstr>6. Interoperabilität – Wer ist verantwortlich?</vt:lpstr>
      <vt:lpstr>Welche Anbietermodelle könnten  gemäß dieser Anforderungen entstehen?</vt:lpstr>
      <vt:lpstr>Anbietermodelle für souveräne Clouds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2023-02-05T19:27:27Z</dcterms:created>
  <dcterms:modified xsi:type="dcterms:W3CDTF">2023-02-05T19:29:33Z</dcterms:modified>
</cp:coreProperties>
</file>