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21"/>
  </p:notesMasterIdLst>
  <p:handoutMasterIdLst>
    <p:handoutMasterId r:id="rId22"/>
  </p:handoutMasterIdLst>
  <p:sldIdLst>
    <p:sldId id="1841" r:id="rId3"/>
    <p:sldId id="1937" r:id="rId4"/>
    <p:sldId id="1938" r:id="rId5"/>
    <p:sldId id="1943" r:id="rId6"/>
    <p:sldId id="1944" r:id="rId7"/>
    <p:sldId id="1945" r:id="rId8"/>
    <p:sldId id="1946" r:id="rId9"/>
    <p:sldId id="1947" r:id="rId10"/>
    <p:sldId id="1939" r:id="rId11"/>
    <p:sldId id="1940" r:id="rId12"/>
    <p:sldId id="1941" r:id="rId13"/>
    <p:sldId id="1951" r:id="rId14"/>
    <p:sldId id="1952" r:id="rId15"/>
    <p:sldId id="1948" r:id="rId16"/>
    <p:sldId id="1949" r:id="rId17"/>
    <p:sldId id="1953" r:id="rId18"/>
    <p:sldId id="1942" r:id="rId19"/>
    <p:sldId id="193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34CA8C"/>
    <a:srgbClr val="7ED878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432A3A-C468-4D9E-8D4F-E00BA75CA631}" v="56" dt="2022-09-08T09:52:04.537"/>
    <p1510:client id="{47A96A6B-4C45-4941-AB4C-018AC7170CA9}" v="10" dt="2022-09-08T20:35:33.3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7013"/>
  </p:normalViewPr>
  <p:slideViewPr>
    <p:cSldViewPr snapToGrid="0" snapToObjects="1">
      <p:cViewPr>
        <p:scale>
          <a:sx n="66" d="100"/>
          <a:sy n="66" d="100"/>
        </p:scale>
        <p:origin x="2298" y="1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0514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7307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4316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8481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329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640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888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219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97435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8344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397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3122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29088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87642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7950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55020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540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19040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726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51800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63913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70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18360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48866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8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8159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319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3523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3045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552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2663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4755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4030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190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054865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6921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55674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677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88009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57794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6884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504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1645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1366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23196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4783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7681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11989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2419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8058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635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6260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13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441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43688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0616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75048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754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919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7673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1527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110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2367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36842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4942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217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6721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472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4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ux-magazin.de/ausgaben/2019/10/interview-2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wncloud.com/de/owncloud-loesungen-fuer-branchen/digitalisierung-des-oeffentlichen-sektor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ocs.stackit.cloud/stackit/en/cloud-foundry-67771887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storage-insider.de/was-man-aus-dem-rechenzentrumsbrand-bei-ovh-lernen-sollte-a-1019778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itzbund.de/DE/itloesungen/egovernment/bundescloud/bundescloud.html#:~:text=Die%20Bundescloud%20ist%20eine%20vollst%C3%A4ndig,f%C3%BCr%20Beh%C3%B6rden%20und%20Ministerien%20bereit.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tkom.org/sites/main/files/file/import/BITKOM-Position-Digitale-Souveraenitaet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3202" y="3105833"/>
            <a:ext cx="6665607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Die 17 Ziele der Souveränität</a:t>
            </a:r>
            <a:endParaRPr lang="en-DE" sz="36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Prolog - Digitale Souveränität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CCFE836-4195-07AA-DB0C-EFC6531CDACC}"/>
              </a:ext>
            </a:extLst>
          </p:cNvPr>
          <p:cNvGrpSpPr/>
          <p:nvPr/>
        </p:nvGrpSpPr>
        <p:grpSpPr>
          <a:xfrm>
            <a:off x="711466" y="1329719"/>
            <a:ext cx="10769068" cy="5189888"/>
            <a:chOff x="711466" y="1201015"/>
            <a:chExt cx="10769068" cy="5189888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8D24CFCA-C70B-6365-0D13-2BBA7AAE91F4}"/>
                </a:ext>
              </a:extLst>
            </p:cNvPr>
            <p:cNvCxnSpPr>
              <a:cxnSpLocks/>
            </p:cNvCxnSpPr>
            <p:nvPr/>
          </p:nvCxnSpPr>
          <p:spPr>
            <a:xfrm>
              <a:off x="6063901" y="2654327"/>
              <a:ext cx="0" cy="2330508"/>
            </a:xfrm>
            <a:prstGeom prst="line">
              <a:avLst/>
            </a:prstGeom>
            <a:ln w="38100">
              <a:gradFill>
                <a:gsLst>
                  <a:gs pos="0">
                    <a:srgbClr val="42D0C6"/>
                  </a:gs>
                  <a:gs pos="52200">
                    <a:schemeClr val="bg1">
                      <a:lumMod val="85000"/>
                    </a:schemeClr>
                  </a:gs>
                  <a:gs pos="100000">
                    <a:srgbClr val="42D0C6"/>
                  </a:gs>
                </a:gsLst>
                <a:lin ang="16200000" scaled="0"/>
              </a:gra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A2E112C8-C379-EB3A-0E94-5CC9DBC91AF6}"/>
                </a:ext>
              </a:extLst>
            </p:cNvPr>
            <p:cNvSpPr/>
            <p:nvPr/>
          </p:nvSpPr>
          <p:spPr>
            <a:xfrm>
              <a:off x="5206124" y="1201015"/>
              <a:ext cx="1723933" cy="1723933"/>
            </a:xfrm>
            <a:prstGeom prst="ellipse">
              <a:avLst/>
            </a:prstGeom>
            <a:gradFill flip="none" rotWithShape="1">
              <a:gsLst>
                <a:gs pos="9000">
                  <a:srgbClr val="42D0C6">
                    <a:alpha val="46000"/>
                  </a:srgbClr>
                </a:gs>
                <a:gs pos="81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r>
                <a:rPr lang="de-DE" sz="2400" dirty="0">
                  <a:solidFill>
                    <a:srgbClr val="42D0C6"/>
                  </a:solidFill>
                  <a:latin typeface="Gilroy Bold" panose="00000800000000000000" pitchFamily="50" charset="0"/>
                </a:rPr>
                <a:t>Leistungsfähigkeit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B40153B-72A2-C2C9-5CA4-5C8F30F5C409}"/>
                </a:ext>
              </a:extLst>
            </p:cNvPr>
            <p:cNvSpPr/>
            <p:nvPr/>
          </p:nvSpPr>
          <p:spPr>
            <a:xfrm>
              <a:off x="5206124" y="4666970"/>
              <a:ext cx="1723933" cy="1723933"/>
            </a:xfrm>
            <a:prstGeom prst="ellipse">
              <a:avLst/>
            </a:prstGeom>
            <a:gradFill flip="none" rotWithShape="1">
              <a:gsLst>
                <a:gs pos="9000">
                  <a:srgbClr val="7ED878">
                    <a:alpha val="50000"/>
                  </a:srgbClr>
                </a:gs>
                <a:gs pos="81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r>
                <a:rPr lang="de-DE" sz="2400" dirty="0">
                  <a:solidFill>
                    <a:srgbClr val="7ED878"/>
                  </a:solidFill>
                  <a:latin typeface="Gilroy Bold" panose="00000800000000000000" pitchFamily="50" charset="0"/>
                </a:rPr>
                <a:t>Kontrolle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4303215-E360-449F-B5E7-87FBFEB6ED7E}"/>
                </a:ext>
              </a:extLst>
            </p:cNvPr>
            <p:cNvSpPr/>
            <p:nvPr/>
          </p:nvSpPr>
          <p:spPr>
            <a:xfrm>
              <a:off x="1497780" y="2811560"/>
              <a:ext cx="1856530" cy="1856530"/>
            </a:xfrm>
            <a:prstGeom prst="ellipse">
              <a:avLst/>
            </a:prstGeom>
            <a:gradFill flip="none" rotWithShape="1">
              <a:gsLst>
                <a:gs pos="9000">
                  <a:schemeClr val="bg1">
                    <a:lumMod val="75000"/>
                  </a:schemeClr>
                </a:gs>
                <a:gs pos="81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solidFill>
                    <a:schemeClr val="bg1">
                      <a:lumMod val="50000"/>
                    </a:schemeClr>
                  </a:solidFill>
                  <a:latin typeface="Gilroy Bold" panose="00000800000000000000" pitchFamily="50" charset="0"/>
                </a:rPr>
                <a:t>Wer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ADFB1E3-102E-56C7-C489-6F518830A1CD}"/>
                </a:ext>
              </a:extLst>
            </p:cNvPr>
            <p:cNvSpPr/>
            <p:nvPr/>
          </p:nvSpPr>
          <p:spPr>
            <a:xfrm>
              <a:off x="8619135" y="2811560"/>
              <a:ext cx="1856530" cy="1856530"/>
            </a:xfrm>
            <a:prstGeom prst="ellipse">
              <a:avLst/>
            </a:prstGeom>
            <a:gradFill flip="none" rotWithShape="1">
              <a:gsLst>
                <a:gs pos="9000">
                  <a:schemeClr val="bg1">
                    <a:lumMod val="75000"/>
                  </a:schemeClr>
                </a:gs>
                <a:gs pos="81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solidFill>
                    <a:schemeClr val="bg1">
                      <a:lumMod val="50000"/>
                    </a:schemeClr>
                  </a:solidFill>
                  <a:latin typeface="Gilroy Bold" panose="00000800000000000000" pitchFamily="50" charset="0"/>
                </a:rPr>
                <a:t>was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E51AFA84-A452-E603-BDBD-1544C7E53216}"/>
                </a:ext>
              </a:extLst>
            </p:cNvPr>
            <p:cNvSpPr txBox="1"/>
            <p:nvPr/>
          </p:nvSpPr>
          <p:spPr>
            <a:xfrm>
              <a:off x="848905" y="4032890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Individuen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8A1E038-C58D-766F-C2A1-0B05BDA78D3B}"/>
                </a:ext>
              </a:extLst>
            </p:cNvPr>
            <p:cNvSpPr txBox="1"/>
            <p:nvPr/>
          </p:nvSpPr>
          <p:spPr>
            <a:xfrm>
              <a:off x="1522628" y="4662391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Bürger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BCF6272-EF83-755E-0C46-7BF609908B08}"/>
                </a:ext>
              </a:extLst>
            </p:cNvPr>
            <p:cNvSpPr txBox="1"/>
            <p:nvPr/>
          </p:nvSpPr>
          <p:spPr>
            <a:xfrm>
              <a:off x="1548279" y="2663606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Gesellschaft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77C4CDD-E006-CB49-1AD1-8E7EC99CA7C9}"/>
                </a:ext>
              </a:extLst>
            </p:cNvPr>
            <p:cNvSpPr txBox="1"/>
            <p:nvPr/>
          </p:nvSpPr>
          <p:spPr>
            <a:xfrm>
              <a:off x="848905" y="3615208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Politik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7CC4E55-3097-6F2D-C596-4743663900B8}"/>
                </a:ext>
              </a:extLst>
            </p:cNvPr>
            <p:cNvSpPr txBox="1"/>
            <p:nvPr/>
          </p:nvSpPr>
          <p:spPr>
            <a:xfrm>
              <a:off x="750749" y="3218436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Unternehmen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3E719BC-8C19-E83D-CEF7-5E6184B17E2D}"/>
                </a:ext>
              </a:extLst>
            </p:cNvPr>
            <p:cNvSpPr txBox="1"/>
            <p:nvPr/>
          </p:nvSpPr>
          <p:spPr>
            <a:xfrm>
              <a:off x="711466" y="2832008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Staat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4C3C9DE-6ECE-5D57-8BE9-F82D55202853}"/>
                </a:ext>
              </a:extLst>
            </p:cNvPr>
            <p:cNvSpPr txBox="1"/>
            <p:nvPr/>
          </p:nvSpPr>
          <p:spPr>
            <a:xfrm>
              <a:off x="1020566" y="4327556"/>
              <a:ext cx="12977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Wirtschaft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2AF8CD62-26D5-9579-EC88-9B764D301992}"/>
                </a:ext>
              </a:extLst>
            </p:cNvPr>
            <p:cNvSpPr txBox="1"/>
            <p:nvPr/>
          </p:nvSpPr>
          <p:spPr>
            <a:xfrm>
              <a:off x="9366304" y="2420360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digitaler Raum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D8C38EBD-061A-3391-001D-B1AA52714493}"/>
                </a:ext>
              </a:extLst>
            </p:cNvPr>
            <p:cNvSpPr txBox="1"/>
            <p:nvPr/>
          </p:nvSpPr>
          <p:spPr>
            <a:xfrm>
              <a:off x="9714551" y="2691851"/>
              <a:ext cx="152222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Schlüssel-technologien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6A11162-1016-F612-11E7-854227F0091D}"/>
                </a:ext>
              </a:extLst>
            </p:cNvPr>
            <p:cNvSpPr txBox="1"/>
            <p:nvPr/>
          </p:nvSpPr>
          <p:spPr>
            <a:xfrm>
              <a:off x="9958308" y="3191052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Digitalisierung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E232B63-5F8A-E206-2AFE-C400EE57068F}"/>
                </a:ext>
              </a:extLst>
            </p:cNvPr>
            <p:cNvSpPr txBox="1"/>
            <p:nvPr/>
          </p:nvSpPr>
          <p:spPr>
            <a:xfrm>
              <a:off x="9958308" y="3500802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Dienstleistungen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2FE8BCE-18ED-85BD-5726-DF79280B4965}"/>
                </a:ext>
              </a:extLst>
            </p:cNvPr>
            <p:cNvSpPr txBox="1"/>
            <p:nvPr/>
          </p:nvSpPr>
          <p:spPr>
            <a:xfrm>
              <a:off x="9958308" y="3810552"/>
              <a:ext cx="152222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Standards auf globalen Märkten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F8BFBE47-A5CE-4141-BC7F-520919EFE204}"/>
                </a:ext>
              </a:extLst>
            </p:cNvPr>
            <p:cNvSpPr txBox="1"/>
            <p:nvPr/>
          </p:nvSpPr>
          <p:spPr>
            <a:xfrm>
              <a:off x="9743114" y="4381161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Alternativen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7B4BD493-3699-F574-C074-648FA68BEFB1}"/>
                </a:ext>
              </a:extLst>
            </p:cNvPr>
            <p:cNvSpPr txBox="1"/>
            <p:nvPr/>
          </p:nvSpPr>
          <p:spPr>
            <a:xfrm>
              <a:off x="9743113" y="4750935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Kommunikation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2D72A94D-FFE2-86C3-3FF4-BFE484B277DF}"/>
                </a:ext>
              </a:extLst>
            </p:cNvPr>
            <p:cNvSpPr txBox="1"/>
            <p:nvPr/>
          </p:nvSpPr>
          <p:spPr>
            <a:xfrm>
              <a:off x="9366302" y="5089477"/>
              <a:ext cx="15222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Netzwerke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06E0BEB3-7A22-86F6-730B-B407A000ECD4}"/>
                </a:ext>
              </a:extLst>
            </p:cNvPr>
            <p:cNvSpPr txBox="1"/>
            <p:nvPr/>
          </p:nvSpPr>
          <p:spPr>
            <a:xfrm>
              <a:off x="6156268" y="2585648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wettbewerbsfähig sein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DDE6498-128A-0699-9007-2FC6450438D4}"/>
                </a:ext>
              </a:extLst>
            </p:cNvPr>
            <p:cNvSpPr txBox="1"/>
            <p:nvPr/>
          </p:nvSpPr>
          <p:spPr>
            <a:xfrm>
              <a:off x="3861031" y="4223651"/>
              <a:ext cx="211931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ausüben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AFE441F6-AAA7-FAB2-CF63-708E5F93BF6A}"/>
                </a:ext>
              </a:extLst>
            </p:cNvPr>
            <p:cNvSpPr txBox="1"/>
            <p:nvPr/>
          </p:nvSpPr>
          <p:spPr>
            <a:xfrm>
              <a:off x="3861031" y="3650230"/>
              <a:ext cx="211931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selbst bestimmen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6CDCFEE3-049E-06A9-3C44-F693C7AD37B8}"/>
                </a:ext>
              </a:extLst>
            </p:cNvPr>
            <p:cNvSpPr txBox="1"/>
            <p:nvPr/>
          </p:nvSpPr>
          <p:spPr>
            <a:xfrm>
              <a:off x="3861031" y="2573431"/>
              <a:ext cx="211931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Zukunft ausgestalten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01FAA158-F126-249A-BF5D-A22135D2ADF6}"/>
                </a:ext>
              </a:extLst>
            </p:cNvPr>
            <p:cNvSpPr txBox="1"/>
            <p:nvPr/>
          </p:nvSpPr>
          <p:spPr>
            <a:xfrm>
              <a:off x="3861031" y="2836067"/>
              <a:ext cx="211931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Handlungsfähigkeit sein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0FC7050C-4321-89F3-8631-EB7B2B19C1DB}"/>
                </a:ext>
              </a:extLst>
            </p:cNvPr>
            <p:cNvSpPr txBox="1"/>
            <p:nvPr/>
          </p:nvSpPr>
          <p:spPr>
            <a:xfrm>
              <a:off x="3469782" y="4728128"/>
              <a:ext cx="251056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notwendige Befugnisse haben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0984F41-052D-2FB7-FB13-86A0D19E5B95}"/>
                </a:ext>
              </a:extLst>
            </p:cNvPr>
            <p:cNvSpPr txBox="1"/>
            <p:nvPr/>
          </p:nvSpPr>
          <p:spPr>
            <a:xfrm>
              <a:off x="6156268" y="3647664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 Prioritäten setzen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8C050BDC-6C02-C571-E916-87AEAB221688}"/>
                </a:ext>
              </a:extLst>
            </p:cNvPr>
            <p:cNvSpPr txBox="1"/>
            <p:nvPr/>
          </p:nvSpPr>
          <p:spPr>
            <a:xfrm>
              <a:off x="4256412" y="3376551"/>
              <a:ext cx="172393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frei entscheiden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7F646D50-2DCA-7B07-0C73-E706E3BF91DA}"/>
                </a:ext>
              </a:extLst>
            </p:cNvPr>
            <p:cNvSpPr txBox="1"/>
            <p:nvPr/>
          </p:nvSpPr>
          <p:spPr>
            <a:xfrm>
              <a:off x="6156268" y="2828305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selbst gestalten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C1631124-EB88-A0E4-318B-F4A9B030BDDC}"/>
                </a:ext>
              </a:extLst>
            </p:cNvPr>
            <p:cNvSpPr txBox="1"/>
            <p:nvPr/>
          </p:nvSpPr>
          <p:spPr>
            <a:xfrm>
              <a:off x="6156268" y="4700780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Abhängigkeiten vermeiden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086876AC-170F-3579-6949-DC5623386708}"/>
                </a:ext>
              </a:extLst>
            </p:cNvPr>
            <p:cNvSpPr txBox="1"/>
            <p:nvPr/>
          </p:nvSpPr>
          <p:spPr>
            <a:xfrm>
              <a:off x="6156268" y="3397092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selbstbewusst entscheiden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17EEEA73-468E-E8BB-0B33-94B66E4AA0CE}"/>
                </a:ext>
              </a:extLst>
            </p:cNvPr>
            <p:cNvSpPr txBox="1"/>
            <p:nvPr/>
          </p:nvSpPr>
          <p:spPr>
            <a:xfrm>
              <a:off x="3675897" y="4478417"/>
              <a:ext cx="23044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das Funktionieren absichern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14FCA872-2F6E-1322-DEE5-F09FA3D4C016}"/>
                </a:ext>
              </a:extLst>
            </p:cNvPr>
            <p:cNvSpPr txBox="1"/>
            <p:nvPr/>
          </p:nvSpPr>
          <p:spPr>
            <a:xfrm>
              <a:off x="6156268" y="4458495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den Zugriff bestimmen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22FB98FE-1881-6941-4034-C6F3A2D50373}"/>
                </a:ext>
              </a:extLst>
            </p:cNvPr>
            <p:cNvSpPr txBox="1"/>
            <p:nvPr/>
          </p:nvSpPr>
          <p:spPr>
            <a:xfrm>
              <a:off x="6156268" y="4219834"/>
              <a:ext cx="2398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 Kapazitäten aufbauen</a:t>
              </a: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48EBCA6-2518-791A-DBB9-078664D47056}"/>
                </a:ext>
              </a:extLst>
            </p:cNvPr>
            <p:cNvSpPr/>
            <p:nvPr/>
          </p:nvSpPr>
          <p:spPr>
            <a:xfrm>
              <a:off x="3605654" y="2573431"/>
              <a:ext cx="5044891" cy="2444212"/>
            </a:xfrm>
            <a:prstGeom prst="rect">
              <a:avLst/>
            </a:prstGeom>
            <a:gradFill flip="none" rotWithShape="1">
              <a:gsLst>
                <a:gs pos="0">
                  <a:srgbClr val="42D0C6"/>
                </a:gs>
                <a:gs pos="100000">
                  <a:srgbClr val="7ED878"/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95000"/>
                </a:schemeClr>
              </a:solidFill>
            </a:ln>
            <a:effectLst>
              <a:outerShdw blurRad="368300" dist="38100" dir="8100000" algn="tr" rotWithShape="0">
                <a:srgbClr val="42D0C6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80000" rIns="180000"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Digitale Souveränität ist die Fähigkeit, zu </a:t>
              </a:r>
              <a:r>
                <a:rPr lang="de-DE" sz="2400" dirty="0">
                  <a:solidFill>
                    <a:srgbClr val="11111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selbstbestimmtem Handeln im digitalen Raum</a:t>
              </a:r>
              <a:r>
                <a:rPr lang="de-DE" sz="2400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9199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/>
              <a:t>Prolog – Selbstbestimmung ist Leistungsfähigkeit und Kontrolle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48803B-E12F-B6A5-B6CC-D8318FE11A66}"/>
              </a:ext>
            </a:extLst>
          </p:cNvPr>
          <p:cNvGrpSpPr/>
          <p:nvPr/>
        </p:nvGrpSpPr>
        <p:grpSpPr>
          <a:xfrm>
            <a:off x="4551340" y="3003531"/>
            <a:ext cx="6711237" cy="648877"/>
            <a:chOff x="4551340" y="3003531"/>
            <a:chExt cx="6711237" cy="648877"/>
          </a:xfrm>
          <a:gradFill>
            <a:gsLst>
              <a:gs pos="1000">
                <a:srgbClr val="42D0C6">
                  <a:alpha val="40000"/>
                </a:srgbClr>
              </a:gs>
              <a:gs pos="100000">
                <a:srgbClr val="34CA8C">
                  <a:alpha val="40000"/>
                </a:srgbClr>
              </a:gs>
            </a:gsLst>
            <a:lin ang="2400000" scaled="0"/>
          </a:gradFill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1DEC9C1-9215-DDB7-BBF0-C3814275B278}"/>
                </a:ext>
              </a:extLst>
            </p:cNvPr>
            <p:cNvSpPr txBox="1"/>
            <p:nvPr/>
          </p:nvSpPr>
          <p:spPr>
            <a:xfrm>
              <a:off x="4551340" y="3003531"/>
              <a:ext cx="3252699" cy="6488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144000" rIns="144000" anchor="ctr">
              <a:noAutofit/>
            </a:bodyPr>
            <a:lstStyle/>
            <a:p>
              <a:pPr algn="ctr"/>
              <a:r>
                <a:rPr lang="de-DE" b="1" dirty="0"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Leistungsfähigkeit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AFA26865-FB4F-B45D-5C92-732F033A56DA}"/>
                </a:ext>
              </a:extLst>
            </p:cNvPr>
            <p:cNvSpPr txBox="1"/>
            <p:nvPr/>
          </p:nvSpPr>
          <p:spPr>
            <a:xfrm>
              <a:off x="8009878" y="3003531"/>
              <a:ext cx="3252699" cy="6488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144000" rIns="144000" anchor="ctr">
              <a:noAutofit/>
            </a:bodyPr>
            <a:lstStyle>
              <a:defPPr>
                <a:defRPr lang="en-US"/>
              </a:defPPr>
              <a:lvl1pPr algn="ctr">
                <a:defRPr sz="1600" b="1">
                  <a:solidFill>
                    <a:srgbClr val="013453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defRPr>
              </a:lvl1pPr>
            </a:lstStyle>
            <a:p>
              <a:r>
                <a:rPr lang="de-DE" sz="1800" dirty="0">
                  <a:solidFill>
                    <a:schemeClr val="tx1"/>
                  </a:solidFill>
                </a:rPr>
                <a:t>Kontrolle</a:t>
              </a: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3E2D6B59-4DD1-5187-0170-CFB551B77420}"/>
              </a:ext>
            </a:extLst>
          </p:cNvPr>
          <p:cNvSpPr txBox="1"/>
          <p:nvPr/>
        </p:nvSpPr>
        <p:spPr>
          <a:xfrm>
            <a:off x="773802" y="2879033"/>
            <a:ext cx="3563546" cy="897874"/>
          </a:xfrm>
          <a:prstGeom prst="rect">
            <a:avLst/>
          </a:pr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1800000" scaled="0"/>
          </a:gradFill>
          <a:ln w="28575">
            <a:noFill/>
          </a:ln>
        </p:spPr>
        <p:txBody>
          <a:bodyPr wrap="none" anchor="ctr">
            <a:noAutofit/>
          </a:bodyPr>
          <a:lstStyle/>
          <a:p>
            <a:pPr algn="ctr"/>
            <a:r>
              <a:rPr lang="de-DE" sz="2000" b="1" dirty="0">
                <a:latin typeface="Poppins" panose="00000500000000000000" pitchFamily="2" charset="0"/>
                <a:cs typeface="Poppins" panose="00000500000000000000" pitchFamily="2" charset="0"/>
              </a:rPr>
              <a:t>Souveränität</a:t>
            </a:r>
            <a:endParaRPr lang="de-DE" sz="2000" dirty="0"/>
          </a:p>
        </p:txBody>
      </p:sp>
      <p:sp>
        <p:nvSpPr>
          <p:cNvPr id="7" name="Gleich 6">
            <a:extLst>
              <a:ext uri="{FF2B5EF4-FFF2-40B4-BE49-F238E27FC236}">
                <a16:creationId xmlns:a16="http://schemas.microsoft.com/office/drawing/2014/main" id="{3ACC4ACF-0D07-B400-E451-11E760D5A5B3}"/>
              </a:ext>
            </a:extLst>
          </p:cNvPr>
          <p:cNvSpPr/>
          <p:nvPr/>
        </p:nvSpPr>
        <p:spPr>
          <a:xfrm>
            <a:off x="4201817" y="3139127"/>
            <a:ext cx="478722" cy="377687"/>
          </a:xfrm>
          <a:prstGeom prst="mathEqual">
            <a:avLst/>
          </a:pr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8" name="Additionszeichen 7">
            <a:extLst>
              <a:ext uri="{FF2B5EF4-FFF2-40B4-BE49-F238E27FC236}">
                <a16:creationId xmlns:a16="http://schemas.microsoft.com/office/drawing/2014/main" id="{86F5CA7C-1A6E-AFE5-74A9-7AE9691BF844}"/>
              </a:ext>
            </a:extLst>
          </p:cNvPr>
          <p:cNvSpPr/>
          <p:nvPr/>
        </p:nvSpPr>
        <p:spPr>
          <a:xfrm>
            <a:off x="7686903" y="3107915"/>
            <a:ext cx="440110" cy="440110"/>
          </a:xfrm>
          <a:prstGeom prst="mathPlus">
            <a:avLst/>
          </a:pr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</p:spTree>
    <p:extLst>
      <p:ext uri="{BB962C8B-B14F-4D97-AF65-F5344CB8AC3E}">
        <p14:creationId xmlns:p14="http://schemas.microsoft.com/office/powerpoint/2010/main" val="1080944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Souveränitäts-Ziele gibt es?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6D526C2-7E39-F0F3-29FA-26E86E72045E}"/>
              </a:ext>
            </a:extLst>
          </p:cNvPr>
          <p:cNvSpPr/>
          <p:nvPr/>
        </p:nvSpPr>
        <p:spPr>
          <a:xfrm>
            <a:off x="687509" y="2076171"/>
            <a:ext cx="1579787" cy="7227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latin typeface="Gilroy Bold" panose="00000800000000000000" pitchFamily="50" charset="0"/>
              </a:rPr>
              <a:t>München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B07546F-A72F-2DD2-4566-78858ECF09D8}"/>
              </a:ext>
            </a:extLst>
          </p:cNvPr>
          <p:cNvSpPr/>
          <p:nvPr/>
        </p:nvSpPr>
        <p:spPr>
          <a:xfrm>
            <a:off x="687509" y="2857026"/>
            <a:ext cx="1579787" cy="7227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latin typeface="Gilroy Bold" panose="00000800000000000000" pitchFamily="50" charset="0"/>
              </a:rPr>
              <a:t>CERN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BA087E0-3BDA-B583-B3E9-5E7755AA6C37}"/>
              </a:ext>
            </a:extLst>
          </p:cNvPr>
          <p:cNvSpPr/>
          <p:nvPr/>
        </p:nvSpPr>
        <p:spPr>
          <a:xfrm>
            <a:off x="687509" y="3637880"/>
            <a:ext cx="1579787" cy="7227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000" b="1" dirty="0" err="1">
                <a:latin typeface="Gilroy Bold" panose="00000800000000000000" pitchFamily="50" charset="0"/>
              </a:rPr>
              <a:t>StackIT</a:t>
            </a:r>
            <a:endParaRPr lang="de-DE" sz="2000" b="1" dirty="0">
              <a:latin typeface="Gilroy Bold" panose="00000800000000000000" pitchFamily="50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82BDFDA-C022-108C-C18C-B39CCC236CEC}"/>
              </a:ext>
            </a:extLst>
          </p:cNvPr>
          <p:cNvSpPr/>
          <p:nvPr/>
        </p:nvSpPr>
        <p:spPr>
          <a:xfrm>
            <a:off x="687509" y="4418735"/>
            <a:ext cx="1579787" cy="7227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latin typeface="Gilroy Bold" panose="00000800000000000000" pitchFamily="50" charset="0"/>
              </a:rPr>
              <a:t>OVH Cloud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462CDE3-DC6B-5DBA-1EE5-01F6462005E1}"/>
              </a:ext>
            </a:extLst>
          </p:cNvPr>
          <p:cNvSpPr/>
          <p:nvPr/>
        </p:nvSpPr>
        <p:spPr>
          <a:xfrm>
            <a:off x="687509" y="5199589"/>
            <a:ext cx="1579787" cy="7227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latin typeface="Gilroy Bold" panose="00000800000000000000" pitchFamily="50" charset="0"/>
              </a:rPr>
              <a:t>Bund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B38E18D-3746-9A38-5054-C03A1E28CBFC}"/>
              </a:ext>
            </a:extLst>
          </p:cNvPr>
          <p:cNvSpPr/>
          <p:nvPr/>
        </p:nvSpPr>
        <p:spPr>
          <a:xfrm>
            <a:off x="2334799" y="2076171"/>
            <a:ext cx="2540520" cy="7227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</a:rPr>
              <a:t>Die Stadt ersetzt Windows-PCs durch Rechner mit Linux-Betriebssystem.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AC274F1-B21A-AF99-8064-5C85B8ECE5A8}"/>
              </a:ext>
            </a:extLst>
          </p:cNvPr>
          <p:cNvSpPr/>
          <p:nvPr/>
        </p:nvSpPr>
        <p:spPr>
          <a:xfrm>
            <a:off x="2334799" y="2857026"/>
            <a:ext cx="2540520" cy="7227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</a:rPr>
              <a:t>Das Forschungszentrum nutzt einen Open-Source-basierten Online-Datenspeicher.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15527D3-A247-4EC4-697F-05B1DB3A9808}"/>
              </a:ext>
            </a:extLst>
          </p:cNvPr>
          <p:cNvSpPr/>
          <p:nvPr/>
        </p:nvSpPr>
        <p:spPr>
          <a:xfrm>
            <a:off x="2334799" y="3637880"/>
            <a:ext cx="2540520" cy="7227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</a:rPr>
              <a:t>Der Cloud-Anbieter nutzt die </a:t>
            </a:r>
            <a:r>
              <a:rPr lang="de-DE" sz="1200" dirty="0" err="1">
                <a:latin typeface="Gilroy" panose="00000500000000000000" pitchFamily="50" charset="0"/>
              </a:rPr>
              <a:t>Entwicklungsplatform</a:t>
            </a:r>
            <a:r>
              <a:rPr lang="de-DE" sz="1200" dirty="0">
                <a:latin typeface="Gilroy" panose="00000500000000000000" pitchFamily="50" charset="0"/>
              </a:rPr>
              <a:t> Cloud Foundry.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50013FC-17D7-B00C-F9DF-6F2048F0DE7B}"/>
              </a:ext>
            </a:extLst>
          </p:cNvPr>
          <p:cNvSpPr/>
          <p:nvPr/>
        </p:nvSpPr>
        <p:spPr>
          <a:xfrm>
            <a:off x="2334799" y="4418735"/>
            <a:ext cx="2540520" cy="7227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</a:rPr>
              <a:t>Kunden wird empfohlen, RZ-übergreifende Backups zu nutzen.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6BF88CF-67B1-7EA2-3131-3E2F12F9E055}"/>
              </a:ext>
            </a:extLst>
          </p:cNvPr>
          <p:cNvSpPr/>
          <p:nvPr/>
        </p:nvSpPr>
        <p:spPr>
          <a:xfrm>
            <a:off x="2334799" y="5199589"/>
            <a:ext cx="2540520" cy="7227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200" dirty="0">
                <a:latin typeface="Gilroy" panose="00000500000000000000" pitchFamily="50" charset="0"/>
              </a:rPr>
              <a:t>Der Bund baut eine eigene Cloud für die Verwaltung auf.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719B8B6-E0C0-D484-1D17-966DA6B3D07C}"/>
              </a:ext>
            </a:extLst>
          </p:cNvPr>
          <p:cNvSpPr/>
          <p:nvPr/>
        </p:nvSpPr>
        <p:spPr>
          <a:xfrm>
            <a:off x="4962668" y="2076171"/>
            <a:ext cx="6541822" cy="3846134"/>
          </a:xfrm>
          <a:prstGeom prst="rect">
            <a:avLst/>
          </a:prstGeom>
          <a:gradFill>
            <a:gsLst>
              <a:gs pos="0">
                <a:srgbClr val="34CA8C">
                  <a:alpha val="20000"/>
                </a:srgbClr>
              </a:gs>
              <a:gs pos="100000">
                <a:srgbClr val="42D0C6">
                  <a:alpha val="20000"/>
                </a:srgbClr>
              </a:gs>
            </a:gsLst>
            <a:lin ang="24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latin typeface="Gilroy Bold" panose="00000800000000000000" pitchFamily="50" charset="0"/>
              </a:rPr>
              <a:t>Sind das alle </a:t>
            </a:r>
            <a:br>
              <a:rPr lang="de-DE" sz="2800" dirty="0">
                <a:latin typeface="Gilroy Bold" panose="00000800000000000000" pitchFamily="50" charset="0"/>
              </a:rPr>
            </a:br>
            <a:r>
              <a:rPr lang="de-DE" sz="2800" dirty="0">
                <a:latin typeface="Gilroy Bold" panose="00000800000000000000" pitchFamily="50" charset="0"/>
              </a:rPr>
              <a:t>Souveränitätsziele?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4574AD0-2368-3C86-8B6C-CAC5A6699B43}"/>
              </a:ext>
            </a:extLst>
          </p:cNvPr>
          <p:cNvSpPr txBox="1"/>
          <p:nvPr/>
        </p:nvSpPr>
        <p:spPr>
          <a:xfrm>
            <a:off x="687509" y="5958882"/>
            <a:ext cx="1033297" cy="215444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algn="l"/>
            <a:r>
              <a:rPr lang="de-DE" sz="8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RZ=Rechenzentrum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0D34D919-5EDF-5D54-E5DD-4C6EE80CAC8F}"/>
              </a:ext>
            </a:extLst>
          </p:cNvPr>
          <p:cNvGrpSpPr/>
          <p:nvPr/>
        </p:nvGrpSpPr>
        <p:grpSpPr>
          <a:xfrm>
            <a:off x="4962668" y="1554793"/>
            <a:ext cx="6541822" cy="463239"/>
            <a:chOff x="4962668" y="1554793"/>
            <a:chExt cx="6541822" cy="463239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0" scaled="0"/>
          </a:gradFill>
        </p:grpSpPr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12FEC4D6-A10C-3E6A-0BA3-56051F3C01C8}"/>
                </a:ext>
              </a:extLst>
            </p:cNvPr>
            <p:cNvSpPr txBox="1"/>
            <p:nvPr/>
          </p:nvSpPr>
          <p:spPr>
            <a:xfrm>
              <a:off x="4962668" y="1554793"/>
              <a:ext cx="3237159" cy="463239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pPr algn="ctr"/>
              <a:r>
                <a:rPr lang="de-DE" sz="2000" b="1" dirty="0"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Leistungsfähigkeit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37692294-AFA4-FD5A-7164-EE87F14214AE}"/>
                </a:ext>
              </a:extLst>
            </p:cNvPr>
            <p:cNvSpPr txBox="1"/>
            <p:nvPr/>
          </p:nvSpPr>
          <p:spPr>
            <a:xfrm>
              <a:off x="8267331" y="1554793"/>
              <a:ext cx="3237159" cy="463239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72000" rIns="72000" anchor="ctr">
              <a:noAutofit/>
            </a:bodyPr>
            <a:lstStyle>
              <a:defPPr>
                <a:defRPr lang="en-US"/>
              </a:defPPr>
              <a:lvl1pPr algn="ctr">
                <a:defRPr sz="1600" b="1">
                  <a:solidFill>
                    <a:srgbClr val="013453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defRPr>
              </a:lvl1pPr>
            </a:lstStyle>
            <a:p>
              <a:r>
                <a:rPr lang="de-DE" sz="2000" dirty="0">
                  <a:solidFill>
                    <a:schemeClr val="tx1"/>
                  </a:solidFill>
                  <a:latin typeface="Gilroy Bold" panose="00000800000000000000" pitchFamily="50" charset="0"/>
                </a:rPr>
                <a:t>Kontrolle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9562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78BF2-DD80-0B91-E0FE-2C5514D3E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6020" y="2828834"/>
            <a:ext cx="6639959" cy="1200329"/>
          </a:xfrm>
        </p:spPr>
        <p:txBody>
          <a:bodyPr/>
          <a:lstStyle/>
          <a:p>
            <a:r>
              <a:rPr lang="de-DE" dirty="0"/>
              <a:t>Welche spezifischen </a:t>
            </a:r>
            <a:br>
              <a:rPr lang="de-DE" dirty="0"/>
            </a:br>
            <a:r>
              <a:rPr lang="de-DE" dirty="0"/>
              <a:t>Souveränitäts-Ziele gibt es?</a:t>
            </a:r>
          </a:p>
        </p:txBody>
      </p:sp>
    </p:spTree>
    <p:extLst>
      <p:ext uri="{BB962C8B-B14F-4D97-AF65-F5344CB8AC3E}">
        <p14:creationId xmlns:p14="http://schemas.microsoft.com/office/powerpoint/2010/main" val="831521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68C2D-D19A-4763-ADB4-E38481695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über Souveränitäts-Ziele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7AD92BA2-FCB0-2534-7047-44B19E861513}"/>
              </a:ext>
            </a:extLst>
          </p:cNvPr>
          <p:cNvGrpSpPr/>
          <p:nvPr/>
        </p:nvGrpSpPr>
        <p:grpSpPr>
          <a:xfrm>
            <a:off x="789940" y="2314576"/>
            <a:ext cx="10418478" cy="3696438"/>
            <a:chOff x="358140" y="1562845"/>
            <a:chExt cx="8411787" cy="2903006"/>
          </a:xfrm>
          <a:solidFill>
            <a:schemeClr val="bg1">
              <a:lumMod val="95000"/>
            </a:schemeClr>
          </a:solidFill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BF020B4-63A0-1925-6E98-9C6A1991FD5A}"/>
                </a:ext>
              </a:extLst>
            </p:cNvPr>
            <p:cNvGrpSpPr/>
            <p:nvPr/>
          </p:nvGrpSpPr>
          <p:grpSpPr>
            <a:xfrm>
              <a:off x="358140" y="1566494"/>
              <a:ext cx="4183121" cy="2570938"/>
              <a:chOff x="2809145" y="1965420"/>
              <a:chExt cx="4328066" cy="2316395"/>
            </a:xfrm>
            <a:grpFill/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93419D57-1990-6E34-39B4-744D1F22705B}"/>
                  </a:ext>
                </a:extLst>
              </p:cNvPr>
              <p:cNvSpPr/>
              <p:nvPr/>
            </p:nvSpPr>
            <p:spPr>
              <a:xfrm>
                <a:off x="2809145" y="1965420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Bestehendes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Geschäft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gleichbleibend 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weiterbetreiben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357A7C1-C731-111F-2E3E-0A74F6B73455}"/>
                  </a:ext>
                </a:extLst>
              </p:cNvPr>
              <p:cNvSpPr/>
              <p:nvPr/>
            </p:nvSpPr>
            <p:spPr>
              <a:xfrm>
                <a:off x="2809145" y="2258382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Starke und spontane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Nachfrageschwankungen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abbilden</a:t>
                </a:r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30500E3-2093-CD0D-3C7A-21B0CC890353}"/>
                  </a:ext>
                </a:extLst>
              </p:cNvPr>
              <p:cNvSpPr/>
              <p:nvPr/>
            </p:nvSpPr>
            <p:spPr>
              <a:xfrm>
                <a:off x="2809145" y="2551344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neue digitale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Produkte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entwickeln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B8B86869-5454-D508-FF38-96DAF1FAC471}"/>
                  </a:ext>
                </a:extLst>
              </p:cNvPr>
              <p:cNvSpPr/>
              <p:nvPr/>
            </p:nvSpPr>
            <p:spPr>
              <a:xfrm>
                <a:off x="2809145" y="2844304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Eine 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zeitgemäße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User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Experience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bieten können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70A1D1B8-9474-46CC-A565-6926F9DD403F}"/>
                  </a:ext>
                </a:extLst>
              </p:cNvPr>
              <p:cNvSpPr/>
              <p:nvPr/>
            </p:nvSpPr>
            <p:spPr>
              <a:xfrm>
                <a:off x="2809145" y="3437719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 und kostengünstig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wechseln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können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37E3D301-8026-BF2D-A33B-EABF8524AE2A}"/>
                  </a:ext>
                </a:extLst>
              </p:cNvPr>
              <p:cNvSpPr/>
              <p:nvPr/>
            </p:nvSpPr>
            <p:spPr>
              <a:xfrm>
                <a:off x="2809145" y="3730681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Naturkatastrophen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  <a:endParaRPr lang="de-DE" sz="1200" b="1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59EF22CA-C702-CD1A-40A3-545A68C8235F}"/>
                  </a:ext>
                </a:extLst>
              </p:cNvPr>
              <p:cNvSpPr/>
              <p:nvPr/>
            </p:nvSpPr>
            <p:spPr>
              <a:xfrm>
                <a:off x="2809145" y="3137266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Gleiche Tools wie Wettbewerber nutzen können (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Level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 err="1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Playing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Field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)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E88C42F4-71A4-8C72-DE91-D181BB751362}"/>
                  </a:ext>
                </a:extLst>
              </p:cNvPr>
              <p:cNvSpPr/>
              <p:nvPr/>
            </p:nvSpPr>
            <p:spPr>
              <a:xfrm>
                <a:off x="2809145" y="4024447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Krieg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im eigenen Land sicherstellen</a:t>
                </a:r>
                <a:endParaRPr lang="de-DE" sz="1200" b="1" dirty="0">
                  <a:solidFill>
                    <a:srgbClr val="013453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4085C99C-B134-26F5-A815-77E85999ED4D}"/>
                </a:ext>
              </a:extLst>
            </p:cNvPr>
            <p:cNvGrpSpPr/>
            <p:nvPr/>
          </p:nvGrpSpPr>
          <p:grpSpPr>
            <a:xfrm>
              <a:off x="4586806" y="1562845"/>
              <a:ext cx="4183121" cy="2903006"/>
              <a:chOff x="2809145" y="1372464"/>
              <a:chExt cx="4328066" cy="2615585"/>
            </a:xfrm>
            <a:grpFill/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EC7C1C5-57B6-2C6D-69FF-68291F067544}"/>
                  </a:ext>
                </a:extLst>
              </p:cNvPr>
              <p:cNvSpPr/>
              <p:nvPr/>
            </p:nvSpPr>
            <p:spPr>
              <a:xfrm>
                <a:off x="2809145" y="1965420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Zugriff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durch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Legislation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praktisch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verhindern</a:t>
                </a: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17CA1EE7-53FF-20B6-D4D9-9F3D72C113B0}"/>
                  </a:ext>
                </a:extLst>
              </p:cNvPr>
              <p:cNvSpPr/>
              <p:nvPr/>
            </p:nvSpPr>
            <p:spPr>
              <a:xfrm>
                <a:off x="2809145" y="2258382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Jegliche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Zuständigkeit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fremder Legislation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1760DF1D-AD43-7521-4410-7974727B3245}"/>
                  </a:ext>
                </a:extLst>
              </p:cNvPr>
              <p:cNvSpPr/>
              <p:nvPr/>
            </p:nvSpPr>
            <p:spPr>
              <a:xfrm>
                <a:off x="2809145" y="2551344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Kriminellen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sicherstellen</a:t>
                </a: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293EC18-F879-9DF9-68EA-729263AE6D39}"/>
                  </a:ext>
                </a:extLst>
              </p:cNvPr>
              <p:cNvSpPr/>
              <p:nvPr/>
            </p:nvSpPr>
            <p:spPr>
              <a:xfrm>
                <a:off x="2809145" y="2844304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Geheimdiensten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A0C935C1-9286-B919-0D68-24F98432812B}"/>
                  </a:ext>
                </a:extLst>
              </p:cNvPr>
              <p:cNvSpPr/>
              <p:nvPr/>
            </p:nvSpPr>
            <p:spPr>
              <a:xfrm>
                <a:off x="2809145" y="3437719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Softwares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A7294BFD-5490-1E8A-2A92-07DE2A2CC842}"/>
                  </a:ext>
                </a:extLst>
              </p:cNvPr>
              <p:cNvSpPr/>
              <p:nvPr/>
            </p:nvSpPr>
            <p:spPr>
              <a:xfrm>
                <a:off x="2809145" y="3730681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von bestimmten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Ländern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8A026DC7-C59C-88C7-CB65-82A6BBB0CD16}"/>
                  </a:ext>
                </a:extLst>
              </p:cNvPr>
              <p:cNvSpPr/>
              <p:nvPr/>
            </p:nvSpPr>
            <p:spPr>
              <a:xfrm>
                <a:off x="2809145" y="3137266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FF9244DB-FD17-1CBA-8F81-CD7F0F7A5E14}"/>
                  </a:ext>
                </a:extLst>
              </p:cNvPr>
              <p:cNvSpPr/>
              <p:nvPr/>
            </p:nvSpPr>
            <p:spPr>
              <a:xfrm>
                <a:off x="2809145" y="1372464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Gewünschte Zertifizierungen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erreichen</a:t>
                </a: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AE387A95-EEF8-6BE6-D1BE-BED936EE5ECD}"/>
                  </a:ext>
                </a:extLst>
              </p:cNvPr>
              <p:cNvSpPr/>
              <p:nvPr/>
            </p:nvSpPr>
            <p:spPr>
              <a:xfrm>
                <a:off x="2809145" y="1665426"/>
                <a:ext cx="4328066" cy="25736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Aktueller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Regulierungsvorgaben</a:t>
                </a:r>
                <a:r>
                  <a:rPr lang="de-DE" sz="1200" b="1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200" dirty="0">
                    <a:solidFill>
                      <a:srgbClr val="013453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einhalten</a:t>
                </a:r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063BB2B2-7209-2DFC-CF8C-845CA88428C1}"/>
              </a:ext>
            </a:extLst>
          </p:cNvPr>
          <p:cNvGrpSpPr/>
          <p:nvPr/>
        </p:nvGrpSpPr>
        <p:grpSpPr>
          <a:xfrm>
            <a:off x="789940" y="1869166"/>
            <a:ext cx="10418478" cy="401292"/>
            <a:chOff x="789940" y="2003353"/>
            <a:chExt cx="10418478" cy="401292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DAF009B1-A2B8-A7BC-81B1-5A006DE7C5B2}"/>
                </a:ext>
              </a:extLst>
            </p:cNvPr>
            <p:cNvSpPr txBox="1"/>
            <p:nvPr/>
          </p:nvSpPr>
          <p:spPr>
            <a:xfrm>
              <a:off x="789940" y="2003353"/>
              <a:ext cx="5181034" cy="40129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144000" rIns="144000" anchor="ctr">
              <a:noAutofit/>
            </a:bodyPr>
            <a:lstStyle/>
            <a:p>
              <a:pPr algn="ctr"/>
              <a:r>
                <a:rPr lang="de-DE" sz="2000" b="1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Leistungsfähigkeit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C0917326-9724-5E59-6B5B-1767D949D690}"/>
                </a:ext>
              </a:extLst>
            </p:cNvPr>
            <p:cNvSpPr txBox="1"/>
            <p:nvPr/>
          </p:nvSpPr>
          <p:spPr>
            <a:xfrm>
              <a:off x="6027384" y="2003353"/>
              <a:ext cx="5181034" cy="40129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square" lIns="144000" rIns="144000" anchor="ctr">
              <a:noAutofit/>
            </a:bodyPr>
            <a:lstStyle>
              <a:defPPr>
                <a:defRPr lang="en-US"/>
              </a:defPPr>
              <a:lvl1pPr algn="ctr">
                <a:defRPr sz="1600" b="1">
                  <a:solidFill>
                    <a:srgbClr val="013453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defRPr>
              </a:lvl1pPr>
            </a:lstStyle>
            <a:p>
              <a:r>
                <a:rPr lang="de-DE" sz="2000" dirty="0">
                  <a:latin typeface="Gilroy Bold" panose="00000800000000000000" pitchFamily="50" charset="0"/>
                </a:rPr>
                <a:t>Kontrolle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610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68C2D-D19A-4763-ADB4-E38481695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Souveränitätsziele haben Sie?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78C6E6F-0D7A-BCE9-A846-B87F832541F3}"/>
              </a:ext>
            </a:extLst>
          </p:cNvPr>
          <p:cNvGrpSpPr/>
          <p:nvPr/>
        </p:nvGrpSpPr>
        <p:grpSpPr>
          <a:xfrm>
            <a:off x="834390" y="1959408"/>
            <a:ext cx="10424160" cy="4119418"/>
            <a:chOff x="834390" y="1778433"/>
            <a:chExt cx="10424160" cy="4119418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FC574987-E230-38A1-40D7-D1E09F1EDF53}"/>
                </a:ext>
              </a:extLst>
            </p:cNvPr>
            <p:cNvGrpSpPr/>
            <p:nvPr/>
          </p:nvGrpSpPr>
          <p:grpSpPr>
            <a:xfrm>
              <a:off x="834390" y="1778433"/>
              <a:ext cx="10424160" cy="431736"/>
              <a:chOff x="358140" y="1199341"/>
              <a:chExt cx="8411787" cy="324000"/>
            </a:xfrm>
            <a:gradFill>
              <a:gsLst>
                <a:gs pos="72552">
                  <a:srgbClr val="31CBA5"/>
                </a:gs>
                <a:gs pos="46909">
                  <a:srgbClr val="41C1CE"/>
                </a:gs>
                <a:gs pos="248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2F977FD1-05FE-C9BD-6EDE-89BF71AC5074}"/>
                  </a:ext>
                </a:extLst>
              </p:cNvPr>
              <p:cNvSpPr txBox="1"/>
              <p:nvPr/>
            </p:nvSpPr>
            <p:spPr>
              <a:xfrm>
                <a:off x="358140" y="1199341"/>
                <a:ext cx="4183121" cy="3240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Leistungsfähigkeit</a:t>
                </a:r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382CE99D-F787-95EB-AA18-2E53F7416775}"/>
                  </a:ext>
                </a:extLst>
              </p:cNvPr>
              <p:cNvSpPr txBox="1"/>
              <p:nvPr/>
            </p:nvSpPr>
            <p:spPr>
              <a:xfrm>
                <a:off x="4586806" y="1199341"/>
                <a:ext cx="4183121" cy="3240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>
                <a:defPPr>
                  <a:defRPr lang="en-US"/>
                </a:defPPr>
                <a:lvl1pPr algn="ctr">
                  <a:defRPr sz="1600" b="1">
                    <a:solidFill>
                      <a:srgbClr val="013453"/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defRPr>
                </a:lvl1pPr>
              </a:lstStyle>
              <a:p>
                <a:r>
                  <a:rPr lang="de-DE" sz="1800" dirty="0">
                    <a:solidFill>
                      <a:schemeClr val="bg1"/>
                    </a:solidFill>
                    <a:latin typeface="Gilroy Bold" panose="00000800000000000000" pitchFamily="50" charset="0"/>
                  </a:rPr>
                  <a:t>Kontrolle</a:t>
                </a:r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F353839E-6DFE-A5D6-58AF-794D6C126DE0}"/>
                </a:ext>
              </a:extLst>
            </p:cNvPr>
            <p:cNvGrpSpPr/>
            <p:nvPr/>
          </p:nvGrpSpPr>
          <p:grpSpPr>
            <a:xfrm>
              <a:off x="834390" y="2884869"/>
              <a:ext cx="10424159" cy="3012982"/>
              <a:chOff x="358140" y="2029675"/>
              <a:chExt cx="8038402" cy="2261117"/>
            </a:xfrm>
            <a:solidFill>
              <a:schemeClr val="bg1">
                <a:lumMod val="95000"/>
              </a:schemeClr>
            </a:solidFill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4990398D-C46F-2348-2EA4-55A3383422DE}"/>
                  </a:ext>
                </a:extLst>
              </p:cNvPr>
              <p:cNvSpPr/>
              <p:nvPr/>
            </p:nvSpPr>
            <p:spPr>
              <a:xfrm>
                <a:off x="358140" y="375439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Starke und spontane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Nachfrage-schwankungen 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abbilden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38D6B9F3-91CB-F594-E99A-C0B891894E05}"/>
                  </a:ext>
                </a:extLst>
              </p:cNvPr>
              <p:cNvSpPr/>
              <p:nvPr/>
            </p:nvSpPr>
            <p:spPr>
              <a:xfrm>
                <a:off x="3581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Bestehendes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Geschäft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gleichbleibend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weiterbetreiben</a:t>
                </a: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8D3B682-D220-4649-3ED3-E164241F5799}"/>
                  </a:ext>
                </a:extLst>
              </p:cNvPr>
              <p:cNvSpPr/>
              <p:nvPr/>
            </p:nvSpPr>
            <p:spPr>
              <a:xfrm>
                <a:off x="3581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Naturkatastrophen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  <a:endPara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4B45346-9572-8899-3F2E-E184AF5DE2DF}"/>
                  </a:ext>
                </a:extLst>
              </p:cNvPr>
              <p:cNvSpPr/>
              <p:nvPr/>
            </p:nvSpPr>
            <p:spPr>
              <a:xfrm>
                <a:off x="3581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Krieg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im eigenen Land sicherstellen</a:t>
                </a:r>
                <a:endPara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F7FBF365-7FB3-8EAC-90FA-72E28B2A3BAF}"/>
                  </a:ext>
                </a:extLst>
              </p:cNvPr>
              <p:cNvSpPr/>
              <p:nvPr/>
            </p:nvSpPr>
            <p:spPr>
              <a:xfrm>
                <a:off x="197739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 neue digitale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Produkte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entwickeln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8E616096-1860-84DF-DEB2-57BC24594A3A}"/>
                  </a:ext>
                </a:extLst>
              </p:cNvPr>
              <p:cNvSpPr/>
              <p:nvPr/>
            </p:nvSpPr>
            <p:spPr>
              <a:xfrm>
                <a:off x="197739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zeitgemäße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User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Experience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bieten können</a:t>
                </a: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42312B92-FD55-B317-C035-D7052088D5BD}"/>
                  </a:ext>
                </a:extLst>
              </p:cNvPr>
              <p:cNvSpPr/>
              <p:nvPr/>
            </p:nvSpPr>
            <p:spPr>
              <a:xfrm>
                <a:off x="197739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Gleiche Tools wie Wett-bewerber nutzen können (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Level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 err="1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Playing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Field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)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B55B1057-C7D1-B303-9DEE-8AC1A62F7608}"/>
                  </a:ext>
                </a:extLst>
              </p:cNvPr>
              <p:cNvSpPr/>
              <p:nvPr/>
            </p:nvSpPr>
            <p:spPr>
              <a:xfrm>
                <a:off x="1977390" y="375439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 und kostengünstig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wechseln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können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C44407D1-0A46-F9E3-B36A-1DFF92729515}"/>
                  </a:ext>
                </a:extLst>
              </p:cNvPr>
              <p:cNvSpPr/>
              <p:nvPr/>
            </p:nvSpPr>
            <p:spPr>
              <a:xfrm>
                <a:off x="35966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Gewünschte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Zertifizierungen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erreichen</a:t>
                </a: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AA02D30B-9CE2-2585-CB6C-A603F1AA25F6}"/>
                  </a:ext>
                </a:extLst>
              </p:cNvPr>
              <p:cNvSpPr/>
              <p:nvPr/>
            </p:nvSpPr>
            <p:spPr>
              <a:xfrm>
                <a:off x="35966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Aktueller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Regulierungsvorgaben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einhalten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5B141A87-D0F7-7C82-81F0-BDE7F887ECF5}"/>
                  </a:ext>
                </a:extLst>
              </p:cNvPr>
              <p:cNvSpPr/>
              <p:nvPr/>
            </p:nvSpPr>
            <p:spPr>
              <a:xfrm>
                <a:off x="35966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Jegliche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Zuständigkeit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Legislation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A2352BD0-1EB6-6374-B665-7401A48D6000}"/>
                  </a:ext>
                </a:extLst>
              </p:cNvPr>
              <p:cNvSpPr/>
              <p:nvPr/>
            </p:nvSpPr>
            <p:spPr>
              <a:xfrm>
                <a:off x="521589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Zugriff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durch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Legislation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praktisch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verhindern</a:t>
                </a:r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153A9921-4E75-195A-21E2-BC3E142A7762}"/>
                  </a:ext>
                </a:extLst>
              </p:cNvPr>
              <p:cNvSpPr/>
              <p:nvPr/>
            </p:nvSpPr>
            <p:spPr>
              <a:xfrm>
                <a:off x="521589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Kriminellen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sicherstellen</a:t>
                </a: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E39C20A3-EAF5-63B8-F3C0-E711D4C64AE0}"/>
                  </a:ext>
                </a:extLst>
              </p:cNvPr>
              <p:cNvSpPr/>
              <p:nvPr/>
            </p:nvSpPr>
            <p:spPr>
              <a:xfrm>
                <a:off x="521589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Geheimdiensten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1F6CE956-0C7F-1F4E-54B1-B7686817F1E3}"/>
                  </a:ext>
                </a:extLst>
              </p:cNvPr>
              <p:cNvSpPr/>
              <p:nvPr/>
            </p:nvSpPr>
            <p:spPr>
              <a:xfrm>
                <a:off x="68351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A0CEBA50-35EB-6B7B-7C39-1693BAA167C7}"/>
                  </a:ext>
                </a:extLst>
              </p:cNvPr>
              <p:cNvSpPr/>
              <p:nvPr/>
            </p:nvSpPr>
            <p:spPr>
              <a:xfrm>
                <a:off x="68351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Softwares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4E8E25CC-D9B4-32DB-B856-64CC0C2C46BD}"/>
                  </a:ext>
                </a:extLst>
              </p:cNvPr>
              <p:cNvSpPr/>
              <p:nvPr/>
            </p:nvSpPr>
            <p:spPr>
              <a:xfrm>
                <a:off x="68351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von bestimmten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Ländern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vermeiden</a:t>
                </a:r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6FFEA33B-502F-688B-3B89-44C82FDF2BF9}"/>
                </a:ext>
              </a:extLst>
            </p:cNvPr>
            <p:cNvGrpSpPr/>
            <p:nvPr/>
          </p:nvGrpSpPr>
          <p:grpSpPr>
            <a:xfrm>
              <a:off x="834391" y="2259947"/>
              <a:ext cx="10424159" cy="575145"/>
              <a:chOff x="358141" y="1560697"/>
              <a:chExt cx="8411786" cy="431622"/>
            </a:xfr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</p:grpSpPr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9296E53-939C-A3A6-62B5-2C24D354BF77}"/>
                  </a:ext>
                </a:extLst>
              </p:cNvPr>
              <p:cNvSpPr txBox="1"/>
              <p:nvPr/>
            </p:nvSpPr>
            <p:spPr>
              <a:xfrm>
                <a:off x="358141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Aktuelle Leistungs-fähigkeit erhalten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72A38630-FA45-63B5-CE15-8430FBCC8968}"/>
                  </a:ext>
                </a:extLst>
              </p:cNvPr>
              <p:cNvSpPr txBox="1"/>
              <p:nvPr/>
            </p:nvSpPr>
            <p:spPr>
              <a:xfrm>
                <a:off x="2052605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Leistungsfähigkeit ausbauen</a:t>
                </a:r>
              </a:p>
            </p:txBody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5234FDCA-F6CC-B60F-4EE3-15DD065CC77E}"/>
                  </a:ext>
                </a:extLst>
              </p:cNvPr>
              <p:cNvSpPr txBox="1"/>
              <p:nvPr/>
            </p:nvSpPr>
            <p:spPr>
              <a:xfrm>
                <a:off x="3747069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Externe Vorgaben einhalten</a:t>
                </a: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E247EA05-DB10-24A5-1D04-C6266F653392}"/>
                  </a:ext>
                </a:extLst>
              </p:cNvPr>
              <p:cNvSpPr txBox="1"/>
              <p:nvPr/>
            </p:nvSpPr>
            <p:spPr>
              <a:xfrm>
                <a:off x="5441534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Ungewollte Zugriffe vermeiden</a:t>
                </a:r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1D1594A-7399-8B6F-5EF9-B625E656AA0C}"/>
                  </a:ext>
                </a:extLst>
              </p:cNvPr>
              <p:cNvSpPr txBox="1"/>
              <p:nvPr/>
            </p:nvSpPr>
            <p:spPr>
              <a:xfrm>
                <a:off x="7135998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Abhängigkeiten vermeiden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7085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78BF2-DD80-0B91-E0FE-2C5514D3E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947" y="3105832"/>
            <a:ext cx="9288120" cy="646331"/>
          </a:xfrm>
        </p:spPr>
        <p:txBody>
          <a:bodyPr/>
          <a:lstStyle/>
          <a:p>
            <a:r>
              <a:rPr lang="de-DE" dirty="0"/>
              <a:t>Sind die Unternehmen jetzt souveräner?</a:t>
            </a:r>
          </a:p>
        </p:txBody>
      </p:sp>
    </p:spTree>
    <p:extLst>
      <p:ext uri="{BB962C8B-B14F-4D97-AF65-F5344CB8AC3E}">
        <p14:creationId xmlns:p14="http://schemas.microsoft.com/office/powerpoint/2010/main" val="3101881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DA6CC28-1CE6-3A02-3F61-5EC67545E4A1}"/>
              </a:ext>
            </a:extLst>
          </p:cNvPr>
          <p:cNvGrpSpPr/>
          <p:nvPr/>
        </p:nvGrpSpPr>
        <p:grpSpPr>
          <a:xfrm>
            <a:off x="687509" y="1554793"/>
            <a:ext cx="10816981" cy="4619533"/>
            <a:chOff x="687509" y="1554793"/>
            <a:chExt cx="10816981" cy="4619533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6D526C2-7E39-F0F3-29FA-26E86E72045E}"/>
                </a:ext>
              </a:extLst>
            </p:cNvPr>
            <p:cNvSpPr/>
            <p:nvPr/>
          </p:nvSpPr>
          <p:spPr>
            <a:xfrm>
              <a:off x="687509" y="2076171"/>
              <a:ext cx="1579787" cy="722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latin typeface="Gilroy Bold" panose="00000800000000000000" pitchFamily="50" charset="0"/>
                </a:rPr>
                <a:t>München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4B07546F-A72F-2DD2-4566-78858ECF09D8}"/>
                </a:ext>
              </a:extLst>
            </p:cNvPr>
            <p:cNvSpPr/>
            <p:nvPr/>
          </p:nvSpPr>
          <p:spPr>
            <a:xfrm>
              <a:off x="687509" y="2857026"/>
              <a:ext cx="1579787" cy="722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latin typeface="Gilroy Bold" panose="00000800000000000000" pitchFamily="50" charset="0"/>
                </a:rPr>
                <a:t>CERN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BA087E0-3BDA-B583-B3E9-5E7755AA6C37}"/>
                </a:ext>
              </a:extLst>
            </p:cNvPr>
            <p:cNvSpPr/>
            <p:nvPr/>
          </p:nvSpPr>
          <p:spPr>
            <a:xfrm>
              <a:off x="687509" y="3637880"/>
              <a:ext cx="1579787" cy="722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 err="1">
                  <a:latin typeface="Gilroy Bold" panose="00000800000000000000" pitchFamily="50" charset="0"/>
                </a:rPr>
                <a:t>StackIT</a:t>
              </a:r>
              <a:endParaRPr lang="de-DE" sz="2000" b="1" dirty="0">
                <a:latin typeface="Gilroy Bold" panose="00000800000000000000" pitchFamily="50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E82BDFDA-C022-108C-C18C-B39CCC236CEC}"/>
                </a:ext>
              </a:extLst>
            </p:cNvPr>
            <p:cNvSpPr/>
            <p:nvPr/>
          </p:nvSpPr>
          <p:spPr>
            <a:xfrm>
              <a:off x="687509" y="4418735"/>
              <a:ext cx="1579787" cy="722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latin typeface="Gilroy Bold" panose="00000800000000000000" pitchFamily="50" charset="0"/>
                </a:rPr>
                <a:t>OVH Cloud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A462CDE3-DC6B-5DBA-1EE5-01F6462005E1}"/>
                </a:ext>
              </a:extLst>
            </p:cNvPr>
            <p:cNvSpPr/>
            <p:nvPr/>
          </p:nvSpPr>
          <p:spPr>
            <a:xfrm>
              <a:off x="687509" y="5199589"/>
              <a:ext cx="1579787" cy="722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latin typeface="Gilroy Bold" panose="00000800000000000000" pitchFamily="50" charset="0"/>
                </a:rPr>
                <a:t>Bund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3B38E18D-3746-9A38-5054-C03A1E28CBFC}"/>
                </a:ext>
              </a:extLst>
            </p:cNvPr>
            <p:cNvSpPr/>
            <p:nvPr/>
          </p:nvSpPr>
          <p:spPr>
            <a:xfrm>
              <a:off x="2334799" y="2076171"/>
              <a:ext cx="2540520" cy="7227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200" dirty="0">
                  <a:latin typeface="Gilroy" panose="00000500000000000000" pitchFamily="50" charset="0"/>
                </a:rPr>
                <a:t>Die Stadt ersetzt Windows-PCs durch Rechner mit Linux-Betriebssystem.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FAC274F1-B21A-AF99-8064-5C85B8ECE5A8}"/>
                </a:ext>
              </a:extLst>
            </p:cNvPr>
            <p:cNvSpPr/>
            <p:nvPr/>
          </p:nvSpPr>
          <p:spPr>
            <a:xfrm>
              <a:off x="2334799" y="2857026"/>
              <a:ext cx="2540520" cy="7227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200" dirty="0">
                  <a:latin typeface="Gilroy" panose="00000500000000000000" pitchFamily="50" charset="0"/>
                </a:rPr>
                <a:t>Das Forschungszentrum nutzt einen Open-Source-basierten Online-Datenspeicher.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15527D3-A247-4EC4-697F-05B1DB3A9808}"/>
                </a:ext>
              </a:extLst>
            </p:cNvPr>
            <p:cNvSpPr/>
            <p:nvPr/>
          </p:nvSpPr>
          <p:spPr>
            <a:xfrm>
              <a:off x="2334799" y="3637880"/>
              <a:ext cx="2540520" cy="7227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200" dirty="0">
                  <a:latin typeface="Gilroy" panose="00000500000000000000" pitchFamily="50" charset="0"/>
                </a:rPr>
                <a:t>Der Cloud-Anbieter nutzt die </a:t>
              </a:r>
              <a:r>
                <a:rPr lang="de-DE" sz="1200" dirty="0" err="1">
                  <a:latin typeface="Gilroy" panose="00000500000000000000" pitchFamily="50" charset="0"/>
                </a:rPr>
                <a:t>Entwicklungsplatform</a:t>
              </a:r>
              <a:r>
                <a:rPr lang="de-DE" sz="1200" dirty="0">
                  <a:latin typeface="Gilroy" panose="00000500000000000000" pitchFamily="50" charset="0"/>
                </a:rPr>
                <a:t> Cloud Foundry.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150013FC-17D7-B00C-F9DF-6F2048F0DE7B}"/>
                </a:ext>
              </a:extLst>
            </p:cNvPr>
            <p:cNvSpPr/>
            <p:nvPr/>
          </p:nvSpPr>
          <p:spPr>
            <a:xfrm>
              <a:off x="2334799" y="4418735"/>
              <a:ext cx="2540520" cy="7227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200" dirty="0">
                  <a:latin typeface="Gilroy" panose="00000500000000000000" pitchFamily="50" charset="0"/>
                </a:rPr>
                <a:t>Kunden wird empfohlen, RZ-übergreifende Backups zu nutzen.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76BF88CF-67B1-7EA2-3131-3E2F12F9E055}"/>
                </a:ext>
              </a:extLst>
            </p:cNvPr>
            <p:cNvSpPr/>
            <p:nvPr/>
          </p:nvSpPr>
          <p:spPr>
            <a:xfrm>
              <a:off x="2334799" y="5199589"/>
              <a:ext cx="2540520" cy="7227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200" dirty="0">
                  <a:latin typeface="Gilroy" panose="00000500000000000000" pitchFamily="50" charset="0"/>
                </a:rPr>
                <a:t>Der Bund baut eine eigene Cloud für die Verwaltung auf.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0CEE3B-595D-7665-CFD2-E08B414C4C25}"/>
                </a:ext>
              </a:extLst>
            </p:cNvPr>
            <p:cNvGrpSpPr/>
            <p:nvPr/>
          </p:nvGrpSpPr>
          <p:grpSpPr>
            <a:xfrm>
              <a:off x="4962668" y="2076171"/>
              <a:ext cx="6541821" cy="3846134"/>
              <a:chOff x="4151347" y="1490132"/>
              <a:chExt cx="4471105" cy="2935787"/>
            </a:xfrm>
            <a:gradFill>
              <a:gsLst>
                <a:gs pos="0">
                  <a:srgbClr val="34CA8C">
                    <a:alpha val="20000"/>
                  </a:srgbClr>
                </a:gs>
                <a:gs pos="100000">
                  <a:srgbClr val="42D0C6">
                    <a:alpha val="20000"/>
                  </a:srgbClr>
                </a:gs>
              </a:gsLst>
              <a:lin ang="2400000" scaled="0"/>
            </a:gradFill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A719B8B6-E0C0-D484-1D17-966DA6B3D07C}"/>
                  </a:ext>
                </a:extLst>
              </p:cNvPr>
              <p:cNvSpPr/>
              <p:nvPr/>
            </p:nvSpPr>
            <p:spPr>
              <a:xfrm>
                <a:off x="4151347" y="1490132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latin typeface="Gilroy" panose="00000500000000000000" pitchFamily="50" charset="0"/>
                  </a:rPr>
                  <a:t>/</a:t>
                </a: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E38BB84A-C656-E794-7737-E72051CBBCD7}"/>
                  </a:ext>
                </a:extLst>
              </p:cNvPr>
              <p:cNvSpPr/>
              <p:nvPr/>
            </p:nvSpPr>
            <p:spPr>
              <a:xfrm>
                <a:off x="6409967" y="1490132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100" dirty="0">
                    <a:latin typeface="Gilroy" panose="00000500000000000000" pitchFamily="50" charset="0"/>
                  </a:rPr>
                  <a:t>Unabhängigkeit von einzelnen Lieferanten. Mehr Kontrolle der Software-Wertschöpfung.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D29C55C4-39B3-59CF-8FC9-D8324B0F25CD}"/>
                  </a:ext>
                </a:extLst>
              </p:cNvPr>
              <p:cNvSpPr/>
              <p:nvPr/>
            </p:nvSpPr>
            <p:spPr>
              <a:xfrm>
                <a:off x="4151347" y="2086165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latin typeface="Gilroy" panose="00000500000000000000" pitchFamily="50" charset="0"/>
                  </a:rPr>
                  <a:t>/</a:t>
                </a: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4E74B37E-6C1C-B170-11FB-A8ADB27B44A4}"/>
                  </a:ext>
                </a:extLst>
              </p:cNvPr>
              <p:cNvSpPr/>
              <p:nvPr/>
            </p:nvSpPr>
            <p:spPr>
              <a:xfrm>
                <a:off x="6409967" y="2086165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Der Code von Cloud Foundry ist einsehbar und kann beeinflusst werden. 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0F42CDA-BC54-65F7-D16B-8CCB82B6B4A3}"/>
                  </a:ext>
                </a:extLst>
              </p:cNvPr>
              <p:cNvSpPr/>
              <p:nvPr/>
            </p:nvSpPr>
            <p:spPr>
              <a:xfrm>
                <a:off x="4151347" y="2682198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Nutzer von Cloud Foundry können relativ einfach, den Infrastruktur-Anbieter austauschen.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118577E3-955B-F693-0F7B-E44DE2737761}"/>
                  </a:ext>
                </a:extLst>
              </p:cNvPr>
              <p:cNvSpPr/>
              <p:nvPr/>
            </p:nvSpPr>
            <p:spPr>
              <a:xfrm>
                <a:off x="6409967" y="2682198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Der Code von Cloud Foundry ist einsehbar und kann beeinflusst werden. </a:t>
                </a: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24A3B230-3F64-D7AB-EECD-23782123AAC2}"/>
                  </a:ext>
                </a:extLst>
              </p:cNvPr>
              <p:cNvSpPr/>
              <p:nvPr/>
            </p:nvSpPr>
            <p:spPr>
              <a:xfrm>
                <a:off x="4151347" y="3278231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Kunden bleiben leistungsfähig auch bei Katastrophen, die einzelne RZ betreffen.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51F821B3-AFFA-5754-2D9D-330C97A3524A}"/>
                  </a:ext>
                </a:extLst>
              </p:cNvPr>
              <p:cNvSpPr/>
              <p:nvPr/>
            </p:nvSpPr>
            <p:spPr>
              <a:xfrm>
                <a:off x="6409967" y="3278231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latin typeface="Gilroy" panose="00000500000000000000" pitchFamily="50" charset="0"/>
                  </a:rPr>
                  <a:t>/</a:t>
                </a: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05EB6F47-FD79-1F53-69D9-56AA0D8B2AA1}"/>
                  </a:ext>
                </a:extLst>
              </p:cNvPr>
              <p:cNvSpPr/>
              <p:nvPr/>
            </p:nvSpPr>
            <p:spPr>
              <a:xfrm>
                <a:off x="4151347" y="3874264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IT-Leistungen sind schneller und unkomplizierter abrufbar.</a:t>
                </a:r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BBCB8544-0087-A576-0251-2F12BE5000D9}"/>
                  </a:ext>
                </a:extLst>
              </p:cNvPr>
              <p:cNvSpPr/>
              <p:nvPr/>
            </p:nvSpPr>
            <p:spPr>
              <a:xfrm>
                <a:off x="6409967" y="3874264"/>
                <a:ext cx="2212485" cy="551655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r>
                  <a:rPr lang="de-DE" sz="1200" dirty="0">
                    <a:latin typeface="Gilroy" panose="00000500000000000000" pitchFamily="50" charset="0"/>
                  </a:rPr>
                  <a:t>Der Bund behält die Kontrolle über alle Aspekte des Betriebs der Cloud.</a:t>
                </a:r>
              </a:p>
            </p:txBody>
          </p:sp>
        </p:grp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4574AD0-2368-3C86-8B6C-CAC5A6699B43}"/>
                </a:ext>
              </a:extLst>
            </p:cNvPr>
            <p:cNvSpPr txBox="1"/>
            <p:nvPr/>
          </p:nvSpPr>
          <p:spPr>
            <a:xfrm>
              <a:off x="687509" y="5958882"/>
              <a:ext cx="1033297" cy="215444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 algn="l"/>
              <a:r>
                <a:rPr lang="de-DE" sz="8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RZ=Rechenzentrum</a:t>
              </a: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0D34D919-5EDF-5D54-E5DD-4C6EE80CAC8F}"/>
                </a:ext>
              </a:extLst>
            </p:cNvPr>
            <p:cNvGrpSpPr/>
            <p:nvPr/>
          </p:nvGrpSpPr>
          <p:grpSpPr>
            <a:xfrm>
              <a:off x="4962668" y="1554793"/>
              <a:ext cx="6541822" cy="463239"/>
              <a:chOff x="4962668" y="1554793"/>
              <a:chExt cx="6541822" cy="463239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0" scaled="0"/>
            </a:gradFill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12FEC4D6-A10C-3E6A-0BA3-56051F3C01C8}"/>
                  </a:ext>
                </a:extLst>
              </p:cNvPr>
              <p:cNvSpPr txBox="1"/>
              <p:nvPr/>
            </p:nvSpPr>
            <p:spPr>
              <a:xfrm>
                <a:off x="4962668" y="1554793"/>
                <a:ext cx="3237159" cy="463239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2000" b="1" dirty="0"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Leistungsfähigkeit</a:t>
                </a:r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37692294-AFA4-FD5A-7164-EE87F14214AE}"/>
                  </a:ext>
                </a:extLst>
              </p:cNvPr>
              <p:cNvSpPr txBox="1"/>
              <p:nvPr/>
            </p:nvSpPr>
            <p:spPr>
              <a:xfrm>
                <a:off x="8267331" y="1554793"/>
                <a:ext cx="3237159" cy="463239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>
                <a:defPPr>
                  <a:defRPr lang="en-US"/>
                </a:defPPr>
                <a:lvl1pPr algn="ctr">
                  <a:defRPr sz="1600" b="1">
                    <a:solidFill>
                      <a:srgbClr val="013453"/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defRPr>
                </a:lvl1pPr>
              </a:lstStyle>
              <a:p>
                <a:r>
                  <a:rPr lang="de-DE" sz="2000" dirty="0">
                    <a:solidFill>
                      <a:schemeClr val="tx1"/>
                    </a:solidFill>
                    <a:latin typeface="Gilroy Bold" panose="00000800000000000000" pitchFamily="50" charset="0"/>
                  </a:rPr>
                  <a:t>Kontrolle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2738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71100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A03139-7DD8-3E06-7E03-5EA34D4A5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789" y="2736500"/>
            <a:ext cx="5604419" cy="1384995"/>
          </a:xfrm>
        </p:spPr>
        <p:txBody>
          <a:bodyPr/>
          <a:lstStyle/>
          <a:p>
            <a:r>
              <a:rPr lang="de-DE" dirty="0"/>
              <a:t>Beispiele</a:t>
            </a:r>
            <a:br>
              <a:rPr lang="de-DE" dirty="0"/>
            </a:br>
            <a:r>
              <a:rPr lang="de-DE" sz="2400" dirty="0">
                <a:latin typeface="Gilroy" panose="00000500000000000000" pitchFamily="50" charset="0"/>
              </a:rPr>
              <a:t>Was unternehmen Organisationen, </a:t>
            </a:r>
            <a:br>
              <a:rPr lang="de-DE" sz="2400" dirty="0">
                <a:latin typeface="Gilroy" panose="00000500000000000000" pitchFamily="50" charset="0"/>
              </a:rPr>
            </a:br>
            <a:r>
              <a:rPr lang="de-DE" sz="2400" dirty="0">
                <a:latin typeface="Gilroy" panose="00000500000000000000" pitchFamily="50" charset="0"/>
              </a:rPr>
              <a:t>um digital souveräner zu werden?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16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München wechselt das Betriebssystem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82BD07C-70FA-C01D-A811-9F09B48C3154}"/>
              </a:ext>
            </a:extLst>
          </p:cNvPr>
          <p:cNvGrpSpPr/>
          <p:nvPr/>
        </p:nvGrpSpPr>
        <p:grpSpPr>
          <a:xfrm>
            <a:off x="736600" y="1663700"/>
            <a:ext cx="6112774" cy="4271274"/>
            <a:chOff x="736600" y="1663700"/>
            <a:chExt cx="5392591" cy="3768049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74BE32C-8D67-16F7-1BAB-345541514DBD}"/>
                </a:ext>
              </a:extLst>
            </p:cNvPr>
            <p:cNvSpPr/>
            <p:nvPr/>
          </p:nvSpPr>
          <p:spPr>
            <a:xfrm>
              <a:off x="736600" y="1663700"/>
              <a:ext cx="5392591" cy="3768049"/>
            </a:xfrm>
            <a:prstGeom prst="rect">
              <a:avLst/>
            </a:prstGeom>
            <a:solidFill>
              <a:schemeClr val="bg1"/>
            </a:solidFill>
            <a:ln>
              <a:gradFill>
                <a:gsLst>
                  <a:gs pos="0">
                    <a:srgbClr val="7ED878"/>
                  </a:gs>
                  <a:gs pos="100000">
                    <a:srgbClr val="42D0C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E9B5B2F3-3536-7848-67BB-013483C8B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9658" y="1815125"/>
              <a:ext cx="5070788" cy="3452600"/>
            </a:xfrm>
            <a:prstGeom prst="rect">
              <a:avLst/>
            </a:prstGeom>
          </p:spPr>
        </p:pic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BEF49DB2-6955-4213-C98F-F5061AA526BC}"/>
              </a:ext>
            </a:extLst>
          </p:cNvPr>
          <p:cNvSpPr txBox="1"/>
          <p:nvPr/>
        </p:nvSpPr>
        <p:spPr>
          <a:xfrm>
            <a:off x="7303767" y="4321059"/>
            <a:ext cx="33142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Gilroy" panose="00000500000000000000" pitchFamily="50" charset="0"/>
                <a:hlinkClick r:id="rId3"/>
              </a:rPr>
              <a:t>Münchens Ex-OB Christian Ude im Interview (linux-magazin.de)</a:t>
            </a:r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D813D5-ED7B-B4A5-7216-D68BBC2ABF14}"/>
              </a:ext>
            </a:extLst>
          </p:cNvPr>
          <p:cNvSpPr txBox="1"/>
          <p:nvPr/>
        </p:nvSpPr>
        <p:spPr>
          <a:xfrm>
            <a:off x="7303767" y="3241090"/>
            <a:ext cx="33142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Die Stadt ersetzt Windows-PCs durch Rechner mit Linux-Betriebssystem.</a:t>
            </a:r>
          </a:p>
        </p:txBody>
      </p:sp>
    </p:spTree>
    <p:extLst>
      <p:ext uri="{BB962C8B-B14F-4D97-AF65-F5344CB8AC3E}">
        <p14:creationId xmlns:p14="http://schemas.microsoft.com/office/powerpoint/2010/main" val="3696772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nutzte ownCloud als Onlinespeicher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74BE32C-8D67-16F7-1BAB-345541514DBD}"/>
              </a:ext>
            </a:extLst>
          </p:cNvPr>
          <p:cNvSpPr/>
          <p:nvPr/>
        </p:nvSpPr>
        <p:spPr>
          <a:xfrm>
            <a:off x="736600" y="1663700"/>
            <a:ext cx="6112774" cy="4271274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D813D5-ED7B-B4A5-7216-D68BBC2ABF14}"/>
              </a:ext>
            </a:extLst>
          </p:cNvPr>
          <p:cNvSpPr txBox="1"/>
          <p:nvPr/>
        </p:nvSpPr>
        <p:spPr>
          <a:xfrm>
            <a:off x="7303766" y="3241090"/>
            <a:ext cx="44703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Das Forschungszentrum nutzt den Open-Source-basierten Online-Datenspeicher von ownCloud.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65380AB-F1ED-4CF2-F78D-2C2318B58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83" y="1877662"/>
            <a:ext cx="5774716" cy="387322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81D4C31-8781-E948-8AED-1BEF0910B0E1}"/>
              </a:ext>
            </a:extLst>
          </p:cNvPr>
          <p:cNvSpPr txBox="1"/>
          <p:nvPr/>
        </p:nvSpPr>
        <p:spPr>
          <a:xfrm>
            <a:off x="7303766" y="5103977"/>
            <a:ext cx="36837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>
                <a:latin typeface="Gilroy" panose="00000500000000000000" pitchFamily="50" charset="0"/>
                <a:hlinkClick r:id="rId3"/>
              </a:rPr>
              <a:t>Digitalisierung des öffentlichen Sektors, größte Cloud mit mehr als 42 Mio. Nutzern (owncloud.com)</a:t>
            </a:r>
            <a:endParaRPr lang="de-DE" sz="1600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5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StackIT</a:t>
            </a:r>
            <a:r>
              <a:rPr lang="de-DE" dirty="0"/>
              <a:t> nutzt Cloud Foundry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74BE32C-8D67-16F7-1BAB-345541514DBD}"/>
              </a:ext>
            </a:extLst>
          </p:cNvPr>
          <p:cNvSpPr/>
          <p:nvPr/>
        </p:nvSpPr>
        <p:spPr>
          <a:xfrm>
            <a:off x="736600" y="1663700"/>
            <a:ext cx="6112774" cy="3709578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EF49DB2-6955-4213-C98F-F5061AA526BC}"/>
              </a:ext>
            </a:extLst>
          </p:cNvPr>
          <p:cNvSpPr txBox="1"/>
          <p:nvPr/>
        </p:nvSpPr>
        <p:spPr>
          <a:xfrm>
            <a:off x="7303767" y="4949921"/>
            <a:ext cx="3314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Gilroy" panose="00000500000000000000" pitchFamily="50" charset="0"/>
                <a:hlinkClick r:id="rId2"/>
              </a:rPr>
              <a:t>Cloud Foundry - STACKIT</a:t>
            </a:r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D813D5-ED7B-B4A5-7216-D68BBC2ABF14}"/>
              </a:ext>
            </a:extLst>
          </p:cNvPr>
          <p:cNvSpPr txBox="1"/>
          <p:nvPr/>
        </p:nvSpPr>
        <p:spPr>
          <a:xfrm>
            <a:off x="7303766" y="3241090"/>
            <a:ext cx="44608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Der Cloud-Anbieter nutzt die Open-Source-basierte </a:t>
            </a:r>
            <a:r>
              <a:rPr lang="de-DE" sz="1800" dirty="0" err="1">
                <a:solidFill>
                  <a:srgbClr val="013453"/>
                </a:solidFill>
                <a:latin typeface="Gilroy Bold" panose="00000800000000000000" pitchFamily="50" charset="0"/>
              </a:rPr>
              <a:t>Entwicklungsplatform</a:t>
            </a:r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 Cloud Foundry.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1E04E37-6FBA-BCA3-13ED-5B59AF001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36" y="1868288"/>
            <a:ext cx="5728780" cy="326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98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Kunden machen Rechenzentrums-übergreifende Backups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74BE32C-8D67-16F7-1BAB-345541514DBD}"/>
              </a:ext>
            </a:extLst>
          </p:cNvPr>
          <p:cNvSpPr/>
          <p:nvPr/>
        </p:nvSpPr>
        <p:spPr>
          <a:xfrm>
            <a:off x="736600" y="2119131"/>
            <a:ext cx="6112774" cy="3415589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EF49DB2-6955-4213-C98F-F5061AA526BC}"/>
              </a:ext>
            </a:extLst>
          </p:cNvPr>
          <p:cNvSpPr txBox="1"/>
          <p:nvPr/>
        </p:nvSpPr>
        <p:spPr>
          <a:xfrm>
            <a:off x="7303767" y="4611390"/>
            <a:ext cx="40838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Gilroy" panose="00000500000000000000" pitchFamily="50" charset="0"/>
                <a:hlinkClick r:id="rId2"/>
              </a:rPr>
              <a:t>Was man aus dem Rechenzentrumsbrand bei OVH lernen sollte (storage-insider.de)</a:t>
            </a:r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D813D5-ED7B-B4A5-7216-D68BBC2ABF14}"/>
              </a:ext>
            </a:extLst>
          </p:cNvPr>
          <p:cNvSpPr txBox="1"/>
          <p:nvPr/>
        </p:nvSpPr>
        <p:spPr>
          <a:xfrm>
            <a:off x="7303766" y="3241090"/>
            <a:ext cx="43289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Kunden wird empfohlen, Rechenzentrums-übergreifende Backups zu machen.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0692FE3-0A8F-A109-3767-7DB04CB19F60}"/>
              </a:ext>
            </a:extLst>
          </p:cNvPr>
          <p:cNvGrpSpPr/>
          <p:nvPr/>
        </p:nvGrpSpPr>
        <p:grpSpPr>
          <a:xfrm>
            <a:off x="1017443" y="2409462"/>
            <a:ext cx="5541230" cy="2745099"/>
            <a:chOff x="461262" y="1136072"/>
            <a:chExt cx="4529547" cy="2243916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061A26F-8D16-EFBA-09AE-6255A69BF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7329"/>
            <a:stretch/>
          </p:blipFill>
          <p:spPr>
            <a:xfrm>
              <a:off x="461262" y="1136072"/>
              <a:ext cx="4529547" cy="783470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B66012AF-958C-F5CB-57EF-BD50F6DC77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6563"/>
            <a:stretch/>
          </p:blipFill>
          <p:spPr>
            <a:xfrm>
              <a:off x="461262" y="1878904"/>
              <a:ext cx="4529547" cy="15010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517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Bund projektiert die </a:t>
            </a:r>
            <a:r>
              <a:rPr lang="de-DE" dirty="0" err="1"/>
              <a:t>Bundescloud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74BE32C-8D67-16F7-1BAB-345541514DBD}"/>
              </a:ext>
            </a:extLst>
          </p:cNvPr>
          <p:cNvSpPr/>
          <p:nvPr/>
        </p:nvSpPr>
        <p:spPr>
          <a:xfrm>
            <a:off x="736600" y="1663699"/>
            <a:ext cx="6112774" cy="4473149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EF49DB2-6955-4213-C98F-F5061AA526BC}"/>
              </a:ext>
            </a:extLst>
          </p:cNvPr>
          <p:cNvSpPr txBox="1"/>
          <p:nvPr/>
        </p:nvSpPr>
        <p:spPr>
          <a:xfrm>
            <a:off x="7303767" y="4698132"/>
            <a:ext cx="42723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 err="1">
                <a:latin typeface="Gilroy" panose="00000500000000000000" pitchFamily="50" charset="0"/>
                <a:hlinkClick r:id="rId2"/>
              </a:rPr>
              <a:t>Bundescloud</a:t>
            </a:r>
            <a:r>
              <a:rPr lang="de-DE" sz="1400" dirty="0">
                <a:latin typeface="Gilroy" panose="00000500000000000000" pitchFamily="50" charset="0"/>
                <a:hlinkClick r:id="rId2"/>
              </a:rPr>
              <a:t>: Digitale Transformation der Bundesverwaltung Ι </a:t>
            </a:r>
            <a:r>
              <a:rPr lang="de-DE" sz="1400" dirty="0" err="1">
                <a:latin typeface="Gilroy" panose="00000500000000000000" pitchFamily="50" charset="0"/>
                <a:hlinkClick r:id="rId2"/>
              </a:rPr>
              <a:t>ITZBund</a:t>
            </a:r>
            <a:r>
              <a:rPr lang="de-DE" sz="1400" dirty="0">
                <a:latin typeface="Gilroy" panose="00000500000000000000" pitchFamily="50" charset="0"/>
                <a:hlinkClick r:id="rId2"/>
              </a:rPr>
              <a:t> - Die </a:t>
            </a:r>
            <a:r>
              <a:rPr lang="de-DE" sz="1400" dirty="0" err="1">
                <a:latin typeface="Gilroy" panose="00000500000000000000" pitchFamily="50" charset="0"/>
                <a:hlinkClick r:id="rId2"/>
              </a:rPr>
              <a:t>Bundescloud</a:t>
            </a:r>
            <a:r>
              <a:rPr lang="de-DE" sz="1400" dirty="0">
                <a:latin typeface="Gilroy" panose="00000500000000000000" pitchFamily="50" charset="0"/>
                <a:hlinkClick r:id="rId2"/>
              </a:rPr>
              <a:t> – eine exklusive, private Cloud für die Bundesverwaltung - </a:t>
            </a:r>
            <a:r>
              <a:rPr lang="de-DE" sz="1400" dirty="0" err="1">
                <a:latin typeface="Gilroy" panose="00000500000000000000" pitchFamily="50" charset="0"/>
                <a:hlinkClick r:id="rId2"/>
              </a:rPr>
              <a:t>ITZBund</a:t>
            </a:r>
            <a:endParaRPr lang="de-DE" sz="1400" dirty="0">
              <a:latin typeface="Gilroy" panose="00000500000000000000" pitchFamily="50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D813D5-ED7B-B4A5-7216-D68BBC2ABF14}"/>
              </a:ext>
            </a:extLst>
          </p:cNvPr>
          <p:cNvSpPr txBox="1"/>
          <p:nvPr/>
        </p:nvSpPr>
        <p:spPr>
          <a:xfrm>
            <a:off x="7303767" y="3241090"/>
            <a:ext cx="3314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13453"/>
                </a:solidFill>
                <a:latin typeface="Gilroy Bold" panose="00000800000000000000" pitchFamily="50" charset="0"/>
              </a:rPr>
              <a:t>Der Bund baut eine eigene Cloud für die Verwaltung auf.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BF184BD-7253-1569-75B8-97D15A91F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447" y="1860718"/>
            <a:ext cx="5790226" cy="407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6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A03139-7DD8-3E06-7E03-5EA34D4A5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508" y="3105832"/>
            <a:ext cx="6773008" cy="646331"/>
          </a:xfrm>
        </p:spPr>
        <p:txBody>
          <a:bodyPr/>
          <a:lstStyle/>
          <a:p>
            <a:r>
              <a:rPr lang="de-DE" dirty="0"/>
              <a:t>Was bedeutet Souveränität?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122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24499-9BDF-5CD0-9F28-C1343EFA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Prolog – Souveränität vs. Autarkie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A3616272-FF87-0D06-2C27-876AC2A48AF9}"/>
              </a:ext>
            </a:extLst>
          </p:cNvPr>
          <p:cNvGrpSpPr/>
          <p:nvPr/>
        </p:nvGrpSpPr>
        <p:grpSpPr>
          <a:xfrm>
            <a:off x="711200" y="1866900"/>
            <a:ext cx="10756900" cy="3962400"/>
            <a:chOff x="711200" y="1866900"/>
            <a:chExt cx="10756900" cy="396240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91C7117-2760-A516-BAB9-E368BE4E18D0}"/>
                </a:ext>
              </a:extLst>
            </p:cNvPr>
            <p:cNvSpPr/>
            <p:nvPr/>
          </p:nvSpPr>
          <p:spPr>
            <a:xfrm>
              <a:off x="711200" y="1866900"/>
              <a:ext cx="10756900" cy="396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BD0D1C0E-BDA2-29EC-F66E-3DD8F224D169}"/>
                </a:ext>
              </a:extLst>
            </p:cNvPr>
            <p:cNvGrpSpPr/>
            <p:nvPr/>
          </p:nvGrpSpPr>
          <p:grpSpPr>
            <a:xfrm>
              <a:off x="1168827" y="2388467"/>
              <a:ext cx="9854348" cy="3114899"/>
              <a:chOff x="1168827" y="2388467"/>
              <a:chExt cx="9854348" cy="3114899"/>
            </a:xfrm>
          </p:grpSpPr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841576DD-21A5-C82D-7553-4A52DE070A24}"/>
                  </a:ext>
                </a:extLst>
              </p:cNvPr>
              <p:cNvGrpSpPr/>
              <p:nvPr/>
            </p:nvGrpSpPr>
            <p:grpSpPr>
              <a:xfrm>
                <a:off x="1168827" y="2388467"/>
                <a:ext cx="9854348" cy="2309664"/>
                <a:chOff x="2067229" y="2599037"/>
                <a:chExt cx="8057543" cy="1888530"/>
              </a:xfrm>
            </p:grpSpPr>
            <p:cxnSp>
              <p:nvCxnSpPr>
                <p:cNvPr id="7" name="Gerader Verbinder 6">
                  <a:extLst>
                    <a:ext uri="{FF2B5EF4-FFF2-40B4-BE49-F238E27FC236}">
                      <a16:creationId xmlns:a16="http://schemas.microsoft.com/office/drawing/2014/main" id="{F9CE12A8-91FE-345D-2F04-8646AB6A7EDA}"/>
                    </a:ext>
                  </a:extLst>
                </p:cNvPr>
                <p:cNvCxnSpPr/>
                <p:nvPr/>
              </p:nvCxnSpPr>
              <p:spPr>
                <a:xfrm>
                  <a:off x="3060700" y="3556000"/>
                  <a:ext cx="6172200" cy="0"/>
                </a:xfrm>
                <a:prstGeom prst="line">
                  <a:avLst/>
                </a:prstGeom>
                <a:ln w="57150">
                  <a:gradFill>
                    <a:gsLst>
                      <a:gs pos="0">
                        <a:srgbClr val="8494E8"/>
                      </a:gs>
                      <a:gs pos="36000">
                        <a:srgbClr val="5DAED8"/>
                      </a:gs>
                      <a:gs pos="70000">
                        <a:srgbClr val="36C8BB"/>
                      </a:gs>
                      <a:gs pos="100000">
                        <a:srgbClr val="268D61"/>
                      </a:gs>
                    </a:gsLst>
                    <a:lin ang="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3BC4FC0A-E11A-7DE0-03D8-A547C6736D50}"/>
                    </a:ext>
                  </a:extLst>
                </p:cNvPr>
                <p:cNvGrpSpPr/>
                <p:nvPr/>
              </p:nvGrpSpPr>
              <p:grpSpPr>
                <a:xfrm>
                  <a:off x="2067229" y="2599037"/>
                  <a:ext cx="8057543" cy="1888530"/>
                  <a:chOff x="2129933" y="2484737"/>
                  <a:chExt cx="8057543" cy="1888530"/>
                </a:xfrm>
                <a:gradFill>
                  <a:gsLst>
                    <a:gs pos="68000">
                      <a:srgbClr val="34CA8B"/>
                    </a:gs>
                    <a:gs pos="45000">
                      <a:srgbClr val="36C8C8"/>
                    </a:gs>
                    <a:gs pos="24000">
                      <a:srgbClr val="6DA3DE"/>
                    </a:gs>
                    <a:gs pos="0">
                      <a:srgbClr val="BA71FF"/>
                    </a:gs>
                    <a:gs pos="100000">
                      <a:srgbClr val="123A27"/>
                    </a:gs>
                  </a:gsLst>
                  <a:lin ang="1200000" scaled="0"/>
                </a:gradFill>
              </p:grpSpPr>
              <p:sp>
                <p:nvSpPr>
                  <p:cNvPr id="9" name="Ellipse 8">
                    <a:extLst>
                      <a:ext uri="{FF2B5EF4-FFF2-40B4-BE49-F238E27FC236}">
                        <a16:creationId xmlns:a16="http://schemas.microsoft.com/office/drawing/2014/main" id="{1F3AB43D-336F-1370-714B-5E9AC091B0E1}"/>
                      </a:ext>
                    </a:extLst>
                  </p:cNvPr>
                  <p:cNvSpPr/>
                  <p:nvPr/>
                </p:nvSpPr>
                <p:spPr>
                  <a:xfrm>
                    <a:off x="8298948" y="2484737"/>
                    <a:ext cx="1888528" cy="1888527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de-DE" sz="2400" b="1" dirty="0">
                        <a:solidFill>
                          <a:schemeClr val="bg1"/>
                        </a:solidFill>
                        <a:latin typeface="Gilroy Bold" panose="00000800000000000000" pitchFamily="50" charset="0"/>
                        <a:cs typeface="Poppins" panose="00000500000000000000" pitchFamily="2" charset="0"/>
                      </a:rPr>
                      <a:t>Autarkie</a:t>
                    </a:r>
                  </a:p>
                </p:txBody>
              </p:sp>
              <p:sp>
                <p:nvSpPr>
                  <p:cNvPr id="10" name="Ellipse 9">
                    <a:extLst>
                      <a:ext uri="{FF2B5EF4-FFF2-40B4-BE49-F238E27FC236}">
                        <a16:creationId xmlns:a16="http://schemas.microsoft.com/office/drawing/2014/main" id="{F96EF8C6-148D-6C79-97F7-A3913D11B6F6}"/>
                      </a:ext>
                    </a:extLst>
                  </p:cNvPr>
                  <p:cNvSpPr/>
                  <p:nvPr/>
                </p:nvSpPr>
                <p:spPr>
                  <a:xfrm>
                    <a:off x="5214440" y="2484738"/>
                    <a:ext cx="1888528" cy="1888528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de-DE" sz="2400" b="1" dirty="0">
                        <a:solidFill>
                          <a:schemeClr val="bg1"/>
                        </a:solidFill>
                        <a:latin typeface="Gilroy Bold" panose="00000800000000000000" pitchFamily="50" charset="0"/>
                        <a:cs typeface="Poppins" panose="00000500000000000000" pitchFamily="2" charset="0"/>
                      </a:rPr>
                      <a:t>Souveränität</a:t>
                    </a:r>
                  </a:p>
                </p:txBody>
              </p:sp>
              <p:sp>
                <p:nvSpPr>
                  <p:cNvPr id="11" name="Ellipse 10">
                    <a:extLst>
                      <a:ext uri="{FF2B5EF4-FFF2-40B4-BE49-F238E27FC236}">
                        <a16:creationId xmlns:a16="http://schemas.microsoft.com/office/drawing/2014/main" id="{775777A6-5A4F-18B1-D5D0-7925A2635A9C}"/>
                      </a:ext>
                    </a:extLst>
                  </p:cNvPr>
                  <p:cNvSpPr/>
                  <p:nvPr/>
                </p:nvSpPr>
                <p:spPr>
                  <a:xfrm>
                    <a:off x="2129933" y="2484739"/>
                    <a:ext cx="1888528" cy="1888528"/>
                  </a:xfrm>
                  <a:prstGeom prst="ellipse">
                    <a:avLst/>
                  </a:prstGeom>
                  <a:grpFill/>
                  <a:ln w="952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de-DE" sz="2400" b="1" dirty="0">
                        <a:solidFill>
                          <a:schemeClr val="bg1"/>
                        </a:solidFill>
                        <a:latin typeface="Gilroy Bold" panose="00000800000000000000" pitchFamily="50" charset="0"/>
                        <a:cs typeface="Poppins" panose="00000500000000000000" pitchFamily="2" charset="0"/>
                      </a:rPr>
                      <a:t>Fremd-</a:t>
                    </a:r>
                    <a:br>
                      <a:rPr lang="de-DE" sz="2400" b="1" dirty="0">
                        <a:solidFill>
                          <a:schemeClr val="bg1"/>
                        </a:solidFill>
                        <a:latin typeface="Gilroy Bold" panose="00000800000000000000" pitchFamily="50" charset="0"/>
                        <a:cs typeface="Poppins" panose="00000500000000000000" pitchFamily="2" charset="0"/>
                      </a:rPr>
                    </a:br>
                    <a:r>
                      <a:rPr lang="de-DE" sz="2400" b="1" dirty="0" err="1">
                        <a:solidFill>
                          <a:schemeClr val="bg1"/>
                        </a:solidFill>
                        <a:latin typeface="Gilroy Bold" panose="00000800000000000000" pitchFamily="50" charset="0"/>
                        <a:cs typeface="Poppins" panose="00000500000000000000" pitchFamily="2" charset="0"/>
                      </a:rPr>
                      <a:t>bestimmung</a:t>
                    </a:r>
                    <a:endParaRPr lang="de-DE" sz="2400" b="1" dirty="0">
                      <a:solidFill>
                        <a:schemeClr val="bg1"/>
                      </a:solidFill>
                      <a:latin typeface="Gilroy Bold" panose="00000800000000000000" pitchFamily="50" charset="0"/>
                      <a:cs typeface="Poppins" panose="00000500000000000000" pitchFamily="2" charset="0"/>
                    </a:endParaRPr>
                  </a:p>
                </p:txBody>
              </p:sp>
            </p:grpSp>
          </p:grpSp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0FC09C44-5B59-21F6-8E83-42698501F9ED}"/>
                  </a:ext>
                </a:extLst>
              </p:cNvPr>
              <p:cNvSpPr txBox="1"/>
              <p:nvPr/>
            </p:nvSpPr>
            <p:spPr>
              <a:xfrm>
                <a:off x="1168827" y="5303311"/>
                <a:ext cx="4889500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700" dirty="0">
                    <a:hlinkClick r:id="rId2"/>
                  </a:rPr>
                  <a:t>https://www.bitkom.org/sites/main/files/file/import/BITKOM-Position-Digitale-Souveraenitaet.pdf</a:t>
                </a:r>
                <a:r>
                  <a:rPr lang="de-DE" sz="700" dirty="0"/>
                  <a:t>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355457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10c6ed7-552d-4444-b606-2afdf5cc0acc">
      <Terms xmlns="http://schemas.microsoft.com/office/infopath/2007/PartnerControls"/>
    </lcf76f155ced4ddcb4097134ff3c332f>
    <TaxCatchAll xmlns="29352760-be64-46ad-abcf-471bfd15ad68" xsi:nil="true"/>
  </documentManagement>
</p:properties>
</file>

<file path=customXml/itemProps1.xml><?xml version="1.0" encoding="utf-8"?>
<ds:datastoreItem xmlns:ds="http://schemas.openxmlformats.org/officeDocument/2006/customXml" ds:itemID="{CD3332D5-9F21-4A6A-B5C5-2CF8A2BE813A}"/>
</file>

<file path=customXml/itemProps2.xml><?xml version="1.0" encoding="utf-8"?>
<ds:datastoreItem xmlns:ds="http://schemas.openxmlformats.org/officeDocument/2006/customXml" ds:itemID="{B41838C9-2E59-4A09-91F4-4DB0DC3B31B4}"/>
</file>

<file path=customXml/itemProps3.xml><?xml version="1.0" encoding="utf-8"?>
<ds:datastoreItem xmlns:ds="http://schemas.openxmlformats.org/officeDocument/2006/customXml" ds:itemID="{47ABE048-EA50-467B-91C9-41BEB7D19AD3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717</Words>
  <Application>Microsoft Office PowerPoint</Application>
  <PresentationFormat>Widescreen</PresentationFormat>
  <Paragraphs>154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1_Digit - Multi 1 - Bright</vt:lpstr>
      <vt:lpstr>Die 17 Ziele der Souveränität</vt:lpstr>
      <vt:lpstr>Beispiele Was unternehmen Organisationen,  um digital souveräner zu werden?</vt:lpstr>
      <vt:lpstr>München wechselt das Betriebssystem</vt:lpstr>
      <vt:lpstr>CERN nutzte ownCloud als Onlinespeicher</vt:lpstr>
      <vt:lpstr>StackIT nutzt Cloud Foundry</vt:lpstr>
      <vt:lpstr>Kunden machen Rechenzentrums-übergreifende Backups</vt:lpstr>
      <vt:lpstr>Der Bund projektiert die Bundescloud</vt:lpstr>
      <vt:lpstr>Was bedeutet Souveränität?</vt:lpstr>
      <vt:lpstr>Prolog – Souveränität vs. Autarkie</vt:lpstr>
      <vt:lpstr>Prolog - Digitale Souveränität</vt:lpstr>
      <vt:lpstr>Prolog – Selbstbestimmung ist Leistungsfähigkeit und Kontrolle</vt:lpstr>
      <vt:lpstr>Welche Souveränitäts-Ziele gibt es?</vt:lpstr>
      <vt:lpstr>Welche spezifischen  Souveränitäts-Ziele gibt es?</vt:lpstr>
      <vt:lpstr>Übersicht über Souveränitäts-Ziele</vt:lpstr>
      <vt:lpstr>Welche Souveränitätsziele haben Sie?</vt:lpstr>
      <vt:lpstr>Sind die Unternehmen jetzt souveräner?</vt:lpstr>
      <vt:lpstr>Übersicht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2022-09-08T20:34:51Z</dcterms:created>
  <dcterms:modified xsi:type="dcterms:W3CDTF">2022-09-08T20:35:33Z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0x0101000701CBF126B93141A79AAB570EAA3CBB</vt:lpwstr>
  </property>
</Properties>
</file>