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6"/>
  </p:notesMasterIdLst>
  <p:handoutMasterIdLst>
    <p:handoutMasterId r:id="rId17"/>
  </p:handoutMasterIdLst>
  <p:sldIdLst>
    <p:sldId id="1864" r:id="rId3"/>
    <p:sldId id="1969" r:id="rId4"/>
    <p:sldId id="1970" r:id="rId5"/>
    <p:sldId id="1980" r:id="rId6"/>
    <p:sldId id="1971" r:id="rId7"/>
    <p:sldId id="1981" r:id="rId8"/>
    <p:sldId id="1972" r:id="rId9"/>
    <p:sldId id="1976" r:id="rId10"/>
    <p:sldId id="1974" r:id="rId11"/>
    <p:sldId id="1975" r:id="rId12"/>
    <p:sldId id="1978" r:id="rId13"/>
    <p:sldId id="1979" r:id="rId14"/>
    <p:sldId id="19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C580"/>
    <a:srgbClr val="42D0C6"/>
    <a:srgbClr val="4EB9D3"/>
    <a:srgbClr val="B7D0F0"/>
    <a:srgbClr val="34C581"/>
    <a:srgbClr val="B375FC"/>
    <a:srgbClr val="A5DDE4"/>
    <a:srgbClr val="34C9AD"/>
    <a:srgbClr val="FFFFFF"/>
    <a:srgbClr val="83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7D6C5C-5F11-4D02-B5F0-0CEE45C5F0DE}" v="7" dt="2022-12-10T22:53:16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0692" autoAdjust="0"/>
  </p:normalViewPr>
  <p:slideViewPr>
    <p:cSldViewPr snapToGrid="0" snapToObjects="1">
      <p:cViewPr>
        <p:scale>
          <a:sx n="75" d="100"/>
          <a:sy n="75" d="100"/>
        </p:scale>
        <p:origin x="1632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12/10/2022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01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29393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1275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833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30453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301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30978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7138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10401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747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8890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82385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51511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9174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5872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26309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96654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89159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59361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7907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70981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33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1547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1991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6052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54763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921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1160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52312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6171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489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406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63545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70344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258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0052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3057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305126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14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4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6133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4723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4038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6235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3824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84394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62618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68296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1604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7659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234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9893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741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8943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8094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63915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01639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1315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8388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7188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3082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29079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194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3691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62986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46005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70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4442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hyperlink" Target="http://www.thenounproject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94.xml"/><Relationship Id="rId21" Type="http://schemas.openxmlformats.org/officeDocument/2006/relationships/slideLayout" Target="../slideLayouts/slideLayout89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61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hyperlink" Target="http://www.thenounproject.com/" TargetMode="Externa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78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39" Type="http://schemas.openxmlformats.org/officeDocument/2006/relationships/slideLayout" Target="../slideLayouts/slideLayout107.xml"/><Relationship Id="rId34" Type="http://schemas.openxmlformats.org/officeDocument/2006/relationships/slideLayout" Target="../slideLayouts/slideLayout102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3702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-tv.de/politik/Die-Ampel-will-Buergern-Geld-ueberweisen-kann-aber-nicht-article23639263.html" TargetMode="External"/><Relationship Id="rId2" Type="http://schemas.openxmlformats.org/officeDocument/2006/relationships/hyperlink" Target="https://www.data.ai/en/insights/market-data/video-conferencing-apps-surge-coronavirus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link.springer.com/book/10.1007/978-3-658-27325-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3n.de/news/netflix-disney-mehr-aws-ausfall-1435394/" TargetMode="External"/><Relationship Id="rId2" Type="http://schemas.openxmlformats.org/officeDocument/2006/relationships/hyperlink" Target="https://www.theregister.com/2019/10/16/amazon_ditches_oracle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9339" y="3105833"/>
            <a:ext cx="7393371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Souveränität durch Multi-Cloud</a:t>
            </a:r>
            <a:endParaRPr lang="en-DE" sz="3600" b="1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2" name="Titel 3">
            <a:extLst>
              <a:ext uri="{FF2B5EF4-FFF2-40B4-BE49-F238E27FC236}">
                <a16:creationId xmlns:a16="http://schemas.microsoft.com/office/drawing/2014/main" id="{C31F4060-1CBC-2FAD-948A-27A24EA3D3CB}"/>
              </a:ext>
            </a:extLst>
          </p:cNvPr>
          <p:cNvSpPr txBox="1">
            <a:spLocks/>
          </p:cNvSpPr>
          <p:nvPr/>
        </p:nvSpPr>
        <p:spPr>
          <a:xfrm>
            <a:off x="5459423" y="3886315"/>
            <a:ext cx="1273105" cy="338554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kern="12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r>
              <a:rPr lang="de-DE" sz="1600" dirty="0">
                <a:latin typeface="Gilroy" panose="00000500000000000000" pitchFamily="50" charset="0"/>
              </a:rPr>
              <a:t>02.12.2022</a:t>
            </a:r>
            <a:endParaRPr lang="en-DE" sz="1600" b="1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571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Drei Schritte zur Souveränität durch Multi-Cloud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17AD81C1-9219-3439-21D0-3496AD47D8EF}"/>
              </a:ext>
            </a:extLst>
          </p:cNvPr>
          <p:cNvGrpSpPr/>
          <p:nvPr/>
        </p:nvGrpSpPr>
        <p:grpSpPr>
          <a:xfrm>
            <a:off x="1395110" y="1768738"/>
            <a:ext cx="9387190" cy="4605594"/>
            <a:chOff x="1395110" y="1768738"/>
            <a:chExt cx="9387190" cy="4605594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46C1434D-C4B8-5C55-4C0E-E6E1283AAEBA}"/>
                </a:ext>
              </a:extLst>
            </p:cNvPr>
            <p:cNvGrpSpPr/>
            <p:nvPr/>
          </p:nvGrpSpPr>
          <p:grpSpPr>
            <a:xfrm>
              <a:off x="1395110" y="1768738"/>
              <a:ext cx="9387190" cy="4605594"/>
              <a:chOff x="1395110" y="1768738"/>
              <a:chExt cx="9387190" cy="4605594"/>
            </a:xfrm>
            <a:solidFill>
              <a:schemeClr val="bg1">
                <a:lumMod val="95000"/>
              </a:schemeClr>
            </a:solidFill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37486A83-831D-0301-BF15-CD04926425BB}"/>
                  </a:ext>
                </a:extLst>
              </p:cNvPr>
              <p:cNvSpPr/>
              <p:nvPr/>
            </p:nvSpPr>
            <p:spPr>
              <a:xfrm>
                <a:off x="1395110" y="5078933"/>
                <a:ext cx="9387190" cy="129539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tIns="108000" bIns="108000" rtlCol="0" anchor="b"/>
              <a:lstStyle/>
              <a:p>
                <a:pPr algn="ctr"/>
                <a:r>
                  <a:rPr lang="de-DE" sz="1400" dirty="0">
                    <a:solidFill>
                      <a:sysClr val="windowText" lastClr="000000"/>
                    </a:solidFill>
                    <a:latin typeface="Gilroy" panose="00000500000000000000" pitchFamily="50" charset="0"/>
                  </a:rPr>
                  <a:t>2. Den richtigen </a:t>
                </a:r>
                <a:r>
                  <a:rPr lang="de-DE" sz="1400" dirty="0">
                    <a:solidFill>
                      <a:sysClr val="windowText" lastClr="000000"/>
                    </a:solidFill>
                    <a:latin typeface="Gilroy Bold" panose="00000800000000000000" pitchFamily="50" charset="0"/>
                  </a:rPr>
                  <a:t>Mix aus </a:t>
                </a:r>
                <a:r>
                  <a:rPr lang="de-DE" sz="1400" b="1" dirty="0">
                    <a:solidFill>
                      <a:sysClr val="windowText" lastClr="000000"/>
                    </a:solidFill>
                    <a:latin typeface="Gilroy Bold" panose="00000800000000000000" pitchFamily="50" charset="0"/>
                  </a:rPr>
                  <a:t>Fremd- und Eigenleistung </a:t>
                </a:r>
                <a:r>
                  <a:rPr lang="de-DE" sz="1400" dirty="0">
                    <a:solidFill>
                      <a:sysClr val="windowText" lastClr="000000"/>
                    </a:solidFill>
                    <a:latin typeface="Gilroy" panose="00000500000000000000" pitchFamily="50" charset="0"/>
                  </a:rPr>
                  <a:t>wählen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C8D8B4B4-C9F9-1DE0-E911-3C093A30A4C4}"/>
                  </a:ext>
                </a:extLst>
              </p:cNvPr>
              <p:cNvSpPr/>
              <p:nvPr/>
            </p:nvSpPr>
            <p:spPr>
              <a:xfrm>
                <a:off x="1395110" y="1768738"/>
                <a:ext cx="9387190" cy="1155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lang="de-DE" sz="1400" dirty="0">
                    <a:solidFill>
                      <a:sysClr val="windowText" lastClr="000000"/>
                    </a:solidFill>
                    <a:latin typeface="Gilroy" panose="00000500000000000000" pitchFamily="50" charset="0"/>
                  </a:rPr>
                  <a:t>1. Die eigenen </a:t>
                </a:r>
                <a:r>
                  <a:rPr lang="de-DE" sz="1400" dirty="0">
                    <a:solidFill>
                      <a:sysClr val="windowText" lastClr="000000"/>
                    </a:solidFill>
                    <a:latin typeface="Gilroy Bold" panose="00000800000000000000" pitchFamily="50" charset="0"/>
                  </a:rPr>
                  <a:t>Souveränitäts-Ziele je Anwendungsfall </a:t>
                </a:r>
                <a:r>
                  <a:rPr lang="de-DE" sz="1400" dirty="0">
                    <a:solidFill>
                      <a:sysClr val="windowText" lastClr="000000"/>
                    </a:solidFill>
                    <a:latin typeface="Gilroy" panose="00000500000000000000" pitchFamily="50" charset="0"/>
                  </a:rPr>
                  <a:t>kennen</a:t>
                </a:r>
              </a:p>
            </p:txBody>
          </p:sp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239C0992-DBF4-D0B6-5EDF-71CCD6F8F8D6}"/>
                  </a:ext>
                </a:extLst>
              </p:cNvPr>
              <p:cNvGrpSpPr/>
              <p:nvPr/>
            </p:nvGrpSpPr>
            <p:grpSpPr>
              <a:xfrm>
                <a:off x="1395110" y="3468759"/>
                <a:ext cx="9387190" cy="1059080"/>
                <a:chOff x="1395110" y="2951848"/>
                <a:chExt cx="9387190" cy="1059080"/>
              </a:xfrm>
              <a:grpFill/>
            </p:grpSpPr>
            <p:sp>
              <p:nvSpPr>
                <p:cNvPr id="16" name="Rechteck 15">
                  <a:extLst>
                    <a:ext uri="{FF2B5EF4-FFF2-40B4-BE49-F238E27FC236}">
                      <a16:creationId xmlns:a16="http://schemas.microsoft.com/office/drawing/2014/main" id="{F93B52AC-9257-9CDB-6D23-E7991F621329}"/>
                    </a:ext>
                  </a:extLst>
                </p:cNvPr>
                <p:cNvSpPr/>
                <p:nvPr/>
              </p:nvSpPr>
              <p:spPr>
                <a:xfrm>
                  <a:off x="1395110" y="2951848"/>
                  <a:ext cx="9387190" cy="105908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tIns="108000" bIns="108000" rtlCol="0" anchor="ctr"/>
                <a:lstStyle/>
                <a:p>
                  <a:pPr algn="ctr"/>
                  <a:r>
                    <a:rPr lang="de-DE" sz="1400" dirty="0">
                      <a:solidFill>
                        <a:sysClr val="windowText" lastClr="000000"/>
                      </a:solidFill>
                      <a:latin typeface="Gilroy" panose="00000500000000000000" pitchFamily="50" charset="0"/>
                    </a:rPr>
                    <a:t>3. </a:t>
                  </a:r>
                  <a:r>
                    <a:rPr lang="de-DE" sz="1400" dirty="0">
                      <a:solidFill>
                        <a:sysClr val="windowText" lastClr="000000"/>
                      </a:solidFill>
                      <a:latin typeface="Gilroy Bold" panose="00000800000000000000" pitchFamily="50" charset="0"/>
                    </a:rPr>
                    <a:t>Multi-Cloud-Architektur</a:t>
                  </a:r>
                  <a:r>
                    <a:rPr lang="de-DE" sz="1400" dirty="0">
                      <a:solidFill>
                        <a:sysClr val="windowText" lastClr="000000"/>
                      </a:solidFill>
                      <a:latin typeface="Gilroy" panose="00000500000000000000" pitchFamily="50" charset="0"/>
                    </a:rPr>
                    <a:t> </a:t>
                  </a:r>
                  <a:br>
                    <a:rPr lang="de-DE" sz="1400" dirty="0">
                      <a:solidFill>
                        <a:sysClr val="windowText" lastClr="000000"/>
                      </a:solidFill>
                      <a:latin typeface="Gilroy" panose="00000500000000000000" pitchFamily="50" charset="0"/>
                    </a:rPr>
                  </a:br>
                  <a:r>
                    <a:rPr lang="de-DE" sz="1400" dirty="0">
                      <a:solidFill>
                        <a:sysClr val="windowText" lastClr="000000"/>
                      </a:solidFill>
                      <a:latin typeface="Gilroy" panose="00000500000000000000" pitchFamily="50" charset="0"/>
                    </a:rPr>
                    <a:t>und -</a:t>
                  </a:r>
                  <a:r>
                    <a:rPr lang="de-DE" sz="1400" dirty="0">
                      <a:solidFill>
                        <a:sysClr val="windowText" lastClr="000000"/>
                      </a:solidFill>
                      <a:latin typeface="Gilroy Bold" panose="00000800000000000000" pitchFamily="50" charset="0"/>
                    </a:rPr>
                    <a:t>Betrieb</a:t>
                  </a:r>
                  <a:r>
                    <a:rPr lang="de-DE" sz="1400" dirty="0">
                      <a:solidFill>
                        <a:sysClr val="windowText" lastClr="000000"/>
                      </a:solidFill>
                      <a:latin typeface="Gilroy" panose="00000500000000000000" pitchFamily="50" charset="0"/>
                    </a:rPr>
                    <a:t> aufbauen</a:t>
                  </a:r>
                </a:p>
              </p:txBody>
            </p:sp>
            <p:sp>
              <p:nvSpPr>
                <p:cNvPr id="17" name="Rechteck 16">
                  <a:extLst>
                    <a:ext uri="{FF2B5EF4-FFF2-40B4-BE49-F238E27FC236}">
                      <a16:creationId xmlns:a16="http://schemas.microsoft.com/office/drawing/2014/main" id="{1FA1F5B7-0593-6AFB-0F67-1996092B62C6}"/>
                    </a:ext>
                  </a:extLst>
                </p:cNvPr>
                <p:cNvSpPr/>
                <p:nvPr/>
              </p:nvSpPr>
              <p:spPr>
                <a:xfrm>
                  <a:off x="1485900" y="3088534"/>
                  <a:ext cx="2804492" cy="8079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B7D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 Bold" panose="00000800000000000000" pitchFamily="50" charset="0"/>
                    </a:rPr>
                    <a:t>Architektur</a:t>
                  </a:r>
                  <a:r>
                    <a:rPr lang="de-DE" sz="11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" panose="00000500000000000000" pitchFamily="50" charset="0"/>
                    </a:rPr>
                    <a:t>: </a:t>
                  </a:r>
                  <a:r>
                    <a:rPr lang="de-DE" sz="11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" panose="00000500000000000000" pitchFamily="50" charset="0"/>
                    </a:rPr>
                    <a:t>inter-operable Komponenten, smarte Zwischenebenen, adaptive Rückfall-Mechanismen, …</a:t>
                  </a:r>
                </a:p>
              </p:txBody>
            </p:sp>
            <p:sp>
              <p:nvSpPr>
                <p:cNvPr id="18" name="Rechteck 17">
                  <a:extLst>
                    <a:ext uri="{FF2B5EF4-FFF2-40B4-BE49-F238E27FC236}">
                      <a16:creationId xmlns:a16="http://schemas.microsoft.com/office/drawing/2014/main" id="{C54C72DA-A40A-B15F-AAD5-7434C474D54D}"/>
                    </a:ext>
                  </a:extLst>
                </p:cNvPr>
                <p:cNvSpPr/>
                <p:nvPr/>
              </p:nvSpPr>
              <p:spPr>
                <a:xfrm>
                  <a:off x="7871791" y="3071115"/>
                  <a:ext cx="2804492" cy="8225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B7D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 Bold" panose="00000800000000000000" pitchFamily="50" charset="0"/>
                    </a:rPr>
                    <a:t>Betrieb</a:t>
                  </a:r>
                  <a:r>
                    <a:rPr lang="de-DE" sz="11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" panose="00000500000000000000" pitchFamily="50" charset="0"/>
                    </a:rPr>
                    <a:t>: </a:t>
                  </a:r>
                  <a:r>
                    <a:rPr lang="de-DE" sz="11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Gilroy" panose="00000500000000000000" pitchFamily="50" charset="0"/>
                    </a:rPr>
                    <a:t>eigene Multi-Cloud-Kompetenz, vorgehaltene IT-Ressourcen, regelmäßige Übungen, …</a:t>
                  </a:r>
                </a:p>
              </p:txBody>
            </p:sp>
          </p:grpSp>
        </p:grpSp>
        <p:sp>
          <p:nvSpPr>
            <p:cNvPr id="19" name="Pfeil: nach rechts 18">
              <a:extLst>
                <a:ext uri="{FF2B5EF4-FFF2-40B4-BE49-F238E27FC236}">
                  <a16:creationId xmlns:a16="http://schemas.microsoft.com/office/drawing/2014/main" id="{63804013-14D3-AEFB-B842-FD881A2AD589}"/>
                </a:ext>
              </a:extLst>
            </p:cNvPr>
            <p:cNvSpPr/>
            <p:nvPr/>
          </p:nvSpPr>
          <p:spPr>
            <a:xfrm rot="5400000">
              <a:off x="5777768" y="1955799"/>
              <a:ext cx="349033" cy="2287678"/>
            </a:xfrm>
            <a:prstGeom prst="rightArrow">
              <a:avLst>
                <a:gd name="adj1" fmla="val 50000"/>
                <a:gd name="adj2" fmla="val 7978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latin typeface="Gilroy" panose="00000500000000000000" pitchFamily="50" charset="0"/>
              </a:endParaRPr>
            </a:p>
          </p:txBody>
        </p:sp>
        <p:sp>
          <p:nvSpPr>
            <p:cNvPr id="20" name="Pfeil: nach rechts 19">
              <a:extLst>
                <a:ext uri="{FF2B5EF4-FFF2-40B4-BE49-F238E27FC236}">
                  <a16:creationId xmlns:a16="http://schemas.microsoft.com/office/drawing/2014/main" id="{B8E561B0-863C-6205-0552-AE8DB8B94559}"/>
                </a:ext>
              </a:extLst>
            </p:cNvPr>
            <p:cNvSpPr/>
            <p:nvPr/>
          </p:nvSpPr>
          <p:spPr>
            <a:xfrm rot="16200000">
              <a:off x="5777769" y="3762546"/>
              <a:ext cx="349033" cy="2287678"/>
            </a:xfrm>
            <a:prstGeom prst="rightArrow">
              <a:avLst>
                <a:gd name="adj1" fmla="val 50000"/>
                <a:gd name="adj2" fmla="val 7978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latin typeface="Gilroy" panose="00000500000000000000" pitchFamily="50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94637CF6-4435-71B4-5BB7-5857E2D556FB}"/>
                </a:ext>
              </a:extLst>
            </p:cNvPr>
            <p:cNvGrpSpPr/>
            <p:nvPr/>
          </p:nvGrpSpPr>
          <p:grpSpPr>
            <a:xfrm>
              <a:off x="1485900" y="5183708"/>
              <a:ext cx="9224962" cy="683495"/>
              <a:chOff x="1485900" y="5183708"/>
              <a:chExt cx="9224962" cy="683495"/>
            </a:xfrm>
            <a:gradFill>
              <a:gsLst>
                <a:gs pos="0">
                  <a:srgbClr val="B375FC">
                    <a:alpha val="14000"/>
                  </a:srgbClr>
                </a:gs>
                <a:gs pos="51000">
                  <a:srgbClr val="4EB9D3">
                    <a:alpha val="17000"/>
                  </a:srgbClr>
                </a:gs>
                <a:gs pos="100000">
                  <a:srgbClr val="34C580">
                    <a:alpha val="16000"/>
                  </a:srgbClr>
                </a:gs>
              </a:gsLst>
              <a:lin ang="6000000" scaled="0"/>
            </a:gradFill>
          </p:grpSpPr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B2B95F89-CED9-11CE-C39D-40A0F71CBB08}"/>
                  </a:ext>
                </a:extLst>
              </p:cNvPr>
              <p:cNvSpPr/>
              <p:nvPr/>
            </p:nvSpPr>
            <p:spPr>
              <a:xfrm>
                <a:off x="1485900" y="5183710"/>
                <a:ext cx="3025082" cy="683493"/>
              </a:xfrm>
              <a:prstGeom prst="rect">
                <a:avLst/>
              </a:prstGeom>
              <a:grpFill/>
              <a:ln>
                <a:solidFill>
                  <a:srgbClr val="A5DDE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chemeClr val="tx1"/>
                    </a:solidFill>
                    <a:latin typeface="Gilroy" panose="00000500000000000000" pitchFamily="50" charset="0"/>
                  </a:rPr>
                  <a:t>Anbieterspezifische  </a:t>
                </a:r>
                <a:br>
                  <a:rPr lang="de-DE" sz="1200" dirty="0">
                    <a:solidFill>
                      <a:schemeClr val="tx1"/>
                    </a:solidFill>
                    <a:latin typeface="Gilroy" panose="00000500000000000000" pitchFamily="50" charset="0"/>
                  </a:rPr>
                </a:br>
                <a:r>
                  <a:rPr lang="de-DE" sz="1200" dirty="0">
                    <a:solidFill>
                      <a:schemeClr val="tx1"/>
                    </a:solidFill>
                    <a:latin typeface="Gilroy" panose="00000500000000000000" pitchFamily="50" charset="0"/>
                  </a:rPr>
                  <a:t>Technologien</a:t>
                </a: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E57BF1A5-DA3E-A520-EE90-F9BBF9DCFD73}"/>
                  </a:ext>
                </a:extLst>
              </p:cNvPr>
              <p:cNvSpPr/>
              <p:nvPr/>
            </p:nvSpPr>
            <p:spPr>
              <a:xfrm>
                <a:off x="4585841" y="5183708"/>
                <a:ext cx="3025082" cy="683494"/>
              </a:xfrm>
              <a:prstGeom prst="rect">
                <a:avLst/>
              </a:prstGeom>
              <a:grpFill/>
              <a:ln>
                <a:solidFill>
                  <a:srgbClr val="A5DDE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chemeClr val="tx1"/>
                    </a:solidFill>
                    <a:latin typeface="Gilroy" panose="00000500000000000000" pitchFamily="50" charset="0"/>
                  </a:rPr>
                  <a:t>Open-Source-Technologie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4AFCEC31-5562-0970-201E-2CDBDC33016B}"/>
                  </a:ext>
                </a:extLst>
              </p:cNvPr>
              <p:cNvSpPr/>
              <p:nvPr/>
            </p:nvSpPr>
            <p:spPr>
              <a:xfrm>
                <a:off x="7685780" y="5183708"/>
                <a:ext cx="3025082" cy="683494"/>
              </a:xfrm>
              <a:prstGeom prst="rect">
                <a:avLst/>
              </a:prstGeom>
              <a:grpFill/>
              <a:ln>
                <a:solidFill>
                  <a:srgbClr val="A5DDE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>
                    <a:solidFill>
                      <a:schemeClr val="tx1"/>
                    </a:solidFill>
                    <a:latin typeface="Gilroy" panose="00000500000000000000" pitchFamily="50" charset="0"/>
                  </a:rPr>
                  <a:t>Technologie in Eigenleistung</a:t>
                </a:r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81413154-C701-AF46-7C82-819159854FE0}"/>
                </a:ext>
              </a:extLst>
            </p:cNvPr>
            <p:cNvGrpSpPr/>
            <p:nvPr/>
          </p:nvGrpSpPr>
          <p:grpSpPr>
            <a:xfrm>
              <a:off x="1485900" y="2288783"/>
              <a:ext cx="9224962" cy="514389"/>
              <a:chOff x="1485900" y="2288783"/>
              <a:chExt cx="9161132" cy="514389"/>
            </a:xfrm>
            <a:gradFill>
              <a:gsLst>
                <a:gs pos="0">
                  <a:srgbClr val="34C581">
                    <a:alpha val="20000"/>
                  </a:srgbClr>
                </a:gs>
                <a:gs pos="99654">
                  <a:srgbClr val="B375FC">
                    <a:alpha val="20000"/>
                  </a:srgbClr>
                </a:gs>
                <a:gs pos="53000">
                  <a:srgbClr val="4EB9D3">
                    <a:alpha val="20000"/>
                  </a:srgbClr>
                </a:gs>
              </a:gsLst>
              <a:lin ang="1800000" scaled="0"/>
            </a:gradFill>
          </p:grpSpPr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1DA65029-DB10-91D7-5B18-B58D1787EEFC}"/>
                  </a:ext>
                </a:extLst>
              </p:cNvPr>
              <p:cNvSpPr/>
              <p:nvPr/>
            </p:nvSpPr>
            <p:spPr>
              <a:xfrm>
                <a:off x="1485900" y="2288783"/>
                <a:ext cx="3205370" cy="514389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1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Lastschwankungen, Feature-Entwicklung, Automatisierung, …</a:t>
                </a:r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E47E65FB-C24C-B411-3857-E305AC4412B0}"/>
                  </a:ext>
                </a:extLst>
              </p:cNvPr>
              <p:cNvSpPr/>
              <p:nvPr/>
            </p:nvSpPr>
            <p:spPr>
              <a:xfrm>
                <a:off x="7500730" y="2288783"/>
                <a:ext cx="3146302" cy="514389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1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Abhängigkeiten vermeiden zu Land, Software, Unternehmen, …</a:t>
                </a:r>
              </a:p>
            </p:txBody>
          </p:sp>
          <p:cxnSp>
            <p:nvCxnSpPr>
              <p:cNvPr id="32" name="Gerade Verbindung mit Pfeil 31">
                <a:extLst>
                  <a:ext uri="{FF2B5EF4-FFF2-40B4-BE49-F238E27FC236}">
                    <a16:creationId xmlns:a16="http://schemas.microsoft.com/office/drawing/2014/main" id="{093B76C5-7158-1860-A1AF-B50917D37777}"/>
                  </a:ext>
                </a:extLst>
              </p:cNvPr>
              <p:cNvCxnSpPr>
                <a:cxnSpLocks/>
                <a:stCxn id="26" idx="3"/>
                <a:endCxn id="30" idx="1"/>
              </p:cNvCxnSpPr>
              <p:nvPr/>
            </p:nvCxnSpPr>
            <p:spPr>
              <a:xfrm>
                <a:off x="4691270" y="2545978"/>
                <a:ext cx="2809460" cy="0"/>
              </a:xfrm>
              <a:prstGeom prst="straightConnector1">
                <a:avLst/>
              </a:prstGeom>
              <a:grpFill/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76255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CAF8E5-BA3A-1EF4-42C8-E8A99D2B5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Nachteile von Multi-Cloud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AE309491-6172-6057-4B93-E07FD07C1C1D}"/>
              </a:ext>
            </a:extLst>
          </p:cNvPr>
          <p:cNvGrpSpPr/>
          <p:nvPr/>
        </p:nvGrpSpPr>
        <p:grpSpPr>
          <a:xfrm>
            <a:off x="1078404" y="1962159"/>
            <a:ext cx="10035192" cy="1555741"/>
            <a:chOff x="1395110" y="1816037"/>
            <a:chExt cx="9387190" cy="1059080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FA2AEDC-381C-9746-C384-C7B1098B5A2B}"/>
                </a:ext>
              </a:extLst>
            </p:cNvPr>
            <p:cNvSpPr/>
            <p:nvPr/>
          </p:nvSpPr>
          <p:spPr>
            <a:xfrm>
              <a:off x="1395110" y="1816037"/>
              <a:ext cx="9387190" cy="1059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tIns="108000" bIns="108000" rtlCol="0" anchor="ctr"/>
            <a:lstStyle/>
            <a:p>
              <a:pPr algn="ctr"/>
              <a:r>
                <a:rPr lang="de-DE" sz="2000" dirty="0">
                  <a:solidFill>
                    <a:sysClr val="windowText" lastClr="000000"/>
                  </a:solidFill>
                  <a:latin typeface="Gilroy" panose="00000500000000000000" pitchFamily="50" charset="0"/>
                </a:rPr>
                <a:t>3. </a:t>
              </a:r>
              <a:r>
                <a:rPr lang="de-DE" sz="2000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Multi-Cloud-Architektur</a:t>
              </a:r>
              <a:r>
                <a:rPr lang="de-DE" sz="2000" dirty="0">
                  <a:solidFill>
                    <a:sysClr val="windowText" lastClr="000000"/>
                  </a:solidFill>
                  <a:latin typeface="Gilroy" panose="00000500000000000000" pitchFamily="50" charset="0"/>
                </a:rPr>
                <a:t> </a:t>
              </a:r>
              <a:br>
                <a:rPr lang="de-DE" sz="2000" dirty="0">
                  <a:solidFill>
                    <a:sysClr val="windowText" lastClr="000000"/>
                  </a:solidFill>
                  <a:latin typeface="Gilroy" panose="00000500000000000000" pitchFamily="50" charset="0"/>
                </a:rPr>
              </a:br>
              <a:r>
                <a:rPr lang="de-DE" sz="2000" dirty="0">
                  <a:solidFill>
                    <a:sysClr val="windowText" lastClr="000000"/>
                  </a:solidFill>
                  <a:latin typeface="Gilroy" panose="00000500000000000000" pitchFamily="50" charset="0"/>
                </a:rPr>
                <a:t>und -</a:t>
              </a:r>
              <a:r>
                <a:rPr lang="de-DE" sz="2000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Betrieb</a:t>
              </a:r>
              <a:r>
                <a:rPr lang="de-DE" sz="2000" dirty="0">
                  <a:solidFill>
                    <a:sysClr val="windowText" lastClr="000000"/>
                  </a:solidFill>
                  <a:latin typeface="Gilroy" panose="00000500000000000000" pitchFamily="50" charset="0"/>
                </a:rPr>
                <a:t> aufbauen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D0381E99-AA86-7596-938E-95E8D6EE9979}"/>
                </a:ext>
              </a:extLst>
            </p:cNvPr>
            <p:cNvSpPr/>
            <p:nvPr/>
          </p:nvSpPr>
          <p:spPr>
            <a:xfrm>
              <a:off x="1485900" y="1952723"/>
              <a:ext cx="2804492" cy="80790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7D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 Bold" panose="00000800000000000000" pitchFamily="50" charset="0"/>
                </a:rPr>
                <a:t>Architektur</a:t>
              </a:r>
              <a:r>
                <a:rPr lang="de-DE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</a:rPr>
                <a:t>: </a:t>
              </a:r>
              <a:r>
                <a:rPr lang="de-DE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</a:rPr>
                <a:t>inter-operable Komponenten, smarte Zwischenebenen, adaptive Rückfall-Mechanismen, …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82FA428-A981-FD1D-27CA-A750334E38E6}"/>
                </a:ext>
              </a:extLst>
            </p:cNvPr>
            <p:cNvSpPr/>
            <p:nvPr/>
          </p:nvSpPr>
          <p:spPr>
            <a:xfrm>
              <a:off x="7871791" y="1935304"/>
              <a:ext cx="2804492" cy="8225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7D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 Bold" panose="00000800000000000000" pitchFamily="50" charset="0"/>
                </a:rPr>
                <a:t>Betrieb</a:t>
              </a:r>
              <a:r>
                <a:rPr lang="de-DE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</a:rPr>
                <a:t>: </a:t>
              </a:r>
              <a:r>
                <a:rPr lang="de-DE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</a:rPr>
                <a:t>eigene Multi-Cloud-Kompetenz, vorgehaltene IT-Ressourcen, regelmäßige Übungen, …</a:t>
              </a:r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780D6784-674F-8EE8-2020-08C7E14F5A61}"/>
              </a:ext>
            </a:extLst>
          </p:cNvPr>
          <p:cNvSpPr txBox="1"/>
          <p:nvPr/>
        </p:nvSpPr>
        <p:spPr>
          <a:xfrm>
            <a:off x="7581900" y="3715825"/>
            <a:ext cx="3531696" cy="1931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Der Betrieb abhängigkeitsarmer Multi-Cloud-Applikationen ist mit höherer Komplexität verbunden.</a:t>
            </a:r>
          </a:p>
          <a:p>
            <a:pPr marL="171450" indent="-1714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Insbesondere müssen kompetente Mitarbeiter und zusätzliche Infrastruktur vorgehalten werden.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0A40097-DC02-41DE-1DEA-771177D73AC2}"/>
              </a:ext>
            </a:extLst>
          </p:cNvPr>
          <p:cNvSpPr txBox="1"/>
          <p:nvPr/>
        </p:nvSpPr>
        <p:spPr>
          <a:xfrm>
            <a:off x="1078404" y="3718686"/>
            <a:ext cx="3811096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Design und Entwicklung von abhängigkeitsarmen Multi-Cloud-Applikationen sind mit zusätzlichem Aufwand verbunden.</a:t>
            </a:r>
          </a:p>
          <a:p>
            <a:pPr marL="171450" indent="-1714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Einige native Vorteile der Cloud gehen dabei verloren.</a:t>
            </a:r>
          </a:p>
        </p:txBody>
      </p:sp>
    </p:spTree>
    <p:extLst>
      <p:ext uri="{BB962C8B-B14F-4D97-AF65-F5344CB8AC3E}">
        <p14:creationId xmlns:p14="http://schemas.microsoft.com/office/powerpoint/2010/main" val="3306358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CAF8E5-BA3A-1EF4-42C8-E8A99D2B5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Fazit: Souveränität durch Multi-Cloud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4D24895-D875-8E74-B287-B61450CECF46}"/>
              </a:ext>
            </a:extLst>
          </p:cNvPr>
          <p:cNvSpPr txBox="1"/>
          <p:nvPr/>
        </p:nvSpPr>
        <p:spPr>
          <a:xfrm>
            <a:off x="896499" y="1903968"/>
            <a:ext cx="10399001" cy="1004332"/>
          </a:xfrm>
          <a:prstGeom prst="rect">
            <a:avLst/>
          </a:prstGeom>
          <a:gradFill>
            <a:gsLst>
              <a:gs pos="0">
                <a:srgbClr val="B375FC">
                  <a:alpha val="14000"/>
                </a:srgbClr>
              </a:gs>
              <a:gs pos="51000">
                <a:srgbClr val="4EB9D3">
                  <a:alpha val="17000"/>
                </a:srgbClr>
              </a:gs>
              <a:gs pos="100000">
                <a:srgbClr val="34C580">
                  <a:alpha val="16000"/>
                </a:srgbClr>
              </a:gs>
            </a:gsLst>
            <a:lin ang="6000000" scaled="0"/>
          </a:gradFill>
        </p:spPr>
        <p:txBody>
          <a:bodyPr wrap="none" rtlCol="0" anchor="ctr">
            <a:noAutofit/>
          </a:bodyPr>
          <a:lstStyle/>
          <a:p>
            <a:pPr algn="ctr"/>
            <a:r>
              <a:rPr lang="de-DE" sz="2000" dirty="0">
                <a:latin typeface="Gilroy Bold" panose="00000800000000000000" pitchFamily="50" charset="0"/>
              </a:rPr>
              <a:t>Mit Multi-Cloud kann die digitale Souveränität </a:t>
            </a:r>
            <a:br>
              <a:rPr lang="de-DE" sz="2000" dirty="0">
                <a:latin typeface="Gilroy Bold" panose="00000800000000000000" pitchFamily="50" charset="0"/>
              </a:rPr>
            </a:br>
            <a:r>
              <a:rPr lang="de-DE" sz="2000" dirty="0">
                <a:latin typeface="Gilroy Bold" panose="00000800000000000000" pitchFamily="50" charset="0"/>
              </a:rPr>
              <a:t>einer Organisation relevant gesteigert werden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3A4CBAC-D939-49C5-760B-8030DFA43531}"/>
              </a:ext>
            </a:extLst>
          </p:cNvPr>
          <p:cNvGrpSpPr/>
          <p:nvPr/>
        </p:nvGrpSpPr>
        <p:grpSpPr>
          <a:xfrm>
            <a:off x="896499" y="3032888"/>
            <a:ext cx="10399001" cy="2910712"/>
            <a:chOff x="896499" y="3109088"/>
            <a:chExt cx="9962001" cy="2910712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6BEF1B6-C46C-0220-2E8A-528872776731}"/>
                </a:ext>
              </a:extLst>
            </p:cNvPr>
            <p:cNvSpPr txBox="1"/>
            <p:nvPr/>
          </p:nvSpPr>
          <p:spPr>
            <a:xfrm>
              <a:off x="896499" y="3109088"/>
              <a:ext cx="4894701" cy="2910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180000" tIns="180000" rtlCol="0" anchor="t">
              <a:noAutofit/>
            </a:bodyPr>
            <a:lstStyle/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Es können die Vorteile unterschiedlicher Clouds genutzt werden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Abhängigkeiten zu einzelnen Ländern, Unternehmen und Software können deutlich reduziert werden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latin typeface="Gilroy" panose="00000500000000000000" pitchFamily="50" charset="0"/>
              </a:endParaRPr>
            </a:p>
            <a:p>
              <a:pPr marL="342900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latin typeface="Gilroy" panose="00000500000000000000" pitchFamily="50" charset="0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E28C9B3-0C25-D2C4-CB47-107C1A9BA0C1}"/>
                </a:ext>
              </a:extLst>
            </p:cNvPr>
            <p:cNvSpPr txBox="1"/>
            <p:nvPr/>
          </p:nvSpPr>
          <p:spPr>
            <a:xfrm>
              <a:off x="5963799" y="3109088"/>
              <a:ext cx="4894701" cy="2910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180000" tIns="180000" rtlCol="0" anchor="t">
              <a:noAutofit/>
            </a:bodyPr>
            <a:lstStyle/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Es ist viel </a:t>
              </a:r>
              <a:r>
                <a:rPr lang="de-DE" sz="1600" dirty="0" err="1">
                  <a:latin typeface="Gilroy" panose="00000500000000000000" pitchFamily="50" charset="0"/>
                </a:rPr>
                <a:t>Auftraggeberkompetenz</a:t>
              </a:r>
              <a:r>
                <a:rPr lang="de-DE" sz="1600" dirty="0">
                  <a:latin typeface="Gilroy" panose="00000500000000000000" pitchFamily="50" charset="0"/>
                </a:rPr>
                <a:t> notwendig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Die Steuerung mehrerer Provider ist aufwändiger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Die Konzeption und Erstellung von Multi-Cloud-Anwendungen ist aufwändiger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Der Betrieb von Multi-Cloud-Anwendungen ist aufwändiger</a:t>
              </a:r>
            </a:p>
            <a:p>
              <a:pPr marL="177800" indent="-1778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sz="1600" dirty="0">
                  <a:latin typeface="Gilroy" panose="00000500000000000000" pitchFamily="50" charset="0"/>
                </a:rPr>
                <a:t>Bestimmte IT-Kompetenzen und –Ressourcen müssen vorgehalten werden</a:t>
              </a:r>
            </a:p>
            <a:p>
              <a:pPr marL="342900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7794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57069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gehen alle in die Cloud?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CFFCC4B-3CCF-577B-C73B-A201A25B24BB}"/>
              </a:ext>
            </a:extLst>
          </p:cNvPr>
          <p:cNvGrpSpPr/>
          <p:nvPr/>
        </p:nvGrpSpPr>
        <p:grpSpPr>
          <a:xfrm>
            <a:off x="710081" y="1839075"/>
            <a:ext cx="10908762" cy="1093305"/>
            <a:chOff x="1093304" y="2146852"/>
            <a:chExt cx="9396882" cy="1093305"/>
          </a:xfrm>
          <a:gradFill>
            <a:gsLst>
              <a:gs pos="0">
                <a:srgbClr val="34C581">
                  <a:alpha val="50000"/>
                </a:srgbClr>
              </a:gs>
              <a:gs pos="100000">
                <a:srgbClr val="4EB9D3">
                  <a:alpha val="50000"/>
                </a:srgbClr>
              </a:gs>
            </a:gsLst>
            <a:lin ang="1800000" scaled="0"/>
          </a:gradFill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6E7E661-CE5E-0D8C-C7A1-5B5021BE84E1}"/>
                </a:ext>
              </a:extLst>
            </p:cNvPr>
            <p:cNvSpPr/>
            <p:nvPr/>
          </p:nvSpPr>
          <p:spPr>
            <a:xfrm>
              <a:off x="1093304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Spontan auf Lastschwankungen reagieren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7ECECE3D-0C00-EE4D-7AF5-8C8F43E990B4}"/>
                </a:ext>
              </a:extLst>
            </p:cNvPr>
            <p:cNvSpPr/>
            <p:nvPr/>
          </p:nvSpPr>
          <p:spPr>
            <a:xfrm>
              <a:off x="3473537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Schnell neue Funktionen entwickeln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DA206D3-A4AC-851B-6055-C43A343C551F}"/>
                </a:ext>
              </a:extLst>
            </p:cNvPr>
            <p:cNvSpPr/>
            <p:nvPr/>
          </p:nvSpPr>
          <p:spPr>
            <a:xfrm>
              <a:off x="5853770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Wertschöpfung automatisieren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17F9B28B-8631-24FA-DCB6-78FCC4BC0879}"/>
                </a:ext>
              </a:extLst>
            </p:cNvPr>
            <p:cNvSpPr/>
            <p:nvPr/>
          </p:nvSpPr>
          <p:spPr>
            <a:xfrm>
              <a:off x="8234003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Auf Kern-Aufgaben fokussieren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E418DA5-9013-250A-0E80-5C33EB156266}"/>
              </a:ext>
            </a:extLst>
          </p:cNvPr>
          <p:cNvGrpSpPr/>
          <p:nvPr/>
        </p:nvGrpSpPr>
        <p:grpSpPr>
          <a:xfrm>
            <a:off x="710081" y="2932380"/>
            <a:ext cx="10908762" cy="2186608"/>
            <a:chOff x="1093304" y="2146852"/>
            <a:chExt cx="9396882" cy="1093305"/>
          </a:xfrm>
          <a:noFill/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F328DD8-738D-8C62-756A-3B65D7BFCEEA}"/>
                </a:ext>
              </a:extLst>
            </p:cNvPr>
            <p:cNvSpPr/>
            <p:nvPr/>
          </p:nvSpPr>
          <p:spPr>
            <a:xfrm>
              <a:off x="1093304" y="2146852"/>
              <a:ext cx="2256183" cy="1093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Zu Beginn der Corona-Pandemie wurden 90% häufiger Business Apps (</a:t>
              </a:r>
              <a:r>
                <a:rPr lang="de-DE" sz="1200" dirty="0" err="1">
                  <a:solidFill>
                    <a:srgbClr val="111111"/>
                  </a:solidFill>
                  <a:latin typeface="Gilroy" panose="00000500000000000000" pitchFamily="50" charset="0"/>
                </a:rPr>
                <a:t>zB</a:t>
              </a: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. Für Video-Konferenzen) heruntergeladen und genutzt.</a:t>
              </a:r>
            </a:p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In Clouds kann auf diese Schwankungen unkompliziert und schnell reagiert werden.</a:t>
              </a:r>
            </a:p>
            <a:p>
              <a:pPr algn="l">
                <a:spcBef>
                  <a:spcPts val="600"/>
                </a:spcBef>
              </a:pPr>
              <a:endParaRPr lang="de-DE" sz="12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4CB3319-E680-DD63-0C07-A79BFA28DEEC}"/>
                </a:ext>
              </a:extLst>
            </p:cNvPr>
            <p:cNvSpPr/>
            <p:nvPr/>
          </p:nvSpPr>
          <p:spPr>
            <a:xfrm>
              <a:off x="3473537" y="2146852"/>
              <a:ext cx="2256183" cy="1093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In Ihrer klassischen IT-Landschaft benötigt der Bund 18 Monate, um Daten so zusammenzuführen, dass er den Bürgern proaktiv Geld überweisen kann.</a:t>
              </a:r>
            </a:p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Die Nutzung von Cloud-Methoden und -Technologien ermöglicht wesentliche schnelle Umsetzung neuer Features.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191CFB7-FDEE-23F6-5BE4-634DE1E315FD}"/>
                </a:ext>
              </a:extLst>
            </p:cNvPr>
            <p:cNvSpPr/>
            <p:nvPr/>
          </p:nvSpPr>
          <p:spPr>
            <a:xfrm>
              <a:off x="5853770" y="2146852"/>
              <a:ext cx="2256183" cy="1093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In der klassischen IT sind sehr viele manuelle Schritte notwendige. Cloud dagegen automatisiert diese Wertschöpfung. </a:t>
              </a:r>
            </a:p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Es entstehen die üblichen Vorteile der Automatisierung wie höhere Zuverlässigkeit und Geschwindigkeit, geringere Stückkosten und höhere Arbeits-Produktivität.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712D2D0-9501-C628-6D73-09B4C7E46C45}"/>
                </a:ext>
              </a:extLst>
            </p:cNvPr>
            <p:cNvSpPr/>
            <p:nvPr/>
          </p:nvSpPr>
          <p:spPr>
            <a:xfrm>
              <a:off x="8234003" y="2146852"/>
              <a:ext cx="2256183" cy="1093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Externe Clouds sind wesentlich einfacher zu steuern und zu nutzen als eine eigene IT-Abteilung. </a:t>
              </a:r>
            </a:p>
            <a:p>
              <a:pPr algn="l">
                <a:spcBef>
                  <a:spcPts val="600"/>
                </a:spcBef>
              </a:pP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Verlagern Organisationen ihre IT-Infrastruktur in eine externe Cloud, entsteht mehr Freiraum, sich um die Kernaufgaben zu kümmern.</a:t>
              </a: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228B026D-7F72-A307-1A2F-D51548A39175}"/>
              </a:ext>
            </a:extLst>
          </p:cNvPr>
          <p:cNvSpPr txBox="1"/>
          <p:nvPr/>
        </p:nvSpPr>
        <p:spPr>
          <a:xfrm>
            <a:off x="710081" y="5481624"/>
            <a:ext cx="2619184" cy="553998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de-DE" sz="1000" dirty="0">
                <a:latin typeface="Gilroy" panose="00000500000000000000" pitchFamily="50" charset="0"/>
                <a:hlinkClick r:id="rId2"/>
              </a:rPr>
              <a:t>https://www.data.ai/en/insights/market-data/video-conferencing-apps-surge-coronavirus/</a:t>
            </a:r>
            <a:endParaRPr lang="de-DE" sz="1000" dirty="0">
              <a:latin typeface="Gilroy" panose="000005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76773F-2E36-325A-93A6-7C219D3550A6}"/>
              </a:ext>
            </a:extLst>
          </p:cNvPr>
          <p:cNvSpPr txBox="1"/>
          <p:nvPr/>
        </p:nvSpPr>
        <p:spPr>
          <a:xfrm>
            <a:off x="3473273" y="5481624"/>
            <a:ext cx="2619184" cy="553998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de-DE" sz="1000" dirty="0">
                <a:latin typeface="Gilroy" panose="00000500000000000000" pitchFamily="50" charset="0"/>
                <a:hlinkClick r:id="rId3"/>
              </a:rPr>
              <a:t>https://www.n-tv.de/politik/Die-Ampel-will-Buergern-Geld-ueberweisen-kann-aber-nicht-article23639263.html</a:t>
            </a:r>
            <a:endParaRPr lang="de-DE" sz="1000" dirty="0">
              <a:latin typeface="Gilroy" panose="00000500000000000000" pitchFamily="50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B6D8BDB-217B-6E56-CCF2-189E01F9F23A}"/>
              </a:ext>
            </a:extLst>
          </p:cNvPr>
          <p:cNvSpPr txBox="1"/>
          <p:nvPr/>
        </p:nvSpPr>
        <p:spPr>
          <a:xfrm>
            <a:off x="6236464" y="5481624"/>
            <a:ext cx="2619185" cy="400110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de-DE" sz="1000" dirty="0">
                <a:latin typeface="Gilroy" panose="00000500000000000000" pitchFamily="50" charset="0"/>
                <a:hlinkClick r:id="rId4"/>
              </a:rPr>
              <a:t>https://link.springer.com/book/10.1007/978-3-658-27325-5</a:t>
            </a:r>
            <a:r>
              <a:rPr lang="de-DE" sz="1000" dirty="0">
                <a:latin typeface="Gilroy" panose="00000500000000000000" pitchFamily="50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648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Warum zögern insbesondere staatliche </a:t>
            </a:r>
            <a:br>
              <a:rPr lang="de-DE" dirty="0"/>
            </a:br>
            <a:r>
              <a:rPr lang="de-DE" dirty="0"/>
              <a:t>Organisationen?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25C57ED-7217-D929-CF3E-137E19187C5E}"/>
              </a:ext>
            </a:extLst>
          </p:cNvPr>
          <p:cNvGrpSpPr/>
          <p:nvPr/>
        </p:nvGrpSpPr>
        <p:grpSpPr>
          <a:xfrm>
            <a:off x="710081" y="2087553"/>
            <a:ext cx="10948519" cy="1093305"/>
            <a:chOff x="1093304" y="2146852"/>
            <a:chExt cx="7016649" cy="1093305"/>
          </a:xfrm>
          <a:gradFill>
            <a:gsLst>
              <a:gs pos="0">
                <a:srgbClr val="B375FC">
                  <a:alpha val="60000"/>
                </a:srgbClr>
              </a:gs>
              <a:gs pos="100000">
                <a:srgbClr val="4EB9D3">
                  <a:alpha val="50000"/>
                </a:srgbClr>
              </a:gs>
            </a:gsLst>
            <a:lin ang="1800000" scaled="0"/>
          </a:gradFill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74EE0D56-2C38-2193-5005-25BA6867A5CC}"/>
                </a:ext>
              </a:extLst>
            </p:cNvPr>
            <p:cNvSpPr/>
            <p:nvPr/>
          </p:nvSpPr>
          <p:spPr>
            <a:xfrm>
              <a:off x="1093304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Abhängigkeit von einzelnen </a:t>
              </a:r>
              <a:r>
                <a:rPr lang="de-DE" sz="20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Softwares</a:t>
              </a:r>
              <a:endParaRPr lang="de-DE" sz="1600" dirty="0">
                <a:solidFill>
                  <a:srgbClr val="111111"/>
                </a:solidFill>
                <a:latin typeface="Gilroy Bold" panose="00000800000000000000" pitchFamily="50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A6C11B1-3B96-CA89-4FCA-E2D377FEBB55}"/>
                </a:ext>
              </a:extLst>
            </p:cNvPr>
            <p:cNvSpPr/>
            <p:nvPr/>
          </p:nvSpPr>
          <p:spPr>
            <a:xfrm>
              <a:off x="3473537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Abhängigkeit von einem </a:t>
              </a:r>
              <a:r>
                <a:rPr lang="de-DE" sz="20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Unternehmen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441333F8-6DBE-8D13-A350-24D2B1BAD5D6}"/>
                </a:ext>
              </a:extLst>
            </p:cNvPr>
            <p:cNvSpPr/>
            <p:nvPr/>
          </p:nvSpPr>
          <p:spPr>
            <a:xfrm>
              <a:off x="5853770" y="2146852"/>
              <a:ext cx="2256183" cy="1093305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l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Abhängigkeit von einem 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20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Land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109A85BA-A350-7351-3691-768557724679}"/>
              </a:ext>
            </a:extLst>
          </p:cNvPr>
          <p:cNvSpPr/>
          <p:nvPr/>
        </p:nvSpPr>
        <p:spPr>
          <a:xfrm>
            <a:off x="710081" y="3260371"/>
            <a:ext cx="3520464" cy="2186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Ins="108000" rtlCol="0" anchor="t"/>
          <a:lstStyle/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Unternehmen können abhängig werden von einzelnen Software, Kunden sind dann Preiserhöhungen des Lieferanten hilflos ausgeliefert.</a:t>
            </a:r>
          </a:p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Beispiel: Amazon benötigte mehrere Jahre, um seine eigene Abhängigkeit gegenüber Oracle zu lösen.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7DD8A8F-59CA-5C92-0428-D1B81A6E3FD9}"/>
              </a:ext>
            </a:extLst>
          </p:cNvPr>
          <p:cNvSpPr/>
          <p:nvPr/>
        </p:nvSpPr>
        <p:spPr>
          <a:xfrm>
            <a:off x="4424108" y="3260371"/>
            <a:ext cx="3520464" cy="2186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Ins="108000" rtlCol="0" anchor="t"/>
          <a:lstStyle/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Die drei großen Public Cloud-Provider bedienen &gt;80% des Marktes. Fast alle Kunden nutzen somit die gleichen drei Basis-Infrastrukturen für ihrer Services. Fällt einer dieser Services aus, fallen auch deren Kunden gleichzeitig aus.</a:t>
            </a:r>
          </a:p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Beispiel: Ein Absturz von AWS führte zum Ausfall der beiden Konkurrenten Netflix und Disney+ gleichzeitig.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2CF0B85-ED47-A140-3F6F-1D6CE2C27074}"/>
              </a:ext>
            </a:extLst>
          </p:cNvPr>
          <p:cNvSpPr/>
          <p:nvPr/>
        </p:nvSpPr>
        <p:spPr>
          <a:xfrm>
            <a:off x="8138135" y="3260371"/>
            <a:ext cx="3520464" cy="2186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Ins="108000" rtlCol="0" anchor="t"/>
          <a:lstStyle/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Viele Softwares stammen aus den USA und unterliegen den dortigen Gesetzen und Regierungen. Beschließt diese, die Softwares als geopolitisches Druckmittel einzusetzen, führt dies zu erheblichen Beeinträchtigungen im eigenen Land.</a:t>
            </a:r>
          </a:p>
          <a:p>
            <a:pPr algn="l">
              <a:spcBef>
                <a:spcPts val="600"/>
              </a:spcBef>
            </a:pPr>
            <a:r>
              <a:rPr lang="de-DE" sz="1200" dirty="0">
                <a:solidFill>
                  <a:srgbClr val="111111"/>
                </a:solidFill>
                <a:latin typeface="Gilroy" panose="00000500000000000000" pitchFamily="50" charset="0"/>
              </a:rPr>
              <a:t>Beispiel: die USA untersagen Google, Updates von Android an Huawei zu liefern.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8CA8D0A-B252-32D6-3CDA-18647F3885BC}"/>
              </a:ext>
            </a:extLst>
          </p:cNvPr>
          <p:cNvSpPr txBox="1"/>
          <p:nvPr/>
        </p:nvSpPr>
        <p:spPr>
          <a:xfrm>
            <a:off x="710081" y="5446979"/>
            <a:ext cx="3520464" cy="400110"/>
          </a:xfrm>
          <a:prstGeom prst="rect">
            <a:avLst/>
          </a:prstGeom>
          <a:noFill/>
        </p:spPr>
        <p:txBody>
          <a:bodyPr wrap="square" lIns="0">
            <a:spAutoFit/>
          </a:bodyPr>
          <a:lstStyle>
            <a:defPPr>
              <a:defRPr lang="en-US"/>
            </a:defPPr>
            <a:lvl1pPr>
              <a:defRPr sz="1000">
                <a:latin typeface="Gilroy" panose="00000500000000000000" pitchFamily="50" charset="0"/>
              </a:defRPr>
            </a:lvl1pPr>
          </a:lstStyle>
          <a:p>
            <a:r>
              <a:rPr lang="de-DE" dirty="0">
                <a:hlinkClick r:id="rId2"/>
              </a:rPr>
              <a:t>https://www.theregister.com/2019/10/16/amazon_ditches_oracle/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6ABBC2-4A64-897E-9197-E83621ACFC0C}"/>
              </a:ext>
            </a:extLst>
          </p:cNvPr>
          <p:cNvSpPr txBox="1"/>
          <p:nvPr/>
        </p:nvSpPr>
        <p:spPr>
          <a:xfrm>
            <a:off x="4424108" y="5446979"/>
            <a:ext cx="3520464" cy="400110"/>
          </a:xfrm>
          <a:prstGeom prst="rect">
            <a:avLst/>
          </a:prstGeom>
          <a:noFill/>
        </p:spPr>
        <p:txBody>
          <a:bodyPr wrap="square" lIns="0">
            <a:spAutoFit/>
          </a:bodyPr>
          <a:lstStyle>
            <a:defPPr>
              <a:defRPr lang="en-US"/>
            </a:defPPr>
            <a:lvl1pPr>
              <a:defRPr sz="1000">
                <a:latin typeface="Gilroy" panose="00000500000000000000" pitchFamily="50" charset="0"/>
              </a:defRPr>
            </a:lvl1pPr>
          </a:lstStyle>
          <a:p>
            <a:r>
              <a:rPr lang="de-DE" dirty="0">
                <a:hlinkClick r:id="rId3"/>
              </a:rPr>
              <a:t>https://t3n.de/news/netflix-disney-mehr-aws-ausfall-1435394/</a:t>
            </a:r>
            <a:r>
              <a:rPr lang="de-DE" dirty="0"/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6EB7F60-06DD-E7F0-81D6-0A409D5B6C67}"/>
              </a:ext>
            </a:extLst>
          </p:cNvPr>
          <p:cNvSpPr txBox="1"/>
          <p:nvPr/>
        </p:nvSpPr>
        <p:spPr>
          <a:xfrm>
            <a:off x="8138135" y="5446979"/>
            <a:ext cx="3520464" cy="400110"/>
          </a:xfrm>
          <a:prstGeom prst="rect">
            <a:avLst/>
          </a:prstGeom>
          <a:noFill/>
        </p:spPr>
        <p:txBody>
          <a:bodyPr wrap="square" lIns="0">
            <a:spAutoFit/>
          </a:bodyPr>
          <a:lstStyle>
            <a:defPPr>
              <a:defRPr lang="en-US"/>
            </a:defPPr>
            <a:lvl1pPr>
              <a:defRPr sz="1000">
                <a:latin typeface="Gilroy" panose="00000500000000000000" pitchFamily="50" charset="0"/>
              </a:defRPr>
            </a:lvl1pPr>
          </a:lstStyle>
          <a:p>
            <a:r>
              <a:rPr lang="de-DE" dirty="0">
                <a:hlinkClick r:id="rId2"/>
              </a:rPr>
              <a:t>https://www.theregister.com/2019/10/16/amazon_ditches_oracle/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5884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674E64-A79A-2369-5C0E-20C859C64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399" y="2951944"/>
            <a:ext cx="8605241" cy="954107"/>
          </a:xfrm>
        </p:spPr>
        <p:txBody>
          <a:bodyPr/>
          <a:lstStyle/>
          <a:p>
            <a:r>
              <a:rPr lang="de-DE" sz="2000" dirty="0">
                <a:latin typeface="Gilroy" panose="00000500000000000000" pitchFamily="50" charset="0"/>
              </a:rPr>
              <a:t>Die Analogie</a:t>
            </a:r>
            <a:br>
              <a:rPr lang="de-DE" dirty="0"/>
            </a:br>
            <a:r>
              <a:rPr lang="de-DE" dirty="0"/>
              <a:t>Energiesouveränität durch Multi-Gas</a:t>
            </a:r>
          </a:p>
        </p:txBody>
      </p:sp>
    </p:spTree>
    <p:extLst>
      <p:ext uri="{BB962C8B-B14F-4D97-AF65-F5344CB8AC3E}">
        <p14:creationId xmlns:p14="http://schemas.microsoft.com/office/powerpoint/2010/main" val="312766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Deutschlands neue Multi-Gas-Strategie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B696CCF-070D-0A1B-B3A8-0158DA80CAC6}"/>
              </a:ext>
            </a:extLst>
          </p:cNvPr>
          <p:cNvGrpSpPr/>
          <p:nvPr/>
        </p:nvGrpSpPr>
        <p:grpSpPr>
          <a:xfrm>
            <a:off x="1122644" y="2464878"/>
            <a:ext cx="10053356" cy="2574261"/>
            <a:chOff x="590349" y="3252279"/>
            <a:chExt cx="11117946" cy="1440002"/>
          </a:xfrm>
          <a:gradFill>
            <a:gsLst>
              <a:gs pos="0">
                <a:srgbClr val="B375FC">
                  <a:alpha val="50000"/>
                </a:srgbClr>
              </a:gs>
              <a:gs pos="100000">
                <a:srgbClr val="34C581">
                  <a:alpha val="50000"/>
                </a:srgbClr>
              </a:gs>
              <a:gs pos="56000">
                <a:srgbClr val="4EB9D3">
                  <a:alpha val="50000"/>
                </a:srgbClr>
              </a:gs>
            </a:gsLst>
            <a:lin ang="1800000" scaled="0"/>
          </a:gradFill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8B7F2CD-B584-FCCA-6915-78DF77C69AE2}"/>
                </a:ext>
              </a:extLst>
            </p:cNvPr>
            <p:cNvSpPr txBox="1"/>
            <p:nvPr/>
          </p:nvSpPr>
          <p:spPr>
            <a:xfrm>
              <a:off x="590349" y="3252279"/>
              <a:ext cx="4124739" cy="1440000"/>
            </a:xfrm>
            <a:prstGeom prst="rect">
              <a:avLst/>
            </a:prstGeom>
            <a:grpFill/>
          </p:spPr>
          <p:txBody>
            <a:bodyPr wrap="square" lIns="144000" tIns="144000" rIns="144000" bIns="144000" rtlCol="0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>
                  <a:latin typeface="Gilroy" panose="00000500000000000000" pitchFamily="50" charset="0"/>
                </a:rPr>
                <a:t>Früher</a:t>
              </a:r>
            </a:p>
            <a:p>
              <a:pPr>
                <a:spcBef>
                  <a:spcPts val="900"/>
                </a:spcBef>
              </a:pPr>
              <a:r>
                <a:rPr lang="de-DE" sz="2400" b="1" dirty="0">
                  <a:latin typeface="Gilroy Bold" panose="00000800000000000000" pitchFamily="50" charset="0"/>
                </a:rPr>
                <a:t>Russland, Norwegen, Niederlande.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7198A0F-39AB-2C65-EAE1-3F8234A7492B}"/>
                </a:ext>
              </a:extLst>
            </p:cNvPr>
            <p:cNvSpPr txBox="1"/>
            <p:nvPr/>
          </p:nvSpPr>
          <p:spPr>
            <a:xfrm>
              <a:off x="7583556" y="3252281"/>
              <a:ext cx="4124739" cy="1440000"/>
            </a:xfrm>
            <a:prstGeom prst="rect">
              <a:avLst/>
            </a:prstGeom>
            <a:grpFill/>
          </p:spPr>
          <p:txBody>
            <a:bodyPr wrap="square" lIns="144000" tIns="144000" rIns="144000" bIns="144000" rtlCol="0">
              <a:noAutofit/>
            </a:bodyPr>
            <a:lstStyle/>
            <a:p>
              <a:pPr algn="r">
                <a:spcBef>
                  <a:spcPts val="900"/>
                </a:spcBef>
              </a:pPr>
              <a:r>
                <a:rPr lang="de-DE" dirty="0">
                  <a:latin typeface="Gilroy" panose="00000500000000000000" pitchFamily="50" charset="0"/>
                </a:rPr>
                <a:t>Zukunft</a:t>
              </a:r>
            </a:p>
            <a:p>
              <a:pPr algn="r">
                <a:spcBef>
                  <a:spcPts val="900"/>
                </a:spcBef>
              </a:pPr>
              <a:r>
                <a:rPr lang="de-DE" sz="2400" b="1" dirty="0">
                  <a:latin typeface="Gilroy Bold" panose="00000800000000000000" pitchFamily="50" charset="0"/>
                </a:rPr>
                <a:t>Norwegen, Niederlande, USA, Katar, Kanada, Australien, Algerien, Ägypten, Nigeria, Aserbaidschan, …</a:t>
              </a:r>
            </a:p>
          </p:txBody>
        </p:sp>
      </p:grp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20908D81-A46C-0415-07F5-F760E15AC848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4852422" y="3752007"/>
            <a:ext cx="2593800" cy="4"/>
          </a:xfrm>
          <a:prstGeom prst="straightConnector1">
            <a:avLst/>
          </a:prstGeom>
          <a:ln w="57150">
            <a:gradFill>
              <a:gsLst>
                <a:gs pos="0">
                  <a:srgbClr val="B7D0F0"/>
                </a:gs>
                <a:gs pos="100000">
                  <a:srgbClr val="A5DDE4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90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674E64-A79A-2369-5C0E-20C859C64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478" y="2674945"/>
            <a:ext cx="6603090" cy="1508105"/>
          </a:xfrm>
        </p:spPr>
        <p:txBody>
          <a:bodyPr/>
          <a:lstStyle/>
          <a:p>
            <a:r>
              <a:rPr lang="de-DE" sz="2000" dirty="0">
                <a:latin typeface="Gilroy" panose="00000500000000000000" pitchFamily="50" charset="0"/>
              </a:rPr>
              <a:t>Forschungsfrage</a:t>
            </a:r>
            <a:br>
              <a:rPr lang="de-DE" dirty="0"/>
            </a:br>
            <a:r>
              <a:rPr lang="de-DE" dirty="0"/>
              <a:t>Werden wir digital souverän</a:t>
            </a:r>
            <a:br>
              <a:rPr lang="de-DE" dirty="0"/>
            </a:br>
            <a:r>
              <a:rPr lang="de-DE" dirty="0"/>
              <a:t>durch Multi-Cloud?</a:t>
            </a:r>
          </a:p>
        </p:txBody>
      </p:sp>
    </p:spTree>
    <p:extLst>
      <p:ext uri="{BB962C8B-B14F-4D97-AF65-F5344CB8AC3E}">
        <p14:creationId xmlns:p14="http://schemas.microsoft.com/office/powerpoint/2010/main" val="3945783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des Begriffs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D29D26F-79FE-7945-159C-D82BDFD37EE8}"/>
              </a:ext>
            </a:extLst>
          </p:cNvPr>
          <p:cNvSpPr/>
          <p:nvPr/>
        </p:nvSpPr>
        <p:spPr>
          <a:xfrm>
            <a:off x="3506671" y="2362409"/>
            <a:ext cx="4936937" cy="2752626"/>
          </a:xfrm>
          <a:prstGeom prst="rect">
            <a:avLst/>
          </a:prstGeom>
          <a:solidFill>
            <a:schemeClr val="bg1">
              <a:lumMod val="95000"/>
              <a:alpha val="54000"/>
            </a:schemeClr>
          </a:solidFill>
          <a:ln>
            <a:solidFill>
              <a:srgbClr val="A5DDE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de-DE" sz="18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Multi-Cloud IT-Landschaft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ADB93ED-7487-9E88-58A2-0665CEC94BCD}"/>
              </a:ext>
            </a:extLst>
          </p:cNvPr>
          <p:cNvGrpSpPr/>
          <p:nvPr/>
        </p:nvGrpSpPr>
        <p:grpSpPr>
          <a:xfrm>
            <a:off x="1488304" y="2519471"/>
            <a:ext cx="6789934" cy="2034264"/>
            <a:chOff x="1186746" y="2548328"/>
            <a:chExt cx="9154457" cy="2034264"/>
          </a:xfrm>
          <a:gradFill>
            <a:gsLst>
              <a:gs pos="0">
                <a:schemeClr val="bg1">
                  <a:lumMod val="95000"/>
                  <a:alpha val="17000"/>
                </a:schemeClr>
              </a:gs>
              <a:gs pos="68900">
                <a:srgbClr val="34C580">
                  <a:alpha val="37000"/>
                </a:srgbClr>
              </a:gs>
              <a:gs pos="100000">
                <a:srgbClr val="A5DDE4"/>
              </a:gs>
            </a:gsLst>
            <a:lin ang="13200000" scaled="0"/>
          </a:gradFill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0DF8D7F7-A939-41B4-5E04-7C1DFBCFE949}"/>
                </a:ext>
              </a:extLst>
            </p:cNvPr>
            <p:cNvSpPr/>
            <p:nvPr/>
          </p:nvSpPr>
          <p:spPr>
            <a:xfrm>
              <a:off x="1186746" y="3944872"/>
              <a:ext cx="9154457" cy="637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Infrastructure-</a:t>
              </a:r>
              <a:b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</a:br>
              <a:r>
                <a:rPr lang="de-DE" sz="1600" b="1" dirty="0" err="1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as</a:t>
              </a:r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-a-Service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3AC24A5-A1DF-9E7F-ED17-9B444640CECC}"/>
                </a:ext>
              </a:extLst>
            </p:cNvPr>
            <p:cNvSpPr/>
            <p:nvPr/>
          </p:nvSpPr>
          <p:spPr>
            <a:xfrm>
              <a:off x="1186746" y="3246600"/>
              <a:ext cx="9154457" cy="637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600" b="1" dirty="0" err="1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Platform</a:t>
              </a:r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-</a:t>
              </a:r>
              <a:b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</a:br>
              <a:r>
                <a:rPr lang="de-DE" sz="1600" b="1" dirty="0" err="1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as</a:t>
              </a:r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-a-Service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99BC49A7-D7B1-5E2C-7E25-AF9CD9E97111}"/>
                </a:ext>
              </a:extLst>
            </p:cNvPr>
            <p:cNvSpPr/>
            <p:nvPr/>
          </p:nvSpPr>
          <p:spPr>
            <a:xfrm>
              <a:off x="1186746" y="2548328"/>
              <a:ext cx="9154457" cy="637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Software-</a:t>
              </a:r>
              <a:b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</a:br>
              <a:r>
                <a:rPr lang="de-DE" sz="1600" b="1" dirty="0" err="1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as</a:t>
              </a:r>
              <a:r>
                <a:rPr lang="de-DE" sz="1600" b="1" dirty="0">
                  <a:solidFill>
                    <a:sysClr val="windowText" lastClr="000000"/>
                  </a:solidFill>
                  <a:latin typeface="Gilroy Bold" panose="00000800000000000000" pitchFamily="50" charset="0"/>
                </a:rPr>
                <a:t>-a-Service</a:t>
              </a:r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069FADF6-A40D-8659-5E32-3B1D5A765811}"/>
              </a:ext>
            </a:extLst>
          </p:cNvPr>
          <p:cNvSpPr/>
          <p:nvPr/>
        </p:nvSpPr>
        <p:spPr>
          <a:xfrm>
            <a:off x="3627114" y="3916015"/>
            <a:ext cx="4651124" cy="637720"/>
          </a:xfrm>
          <a:prstGeom prst="rect">
            <a:avLst/>
          </a:prstGeom>
          <a:solidFill>
            <a:schemeClr val="bg1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BundesCloud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IONOS, Arvato VPC, GCP, Azure, AWS,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StackIT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…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76C6A89-7FAC-0F00-E471-25FC258EE9BA}"/>
              </a:ext>
            </a:extLst>
          </p:cNvPr>
          <p:cNvSpPr/>
          <p:nvPr/>
        </p:nvSpPr>
        <p:spPr>
          <a:xfrm>
            <a:off x="3627114" y="3217743"/>
            <a:ext cx="4651124" cy="637720"/>
          </a:xfrm>
          <a:prstGeom prst="rect">
            <a:avLst/>
          </a:prstGeom>
          <a:solidFill>
            <a:schemeClr val="bg1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Azure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Cosmos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DB, Data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Google AI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services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AWS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DynamoDB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Salesforce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Healthcare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APIs, …   </a:t>
            </a:r>
          </a:p>
        </p:txBody>
      </p:sp>
      <p:sp>
        <p:nvSpPr>
          <p:cNvPr id="21" name="AutoShape 20" descr="Erfahrener Contentful Partner für headless CMS">
            <a:extLst>
              <a:ext uri="{FF2B5EF4-FFF2-40B4-BE49-F238E27FC236}">
                <a16:creationId xmlns:a16="http://schemas.microsoft.com/office/drawing/2014/main" id="{70C622D9-6178-D164-8E0C-07227F138E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61904" y="360281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C7A6E00-AE49-2A05-986F-F2501CD4CDBF}"/>
              </a:ext>
            </a:extLst>
          </p:cNvPr>
          <p:cNvSpPr/>
          <p:nvPr/>
        </p:nvSpPr>
        <p:spPr>
          <a:xfrm>
            <a:off x="3627114" y="2519471"/>
            <a:ext cx="4651124" cy="637720"/>
          </a:xfrm>
          <a:prstGeom prst="rect">
            <a:avLst/>
          </a:prstGeom>
          <a:solidFill>
            <a:schemeClr val="bg1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Microsoft 365, Google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Workplace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Contentful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CMS, Amazon Connect,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Okta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…</a:t>
            </a:r>
          </a:p>
        </p:txBody>
      </p:sp>
      <p:sp>
        <p:nvSpPr>
          <p:cNvPr id="28" name="Sprechblase: rechteckig 27">
            <a:extLst>
              <a:ext uri="{FF2B5EF4-FFF2-40B4-BE49-F238E27FC236}">
                <a16:creationId xmlns:a16="http://schemas.microsoft.com/office/drawing/2014/main" id="{1175880C-C244-32C0-4F4A-E36C9249ED47}"/>
              </a:ext>
            </a:extLst>
          </p:cNvPr>
          <p:cNvSpPr/>
          <p:nvPr/>
        </p:nvSpPr>
        <p:spPr>
          <a:xfrm>
            <a:off x="8534866" y="1936502"/>
            <a:ext cx="2817313" cy="1492498"/>
          </a:xfrm>
          <a:prstGeom prst="wedgeRectCallout">
            <a:avLst>
              <a:gd name="adj1" fmla="val -60664"/>
              <a:gd name="adj2" fmla="val 31615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rtlCol="0" anchor="ctr"/>
          <a:lstStyle/>
          <a:p>
            <a:pPr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Multi-Cloud gibt es auf jeder Ebene des Stack.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Die technische Umsetzung je Ebene sieht sehr unterschiedlich aus. </a:t>
            </a:r>
          </a:p>
        </p:txBody>
      </p:sp>
      <p:sp>
        <p:nvSpPr>
          <p:cNvPr id="29" name="Sprechblase: rechteckig 28">
            <a:extLst>
              <a:ext uri="{FF2B5EF4-FFF2-40B4-BE49-F238E27FC236}">
                <a16:creationId xmlns:a16="http://schemas.microsoft.com/office/drawing/2014/main" id="{6F334A25-54E4-C23A-8BCE-D5F080F40A8D}"/>
              </a:ext>
            </a:extLst>
          </p:cNvPr>
          <p:cNvSpPr/>
          <p:nvPr/>
        </p:nvSpPr>
        <p:spPr>
          <a:xfrm>
            <a:off x="2383249" y="5254154"/>
            <a:ext cx="3449608" cy="637721"/>
          </a:xfrm>
          <a:prstGeom prst="wedgeRectCallout">
            <a:avLst>
              <a:gd name="adj1" fmla="val 31312"/>
              <a:gd name="adj2" fmla="val -75729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rtlCol="0" anchor="ctr"/>
          <a:lstStyle/>
          <a:p>
            <a:pPr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In Summe ergibt sich immer eine Multi-Cloud IT-Landschaft</a:t>
            </a:r>
          </a:p>
        </p:txBody>
      </p:sp>
    </p:spTree>
    <p:extLst>
      <p:ext uri="{BB962C8B-B14F-4D97-AF65-F5344CB8AC3E}">
        <p14:creationId xmlns:p14="http://schemas.microsoft.com/office/powerpoint/2010/main" val="196009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Spektrum der Clouds (auf Infrastruktur-Ebene)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68E30D4E-14B3-9A87-F875-D930A62A4D4D}"/>
              </a:ext>
            </a:extLst>
          </p:cNvPr>
          <p:cNvGrpSpPr/>
          <p:nvPr/>
        </p:nvGrpSpPr>
        <p:grpSpPr>
          <a:xfrm>
            <a:off x="1307539" y="1868703"/>
            <a:ext cx="9481432" cy="3364437"/>
            <a:chOff x="1307539" y="1868703"/>
            <a:chExt cx="9481432" cy="3364437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5539392D-21E1-AB23-E3A9-BD3DE4895671}"/>
                </a:ext>
              </a:extLst>
            </p:cNvPr>
            <p:cNvGrpSpPr/>
            <p:nvPr/>
          </p:nvGrpSpPr>
          <p:grpSpPr>
            <a:xfrm>
              <a:off x="2020556" y="1868703"/>
              <a:ext cx="8057573" cy="2876502"/>
              <a:chOff x="1647601" y="2990850"/>
              <a:chExt cx="8889711" cy="2158878"/>
            </a:xfrm>
          </p:grpSpPr>
          <p:cxnSp>
            <p:nvCxnSpPr>
              <p:cNvPr id="6" name="Gerader Verbinder 5">
                <a:extLst>
                  <a:ext uri="{FF2B5EF4-FFF2-40B4-BE49-F238E27FC236}">
                    <a16:creationId xmlns:a16="http://schemas.microsoft.com/office/drawing/2014/main" id="{F218AF27-76AD-AE57-36B7-476F45840416}"/>
                  </a:ext>
                </a:extLst>
              </p:cNvPr>
              <p:cNvCxnSpPr/>
              <p:nvPr/>
            </p:nvCxnSpPr>
            <p:spPr>
              <a:xfrm>
                <a:off x="1647601" y="2990850"/>
                <a:ext cx="0" cy="1133475"/>
              </a:xfrm>
              <a:prstGeom prst="line">
                <a:avLst/>
              </a:prstGeom>
              <a:ln>
                <a:solidFill>
                  <a:srgbClr val="B375F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Gerader Verbinder 6">
                <a:extLst>
                  <a:ext uri="{FF2B5EF4-FFF2-40B4-BE49-F238E27FC236}">
                    <a16:creationId xmlns:a16="http://schemas.microsoft.com/office/drawing/2014/main" id="{A0B63AB4-493E-DFFB-BC1A-4E5084908BD4}"/>
                  </a:ext>
                </a:extLst>
              </p:cNvPr>
              <p:cNvCxnSpPr/>
              <p:nvPr/>
            </p:nvCxnSpPr>
            <p:spPr>
              <a:xfrm>
                <a:off x="3870029" y="2990850"/>
                <a:ext cx="0" cy="1133475"/>
              </a:xfrm>
              <a:prstGeom prst="line">
                <a:avLst/>
              </a:prstGeom>
              <a:ln>
                <a:solidFill>
                  <a:srgbClr val="8395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DBB54855-4F1B-951F-053F-369FAE82D5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2457" y="2990850"/>
                <a:ext cx="0" cy="2158878"/>
              </a:xfrm>
              <a:prstGeom prst="line">
                <a:avLst/>
              </a:prstGeom>
              <a:ln>
                <a:solidFill>
                  <a:srgbClr val="4EB9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00C909FB-9AFC-93B5-CD88-D2557E8E3590}"/>
                  </a:ext>
                </a:extLst>
              </p:cNvPr>
              <p:cNvCxnSpPr/>
              <p:nvPr/>
            </p:nvCxnSpPr>
            <p:spPr>
              <a:xfrm>
                <a:off x="8314885" y="2990850"/>
                <a:ext cx="0" cy="1133475"/>
              </a:xfrm>
              <a:prstGeom prst="line">
                <a:avLst/>
              </a:prstGeom>
              <a:ln>
                <a:solidFill>
                  <a:srgbClr val="34C9A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E3C262E3-8D96-BAF8-1466-C66F93A371EF}"/>
                  </a:ext>
                </a:extLst>
              </p:cNvPr>
              <p:cNvCxnSpPr/>
              <p:nvPr/>
            </p:nvCxnSpPr>
            <p:spPr>
              <a:xfrm>
                <a:off x="10537312" y="2990850"/>
                <a:ext cx="0" cy="1133475"/>
              </a:xfrm>
              <a:prstGeom prst="line">
                <a:avLst/>
              </a:prstGeom>
              <a:ln>
                <a:solidFill>
                  <a:srgbClr val="34C58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4CE8A2F-6587-34B4-DD85-FB05231C74BD}"/>
                </a:ext>
              </a:extLst>
            </p:cNvPr>
            <p:cNvSpPr txBox="1"/>
            <p:nvPr/>
          </p:nvSpPr>
          <p:spPr>
            <a:xfrm>
              <a:off x="1307539" y="3450007"/>
              <a:ext cx="1426030" cy="278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Private Cloud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01B237E-2F3B-CD5C-7CA1-A43F1CBBD501}"/>
                </a:ext>
              </a:extLst>
            </p:cNvPr>
            <p:cNvSpPr txBox="1"/>
            <p:nvPr/>
          </p:nvSpPr>
          <p:spPr>
            <a:xfrm>
              <a:off x="3468879" y="3450007"/>
              <a:ext cx="1132139" cy="474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Europäische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Cloud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CE61ED6-6E11-A162-71D3-F599ED59E5D1}"/>
                </a:ext>
              </a:extLst>
            </p:cNvPr>
            <p:cNvSpPr txBox="1"/>
            <p:nvPr/>
          </p:nvSpPr>
          <p:spPr>
            <a:xfrm>
              <a:off x="5251687" y="3450007"/>
              <a:ext cx="159531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Treuhänder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6861A8C3-1340-02D9-04FB-825CE75161B5}"/>
                </a:ext>
              </a:extLst>
            </p:cNvPr>
            <p:cNvSpPr txBox="1"/>
            <p:nvPr/>
          </p:nvSpPr>
          <p:spPr>
            <a:xfrm>
              <a:off x="7149685" y="3450007"/>
              <a:ext cx="1828103" cy="474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 </a:t>
              </a:r>
            </a:p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Spezialkomponenten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678591E-A82F-F8B8-90E4-BD4D2458E4F7}"/>
                </a:ext>
              </a:extLst>
            </p:cNvPr>
            <p:cNvSpPr txBox="1"/>
            <p:nvPr/>
          </p:nvSpPr>
          <p:spPr>
            <a:xfrm>
              <a:off x="9410459" y="3450007"/>
              <a:ext cx="1335349" cy="278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EFA75783-C349-62FA-F9F1-5F8D67B45053}"/>
                </a:ext>
              </a:extLst>
            </p:cNvPr>
            <p:cNvSpPr/>
            <p:nvPr/>
          </p:nvSpPr>
          <p:spPr>
            <a:xfrm>
              <a:off x="2020554" y="1868703"/>
              <a:ext cx="8057573" cy="1036006"/>
            </a:xfrm>
            <a:prstGeom prst="rect">
              <a:avLst/>
            </a:prstGeo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bg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Spektrum der souveränen Clouds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36632710-1BBA-12D9-46E8-1ECEE822358C}"/>
                </a:ext>
              </a:extLst>
            </p:cNvPr>
            <p:cNvSpPr/>
            <p:nvPr/>
          </p:nvSpPr>
          <p:spPr>
            <a:xfrm>
              <a:off x="1873991" y="2904709"/>
              <a:ext cx="8365759" cy="512464"/>
            </a:xfrm>
            <a:prstGeom prst="rect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9119843-A0A3-8682-DD64-1A682CA0B6F2}"/>
                </a:ext>
              </a:extLst>
            </p:cNvPr>
            <p:cNvSpPr txBox="1"/>
            <p:nvPr/>
          </p:nvSpPr>
          <p:spPr>
            <a:xfrm>
              <a:off x="1377028" y="4083219"/>
              <a:ext cx="1287053" cy="11499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 err="1">
                  <a:solidFill>
                    <a:srgbClr val="B375FC"/>
                  </a:solidFill>
                  <a:latin typeface="Gilroy" panose="00000500000000000000" pitchFamily="50" charset="0"/>
                </a:rPr>
                <a:t>Bundescloud</a:t>
              </a:r>
              <a:endParaRPr lang="de-DE" sz="1100" dirty="0">
                <a:solidFill>
                  <a:srgbClr val="B375FC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B375FC"/>
                  </a:solidFill>
                  <a:latin typeface="Gilroy" panose="00000500000000000000" pitchFamily="50" charset="0"/>
                </a:rPr>
                <a:t>Deutsche Verwaltungs-cloud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B375FC"/>
                  </a:solidFill>
                  <a:latin typeface="Gilroy" panose="00000500000000000000" pitchFamily="50" charset="0"/>
                </a:rPr>
                <a:t>Phoenix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EF3AFEE8-F395-BA6B-6539-1531B609EA5E}"/>
                </a:ext>
              </a:extLst>
            </p:cNvPr>
            <p:cNvSpPr txBox="1"/>
            <p:nvPr/>
          </p:nvSpPr>
          <p:spPr>
            <a:xfrm>
              <a:off x="3391423" y="4083219"/>
              <a:ext cx="1287053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8395E8"/>
                  </a:solidFill>
                  <a:latin typeface="Gilroy" panose="00000500000000000000" pitchFamily="50" charset="0"/>
                </a:rPr>
                <a:t>IONOS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 err="1">
                  <a:solidFill>
                    <a:srgbClr val="8395E8"/>
                  </a:solidFill>
                  <a:latin typeface="Gilroy" panose="00000500000000000000" pitchFamily="50" charset="0"/>
                </a:rPr>
                <a:t>OVHCloud</a:t>
              </a:r>
              <a:endParaRPr lang="de-DE" sz="1100" dirty="0">
                <a:solidFill>
                  <a:srgbClr val="8395E8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 err="1">
                  <a:solidFill>
                    <a:srgbClr val="8395E8"/>
                  </a:solidFill>
                  <a:latin typeface="Gilroy" panose="00000500000000000000" pitchFamily="50" charset="0"/>
                </a:rPr>
                <a:t>StackIT</a:t>
              </a:r>
              <a:endParaRPr lang="de-DE" sz="1100" dirty="0">
                <a:solidFill>
                  <a:srgbClr val="8395E8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DB25E30-F5E7-BF0C-1561-33D579B73C67}"/>
                </a:ext>
              </a:extLst>
            </p:cNvPr>
            <p:cNvSpPr txBox="1"/>
            <p:nvPr/>
          </p:nvSpPr>
          <p:spPr>
            <a:xfrm>
              <a:off x="5959168" y="4083219"/>
              <a:ext cx="1287053" cy="41125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spcBef>
                  <a:spcPts val="900"/>
                </a:spcBef>
              </a:pPr>
              <a:r>
                <a:rPr lang="de-DE" sz="1100" dirty="0">
                  <a:solidFill>
                    <a:srgbClr val="4EB9D3"/>
                  </a:solidFill>
                  <a:latin typeface="Gilroy" panose="00000500000000000000" pitchFamily="50" charset="0"/>
                </a:rPr>
                <a:t>Delos (ganze Technologie)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72DA0F-264E-08DB-EC51-24066E6FE219}"/>
                </a:ext>
              </a:extLst>
            </p:cNvPr>
            <p:cNvSpPr txBox="1"/>
            <p:nvPr/>
          </p:nvSpPr>
          <p:spPr>
            <a:xfrm>
              <a:off x="7420210" y="4083219"/>
              <a:ext cx="1287053" cy="11499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9AD"/>
                  </a:solidFill>
                  <a:latin typeface="Gilroy" panose="00000500000000000000" pitchFamily="50" charset="0"/>
                </a:rPr>
                <a:t>AWS </a:t>
              </a:r>
              <a:r>
                <a:rPr lang="de-DE" sz="11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nitro</a:t>
              </a:r>
              <a:endParaRPr lang="de-DE" sz="1100" dirty="0">
                <a:solidFill>
                  <a:srgbClr val="34C9AD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9AD"/>
                  </a:solidFill>
                  <a:latin typeface="Gilroy" panose="00000500000000000000" pitchFamily="50" charset="0"/>
                </a:rPr>
                <a:t>Azure </a:t>
              </a:r>
              <a:r>
                <a:rPr lang="de-DE" sz="11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confidential</a:t>
              </a:r>
              <a:r>
                <a:rPr lang="de-DE" sz="1100" dirty="0">
                  <a:solidFill>
                    <a:srgbClr val="34C9AD"/>
                  </a:solidFill>
                  <a:latin typeface="Gilroy" panose="00000500000000000000" pitchFamily="50" charset="0"/>
                </a:rPr>
                <a:t> </a:t>
              </a:r>
              <a:r>
                <a:rPr lang="de-DE" sz="11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computing</a:t>
              </a:r>
              <a:r>
                <a:rPr lang="de-DE" sz="1100" dirty="0">
                  <a:solidFill>
                    <a:srgbClr val="34C9AD"/>
                  </a:solidFill>
                  <a:latin typeface="Gilroy" panose="00000500000000000000" pitchFamily="50" charset="0"/>
                </a:rPr>
                <a:t> 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9AD"/>
                  </a:solidFill>
                  <a:latin typeface="Gilroy" panose="00000500000000000000" pitchFamily="50" charset="0"/>
                </a:rPr>
                <a:t>Google </a:t>
              </a:r>
              <a:r>
                <a:rPr lang="de-DE" sz="11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Anthos</a:t>
              </a:r>
              <a:endParaRPr lang="de-DE" sz="1100" dirty="0">
                <a:solidFill>
                  <a:srgbClr val="34C9AD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93F35317-06D8-B2B3-4E3F-CC6B4C392A50}"/>
                </a:ext>
              </a:extLst>
            </p:cNvPr>
            <p:cNvSpPr txBox="1"/>
            <p:nvPr/>
          </p:nvSpPr>
          <p:spPr>
            <a:xfrm>
              <a:off x="9501918" y="4062911"/>
              <a:ext cx="1287053" cy="109606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581"/>
                  </a:solidFill>
                  <a:latin typeface="Gilroy" panose="00000500000000000000" pitchFamily="50" charset="0"/>
                </a:rPr>
                <a:t>AWS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581"/>
                  </a:solidFill>
                  <a:latin typeface="Gilroy" panose="00000500000000000000" pitchFamily="50" charset="0"/>
                </a:rPr>
                <a:t>Azure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581"/>
                  </a:solidFill>
                  <a:latin typeface="Gilroy" panose="00000500000000000000" pitchFamily="50" charset="0"/>
                </a:rPr>
                <a:t>GCP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rgbClr val="34C581"/>
                  </a:solidFill>
                  <a:latin typeface="Gilroy" panose="00000500000000000000" pitchFamily="50" charset="0"/>
                </a:rPr>
                <a:t>Alibaba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64760C06-B971-5386-4067-B5989B821ACA}"/>
                </a:ext>
              </a:extLst>
            </p:cNvPr>
            <p:cNvSpPr txBox="1"/>
            <p:nvPr/>
          </p:nvSpPr>
          <p:spPr>
            <a:xfrm>
              <a:off x="4644818" y="4542878"/>
              <a:ext cx="1287053" cy="41125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r">
                <a:spcBef>
                  <a:spcPts val="900"/>
                </a:spcBef>
              </a:pPr>
              <a:r>
                <a:rPr lang="de-DE" sz="1100" dirty="0">
                  <a:solidFill>
                    <a:srgbClr val="4EB9D3"/>
                  </a:solidFill>
                  <a:latin typeface="Gilroy" panose="00000500000000000000" pitchFamily="50" charset="0"/>
                </a:rPr>
                <a:t>T-Systems </a:t>
              </a:r>
              <a:br>
                <a:rPr lang="de-DE" sz="1100" dirty="0">
                  <a:solidFill>
                    <a:srgbClr val="4EB9D3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4EB9D3"/>
                  </a:solidFill>
                  <a:latin typeface="Gilroy" panose="00000500000000000000" pitchFamily="50" charset="0"/>
                </a:rPr>
                <a:t>(nur Schlüssel)</a:t>
              </a:r>
            </a:p>
          </p:txBody>
        </p: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AF5A7D7A-3DBD-992A-F05E-BE8D52C6AF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50520" y="4288847"/>
              <a:ext cx="88997" cy="0"/>
            </a:xfrm>
            <a:prstGeom prst="line">
              <a:avLst/>
            </a:prstGeom>
            <a:ln>
              <a:solidFill>
                <a:srgbClr val="4DB9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4BD98B44-79A6-3245-9B52-1563782D36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60343" y="4745207"/>
              <a:ext cx="88997" cy="0"/>
            </a:xfrm>
            <a:prstGeom prst="line">
              <a:avLst/>
            </a:prstGeom>
            <a:ln>
              <a:solidFill>
                <a:srgbClr val="4DB9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6195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827D1-765D-8F54-5E39-506659ED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für Multi-Cloud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D4E9B59-3207-6052-208F-098D8B19B1E0}"/>
              </a:ext>
            </a:extLst>
          </p:cNvPr>
          <p:cNvSpPr/>
          <p:nvPr/>
        </p:nvSpPr>
        <p:spPr>
          <a:xfrm>
            <a:off x="4883714" y="1885145"/>
            <a:ext cx="2424572" cy="2424572"/>
          </a:xfrm>
          <a:prstGeom prst="ellipse">
            <a:avLst/>
          </a:prstGeom>
          <a:gradFill flip="none" rotWithShape="1">
            <a:gsLst>
              <a:gs pos="67110">
                <a:srgbClr val="42D0C6"/>
              </a:gs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ctr"/>
          <a:lstStyle/>
          <a:p>
            <a:pPr algn="ctr">
              <a:spcBef>
                <a:spcPts val="600"/>
              </a:spcBef>
            </a:pP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Warum </a:t>
            </a:r>
            <a:r>
              <a:rPr lang="de-DE" sz="2400" dirty="0" err="1">
                <a:solidFill>
                  <a:schemeClr val="bg1"/>
                </a:solidFill>
                <a:latin typeface="Gilroy Bold" panose="00000800000000000000" pitchFamily="50" charset="0"/>
              </a:rPr>
              <a:t>Multicloud</a:t>
            </a: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?</a:t>
            </a:r>
          </a:p>
        </p:txBody>
      </p:sp>
      <p:sp>
        <p:nvSpPr>
          <p:cNvPr id="6" name="Pfeil: Fünfeck 5">
            <a:extLst>
              <a:ext uri="{FF2B5EF4-FFF2-40B4-BE49-F238E27FC236}">
                <a16:creationId xmlns:a16="http://schemas.microsoft.com/office/drawing/2014/main" id="{28C76D64-E16D-E6F1-B065-564617B9C44F}"/>
              </a:ext>
            </a:extLst>
          </p:cNvPr>
          <p:cNvSpPr/>
          <p:nvPr/>
        </p:nvSpPr>
        <p:spPr>
          <a:xfrm>
            <a:off x="949607" y="2392581"/>
            <a:ext cx="3822700" cy="1409700"/>
          </a:xfrm>
          <a:prstGeom prst="homePlate">
            <a:avLst>
              <a:gd name="adj" fmla="val 3108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Gilroy" panose="00000500000000000000" pitchFamily="50" charset="0"/>
              </a:rPr>
              <a:t>Ich möchte die 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Vorteile </a:t>
            </a:r>
            <a:r>
              <a:rPr lang="de-DE" sz="2000" dirty="0">
                <a:solidFill>
                  <a:schemeClr val="tx1"/>
                </a:solidFill>
                <a:latin typeface="Gilroy" panose="00000500000000000000" pitchFamily="50" charset="0"/>
              </a:rPr>
              <a:t>der verfügbaren Clouds 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nutzen</a:t>
            </a:r>
          </a:p>
        </p:txBody>
      </p:sp>
      <p:sp>
        <p:nvSpPr>
          <p:cNvPr id="7" name="Pfeil: Fünfeck 6">
            <a:extLst>
              <a:ext uri="{FF2B5EF4-FFF2-40B4-BE49-F238E27FC236}">
                <a16:creationId xmlns:a16="http://schemas.microsoft.com/office/drawing/2014/main" id="{2909D366-891B-18D3-EF90-5B56ADE5F34A}"/>
              </a:ext>
            </a:extLst>
          </p:cNvPr>
          <p:cNvSpPr/>
          <p:nvPr/>
        </p:nvSpPr>
        <p:spPr>
          <a:xfrm flipH="1">
            <a:off x="7419693" y="2392581"/>
            <a:ext cx="3822700" cy="1409700"/>
          </a:xfrm>
          <a:prstGeom prst="homePlate">
            <a:avLst>
              <a:gd name="adj" fmla="val 3108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Gilroy" panose="00000500000000000000" pitchFamily="50" charset="0"/>
              </a:rPr>
              <a:t>Ich möchte </a:t>
            </a:r>
            <a:br>
              <a:rPr lang="de-DE" sz="200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Abhängigkeiten reduzieren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7ED4339-EDDA-4B05-D96D-26F3803F3915}"/>
              </a:ext>
            </a:extLst>
          </p:cNvPr>
          <p:cNvSpPr txBox="1"/>
          <p:nvPr/>
        </p:nvSpPr>
        <p:spPr>
          <a:xfrm>
            <a:off x="949608" y="4070123"/>
            <a:ext cx="349828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Spontan auf Lastschwankungen reagieren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Schnell neue Funktionen entwickeln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Wertschöpfung automatisieren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Auf Kern-Aufgaben fokussieren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63E6D5D-6299-069D-E7E2-EA92F80EEB9A}"/>
              </a:ext>
            </a:extLst>
          </p:cNvPr>
          <p:cNvSpPr txBox="1"/>
          <p:nvPr/>
        </p:nvSpPr>
        <p:spPr>
          <a:xfrm>
            <a:off x="7889594" y="4070123"/>
            <a:ext cx="335279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Abhängigkeit von einzelnen Softwares vermeiden</a:t>
            </a:r>
          </a:p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Abhängigkeit von einem Unternehmen vermeiden</a:t>
            </a:r>
          </a:p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Abhängigkeit von einem Land vermeiden</a:t>
            </a:r>
          </a:p>
        </p:txBody>
      </p:sp>
    </p:spTree>
    <p:extLst>
      <p:ext uri="{BB962C8B-B14F-4D97-AF65-F5344CB8AC3E}">
        <p14:creationId xmlns:p14="http://schemas.microsoft.com/office/powerpoint/2010/main" val="2290504887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895</Words>
  <Application>Microsoft Office PowerPoint</Application>
  <PresentationFormat>Widescreen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1_Digit - Multi 1 - Bright</vt:lpstr>
      <vt:lpstr>Souveränität durch Multi-Cloud</vt:lpstr>
      <vt:lpstr>Warum gehen alle in die Cloud?</vt:lpstr>
      <vt:lpstr>Warum zögern insbesondere staatliche  Organisationen?</vt:lpstr>
      <vt:lpstr>Die Analogie Energiesouveränität durch Multi-Gas</vt:lpstr>
      <vt:lpstr>Deutschlands neue Multi-Gas-Strategie</vt:lpstr>
      <vt:lpstr>Forschungsfrage Werden wir digital souverän durch Multi-Cloud?</vt:lpstr>
      <vt:lpstr>Definition des Begriffs</vt:lpstr>
      <vt:lpstr>Spektrum der Clouds (auf Infrastruktur-Ebene)</vt:lpstr>
      <vt:lpstr>Motivation für Multi-Cloud</vt:lpstr>
      <vt:lpstr>Drei Schritte zur Souveränität durch Multi-Cloud</vt:lpstr>
      <vt:lpstr>Die Nachteile von Multi-Cloud</vt:lpstr>
      <vt:lpstr>Fazit: Souveränität durch Multi-Cloud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2022-12-10T22:53:16Z</dcterms:created>
  <dcterms:modified xsi:type="dcterms:W3CDTF">2022-12-10T22:53:27Z</dcterms:modified>
</cp:coreProperties>
</file>