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13"/>
  </p:notesMasterIdLst>
  <p:handoutMasterIdLst>
    <p:handoutMasterId r:id="rId14"/>
  </p:handoutMasterIdLst>
  <p:sldIdLst>
    <p:sldId id="1864" r:id="rId2"/>
    <p:sldId id="2002" r:id="rId3"/>
    <p:sldId id="1992" r:id="rId4"/>
    <p:sldId id="1993" r:id="rId5"/>
    <p:sldId id="1994" r:id="rId6"/>
    <p:sldId id="1995" r:id="rId7"/>
    <p:sldId id="1996" r:id="rId8"/>
    <p:sldId id="2006" r:id="rId9"/>
    <p:sldId id="2003" r:id="rId10"/>
    <p:sldId id="2000" r:id="rId11"/>
    <p:sldId id="1938" r:id="rId12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D0C6"/>
    <a:srgbClr val="7ED878"/>
    <a:srgbClr val="FFFFFF"/>
    <a:srgbClr val="34C580"/>
    <a:srgbClr val="CA366B"/>
    <a:srgbClr val="4EB9D3"/>
    <a:srgbClr val="B7D0F0"/>
    <a:srgbClr val="34C581"/>
    <a:srgbClr val="B375FC"/>
    <a:srgbClr val="A5D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F2EAF6-1A7F-42C8-988C-E0484E9F8379}" v="8" dt="2023-01-05T11:26:14.3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33" autoAdjust="0"/>
    <p:restoredTop sz="87709" autoAdjust="0"/>
  </p:normalViewPr>
  <p:slideViewPr>
    <p:cSldViewPr snapToGrid="0" snapToObjects="1">
      <p:cViewPr>
        <p:scale>
          <a:sx n="66" d="100"/>
          <a:sy n="66" d="100"/>
        </p:scale>
        <p:origin x="1714" y="14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7D4DFA9-38CF-7D4C-9EB4-7A6A0A01A9C5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EF09CB90-614C-5144-87C1-67812BEDF5FB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068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07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23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4269B91A-EB69-2102-2A2F-854D9F1DF3BA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5055" y="3128916"/>
            <a:ext cx="5961888" cy="600164"/>
          </a:xfrm>
          <a:noFill/>
        </p:spPr>
        <p:txBody>
          <a:bodyPr vert="horz" wrap="none" lIns="91440" tIns="45720" rIns="91440" bIns="45720" rtlCol="0" anchor="ctr">
            <a:spAutoFit/>
          </a:bodyPr>
          <a:lstStyle>
            <a:lvl1pPr>
              <a:defRPr lang="en-US" dirty="0">
                <a:gradFill flip="none" rotWithShape="1">
                  <a:gsLst>
                    <a:gs pos="0">
                      <a:srgbClr val="7ED878"/>
                    </a:gs>
                    <a:gs pos="100000">
                      <a:srgbClr val="42D0C6"/>
                    </a:gs>
                  </a:gsLst>
                  <a:lin ang="2700000" scaled="1"/>
                  <a:tileRect/>
                </a:gradFill>
                <a:latin typeface="Gilroy Bold" panose="00000800000000000000" pitchFamily="50" charset="0"/>
              </a:defRPr>
            </a:lvl1pPr>
          </a:lstStyle>
          <a:p>
            <a:pPr marL="0" lvl="0"/>
            <a:r>
              <a:rPr lang="de-DE" dirty="0"/>
              <a:t>Mastertitelformat bearbeiten</a:t>
            </a:r>
            <a:endParaRPr lang="en-US" dirty="0"/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BBEE02D6-EDC7-FEC7-D57E-64DD9803310D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5D3E0B45-A384-8B4F-3FD3-FFA9D1C5106A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DF13C323-D6F5-D085-D221-00898E89D190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0FCDA1AA-0888-FFE5-F561-194C00139F54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CB9347AE-913D-7455-F405-AFFCE18D1D2D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23EA7E9A-670D-CF1E-8699-23CF67D52B5B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BB085692-C898-35C7-4E95-8DD108F8A6D6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5917FB83-CE6C-2A5E-4A76-179F41B1225F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5DB191EF-1C0B-ABEB-EB22-92ACA18FF677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80CC68EB-386E-1614-3584-7FDEBBBE59B9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49FD1928-1FD4-5793-614A-506FC709994A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5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85322BB0-7D4B-7B83-E9F2-0176773213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E2EE7007-C5A3-02DA-D962-F3081E275B45}"/>
              </a:ext>
            </a:extLst>
          </p:cNvPr>
          <p:cNvGrpSpPr/>
          <p:nvPr userDrawn="1"/>
        </p:nvGrpSpPr>
        <p:grpSpPr>
          <a:xfrm>
            <a:off x="12293600" y="5848350"/>
            <a:ext cx="1764972" cy="1001526"/>
            <a:chOff x="12293600" y="2611167"/>
            <a:chExt cx="1764972" cy="1236096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DEB1044B-9C1A-0F93-4433-2DE7BB891258}"/>
                </a:ext>
              </a:extLst>
            </p:cNvPr>
            <p:cNvSpPr/>
            <p:nvPr/>
          </p:nvSpPr>
          <p:spPr>
            <a:xfrm>
              <a:off x="1229360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860F1275-A915-9E51-8284-A3BF95F55B7D}"/>
                </a:ext>
              </a:extLst>
            </p:cNvPr>
            <p:cNvSpPr/>
            <p:nvPr/>
          </p:nvSpPr>
          <p:spPr>
            <a:xfrm>
              <a:off x="12587762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301F6F3E-3ED1-1BA5-C0AC-05728E135013}"/>
                </a:ext>
              </a:extLst>
            </p:cNvPr>
            <p:cNvSpPr/>
            <p:nvPr/>
          </p:nvSpPr>
          <p:spPr>
            <a:xfrm>
              <a:off x="12881924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B7E040B7-8659-96EA-A98E-5F0E5210BCE5}"/>
                </a:ext>
              </a:extLst>
            </p:cNvPr>
            <p:cNvSpPr/>
            <p:nvPr/>
          </p:nvSpPr>
          <p:spPr>
            <a:xfrm>
              <a:off x="13176086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32725CA7-472F-A073-7A62-426D0FB16141}"/>
                </a:ext>
              </a:extLst>
            </p:cNvPr>
            <p:cNvSpPr/>
            <p:nvPr/>
          </p:nvSpPr>
          <p:spPr>
            <a:xfrm>
              <a:off x="13470248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31CCE3A-AA60-9E62-F3DD-FB951F01075E}"/>
                </a:ext>
              </a:extLst>
            </p:cNvPr>
            <p:cNvSpPr/>
            <p:nvPr/>
          </p:nvSpPr>
          <p:spPr>
            <a:xfrm>
              <a:off x="13764410" y="3429000"/>
              <a:ext cx="294162" cy="41826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C0995092-14E6-F20B-F24B-0E09E7151D7D}"/>
                </a:ext>
              </a:extLst>
            </p:cNvPr>
            <p:cNvSpPr/>
            <p:nvPr/>
          </p:nvSpPr>
          <p:spPr>
            <a:xfrm>
              <a:off x="12293600" y="2611168"/>
              <a:ext cx="294162" cy="418263"/>
            </a:xfrm>
            <a:prstGeom prst="rect">
              <a:avLst/>
            </a:prstGeom>
            <a:solidFill>
              <a:srgbClr val="FFD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9766BFF7-F650-AF59-EB92-72023C5281B9}"/>
                </a:ext>
              </a:extLst>
            </p:cNvPr>
            <p:cNvSpPr/>
            <p:nvPr/>
          </p:nvSpPr>
          <p:spPr>
            <a:xfrm>
              <a:off x="12587762" y="2611168"/>
              <a:ext cx="294162" cy="418263"/>
            </a:xfrm>
            <a:prstGeom prst="rect">
              <a:avLst/>
            </a:prstGeom>
            <a:solidFill>
              <a:srgbClr val="CA36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CBBE6AE0-3168-8F45-7886-635BFB87EA43}"/>
                </a:ext>
              </a:extLst>
            </p:cNvPr>
            <p:cNvSpPr/>
            <p:nvPr/>
          </p:nvSpPr>
          <p:spPr>
            <a:xfrm>
              <a:off x="12881924" y="2611167"/>
              <a:ext cx="294162" cy="418263"/>
            </a:xfrm>
            <a:prstGeom prst="rect">
              <a:avLst/>
            </a:prstGeom>
            <a:solidFill>
              <a:srgbClr val="1111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D6DF7162-88AC-21AC-5967-7440578F3B17}"/>
                </a:ext>
              </a:extLst>
            </p:cNvPr>
            <p:cNvSpPr/>
            <p:nvPr/>
          </p:nvSpPr>
          <p:spPr>
            <a:xfrm>
              <a:off x="13176086" y="2611168"/>
              <a:ext cx="294162" cy="4182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8" name="Picture 12" descr="Background pattern&#10;&#10;Description automatically generated">
              <a:extLst>
                <a:ext uri="{FF2B5EF4-FFF2-40B4-BE49-F238E27FC236}">
                  <a16:creationId xmlns:a16="http://schemas.microsoft.com/office/drawing/2014/main" id="{7FE046EF-2E7D-4D93-744B-B73587D40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293600" y="3029430"/>
              <a:ext cx="1764972" cy="399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hyperlink" Target="http://www.thenounproject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A0B37E9-C1D3-9740-B3EC-5B14B81DAB8D}"/>
              </a:ext>
            </a:extLst>
          </p:cNvPr>
          <p:cNvSpPr txBox="1"/>
          <p:nvPr userDrawn="1"/>
        </p:nvSpPr>
        <p:spPr>
          <a:xfrm>
            <a:off x="318234" y="6334781"/>
            <a:ext cx="830506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de-DE" sz="1000" b="0" i="0" dirty="0">
                <a:solidFill>
                  <a:schemeClr val="bg1">
                    <a:lumMod val="75000"/>
                  </a:schemeClr>
                </a:solidFill>
                <a:effectLst/>
                <a:latin typeface="Gilroy Light" panose="00000400000000000000" pitchFamily="50" charset="0"/>
              </a:rPr>
              <a:t>Inhalte sind Open Source gem. 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CC BY 4.0. Ausgenommen sind Icons (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  <a:hlinkClick r:id="rId7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www.thenounproject.com</a:t>
            </a:r>
            <a:r>
              <a:rPr lang="de-DE" sz="1000" dirty="0">
                <a:solidFill>
                  <a:schemeClr val="bg1">
                    <a:lumMod val="75000"/>
                  </a:schemeClr>
                </a:solidFill>
                <a:latin typeface="Gilroy Light" panose="00000400000000000000" pitchFamily="50" charset="0"/>
              </a:rPr>
              <a:t>) und Fotografien (siehe jeweils Quelle).</a:t>
            </a:r>
            <a:endParaRPr lang="de-DE" sz="1000" b="0" i="0" dirty="0">
              <a:solidFill>
                <a:schemeClr val="bg1">
                  <a:lumMod val="75000"/>
                </a:schemeClr>
              </a:solidFill>
              <a:effectLst/>
              <a:latin typeface="Gilroy Light" panose="00000400000000000000" pitchFamily="50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42937A7-CABD-502B-E617-69694F3AF260}"/>
              </a:ext>
            </a:extLst>
          </p:cNvPr>
          <p:cNvSpPr/>
          <p:nvPr userDrawn="1"/>
        </p:nvSpPr>
        <p:spPr>
          <a:xfrm>
            <a:off x="10429875" y="555647"/>
            <a:ext cx="1762125" cy="473053"/>
          </a:xfrm>
          <a:prstGeom prst="rect">
            <a:avLst/>
          </a:prstGeom>
          <a:gradFill>
            <a:gsLst>
              <a:gs pos="0">
                <a:srgbClr val="7ED878"/>
              </a:gs>
              <a:gs pos="56600">
                <a:srgbClr val="34CA8C"/>
              </a:gs>
              <a:gs pos="100000">
                <a:srgbClr val="42D0C6"/>
              </a:gs>
            </a:gsLst>
            <a:lin ang="420000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cloud ahead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onos.de/digitalguide/server/knowhow/private-cloud/" TargetMode="External"/><Relationship Id="rId2" Type="http://schemas.openxmlformats.org/officeDocument/2006/relationships/hyperlink" Target="https://cloud.ionos.de/private-cloud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ax-it.de/it-services/private-cloud/" TargetMode="External"/><Relationship Id="rId5" Type="http://schemas.openxmlformats.org/officeDocument/2006/relationships/hyperlink" Target="https://www.hpe.com/de/de/what-is/private-cloud.html" TargetMode="External"/><Relationship Id="rId4" Type="http://schemas.openxmlformats.org/officeDocument/2006/relationships/hyperlink" Target="https://aws.amazon.com/de/security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tkom.org/sites/main/files/2022-02/10.02.22-studie-rechenzentren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651" y="2828834"/>
            <a:ext cx="6862776" cy="1200329"/>
          </a:xfrm>
        </p:spPr>
        <p:txBody>
          <a:bodyPr/>
          <a:lstStyle/>
          <a:p>
            <a:r>
              <a:rPr lang="de-DE" sz="3600" dirty="0">
                <a:latin typeface="Gilroy Bold" panose="00000800000000000000" pitchFamily="50" charset="0"/>
              </a:rPr>
              <a:t>Ist die Private Cloud sicherer </a:t>
            </a:r>
            <a:br>
              <a:rPr lang="de-DE" sz="3600" dirty="0">
                <a:latin typeface="Gilroy Bold" panose="00000800000000000000" pitchFamily="50" charset="0"/>
              </a:rPr>
            </a:br>
            <a:r>
              <a:rPr lang="de-DE" sz="3600" dirty="0">
                <a:latin typeface="Gilroy Bold" panose="00000800000000000000" pitchFamily="50" charset="0"/>
              </a:rPr>
              <a:t>als die Public Cloud?</a:t>
            </a:r>
            <a:endParaRPr lang="en-DE" sz="3600" b="1" dirty="0">
              <a:latin typeface="Gilroy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571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0E352-73F1-974C-7A8C-788745F8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Fazit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E21AF91-6029-F98C-5A94-35546C433E09}"/>
              </a:ext>
            </a:extLst>
          </p:cNvPr>
          <p:cNvGrpSpPr/>
          <p:nvPr/>
        </p:nvGrpSpPr>
        <p:grpSpPr>
          <a:xfrm>
            <a:off x="635001" y="1825081"/>
            <a:ext cx="10921998" cy="777383"/>
            <a:chOff x="635001" y="1572837"/>
            <a:chExt cx="10921998" cy="839126"/>
          </a:xfrm>
          <a:gradFill>
            <a:gsLst>
              <a:gs pos="52000">
                <a:schemeClr val="bg1">
                  <a:lumMod val="85000"/>
                </a:schemeClr>
              </a:gs>
              <a:gs pos="0">
                <a:srgbClr val="34C580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10800000" scaled="0"/>
          </a:gradFill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2D41D74A-0F9F-59EA-9BC2-E1268AD906A2}"/>
                </a:ext>
              </a:extLst>
            </p:cNvPr>
            <p:cNvSpPr txBox="1"/>
            <p:nvPr/>
          </p:nvSpPr>
          <p:spPr>
            <a:xfrm>
              <a:off x="635001" y="1572837"/>
              <a:ext cx="3984242" cy="839126"/>
            </a:xfrm>
            <a:prstGeom prst="rect">
              <a:avLst/>
            </a:prstGeom>
            <a:grp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2000" dirty="0">
                  <a:latin typeface="Gilroy Bold" panose="00000800000000000000" pitchFamily="50" charset="0"/>
                </a:rPr>
                <a:t>Public Cloud</a:t>
              </a: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728272B8-FC59-F25F-9510-6FD95D329651}"/>
                </a:ext>
              </a:extLst>
            </p:cNvPr>
            <p:cNvSpPr txBox="1"/>
            <p:nvPr/>
          </p:nvSpPr>
          <p:spPr>
            <a:xfrm>
              <a:off x="7572757" y="1572837"/>
              <a:ext cx="3984242" cy="839126"/>
            </a:xfrm>
            <a:prstGeom prst="rect">
              <a:avLst/>
            </a:prstGeom>
            <a:grpFill/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de-DE" sz="2000" dirty="0">
                  <a:latin typeface="Gilroy Bold" panose="00000800000000000000" pitchFamily="50" charset="0"/>
                </a:rPr>
                <a:t>Private Cloud</a:t>
              </a:r>
            </a:p>
          </p:txBody>
        </p:sp>
      </p:grpSp>
      <p:sp>
        <p:nvSpPr>
          <p:cNvPr id="9" name="Rechteck 8">
            <a:extLst>
              <a:ext uri="{FF2B5EF4-FFF2-40B4-BE49-F238E27FC236}">
                <a16:creationId xmlns:a16="http://schemas.microsoft.com/office/drawing/2014/main" id="{1481E81C-6053-2B2B-B6BD-B3155CD8E99A}"/>
              </a:ext>
            </a:extLst>
          </p:cNvPr>
          <p:cNvSpPr/>
          <p:nvPr/>
        </p:nvSpPr>
        <p:spPr>
          <a:xfrm>
            <a:off x="635001" y="2682910"/>
            <a:ext cx="10921998" cy="7460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bIns="36000" rtlCol="0" anchor="ctr"/>
          <a:lstStyle/>
          <a:p>
            <a:pPr algn="ctr">
              <a:spcBef>
                <a:spcPts val="600"/>
              </a:spcBef>
            </a:pPr>
            <a:r>
              <a:rPr lang="de-DE" sz="1600" dirty="0">
                <a:solidFill>
                  <a:srgbClr val="111111"/>
                </a:solidFill>
                <a:latin typeface="Gilroy" panose="00000500000000000000" pitchFamily="50" charset="0"/>
              </a:rPr>
              <a:t>Grundsätzlich können Public und Private Cloud gleichermaßen sicher oder unsicher sein.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1D466B-9B80-B378-AC83-8840E223038B}"/>
              </a:ext>
            </a:extLst>
          </p:cNvPr>
          <p:cNvSpPr/>
          <p:nvPr/>
        </p:nvSpPr>
        <p:spPr>
          <a:xfrm>
            <a:off x="635001" y="3509446"/>
            <a:ext cx="5424895" cy="26602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bIns="36000" rtlCol="0" anchor="t"/>
          <a:lstStyle/>
          <a:p>
            <a:pPr algn="ctr">
              <a:spcBef>
                <a:spcPts val="600"/>
              </a:spcBef>
            </a:pPr>
            <a:r>
              <a:rPr lang="de-DE" sz="1600" dirty="0">
                <a:solidFill>
                  <a:srgbClr val="111111"/>
                </a:solidFill>
                <a:latin typeface="Gilroy" panose="00000500000000000000" pitchFamily="50" charset="0"/>
              </a:rPr>
              <a:t>Im Standard bietet die </a:t>
            </a:r>
            <a:r>
              <a:rPr lang="de-DE" sz="1600" dirty="0">
                <a:solidFill>
                  <a:srgbClr val="111111"/>
                </a:solidFill>
                <a:latin typeface="Gilroy Bold" panose="00000800000000000000" pitchFamily="50" charset="0"/>
              </a:rPr>
              <a:t>Public Cloud ein höheres Sicherheitslevel </a:t>
            </a:r>
            <a:r>
              <a:rPr lang="de-DE" sz="1600" dirty="0">
                <a:solidFill>
                  <a:srgbClr val="111111"/>
                </a:solidFill>
                <a:latin typeface="Gilroy" panose="00000500000000000000" pitchFamily="50" charset="0"/>
              </a:rPr>
              <a:t>als die meisten Private Clouds. 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</a:rPr>
              <a:t>Aufgrund ihrer Größe und der skalierenden Natur von IT können Public Clouds ihre Wertschöpfung besser kontrollieren, schneller Updates einspielen und mehr Sicherheitsvorkehrungen auf allen Ebenen betreiben.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A6BE7D16-4A83-E652-171A-946446447C7B}"/>
              </a:ext>
            </a:extLst>
          </p:cNvPr>
          <p:cNvSpPr/>
          <p:nvPr/>
        </p:nvSpPr>
        <p:spPr>
          <a:xfrm>
            <a:off x="6132106" y="3509446"/>
            <a:ext cx="5424895" cy="26602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bIns="36000" rtlCol="0" anchor="t"/>
          <a:lstStyle/>
          <a:p>
            <a:pPr algn="ctr">
              <a:spcBef>
                <a:spcPts val="600"/>
              </a:spcBef>
            </a:pPr>
            <a:r>
              <a:rPr lang="de-DE" sz="1600" dirty="0">
                <a:solidFill>
                  <a:srgbClr val="111111"/>
                </a:solidFill>
                <a:latin typeface="Gilroy" panose="00000500000000000000" pitchFamily="50" charset="0"/>
              </a:rPr>
              <a:t>Mit klaren Zielen und viel Aufwand, können </a:t>
            </a:r>
            <a:r>
              <a:rPr lang="de-DE" sz="1600" dirty="0">
                <a:solidFill>
                  <a:srgbClr val="111111"/>
                </a:solidFill>
                <a:latin typeface="Gilroy Bold" panose="00000800000000000000" pitchFamily="50" charset="0"/>
              </a:rPr>
              <a:t>einzelne Private Clouds höhere Sicherheitslevel </a:t>
            </a:r>
            <a:r>
              <a:rPr lang="de-DE" sz="1600" dirty="0">
                <a:solidFill>
                  <a:srgbClr val="111111"/>
                </a:solidFill>
                <a:latin typeface="Gilroy" panose="00000500000000000000" pitchFamily="50" charset="0"/>
              </a:rPr>
              <a:t>erreichen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schemeClr val="bg1">
                    <a:lumMod val="65000"/>
                  </a:schemeClr>
                </a:solidFill>
                <a:latin typeface="Gilroy" panose="00000500000000000000" pitchFamily="50" charset="0"/>
              </a:rPr>
              <a:t>Gibt es spezifische Schutzziele (e.g. Absicherung gegen Geheimdienste) kombiniert mit eingeschränkten Leistungsbedarfen, können Organisationen Private Clouds aufbauen, welche die Sicherheits-Levels der Public Cloud übertreffen.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CCEBBF2-D764-2F92-115C-B1BC949F5CFB}"/>
              </a:ext>
            </a:extLst>
          </p:cNvPr>
          <p:cNvSpPr/>
          <p:nvPr/>
        </p:nvSpPr>
        <p:spPr>
          <a:xfrm>
            <a:off x="4718050" y="1815063"/>
            <a:ext cx="2755900" cy="787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>
              <a:spcBef>
                <a:spcPts val="600"/>
              </a:spcBef>
            </a:pPr>
            <a:r>
              <a:rPr lang="de-DE" sz="2800" dirty="0">
                <a:solidFill>
                  <a:srgbClr val="111111"/>
                </a:solidFill>
                <a:latin typeface="Gilroy Bold" panose="00000800000000000000" pitchFamily="50" charset="0"/>
              </a:rPr>
              <a:t>Fazit</a:t>
            </a:r>
          </a:p>
        </p:txBody>
      </p:sp>
    </p:spTree>
    <p:extLst>
      <p:ext uri="{BB962C8B-B14F-4D97-AF65-F5344CB8AC3E}">
        <p14:creationId xmlns:p14="http://schemas.microsoft.com/office/powerpoint/2010/main" val="12089545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4346" y="3105833"/>
            <a:ext cx="2893741" cy="646331"/>
          </a:xfrm>
        </p:spPr>
        <p:txBody>
          <a:bodyPr/>
          <a:lstStyle/>
          <a:p>
            <a:pPr algn="ctr"/>
            <a:r>
              <a:rPr lang="de-DE" dirty="0"/>
              <a:t>Vielen Dank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F0CBF-57AE-C05A-6F1C-79D8B3388FF5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3118959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9C461B-283F-6AB4-452B-6DD012421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 ist der sicherste? Was das Netz sagt …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67CF250-F977-5C03-D350-8C2DF986B63C}"/>
              </a:ext>
            </a:extLst>
          </p:cNvPr>
          <p:cNvSpPr txBox="1"/>
          <p:nvPr/>
        </p:nvSpPr>
        <p:spPr>
          <a:xfrm>
            <a:off x="772886" y="1896906"/>
            <a:ext cx="10515600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de-DE" sz="2400" dirty="0">
                <a:solidFill>
                  <a:srgbClr val="34C580"/>
                </a:solidFill>
                <a:latin typeface="Gilroy Bold" panose="00000800000000000000" pitchFamily="50" charset="0"/>
              </a:rPr>
              <a:t>IONOS</a:t>
            </a:r>
            <a:r>
              <a:rPr lang="de-DE" dirty="0">
                <a:latin typeface="Gilroy" panose="00000500000000000000" pitchFamily="50" charset="0"/>
              </a:rPr>
              <a:t> biete mit ihrer Private Cloud „Sicherheit weil Hardware dediziert zur Verfügung steht“ (</a:t>
            </a:r>
            <a:r>
              <a:rPr lang="de-DE" dirty="0">
                <a:latin typeface="Gilroy" panose="00000500000000000000" pitchFamily="50" charset="0"/>
                <a:hlinkClick r:id="rId2"/>
              </a:rPr>
              <a:t>Link</a:t>
            </a:r>
            <a:r>
              <a:rPr lang="de-DE" dirty="0">
                <a:latin typeface="Gilroy" panose="00000500000000000000" pitchFamily="50" charset="0"/>
              </a:rPr>
              <a:t>) und „Man hostet die Infrastruktur der Private Cloud direkt vor Ort im Unternehmen […], was ein höheres Maß an Sicherheit gewährleistet.“ (</a:t>
            </a:r>
            <a:r>
              <a:rPr lang="de-DE" dirty="0">
                <a:latin typeface="Gilroy" panose="00000500000000000000" pitchFamily="50" charset="0"/>
                <a:hlinkClick r:id="rId3"/>
              </a:rPr>
              <a:t>Link</a:t>
            </a:r>
            <a:r>
              <a:rPr lang="de-DE" dirty="0">
                <a:latin typeface="Gilroy" panose="00000500000000000000" pitchFamily="50" charset="0"/>
              </a:rPr>
              <a:t>)</a:t>
            </a:r>
          </a:p>
          <a:p>
            <a:pPr>
              <a:spcBef>
                <a:spcPts val="1200"/>
              </a:spcBef>
            </a:pPr>
            <a:r>
              <a:rPr lang="de-DE" sz="2400" dirty="0">
                <a:solidFill>
                  <a:srgbClr val="34C580"/>
                </a:solidFill>
                <a:latin typeface="Gilroy Bold" panose="00000800000000000000" pitchFamily="50" charset="0"/>
              </a:rPr>
              <a:t>AWS</a:t>
            </a:r>
            <a:r>
              <a:rPr lang="de-DE" b="1" dirty="0">
                <a:latin typeface="Gilroy" panose="00000500000000000000" pitchFamily="50" charset="0"/>
              </a:rPr>
              <a:t> </a:t>
            </a:r>
            <a:r>
              <a:rPr lang="de-DE" dirty="0">
                <a:latin typeface="Gilroy" panose="00000500000000000000" pitchFamily="50" charset="0"/>
              </a:rPr>
              <a:t>bietet die „sicherste […] Cloud-Computing-Umgebung, die heute verfügbar ist.“ [</a:t>
            </a:r>
            <a:r>
              <a:rPr lang="de-DE" dirty="0">
                <a:latin typeface="Gilroy" panose="00000500000000000000" pitchFamily="50" charset="0"/>
                <a:hlinkClick r:id="rId4"/>
              </a:rPr>
              <a:t>Link</a:t>
            </a:r>
            <a:r>
              <a:rPr lang="de-DE" dirty="0">
                <a:latin typeface="Gilroy" panose="00000500000000000000" pitchFamily="50" charset="0"/>
              </a:rPr>
              <a:t>]</a:t>
            </a:r>
          </a:p>
          <a:p>
            <a:pPr>
              <a:spcBef>
                <a:spcPts val="1200"/>
              </a:spcBef>
            </a:pPr>
            <a:r>
              <a:rPr lang="de-DE" dirty="0">
                <a:latin typeface="Gilroy" panose="00000500000000000000" pitchFamily="50" charset="0"/>
              </a:rPr>
              <a:t>Da Private Clouds häufig nur einem Mandanten zugewiesen werden, bieten diese laut </a:t>
            </a:r>
            <a:r>
              <a:rPr lang="de-DE" sz="2400" dirty="0">
                <a:solidFill>
                  <a:srgbClr val="34C580"/>
                </a:solidFill>
                <a:latin typeface="Gilroy Bold" panose="00000800000000000000" pitchFamily="50" charset="0"/>
              </a:rPr>
              <a:t>Hewlett</a:t>
            </a:r>
            <a:r>
              <a:rPr lang="de-DE" dirty="0">
                <a:latin typeface="Gilroy Bold" panose="00000800000000000000" pitchFamily="50" charset="0"/>
              </a:rPr>
              <a:t> </a:t>
            </a:r>
            <a:r>
              <a:rPr lang="de-DE" sz="2400" dirty="0">
                <a:solidFill>
                  <a:srgbClr val="34C580"/>
                </a:solidFill>
                <a:latin typeface="Gilroy Bold" panose="00000800000000000000" pitchFamily="50" charset="0"/>
              </a:rPr>
              <a:t>Packard</a:t>
            </a:r>
            <a:r>
              <a:rPr lang="de-DE" dirty="0">
                <a:latin typeface="Gilroy Bold" panose="00000800000000000000" pitchFamily="50" charset="0"/>
              </a:rPr>
              <a:t> </a:t>
            </a:r>
            <a:r>
              <a:rPr lang="de-DE" dirty="0">
                <a:latin typeface="Gilroy" panose="00000500000000000000" pitchFamily="50" charset="0"/>
              </a:rPr>
              <a:t>„mehr Möglichkeiten für […] Sicherheit“. (</a:t>
            </a:r>
            <a:r>
              <a:rPr lang="de-DE" dirty="0">
                <a:latin typeface="Gilroy" panose="00000500000000000000" pitchFamily="50" charset="0"/>
                <a:hlinkClick r:id="rId5"/>
              </a:rPr>
              <a:t>Link</a:t>
            </a:r>
            <a:r>
              <a:rPr lang="de-DE" dirty="0">
                <a:latin typeface="Gilroy" panose="00000500000000000000" pitchFamily="50" charset="0"/>
              </a:rPr>
              <a:t>)</a:t>
            </a:r>
          </a:p>
          <a:p>
            <a:pPr>
              <a:spcBef>
                <a:spcPts val="1200"/>
              </a:spcBef>
            </a:pPr>
            <a:r>
              <a:rPr lang="de-DE" dirty="0">
                <a:latin typeface="Gilroy" panose="00000500000000000000" pitchFamily="50" charset="0"/>
              </a:rPr>
              <a:t>Laut des Anbieters </a:t>
            </a:r>
            <a:r>
              <a:rPr lang="de-DE" sz="2400" dirty="0" err="1">
                <a:solidFill>
                  <a:srgbClr val="34C580"/>
                </a:solidFill>
                <a:latin typeface="Gilroy Bold" panose="00000800000000000000" pitchFamily="50" charset="0"/>
              </a:rPr>
              <a:t>m.a.x.imum</a:t>
            </a:r>
            <a:r>
              <a:rPr lang="de-DE" sz="2400" dirty="0">
                <a:solidFill>
                  <a:srgbClr val="34C580"/>
                </a:solidFill>
                <a:latin typeface="Gilroy Bold" panose="00000800000000000000" pitchFamily="50" charset="0"/>
              </a:rPr>
              <a:t> </a:t>
            </a:r>
            <a:r>
              <a:rPr lang="de-DE" dirty="0">
                <a:latin typeface="Gilroy" panose="00000500000000000000" pitchFamily="50" charset="0"/>
              </a:rPr>
              <a:t>gilt: „Das Maximum an Sicherheit bietet die Private Cloud, da die gesamte IT-Infrastruktur ausschließlich für Ihr Unternehmen und Ihre firmenspezifischen Bedürfnisse bereitgestellt wird.“ (</a:t>
            </a:r>
            <a:r>
              <a:rPr lang="de-DE" dirty="0">
                <a:latin typeface="Gilroy" panose="00000500000000000000" pitchFamily="50" charset="0"/>
                <a:hlinkClick r:id="rId6"/>
              </a:rPr>
              <a:t>Link</a:t>
            </a:r>
            <a:r>
              <a:rPr lang="de-DE" dirty="0">
                <a:latin typeface="Gilroy" panose="00000500000000000000" pitchFamily="50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19068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DD59CC42-BEAC-82E4-996A-188E4A11C1F2}"/>
              </a:ext>
            </a:extLst>
          </p:cNvPr>
          <p:cNvSpPr/>
          <p:nvPr/>
        </p:nvSpPr>
        <p:spPr>
          <a:xfrm>
            <a:off x="3349235" y="2696757"/>
            <a:ext cx="3760072" cy="2262994"/>
          </a:xfrm>
          <a:prstGeom prst="rightArrow">
            <a:avLst>
              <a:gd name="adj1" fmla="val 50000"/>
              <a:gd name="adj2" fmla="val 41021"/>
            </a:avLst>
          </a:prstGeom>
          <a:gradFill>
            <a:gsLst>
              <a:gs pos="100000">
                <a:srgbClr val="34C580">
                  <a:alpha val="56000"/>
                </a:srgbClr>
              </a:gs>
              <a:gs pos="0">
                <a:schemeClr val="bg1">
                  <a:lumMod val="85000"/>
                  <a:alpha val="0"/>
                </a:schemeClr>
              </a:gs>
            </a:gsLst>
            <a:lin ang="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marL="177800" indent="-17780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60E352-73F1-974C-7A8C-788745F8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IT-Sicherheit?</a:t>
            </a: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BEE89CCE-0188-3180-0097-D3761A655F5B}"/>
              </a:ext>
            </a:extLst>
          </p:cNvPr>
          <p:cNvGrpSpPr/>
          <p:nvPr/>
        </p:nvGrpSpPr>
        <p:grpSpPr>
          <a:xfrm>
            <a:off x="1661605" y="1876391"/>
            <a:ext cx="4267200" cy="4054160"/>
            <a:chOff x="3962400" y="1691664"/>
            <a:chExt cx="4267200" cy="4054160"/>
          </a:xfrm>
        </p:grpSpPr>
        <p:sp>
          <p:nvSpPr>
            <p:cNvPr id="5" name="Gleichschenkliges Dreieck 4">
              <a:extLst>
                <a:ext uri="{FF2B5EF4-FFF2-40B4-BE49-F238E27FC236}">
                  <a16:creationId xmlns:a16="http://schemas.microsoft.com/office/drawing/2014/main" id="{7C4093DF-8DEB-B066-67E2-A86BEBD1E794}"/>
                </a:ext>
              </a:extLst>
            </p:cNvPr>
            <p:cNvSpPr/>
            <p:nvPr/>
          </p:nvSpPr>
          <p:spPr>
            <a:xfrm>
              <a:off x="3962400" y="1691664"/>
              <a:ext cx="4267200" cy="3678621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FE5C35C8-1CFB-D7ED-8E54-F92C00803D29}"/>
                </a:ext>
              </a:extLst>
            </p:cNvPr>
            <p:cNvSpPr txBox="1"/>
            <p:nvPr/>
          </p:nvSpPr>
          <p:spPr>
            <a:xfrm rot="18007719">
              <a:off x="3612353" y="3346307"/>
              <a:ext cx="23928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err="1">
                  <a:latin typeface="Gilroy Bold" panose="00000800000000000000" pitchFamily="50" charset="0"/>
                </a:rPr>
                <a:t>Confidentiality</a:t>
              </a:r>
              <a:endParaRPr lang="de-DE" dirty="0">
                <a:latin typeface="Gilroy Bold" panose="00000800000000000000" pitchFamily="50" charset="0"/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71905B67-73C3-83DA-6F77-DC2727EB0A6C}"/>
                </a:ext>
              </a:extLst>
            </p:cNvPr>
            <p:cNvSpPr txBox="1"/>
            <p:nvPr/>
          </p:nvSpPr>
          <p:spPr>
            <a:xfrm rot="3593087">
              <a:off x="6191513" y="3346307"/>
              <a:ext cx="23928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latin typeface="Gilroy Bold" panose="00000800000000000000" pitchFamily="50" charset="0"/>
                </a:rPr>
                <a:t>Integrity 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C0805305-1840-7834-0104-D0B414E04952}"/>
                </a:ext>
              </a:extLst>
            </p:cNvPr>
            <p:cNvSpPr txBox="1"/>
            <p:nvPr/>
          </p:nvSpPr>
          <p:spPr>
            <a:xfrm>
              <a:off x="4899560" y="5376492"/>
              <a:ext cx="23928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err="1">
                  <a:latin typeface="Gilroy Bold" panose="00000800000000000000" pitchFamily="50" charset="0"/>
                </a:rPr>
                <a:t>Availability</a:t>
              </a:r>
              <a:endParaRPr lang="de-DE" dirty="0">
                <a:latin typeface="Gilroy Bold" panose="00000800000000000000" pitchFamily="50" charset="0"/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5E433F4A-3143-BE31-C0A9-C2A4339CD772}"/>
                </a:ext>
              </a:extLst>
            </p:cNvPr>
            <p:cNvSpPr txBox="1"/>
            <p:nvPr/>
          </p:nvSpPr>
          <p:spPr>
            <a:xfrm>
              <a:off x="4899560" y="3530973"/>
              <a:ext cx="23928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dirty="0">
                  <a:latin typeface="Gilroy Bold" panose="00000800000000000000" pitchFamily="50" charset="0"/>
                </a:rPr>
                <a:t>Die </a:t>
              </a:r>
              <a:br>
                <a:rPr lang="de-DE" sz="2000" dirty="0">
                  <a:latin typeface="Gilroy Bold" panose="00000800000000000000" pitchFamily="50" charset="0"/>
                </a:rPr>
              </a:br>
              <a:r>
                <a:rPr lang="de-DE" sz="2000" dirty="0">
                  <a:latin typeface="Gilroy Bold" panose="00000800000000000000" pitchFamily="50" charset="0"/>
                </a:rPr>
                <a:t>C.I.A.-Triade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85BA5A1F-52E8-2C24-E8D9-F9BCB849A7E7}"/>
                </a:ext>
              </a:extLst>
            </p:cNvPr>
            <p:cNvSpPr txBox="1"/>
            <p:nvPr/>
          </p:nvSpPr>
          <p:spPr>
            <a:xfrm rot="18007719">
              <a:off x="3894080" y="3552568"/>
              <a:ext cx="2392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50" dirty="0">
                  <a:solidFill>
                    <a:srgbClr val="34C580"/>
                  </a:solidFill>
                  <a:latin typeface="Gilroy" panose="00000500000000000000" pitchFamily="50" charset="0"/>
                </a:rPr>
                <a:t>Vertraulichkeit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C949122-4F00-D7D4-6372-6E1ADFCBABDC}"/>
                </a:ext>
              </a:extLst>
            </p:cNvPr>
            <p:cNvSpPr txBox="1"/>
            <p:nvPr/>
          </p:nvSpPr>
          <p:spPr>
            <a:xfrm rot="3593087">
              <a:off x="5857800" y="3504618"/>
              <a:ext cx="2392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400">
                  <a:solidFill>
                    <a:srgbClr val="34C580"/>
                  </a:solidFill>
                  <a:latin typeface="Gilroy" panose="00000500000000000000" pitchFamily="50" charset="0"/>
                </a:defRPr>
              </a:lvl1pPr>
            </a:lstStyle>
            <a:p>
              <a:r>
                <a:rPr lang="de-DE" sz="1050" dirty="0"/>
                <a:t>Integrität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74545649-751D-FE4A-735C-E3590543DFD0}"/>
                </a:ext>
              </a:extLst>
            </p:cNvPr>
            <p:cNvSpPr txBox="1"/>
            <p:nvPr/>
          </p:nvSpPr>
          <p:spPr>
            <a:xfrm>
              <a:off x="4899560" y="5103877"/>
              <a:ext cx="23928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400">
                  <a:solidFill>
                    <a:srgbClr val="34C580"/>
                  </a:solidFill>
                  <a:latin typeface="Gilroy" panose="00000500000000000000" pitchFamily="50" charset="0"/>
                </a:defRPr>
              </a:lvl1pPr>
            </a:lstStyle>
            <a:p>
              <a:r>
                <a:rPr lang="de-DE" sz="1050" dirty="0"/>
                <a:t>Verfügbarkeit</a:t>
              </a: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0B55D45D-48EE-4729-4944-45A8C08E6862}"/>
                </a:ext>
              </a:extLst>
            </p:cNvPr>
            <p:cNvSpPr txBox="1"/>
            <p:nvPr/>
          </p:nvSpPr>
          <p:spPr>
            <a:xfrm>
              <a:off x="4899560" y="4204863"/>
              <a:ext cx="23928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1400">
                  <a:solidFill>
                    <a:srgbClr val="34C580"/>
                  </a:solidFill>
                  <a:latin typeface="Gilroy" panose="00000500000000000000" pitchFamily="50" charset="0"/>
                </a:defRPr>
              </a:lvl1pPr>
            </a:lstStyle>
            <a:p>
              <a:r>
                <a:rPr lang="de-DE" sz="1100" dirty="0">
                  <a:solidFill>
                    <a:schemeClr val="tx1"/>
                  </a:solidFill>
                </a:rPr>
                <a:t>Schutzziele der </a:t>
              </a:r>
              <a:br>
                <a:rPr lang="de-DE" sz="1100" dirty="0">
                  <a:solidFill>
                    <a:schemeClr val="tx1"/>
                  </a:solidFill>
                </a:rPr>
              </a:br>
              <a:r>
                <a:rPr lang="de-DE" sz="1100" dirty="0">
                  <a:solidFill>
                    <a:schemeClr val="tx1"/>
                  </a:solidFill>
                </a:rPr>
                <a:t>IT-Sicherheit</a:t>
              </a: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095E09E9-E292-7309-4DE6-1090A325473C}"/>
              </a:ext>
            </a:extLst>
          </p:cNvPr>
          <p:cNvGrpSpPr/>
          <p:nvPr/>
        </p:nvGrpSpPr>
        <p:grpSpPr>
          <a:xfrm>
            <a:off x="7800065" y="2588206"/>
            <a:ext cx="2755900" cy="2605660"/>
            <a:chOff x="8737600" y="2598689"/>
            <a:chExt cx="2755900" cy="2605660"/>
          </a:xfrm>
          <a:gradFill>
            <a:gsLst>
              <a:gs pos="0">
                <a:srgbClr val="34C580">
                  <a:alpha val="50000"/>
                </a:srgbClr>
              </a:gs>
              <a:gs pos="100000">
                <a:srgbClr val="42D0C6">
                  <a:alpha val="50000"/>
                </a:srgbClr>
              </a:gs>
            </a:gsLst>
            <a:lin ang="600000" scaled="0"/>
          </a:gradFill>
        </p:grpSpPr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12159327-2B72-7133-DB79-00E93303AFCE}"/>
                </a:ext>
              </a:extLst>
            </p:cNvPr>
            <p:cNvSpPr/>
            <p:nvPr/>
          </p:nvSpPr>
          <p:spPr>
            <a:xfrm>
              <a:off x="8737600" y="4204862"/>
              <a:ext cx="2755900" cy="46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" panose="00000500000000000000" pitchFamily="50" charset="0"/>
                </a:rPr>
                <a:t>IT-Hardware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5DC5F5F0-A3D9-F731-ADAD-26FA0F0BBFB4}"/>
                </a:ext>
              </a:extLst>
            </p:cNvPr>
            <p:cNvSpPr/>
            <p:nvPr/>
          </p:nvSpPr>
          <p:spPr>
            <a:xfrm>
              <a:off x="8737600" y="3669471"/>
              <a:ext cx="2755900" cy="46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" panose="00000500000000000000" pitchFamily="50" charset="0"/>
                </a:rPr>
                <a:t>IT-Software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EB0AB944-4131-A93A-16AF-039969B6962D}"/>
                </a:ext>
              </a:extLst>
            </p:cNvPr>
            <p:cNvSpPr/>
            <p:nvPr/>
          </p:nvSpPr>
          <p:spPr>
            <a:xfrm>
              <a:off x="8737600" y="3134080"/>
              <a:ext cx="2755900" cy="46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" panose="00000500000000000000" pitchFamily="50" charset="0"/>
                </a:rPr>
                <a:t>Daten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15EDC9D3-77F5-F553-76FA-397A6B1341F7}"/>
                </a:ext>
              </a:extLst>
            </p:cNvPr>
            <p:cNvSpPr/>
            <p:nvPr/>
          </p:nvSpPr>
          <p:spPr>
            <a:xfrm>
              <a:off x="8737600" y="2598689"/>
              <a:ext cx="2755900" cy="46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" panose="00000500000000000000" pitchFamily="50" charset="0"/>
                </a:rPr>
                <a:t>Identitäten</a:t>
              </a:r>
            </a:p>
          </p:txBody>
        </p: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79E75B43-D4A7-1C1F-82BE-36B87B91451A}"/>
                </a:ext>
              </a:extLst>
            </p:cNvPr>
            <p:cNvSpPr/>
            <p:nvPr/>
          </p:nvSpPr>
          <p:spPr>
            <a:xfrm>
              <a:off x="8737600" y="4736349"/>
              <a:ext cx="2755900" cy="46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r>
                <a:rPr lang="de-DE" sz="1600" dirty="0">
                  <a:solidFill>
                    <a:srgbClr val="111111"/>
                  </a:solidFill>
                  <a:latin typeface="Gilroy" panose="00000500000000000000" pitchFamily="50" charset="0"/>
                </a:rPr>
                <a:t>Betriebsstätten</a:t>
              </a:r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816BC45A-63B9-E2E9-80CD-631D9E9C1346}"/>
              </a:ext>
            </a:extLst>
          </p:cNvPr>
          <p:cNvSpPr txBox="1"/>
          <p:nvPr/>
        </p:nvSpPr>
        <p:spPr>
          <a:xfrm>
            <a:off x="7848967" y="2145268"/>
            <a:ext cx="265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>
                <a:latin typeface="Gilroy Bold" panose="00000800000000000000" pitchFamily="50" charset="0"/>
              </a:rPr>
              <a:t>Handlungswirkung auf:</a:t>
            </a:r>
          </a:p>
        </p:txBody>
      </p:sp>
    </p:spTree>
    <p:extLst>
      <p:ext uri="{BB962C8B-B14F-4D97-AF65-F5344CB8AC3E}">
        <p14:creationId xmlns:p14="http://schemas.microsoft.com/office/powerpoint/2010/main" val="384313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0E352-73F1-974C-7A8C-788745F8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Private und Public Cloud?</a:t>
            </a:r>
          </a:p>
        </p:txBody>
      </p: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7F42458D-21D9-788D-A115-15C57F7E069B}"/>
              </a:ext>
            </a:extLst>
          </p:cNvPr>
          <p:cNvGrpSpPr/>
          <p:nvPr/>
        </p:nvGrpSpPr>
        <p:grpSpPr>
          <a:xfrm>
            <a:off x="3034222" y="1877894"/>
            <a:ext cx="2454916" cy="4627322"/>
            <a:chOff x="2654303" y="1877894"/>
            <a:chExt cx="2681856" cy="4627322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A8E02E87-6E08-50DE-E58C-F6A5DDE72693}"/>
                </a:ext>
              </a:extLst>
            </p:cNvPr>
            <p:cNvSpPr/>
            <p:nvPr/>
          </p:nvSpPr>
          <p:spPr>
            <a:xfrm>
              <a:off x="2783694" y="5122338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solidFill>
                <a:srgbClr val="34C5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Private Cloud</a:t>
              </a:r>
              <a:endParaRPr lang="de-DE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A55A5D32-5B51-CAF9-9B55-B93C5B05FDC1}"/>
                </a:ext>
              </a:extLst>
            </p:cNvPr>
            <p:cNvSpPr/>
            <p:nvPr/>
          </p:nvSpPr>
          <p:spPr>
            <a:xfrm>
              <a:off x="2654304" y="4432833"/>
              <a:ext cx="2681855" cy="386480"/>
            </a:xfrm>
            <a:prstGeom prst="rect">
              <a:avLst/>
            </a:prstGeom>
            <a:solidFill>
              <a:srgbClr val="34C580">
                <a:alpha val="7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79E0C500-5592-AF4D-3938-E72720EFA6A3}"/>
                </a:ext>
              </a:extLst>
            </p:cNvPr>
            <p:cNvSpPr/>
            <p:nvPr/>
          </p:nvSpPr>
          <p:spPr>
            <a:xfrm>
              <a:off x="2654303" y="5199755"/>
              <a:ext cx="2681855" cy="386480"/>
            </a:xfrm>
            <a:prstGeom prst="rect">
              <a:avLst/>
            </a:prstGeom>
            <a:solidFill>
              <a:srgbClr val="34C580">
                <a:alpha val="7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DB8771A8-936C-75D0-E4EF-D8A8E359492C}"/>
                </a:ext>
              </a:extLst>
            </p:cNvPr>
            <p:cNvSpPr/>
            <p:nvPr/>
          </p:nvSpPr>
          <p:spPr>
            <a:xfrm>
              <a:off x="2654303" y="4813276"/>
              <a:ext cx="2681855" cy="386480"/>
            </a:xfrm>
            <a:prstGeom prst="rect">
              <a:avLst/>
            </a:prstGeom>
            <a:solidFill>
              <a:srgbClr val="34C580">
                <a:alpha val="7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20F7F4AF-1380-F5BD-F857-A97135D5550E}"/>
                </a:ext>
              </a:extLst>
            </p:cNvPr>
            <p:cNvSpPr/>
            <p:nvPr/>
          </p:nvSpPr>
          <p:spPr>
            <a:xfrm>
              <a:off x="2654304" y="3273396"/>
              <a:ext cx="2681855" cy="386480"/>
            </a:xfrm>
            <a:prstGeom prst="rect">
              <a:avLst/>
            </a:prstGeom>
            <a:solidFill>
              <a:srgbClr val="34C580">
                <a:alpha val="4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rgbClr val="34C580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5FEB4BFC-5453-58B4-27B0-ACCDA9F74329}"/>
                </a:ext>
              </a:extLst>
            </p:cNvPr>
            <p:cNvSpPr/>
            <p:nvPr/>
          </p:nvSpPr>
          <p:spPr>
            <a:xfrm>
              <a:off x="2654303" y="4046355"/>
              <a:ext cx="2681855" cy="386480"/>
            </a:xfrm>
            <a:prstGeom prst="rect">
              <a:avLst/>
            </a:prstGeom>
            <a:solidFill>
              <a:srgbClr val="34C580">
                <a:alpha val="7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147677A5-B108-A167-F927-7DB2E5C3414D}"/>
                </a:ext>
              </a:extLst>
            </p:cNvPr>
            <p:cNvSpPr/>
            <p:nvPr/>
          </p:nvSpPr>
          <p:spPr>
            <a:xfrm>
              <a:off x="2654303" y="3659875"/>
              <a:ext cx="2681855" cy="386480"/>
            </a:xfrm>
            <a:prstGeom prst="rect">
              <a:avLst/>
            </a:prstGeom>
            <a:solidFill>
              <a:srgbClr val="34C580">
                <a:alpha val="4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rgbClr val="34C580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80203D36-57F4-B98A-0F16-00F7EEB5EFB1}"/>
                </a:ext>
              </a:extLst>
            </p:cNvPr>
            <p:cNvSpPr/>
            <p:nvPr/>
          </p:nvSpPr>
          <p:spPr>
            <a:xfrm>
              <a:off x="2654304" y="2886916"/>
              <a:ext cx="2681855" cy="386480"/>
            </a:xfrm>
            <a:prstGeom prst="rect">
              <a:avLst/>
            </a:prstGeom>
            <a:solidFill>
              <a:srgbClr val="34C580">
                <a:alpha val="4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err="1">
                  <a:solidFill>
                    <a:srgbClr val="34C580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400">
                  <a:solidFill>
                    <a:srgbClr val="34C580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6D331490-F1EE-B6F2-59CA-BB51ABAB324E}"/>
                </a:ext>
              </a:extLst>
            </p:cNvPr>
            <p:cNvSpPr/>
            <p:nvPr/>
          </p:nvSpPr>
          <p:spPr>
            <a:xfrm>
              <a:off x="2654304" y="2506474"/>
              <a:ext cx="2681855" cy="386480"/>
            </a:xfrm>
            <a:prstGeom prst="rect">
              <a:avLst/>
            </a:prstGeom>
            <a:solidFill>
              <a:srgbClr val="34C580">
                <a:alpha val="4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rgbClr val="34C580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967252BC-8C1A-0CE8-FFC2-1AD5C947D0C3}"/>
                </a:ext>
              </a:extLst>
            </p:cNvPr>
            <p:cNvSpPr/>
            <p:nvPr/>
          </p:nvSpPr>
          <p:spPr>
            <a:xfrm>
              <a:off x="2654304" y="1877894"/>
              <a:ext cx="2681855" cy="628580"/>
            </a:xfrm>
            <a:prstGeom prst="rect">
              <a:avLst/>
            </a:prstGeom>
            <a:solidFill>
              <a:srgbClr val="34C580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rgbClr val="34C580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Anwendungs-Software</a:t>
              </a:r>
            </a:p>
          </p:txBody>
        </p:sp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9D9C3A63-B002-583F-B4D0-256C99FC709F}"/>
                </a:ext>
              </a:extLst>
            </p:cNvPr>
            <p:cNvSpPr/>
            <p:nvPr/>
          </p:nvSpPr>
          <p:spPr>
            <a:xfrm>
              <a:off x="2654303" y="5586235"/>
              <a:ext cx="2681855" cy="386480"/>
            </a:xfrm>
            <a:prstGeom prst="rect">
              <a:avLst/>
            </a:prstGeom>
            <a:solidFill>
              <a:srgbClr val="34C580">
                <a:alpha val="7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Klima, Housing, …</a:t>
              </a:r>
            </a:p>
          </p:txBody>
        </p:sp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40E5282C-B990-8D2A-C4C6-A97DA22AEFE8}"/>
              </a:ext>
            </a:extLst>
          </p:cNvPr>
          <p:cNvGrpSpPr/>
          <p:nvPr/>
        </p:nvGrpSpPr>
        <p:grpSpPr>
          <a:xfrm>
            <a:off x="6740961" y="1877894"/>
            <a:ext cx="2454916" cy="4627322"/>
            <a:chOff x="6728313" y="1877894"/>
            <a:chExt cx="2681856" cy="4627322"/>
          </a:xfrm>
        </p:grpSpPr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7C4C5A72-FF63-1AD0-0A81-F51D16239D0A}"/>
                </a:ext>
              </a:extLst>
            </p:cNvPr>
            <p:cNvSpPr/>
            <p:nvPr/>
          </p:nvSpPr>
          <p:spPr>
            <a:xfrm>
              <a:off x="6728314" y="4432833"/>
              <a:ext cx="2681855" cy="386480"/>
            </a:xfrm>
            <a:prstGeom prst="rect">
              <a:avLst/>
            </a:prstGeom>
            <a:solidFill>
              <a:srgbClr val="42D0C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230BAF7A-0C7B-B267-ADE9-CA1928202761}"/>
                </a:ext>
              </a:extLst>
            </p:cNvPr>
            <p:cNvSpPr/>
            <p:nvPr/>
          </p:nvSpPr>
          <p:spPr>
            <a:xfrm>
              <a:off x="6728313" y="5199755"/>
              <a:ext cx="2681855" cy="386480"/>
            </a:xfrm>
            <a:prstGeom prst="rect">
              <a:avLst/>
            </a:prstGeom>
            <a:solidFill>
              <a:srgbClr val="42D0C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95CB2735-95CD-9E07-21B1-88EF8092CA35}"/>
                </a:ext>
              </a:extLst>
            </p:cNvPr>
            <p:cNvSpPr/>
            <p:nvPr/>
          </p:nvSpPr>
          <p:spPr>
            <a:xfrm>
              <a:off x="6728313" y="4813276"/>
              <a:ext cx="2681855" cy="386480"/>
            </a:xfrm>
            <a:prstGeom prst="rect">
              <a:avLst/>
            </a:prstGeom>
            <a:solidFill>
              <a:srgbClr val="42D0C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26C74392-46E6-3B75-82A4-2921D01ECBB7}"/>
                </a:ext>
              </a:extLst>
            </p:cNvPr>
            <p:cNvSpPr/>
            <p:nvPr/>
          </p:nvSpPr>
          <p:spPr>
            <a:xfrm>
              <a:off x="6728314" y="3273396"/>
              <a:ext cx="2681855" cy="386480"/>
            </a:xfrm>
            <a:prstGeom prst="rect">
              <a:avLst/>
            </a:prstGeom>
            <a:solidFill>
              <a:srgbClr val="42D0C6">
                <a:alpha val="4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rgbClr val="42D0C6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D4DAB76E-D632-CBDE-F647-A54E9864CD8B}"/>
                </a:ext>
              </a:extLst>
            </p:cNvPr>
            <p:cNvSpPr/>
            <p:nvPr/>
          </p:nvSpPr>
          <p:spPr>
            <a:xfrm>
              <a:off x="6728313" y="4046355"/>
              <a:ext cx="2681855" cy="386480"/>
            </a:xfrm>
            <a:prstGeom prst="rect">
              <a:avLst/>
            </a:prstGeom>
            <a:solidFill>
              <a:srgbClr val="42D0C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53" name="Rechteck 52">
              <a:extLst>
                <a:ext uri="{FF2B5EF4-FFF2-40B4-BE49-F238E27FC236}">
                  <a16:creationId xmlns:a16="http://schemas.microsoft.com/office/drawing/2014/main" id="{71FF6B99-756F-9336-9B22-FCB47174A4DC}"/>
                </a:ext>
              </a:extLst>
            </p:cNvPr>
            <p:cNvSpPr/>
            <p:nvPr/>
          </p:nvSpPr>
          <p:spPr>
            <a:xfrm>
              <a:off x="6728313" y="3659875"/>
              <a:ext cx="2681855" cy="386480"/>
            </a:xfrm>
            <a:prstGeom prst="rect">
              <a:avLst/>
            </a:prstGeom>
            <a:solidFill>
              <a:srgbClr val="42D0C6">
                <a:alpha val="4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rgbClr val="42D0C6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62D25218-2C83-93B1-A43B-B6EA4EF9D0B6}"/>
                </a:ext>
              </a:extLst>
            </p:cNvPr>
            <p:cNvSpPr/>
            <p:nvPr/>
          </p:nvSpPr>
          <p:spPr>
            <a:xfrm>
              <a:off x="6728314" y="2886916"/>
              <a:ext cx="2681855" cy="386480"/>
            </a:xfrm>
            <a:prstGeom prst="rect">
              <a:avLst/>
            </a:prstGeom>
            <a:solidFill>
              <a:srgbClr val="42D0C6">
                <a:alpha val="4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err="1">
                  <a:solidFill>
                    <a:srgbClr val="42D0C6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400">
                  <a:solidFill>
                    <a:srgbClr val="42D0C6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FA9AF6EC-7FF1-5142-F724-B41E81747844}"/>
                </a:ext>
              </a:extLst>
            </p:cNvPr>
            <p:cNvSpPr/>
            <p:nvPr/>
          </p:nvSpPr>
          <p:spPr>
            <a:xfrm>
              <a:off x="6728314" y="2506474"/>
              <a:ext cx="2681855" cy="386480"/>
            </a:xfrm>
            <a:prstGeom prst="rect">
              <a:avLst/>
            </a:prstGeom>
            <a:solidFill>
              <a:srgbClr val="42D0C6">
                <a:alpha val="4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rgbClr val="42D0C6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56" name="Rechteck 55">
              <a:extLst>
                <a:ext uri="{FF2B5EF4-FFF2-40B4-BE49-F238E27FC236}">
                  <a16:creationId xmlns:a16="http://schemas.microsoft.com/office/drawing/2014/main" id="{DB60B1F2-27DA-D9D8-B4B7-EA2F8E912755}"/>
                </a:ext>
              </a:extLst>
            </p:cNvPr>
            <p:cNvSpPr/>
            <p:nvPr/>
          </p:nvSpPr>
          <p:spPr>
            <a:xfrm>
              <a:off x="6728314" y="1877894"/>
              <a:ext cx="2681855" cy="628580"/>
            </a:xfrm>
            <a:prstGeom prst="rect">
              <a:avLst/>
            </a:prstGeom>
            <a:solidFill>
              <a:srgbClr val="42D0C6">
                <a:alpha val="2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rgbClr val="42D0C6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Anwendungs-Software</a:t>
              </a:r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BC66360E-9AFF-F606-9665-8CC921659333}"/>
                </a:ext>
              </a:extLst>
            </p:cNvPr>
            <p:cNvSpPr/>
            <p:nvPr/>
          </p:nvSpPr>
          <p:spPr>
            <a:xfrm>
              <a:off x="6843642" y="5122338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solidFill>
                <a:srgbClr val="42D0C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Public Cloud</a:t>
              </a:r>
              <a:endParaRPr lang="de-DE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661801C6-2818-C4BD-8174-58FEC4F305CB}"/>
                </a:ext>
              </a:extLst>
            </p:cNvPr>
            <p:cNvSpPr/>
            <p:nvPr/>
          </p:nvSpPr>
          <p:spPr>
            <a:xfrm>
              <a:off x="6728313" y="5586235"/>
              <a:ext cx="2681855" cy="386480"/>
            </a:xfrm>
            <a:prstGeom prst="rect">
              <a:avLst/>
            </a:prstGeom>
            <a:solidFill>
              <a:srgbClr val="42D0C6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Klima, Housing, …</a:t>
              </a:r>
            </a:p>
          </p:txBody>
        </p:sp>
      </p:grpSp>
      <p:sp>
        <p:nvSpPr>
          <p:cNvPr id="59" name="Textfeld 58">
            <a:extLst>
              <a:ext uri="{FF2B5EF4-FFF2-40B4-BE49-F238E27FC236}">
                <a16:creationId xmlns:a16="http://schemas.microsoft.com/office/drawing/2014/main" id="{2BDD035D-CAD0-DD1D-2B5C-92CD5C7690E6}"/>
              </a:ext>
            </a:extLst>
          </p:cNvPr>
          <p:cNvSpPr txBox="1"/>
          <p:nvPr/>
        </p:nvSpPr>
        <p:spPr>
          <a:xfrm>
            <a:off x="5527178" y="4562440"/>
            <a:ext cx="1168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  <a:t>Infrastruktur</a:t>
            </a:r>
            <a:b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  <a:t>(IaaS)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C276361B-80E8-E4C7-B1F9-CC44F597FEDA}"/>
              </a:ext>
            </a:extLst>
          </p:cNvPr>
          <p:cNvSpPr txBox="1"/>
          <p:nvPr/>
        </p:nvSpPr>
        <p:spPr>
          <a:xfrm>
            <a:off x="5538401" y="3077392"/>
            <a:ext cx="1146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  <a:t>Middleware</a:t>
            </a:r>
            <a:b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  <a:t>(PaaS)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B00B51BF-9D64-24E3-0BE1-96E11EDE1100}"/>
              </a:ext>
            </a:extLst>
          </p:cNvPr>
          <p:cNvSpPr txBox="1"/>
          <p:nvPr/>
        </p:nvSpPr>
        <p:spPr>
          <a:xfrm>
            <a:off x="5644202" y="1930574"/>
            <a:ext cx="934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  <a:t>Software</a:t>
            </a:r>
            <a:b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</a:br>
            <a: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  <a:t>(SaaS)</a:t>
            </a:r>
          </a:p>
        </p:txBody>
      </p:sp>
      <p:sp>
        <p:nvSpPr>
          <p:cNvPr id="62" name="Geschweifte Klammer links 61">
            <a:extLst>
              <a:ext uri="{FF2B5EF4-FFF2-40B4-BE49-F238E27FC236}">
                <a16:creationId xmlns:a16="http://schemas.microsoft.com/office/drawing/2014/main" id="{D39BDFDC-F8D5-663A-0DD5-23E8F5EDA107}"/>
              </a:ext>
            </a:extLst>
          </p:cNvPr>
          <p:cNvSpPr/>
          <p:nvPr/>
        </p:nvSpPr>
        <p:spPr>
          <a:xfrm>
            <a:off x="2605069" y="1877894"/>
            <a:ext cx="341749" cy="4094821"/>
          </a:xfrm>
          <a:prstGeom prst="leftBrace">
            <a:avLst>
              <a:gd name="adj1" fmla="val 56447"/>
              <a:gd name="adj2" fmla="val 1198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B8E273D7-DFBA-D442-554D-CF929B35FA91}"/>
              </a:ext>
            </a:extLst>
          </p:cNvPr>
          <p:cNvSpPr txBox="1"/>
          <p:nvPr/>
        </p:nvSpPr>
        <p:spPr>
          <a:xfrm>
            <a:off x="573734" y="1807962"/>
            <a:ext cx="22022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dirty="0">
                <a:latin typeface="Gilroy Bold" panose="00000800000000000000" pitchFamily="50" charset="0"/>
              </a:rPr>
              <a:t>Das Unternehmen betreibt die IT selbst.</a:t>
            </a:r>
          </a:p>
          <a:p>
            <a:pPr>
              <a:spcBef>
                <a:spcPts val="1200"/>
              </a:spcBef>
            </a:pPr>
            <a:r>
              <a:rPr lang="de-DE" sz="1600" dirty="0">
                <a:latin typeface="Gilroy" panose="00000500000000000000" pitchFamily="50" charset="0"/>
              </a:rPr>
              <a:t>Es kann alle Details der IT-Sicherheit selbst bestimmen und trägt dafür die Verantwortung.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8B4E432A-A5C8-9A59-8338-A6D8E3592197}"/>
              </a:ext>
            </a:extLst>
          </p:cNvPr>
          <p:cNvSpPr txBox="1"/>
          <p:nvPr/>
        </p:nvSpPr>
        <p:spPr>
          <a:xfrm>
            <a:off x="9586931" y="3339002"/>
            <a:ext cx="22022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200"/>
              </a:spcBef>
            </a:pPr>
            <a:r>
              <a:rPr lang="de-DE" dirty="0">
                <a:latin typeface="Gilroy Bold" panose="00000800000000000000" pitchFamily="50" charset="0"/>
              </a:rPr>
              <a:t>Das Unternehmen lagert seine IT (teilweise) aus</a:t>
            </a:r>
          </a:p>
          <a:p>
            <a:pPr algn="r">
              <a:spcBef>
                <a:spcPts val="1200"/>
              </a:spcBef>
            </a:pPr>
            <a:r>
              <a:rPr lang="de-DE" sz="1600" dirty="0">
                <a:latin typeface="Gilroy" panose="00000500000000000000" pitchFamily="50" charset="0"/>
              </a:rPr>
              <a:t>Um die </a:t>
            </a:r>
            <a:r>
              <a:rPr lang="de-DE" sz="1600" dirty="0" err="1">
                <a:latin typeface="Gilroy" panose="00000500000000000000" pitchFamily="50" charset="0"/>
              </a:rPr>
              <a:t>ausgela</a:t>
            </a:r>
            <a:r>
              <a:rPr lang="de-DE" sz="1600" dirty="0">
                <a:latin typeface="Gilroy" panose="00000500000000000000" pitchFamily="50" charset="0"/>
              </a:rPr>
              <a:t>-gerten Teile kümmert sich der Dienstleister und übernimmt die Verantwortung</a:t>
            </a:r>
          </a:p>
        </p:txBody>
      </p:sp>
      <p:sp>
        <p:nvSpPr>
          <p:cNvPr id="68" name="Geschweifte Klammer links 67">
            <a:extLst>
              <a:ext uri="{FF2B5EF4-FFF2-40B4-BE49-F238E27FC236}">
                <a16:creationId xmlns:a16="http://schemas.microsoft.com/office/drawing/2014/main" id="{D937BBA0-9DF7-DDBA-E601-2D59B458F1D4}"/>
              </a:ext>
            </a:extLst>
          </p:cNvPr>
          <p:cNvSpPr/>
          <p:nvPr/>
        </p:nvSpPr>
        <p:spPr>
          <a:xfrm flipH="1">
            <a:off x="9292385" y="1877894"/>
            <a:ext cx="341750" cy="4094821"/>
          </a:xfrm>
          <a:prstGeom prst="leftBrace">
            <a:avLst>
              <a:gd name="adj1" fmla="val 56447"/>
              <a:gd name="adj2" fmla="val 54452"/>
            </a:avLst>
          </a:prstGeom>
          <a:ln>
            <a:solidFill>
              <a:srgbClr val="42D0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42D0C6"/>
              </a:solidFill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B64023A7-34D0-F750-EA67-B24B9C7F1809}"/>
              </a:ext>
            </a:extLst>
          </p:cNvPr>
          <p:cNvGrpSpPr/>
          <p:nvPr/>
        </p:nvGrpSpPr>
        <p:grpSpPr>
          <a:xfrm>
            <a:off x="9385300" y="1807962"/>
            <a:ext cx="248835" cy="1465434"/>
            <a:chOff x="9385300" y="2003160"/>
            <a:chExt cx="248835" cy="958963"/>
          </a:xfrm>
        </p:grpSpPr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F3B90D3F-B14D-DDB8-E9A3-A32FE2AA9857}"/>
                </a:ext>
              </a:extLst>
            </p:cNvPr>
            <p:cNvSpPr/>
            <p:nvPr/>
          </p:nvSpPr>
          <p:spPr>
            <a:xfrm>
              <a:off x="9385300" y="2836068"/>
              <a:ext cx="248835" cy="126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11F9EE77-79CB-1653-621C-6D5350F3CBEE}"/>
                </a:ext>
              </a:extLst>
            </p:cNvPr>
            <p:cNvSpPr/>
            <p:nvPr/>
          </p:nvSpPr>
          <p:spPr>
            <a:xfrm>
              <a:off x="9385300" y="2627841"/>
              <a:ext cx="248835" cy="126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64590B0F-C9C1-BE33-ACF6-A77858E26167}"/>
                </a:ext>
              </a:extLst>
            </p:cNvPr>
            <p:cNvSpPr/>
            <p:nvPr/>
          </p:nvSpPr>
          <p:spPr>
            <a:xfrm>
              <a:off x="9385300" y="2419614"/>
              <a:ext cx="248835" cy="126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72" name="Rechteck 71">
              <a:extLst>
                <a:ext uri="{FF2B5EF4-FFF2-40B4-BE49-F238E27FC236}">
                  <a16:creationId xmlns:a16="http://schemas.microsoft.com/office/drawing/2014/main" id="{9C82B57F-4546-8D28-28B1-EDFB7B37A04C}"/>
                </a:ext>
              </a:extLst>
            </p:cNvPr>
            <p:cNvSpPr/>
            <p:nvPr/>
          </p:nvSpPr>
          <p:spPr>
            <a:xfrm>
              <a:off x="9385300" y="2211387"/>
              <a:ext cx="248835" cy="126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73" name="Rechteck 72">
              <a:extLst>
                <a:ext uri="{FF2B5EF4-FFF2-40B4-BE49-F238E27FC236}">
                  <a16:creationId xmlns:a16="http://schemas.microsoft.com/office/drawing/2014/main" id="{23333691-3AD0-8C2F-9FDD-70C3D29A9EED}"/>
                </a:ext>
              </a:extLst>
            </p:cNvPr>
            <p:cNvSpPr/>
            <p:nvPr/>
          </p:nvSpPr>
          <p:spPr>
            <a:xfrm>
              <a:off x="9385300" y="2003160"/>
              <a:ext cx="248835" cy="1260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F8BE1AAB-00C1-4083-4CC3-B30D802776E9}"/>
              </a:ext>
            </a:extLst>
          </p:cNvPr>
          <p:cNvSpPr txBox="1"/>
          <p:nvPr/>
        </p:nvSpPr>
        <p:spPr>
          <a:xfrm>
            <a:off x="5624164" y="5625586"/>
            <a:ext cx="9749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>
                <a:solidFill>
                  <a:schemeClr val="bg2">
                    <a:lumMod val="50000"/>
                  </a:schemeClr>
                </a:solidFill>
                <a:latin typeface="Gilroy" panose="00000500000000000000" pitchFamily="50" charset="0"/>
              </a:rPr>
              <a:t>Gebäude</a:t>
            </a:r>
          </a:p>
        </p:txBody>
      </p:sp>
    </p:spTree>
    <p:extLst>
      <p:ext uri="{BB962C8B-B14F-4D97-AF65-F5344CB8AC3E}">
        <p14:creationId xmlns:p14="http://schemas.microsoft.com/office/powerpoint/2010/main" val="3659705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0E352-73F1-974C-7A8C-788745F8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Sich selbst kümmern – ein Beispiel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A75A78A7-D66E-F0C0-FC2E-2A90D1B327C7}"/>
              </a:ext>
            </a:extLst>
          </p:cNvPr>
          <p:cNvGrpSpPr/>
          <p:nvPr/>
        </p:nvGrpSpPr>
        <p:grpSpPr>
          <a:xfrm>
            <a:off x="925681" y="2028619"/>
            <a:ext cx="2454916" cy="4228219"/>
            <a:chOff x="2654303" y="1877894"/>
            <a:chExt cx="2681856" cy="4228219"/>
          </a:xfrm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77D118FA-0CB7-FC90-062A-419A32CABFDB}"/>
                </a:ext>
              </a:extLst>
            </p:cNvPr>
            <p:cNvSpPr/>
            <p:nvPr/>
          </p:nvSpPr>
          <p:spPr>
            <a:xfrm>
              <a:off x="2783694" y="4723235"/>
              <a:ext cx="2438995" cy="1382878"/>
            </a:xfrm>
            <a:custGeom>
              <a:avLst/>
              <a:gdLst>
                <a:gd name="connsiteX0" fmla="*/ 1095420 w 1731130"/>
                <a:gd name="connsiteY0" fmla="*/ 0 h 981526"/>
                <a:gd name="connsiteX1" fmla="*/ 1486136 w 1731130"/>
                <a:gd name="connsiteY1" fmla="*/ 318442 h 981526"/>
                <a:gd name="connsiteX2" fmla="*/ 1493086 w 1731130"/>
                <a:gd name="connsiteY2" fmla="*/ 387389 h 981526"/>
                <a:gd name="connsiteX3" fmla="*/ 1547658 w 1731130"/>
                <a:gd name="connsiteY3" fmla="*/ 404329 h 981526"/>
                <a:gd name="connsiteX4" fmla="*/ 1731130 w 1731130"/>
                <a:gd name="connsiteY4" fmla="*/ 681124 h 981526"/>
                <a:gd name="connsiteX5" fmla="*/ 1491270 w 1731130"/>
                <a:gd name="connsiteY5" fmla="*/ 975423 h 981526"/>
                <a:gd name="connsiteX6" fmla="*/ 1444610 w 1731130"/>
                <a:gd name="connsiteY6" fmla="*/ 980127 h 981526"/>
                <a:gd name="connsiteX7" fmla="*/ 1444610 w 1731130"/>
                <a:gd name="connsiteY7" fmla="*/ 981525 h 981526"/>
                <a:gd name="connsiteX8" fmla="*/ 1430738 w 1731130"/>
                <a:gd name="connsiteY8" fmla="*/ 981525 h 981526"/>
                <a:gd name="connsiteX9" fmla="*/ 1430728 w 1731130"/>
                <a:gd name="connsiteY9" fmla="*/ 981526 h 981526"/>
                <a:gd name="connsiteX10" fmla="*/ 1430722 w 1731130"/>
                <a:gd name="connsiteY10" fmla="*/ 981525 h 981526"/>
                <a:gd name="connsiteX11" fmla="*/ 301720 w 1731130"/>
                <a:gd name="connsiteY11" fmla="*/ 981525 h 981526"/>
                <a:gd name="connsiteX12" fmla="*/ 301720 w 1731130"/>
                <a:gd name="connsiteY12" fmla="*/ 981327 h 981526"/>
                <a:gd name="connsiteX13" fmla="*/ 300402 w 1731130"/>
                <a:gd name="connsiteY13" fmla="*/ 981526 h 981526"/>
                <a:gd name="connsiteX14" fmla="*/ 0 w 1731130"/>
                <a:gd name="connsiteY14" fmla="*/ 681124 h 981526"/>
                <a:gd name="connsiteX15" fmla="*/ 300402 w 1731130"/>
                <a:gd name="connsiteY15" fmla="*/ 380722 h 981526"/>
                <a:gd name="connsiteX16" fmla="*/ 360943 w 1731130"/>
                <a:gd name="connsiteY16" fmla="*/ 386825 h 981526"/>
                <a:gd name="connsiteX17" fmla="*/ 383099 w 1731130"/>
                <a:gd name="connsiteY17" fmla="*/ 393703 h 981526"/>
                <a:gd name="connsiteX18" fmla="*/ 388953 w 1731130"/>
                <a:gd name="connsiteY18" fmla="*/ 374843 h 981526"/>
                <a:gd name="connsiteX19" fmla="*/ 665747 w 1731130"/>
                <a:gd name="connsiteY19" fmla="*/ 191371 h 981526"/>
                <a:gd name="connsiteX20" fmla="*/ 726288 w 1731130"/>
                <a:gd name="connsiteY20" fmla="*/ 197474 h 981526"/>
                <a:gd name="connsiteX21" fmla="*/ 749122 w 1731130"/>
                <a:gd name="connsiteY21" fmla="*/ 204562 h 981526"/>
                <a:gd name="connsiteX22" fmla="*/ 764714 w 1731130"/>
                <a:gd name="connsiteY22" fmla="*/ 175835 h 981526"/>
                <a:gd name="connsiteX23" fmla="*/ 1095420 w 1731130"/>
                <a:gd name="connsiteY23" fmla="*/ 0 h 981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731130" h="981526">
                  <a:moveTo>
                    <a:pt x="1095420" y="0"/>
                  </a:moveTo>
                  <a:cubicBezTo>
                    <a:pt x="1288149" y="0"/>
                    <a:pt x="1448947" y="136708"/>
                    <a:pt x="1486136" y="318442"/>
                  </a:cubicBezTo>
                  <a:lnTo>
                    <a:pt x="1493086" y="387389"/>
                  </a:lnTo>
                  <a:lnTo>
                    <a:pt x="1547658" y="404329"/>
                  </a:lnTo>
                  <a:cubicBezTo>
                    <a:pt x="1655477" y="449933"/>
                    <a:pt x="1731130" y="556694"/>
                    <a:pt x="1731130" y="681124"/>
                  </a:cubicBezTo>
                  <a:cubicBezTo>
                    <a:pt x="1731130" y="826293"/>
                    <a:pt x="1628158" y="947412"/>
                    <a:pt x="1491270" y="975423"/>
                  </a:cubicBezTo>
                  <a:lnTo>
                    <a:pt x="1444610" y="980127"/>
                  </a:lnTo>
                  <a:lnTo>
                    <a:pt x="1444610" y="981525"/>
                  </a:lnTo>
                  <a:lnTo>
                    <a:pt x="1430738" y="981525"/>
                  </a:lnTo>
                  <a:lnTo>
                    <a:pt x="1430728" y="981526"/>
                  </a:lnTo>
                  <a:lnTo>
                    <a:pt x="1430722" y="981525"/>
                  </a:lnTo>
                  <a:lnTo>
                    <a:pt x="301720" y="981525"/>
                  </a:lnTo>
                  <a:lnTo>
                    <a:pt x="301720" y="981327"/>
                  </a:lnTo>
                  <a:lnTo>
                    <a:pt x="300402" y="981526"/>
                  </a:lnTo>
                  <a:cubicBezTo>
                    <a:pt x="134495" y="981526"/>
                    <a:pt x="0" y="847031"/>
                    <a:pt x="0" y="681124"/>
                  </a:cubicBezTo>
                  <a:cubicBezTo>
                    <a:pt x="0" y="515217"/>
                    <a:pt x="134495" y="380722"/>
                    <a:pt x="300402" y="380722"/>
                  </a:cubicBezTo>
                  <a:cubicBezTo>
                    <a:pt x="321140" y="380722"/>
                    <a:pt x="341388" y="382824"/>
                    <a:pt x="360943" y="386825"/>
                  </a:cubicBezTo>
                  <a:lnTo>
                    <a:pt x="383099" y="393703"/>
                  </a:lnTo>
                  <a:lnTo>
                    <a:pt x="388953" y="374843"/>
                  </a:lnTo>
                  <a:cubicBezTo>
                    <a:pt x="434556" y="267025"/>
                    <a:pt x="541317" y="191371"/>
                    <a:pt x="665747" y="191371"/>
                  </a:cubicBezTo>
                  <a:cubicBezTo>
                    <a:pt x="686485" y="191371"/>
                    <a:pt x="706733" y="193473"/>
                    <a:pt x="726288" y="197474"/>
                  </a:cubicBezTo>
                  <a:lnTo>
                    <a:pt x="749122" y="204562"/>
                  </a:lnTo>
                  <a:lnTo>
                    <a:pt x="764714" y="175835"/>
                  </a:lnTo>
                  <a:cubicBezTo>
                    <a:pt x="836385" y="69749"/>
                    <a:pt x="957757" y="0"/>
                    <a:pt x="1095420" y="0"/>
                  </a:cubicBezTo>
                  <a:close/>
                </a:path>
              </a:pathLst>
            </a:custGeom>
            <a:solidFill>
              <a:srgbClr val="015384">
                <a:alpha val="10000"/>
              </a:srgbClr>
            </a:solidFill>
            <a:ln>
              <a:solidFill>
                <a:srgbClr val="34C5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7000" bIns="108000" rtlCol="0" anchor="b"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dirty="0">
                  <a:solidFill>
                    <a:schemeClr val="tx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Private Cloud</a:t>
              </a:r>
              <a:endParaRPr lang="de-DE" b="1" dirty="0">
                <a:solidFill>
                  <a:schemeClr val="tx1"/>
                </a:solidFill>
                <a:latin typeface="Gilroy" panose="00000500000000000000" pitchFamily="50" charset="0"/>
                <a:cs typeface="Poppins" panose="00000500000000000000" pitchFamily="2" charset="0"/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AF738170-BD85-8E9E-4964-E0B577A9D650}"/>
                </a:ext>
              </a:extLst>
            </p:cNvPr>
            <p:cNvSpPr/>
            <p:nvPr/>
          </p:nvSpPr>
          <p:spPr>
            <a:xfrm>
              <a:off x="2654304" y="4432833"/>
              <a:ext cx="2681855" cy="386480"/>
            </a:xfrm>
            <a:prstGeom prst="rect">
              <a:avLst/>
            </a:prstGeom>
            <a:solidFill>
              <a:srgbClr val="34C580">
                <a:alpha val="7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Rechenleistung</a:t>
              </a: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BAF08EF5-AD53-6720-2D54-D521194ECCAC}"/>
                </a:ext>
              </a:extLst>
            </p:cNvPr>
            <p:cNvSpPr/>
            <p:nvPr/>
          </p:nvSpPr>
          <p:spPr>
            <a:xfrm>
              <a:off x="2654303" y="5199755"/>
              <a:ext cx="2681855" cy="386480"/>
            </a:xfrm>
            <a:prstGeom prst="rect">
              <a:avLst/>
            </a:prstGeom>
            <a:solidFill>
              <a:srgbClr val="34C580">
                <a:alpha val="7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Netzwerk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9DE9F2AD-881E-F4AA-80F8-686719D75A98}"/>
                </a:ext>
              </a:extLst>
            </p:cNvPr>
            <p:cNvSpPr/>
            <p:nvPr/>
          </p:nvSpPr>
          <p:spPr>
            <a:xfrm>
              <a:off x="2654303" y="4813276"/>
              <a:ext cx="2681855" cy="386480"/>
            </a:xfrm>
            <a:prstGeom prst="rect">
              <a:avLst/>
            </a:prstGeom>
            <a:solidFill>
              <a:srgbClr val="34C580">
                <a:alpha val="7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Speicher</a:t>
              </a: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93857667-2B2C-06EA-E403-3AAA461DB4F1}"/>
                </a:ext>
              </a:extLst>
            </p:cNvPr>
            <p:cNvSpPr/>
            <p:nvPr/>
          </p:nvSpPr>
          <p:spPr>
            <a:xfrm>
              <a:off x="2654304" y="3273396"/>
              <a:ext cx="2681855" cy="3864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Datenbanken</a:t>
              </a: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AC4D2580-5198-60FA-0BAF-CB2C6AA79002}"/>
                </a:ext>
              </a:extLst>
            </p:cNvPr>
            <p:cNvSpPr/>
            <p:nvPr/>
          </p:nvSpPr>
          <p:spPr>
            <a:xfrm>
              <a:off x="2654303" y="4046355"/>
              <a:ext cx="2681855" cy="386480"/>
            </a:xfrm>
            <a:prstGeom prst="rect">
              <a:avLst/>
            </a:prstGeom>
            <a:solidFill>
              <a:srgbClr val="34C580">
                <a:alpha val="70000"/>
              </a:srgb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>
                  <a:solidFill>
                    <a:schemeClr val="bg1"/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Virtualisierung</a:t>
              </a: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37C94E9C-9495-FB9E-C6FF-3ECD57F6E7A5}"/>
                </a:ext>
              </a:extLst>
            </p:cNvPr>
            <p:cNvSpPr/>
            <p:nvPr/>
          </p:nvSpPr>
          <p:spPr>
            <a:xfrm>
              <a:off x="2654303" y="3659875"/>
              <a:ext cx="2681855" cy="3864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Betriebssystem</a:t>
              </a: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4F65DFB3-3FA8-6876-2ACC-9B52761532AC}"/>
                </a:ext>
              </a:extLst>
            </p:cNvPr>
            <p:cNvSpPr/>
            <p:nvPr/>
          </p:nvSpPr>
          <p:spPr>
            <a:xfrm>
              <a:off x="2654304" y="2886916"/>
              <a:ext cx="2681855" cy="3864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Runtimes</a:t>
              </a:r>
              <a:r>
                <a:rPr lang="de-DE"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 &amp; Libraries</a:t>
              </a: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DED55201-A563-B732-8CFA-571F9E4AD34A}"/>
                </a:ext>
              </a:extLst>
            </p:cNvPr>
            <p:cNvSpPr/>
            <p:nvPr/>
          </p:nvSpPr>
          <p:spPr>
            <a:xfrm>
              <a:off x="2654304" y="2506474"/>
              <a:ext cx="2681855" cy="3864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Security &amp; Integration</a:t>
              </a: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8B82294-0944-CAF6-F912-1DD9150C743E}"/>
                </a:ext>
              </a:extLst>
            </p:cNvPr>
            <p:cNvSpPr/>
            <p:nvPr/>
          </p:nvSpPr>
          <p:spPr>
            <a:xfrm>
              <a:off x="2654304" y="1877894"/>
              <a:ext cx="2681855" cy="6285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7500" tIns="17145" rIns="34290" bIns="171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225"/>
                </a:spcBef>
              </a:pPr>
              <a:r>
                <a:rPr lang="de-DE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Gilroy" panose="00000500000000000000" pitchFamily="50" charset="0"/>
                  <a:cs typeface="Poppins" panose="00000500000000000000" pitchFamily="2" charset="0"/>
                </a:rPr>
                <a:t>Anwendungs-Software</a:t>
              </a:r>
            </a:p>
          </p:txBody>
        </p:sp>
      </p:grpSp>
      <p:sp>
        <p:nvSpPr>
          <p:cNvPr id="24" name="Rechteck 23">
            <a:extLst>
              <a:ext uri="{FF2B5EF4-FFF2-40B4-BE49-F238E27FC236}">
                <a16:creationId xmlns:a16="http://schemas.microsoft.com/office/drawing/2014/main" id="{373165C8-4C7B-4C87-8B1E-59C6114BE154}"/>
              </a:ext>
            </a:extLst>
          </p:cNvPr>
          <p:cNvSpPr/>
          <p:nvPr/>
        </p:nvSpPr>
        <p:spPr>
          <a:xfrm>
            <a:off x="859471" y="4114362"/>
            <a:ext cx="2587333" cy="1711351"/>
          </a:xfrm>
          <a:custGeom>
            <a:avLst/>
            <a:gdLst>
              <a:gd name="connsiteX0" fmla="*/ 0 w 2587333"/>
              <a:gd name="connsiteY0" fmla="*/ 0 h 1711351"/>
              <a:gd name="connsiteX1" fmla="*/ 698580 w 2587333"/>
              <a:gd name="connsiteY1" fmla="*/ 0 h 1711351"/>
              <a:gd name="connsiteX2" fmla="*/ 1397160 w 2587333"/>
              <a:gd name="connsiteY2" fmla="*/ 0 h 1711351"/>
              <a:gd name="connsiteX3" fmla="*/ 1966373 w 2587333"/>
              <a:gd name="connsiteY3" fmla="*/ 0 h 1711351"/>
              <a:gd name="connsiteX4" fmla="*/ 2587333 w 2587333"/>
              <a:gd name="connsiteY4" fmla="*/ 0 h 1711351"/>
              <a:gd name="connsiteX5" fmla="*/ 2587333 w 2587333"/>
              <a:gd name="connsiteY5" fmla="*/ 536223 h 1711351"/>
              <a:gd name="connsiteX6" fmla="*/ 2587333 w 2587333"/>
              <a:gd name="connsiteY6" fmla="*/ 1055333 h 1711351"/>
              <a:gd name="connsiteX7" fmla="*/ 2587333 w 2587333"/>
              <a:gd name="connsiteY7" fmla="*/ 1711351 h 1711351"/>
              <a:gd name="connsiteX8" fmla="*/ 1914626 w 2587333"/>
              <a:gd name="connsiteY8" fmla="*/ 1711351 h 1711351"/>
              <a:gd name="connsiteX9" fmla="*/ 1267793 w 2587333"/>
              <a:gd name="connsiteY9" fmla="*/ 1711351 h 1711351"/>
              <a:gd name="connsiteX10" fmla="*/ 620960 w 2587333"/>
              <a:gd name="connsiteY10" fmla="*/ 1711351 h 1711351"/>
              <a:gd name="connsiteX11" fmla="*/ 0 w 2587333"/>
              <a:gd name="connsiteY11" fmla="*/ 1711351 h 1711351"/>
              <a:gd name="connsiteX12" fmla="*/ 0 w 2587333"/>
              <a:gd name="connsiteY12" fmla="*/ 1140901 h 1711351"/>
              <a:gd name="connsiteX13" fmla="*/ 0 w 2587333"/>
              <a:gd name="connsiteY13" fmla="*/ 570450 h 1711351"/>
              <a:gd name="connsiteX14" fmla="*/ 0 w 2587333"/>
              <a:gd name="connsiteY14" fmla="*/ 0 h 1711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87333" h="1711351" extrusionOk="0">
                <a:moveTo>
                  <a:pt x="0" y="0"/>
                </a:moveTo>
                <a:cubicBezTo>
                  <a:pt x="333036" y="9597"/>
                  <a:pt x="435669" y="-20262"/>
                  <a:pt x="698580" y="0"/>
                </a:cubicBezTo>
                <a:cubicBezTo>
                  <a:pt x="961491" y="20262"/>
                  <a:pt x="1205814" y="428"/>
                  <a:pt x="1397160" y="0"/>
                </a:cubicBezTo>
                <a:cubicBezTo>
                  <a:pt x="1588506" y="-428"/>
                  <a:pt x="1838654" y="-10324"/>
                  <a:pt x="1966373" y="0"/>
                </a:cubicBezTo>
                <a:cubicBezTo>
                  <a:pt x="2094092" y="10324"/>
                  <a:pt x="2292022" y="-21605"/>
                  <a:pt x="2587333" y="0"/>
                </a:cubicBezTo>
                <a:cubicBezTo>
                  <a:pt x="2595555" y="202330"/>
                  <a:pt x="2568351" y="296350"/>
                  <a:pt x="2587333" y="536223"/>
                </a:cubicBezTo>
                <a:cubicBezTo>
                  <a:pt x="2606315" y="776096"/>
                  <a:pt x="2577872" y="868367"/>
                  <a:pt x="2587333" y="1055333"/>
                </a:cubicBezTo>
                <a:cubicBezTo>
                  <a:pt x="2596795" y="1242299"/>
                  <a:pt x="2591436" y="1542526"/>
                  <a:pt x="2587333" y="1711351"/>
                </a:cubicBezTo>
                <a:cubicBezTo>
                  <a:pt x="2293916" y="1735482"/>
                  <a:pt x="2152521" y="1724672"/>
                  <a:pt x="1914626" y="1711351"/>
                </a:cubicBezTo>
                <a:cubicBezTo>
                  <a:pt x="1676731" y="1698030"/>
                  <a:pt x="1554527" y="1733102"/>
                  <a:pt x="1267793" y="1711351"/>
                </a:cubicBezTo>
                <a:cubicBezTo>
                  <a:pt x="981059" y="1689600"/>
                  <a:pt x="817605" y="1703004"/>
                  <a:pt x="620960" y="1711351"/>
                </a:cubicBezTo>
                <a:cubicBezTo>
                  <a:pt x="424315" y="1719698"/>
                  <a:pt x="162743" y="1723476"/>
                  <a:pt x="0" y="1711351"/>
                </a:cubicBezTo>
                <a:cubicBezTo>
                  <a:pt x="6579" y="1532995"/>
                  <a:pt x="24286" y="1422450"/>
                  <a:pt x="0" y="1140901"/>
                </a:cubicBezTo>
                <a:cubicBezTo>
                  <a:pt x="-24286" y="859352"/>
                  <a:pt x="23719" y="685497"/>
                  <a:pt x="0" y="570450"/>
                </a:cubicBezTo>
                <a:cubicBezTo>
                  <a:pt x="-23719" y="455403"/>
                  <a:pt x="-17843" y="197884"/>
                  <a:pt x="0" y="0"/>
                </a:cubicBezTo>
                <a:close/>
              </a:path>
            </a:pathLst>
          </a:custGeom>
          <a:noFill/>
          <a:ln w="28575">
            <a:solidFill>
              <a:srgbClr val="34C580"/>
            </a:solidFill>
            <a:extLst>
              <a:ext uri="{C807C97D-BFC1-408E-A445-0C87EB9F89A2}">
                <ask:lineSketchStyleProps xmlns:ask="http://schemas.microsoft.com/office/drawing/2018/sketchyshapes" sd="172544644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>
              <a:spcBef>
                <a:spcPts val="600"/>
              </a:spcBef>
            </a:pPr>
            <a:endParaRPr lang="de-DE" sz="1400" dirty="0">
              <a:solidFill>
                <a:srgbClr val="111111"/>
              </a:solidFill>
              <a:latin typeface="Gilroy" panose="00000500000000000000" pitchFamily="50" charset="0"/>
            </a:endParaRPr>
          </a:p>
        </p:txBody>
      </p:sp>
      <p:sp>
        <p:nvSpPr>
          <p:cNvPr id="3" name="Sprechblase: rechteckig 2">
            <a:extLst>
              <a:ext uri="{FF2B5EF4-FFF2-40B4-BE49-F238E27FC236}">
                <a16:creationId xmlns:a16="http://schemas.microsoft.com/office/drawing/2014/main" id="{0A29C876-37EF-CFD5-4957-DC28AEA5ECA1}"/>
              </a:ext>
            </a:extLst>
          </p:cNvPr>
          <p:cNvSpPr/>
          <p:nvPr/>
        </p:nvSpPr>
        <p:spPr>
          <a:xfrm>
            <a:off x="3854659" y="2657199"/>
            <a:ext cx="7411659" cy="3079761"/>
          </a:xfrm>
          <a:prstGeom prst="wedgeRectCallout">
            <a:avLst>
              <a:gd name="adj1" fmla="val -57662"/>
              <a:gd name="adj2" fmla="val 30374"/>
            </a:avLst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tlCol="0" anchor="ctr"/>
          <a:lstStyle/>
          <a:p>
            <a:pPr algn="ctr">
              <a:spcBef>
                <a:spcPts val="600"/>
              </a:spcBef>
            </a:pPr>
            <a:r>
              <a:rPr lang="de-DE" dirty="0">
                <a:solidFill>
                  <a:srgbClr val="111111"/>
                </a:solidFill>
                <a:latin typeface="Gilroy Bold" panose="00000800000000000000" pitchFamily="50" charset="0"/>
              </a:rPr>
              <a:t>Enthaltene Komponenten 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111111"/>
                </a:solidFill>
                <a:latin typeface="Gilroy" panose="00000500000000000000" pitchFamily="50" charset="0"/>
              </a:rPr>
              <a:t>Hardware und deren Firmware wie beispielsweise Router, Chips, Switches, Grafikkarten, Speicher, …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111111"/>
                </a:solidFill>
                <a:latin typeface="Gilroy" panose="00000500000000000000" pitchFamily="50" charset="0"/>
              </a:rPr>
              <a:t>Software für Installation, </a:t>
            </a:r>
            <a:r>
              <a:rPr lang="de-DE" sz="1600" dirty="0" err="1">
                <a:solidFill>
                  <a:srgbClr val="111111"/>
                </a:solidFill>
                <a:latin typeface="Gilroy" panose="00000500000000000000" pitchFamily="50" charset="0"/>
              </a:rPr>
              <a:t>Deployment</a:t>
            </a:r>
            <a:r>
              <a:rPr lang="de-DE" sz="1600" dirty="0">
                <a:solidFill>
                  <a:srgbClr val="111111"/>
                </a:solidFill>
                <a:latin typeface="Gilroy" panose="00000500000000000000" pitchFamily="50" charset="0"/>
              </a:rPr>
              <a:t>, Administration, Betrieb, Sicherheit, Provisionierung, Orchestrierung, Monitoring, Abrechnung, Dokumentation, Steuerung, …</a:t>
            </a:r>
          </a:p>
          <a:p>
            <a:pPr algn="ctr">
              <a:spcBef>
                <a:spcPts val="600"/>
              </a:spcBef>
            </a:pPr>
            <a:r>
              <a:rPr lang="de-DE" dirty="0">
                <a:solidFill>
                  <a:srgbClr val="111111"/>
                </a:solidFill>
                <a:latin typeface="Gilroy Bold" panose="00000800000000000000" pitchFamily="50" charset="0"/>
              </a:rPr>
              <a:t>Aufgaben des Betreibers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111111"/>
                </a:solidFill>
                <a:latin typeface="Gilroy" panose="00000500000000000000" pitchFamily="50" charset="0"/>
              </a:rPr>
              <a:t>Einarbeitung und Bereitstellung des Personals, redundante Installation, 24/365 Betrieb, Interner Support, Weiterentwicklung, Updates &amp; Sicherheit, …</a:t>
            </a:r>
          </a:p>
        </p:txBody>
      </p:sp>
    </p:spTree>
    <p:extLst>
      <p:ext uri="{BB962C8B-B14F-4D97-AF65-F5344CB8AC3E}">
        <p14:creationId xmlns:p14="http://schemas.microsoft.com/office/powerpoint/2010/main" val="807662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0E352-73F1-974C-7A8C-788745F8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Wie sieht die typische Private-Cloud-Organisation aus?</a:t>
            </a: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B4DF820F-84A0-FD13-9A6F-D16B13F34BEE}"/>
              </a:ext>
            </a:extLst>
          </p:cNvPr>
          <p:cNvGrpSpPr/>
          <p:nvPr/>
        </p:nvGrpSpPr>
        <p:grpSpPr>
          <a:xfrm>
            <a:off x="2850616" y="1607880"/>
            <a:ext cx="6188605" cy="4783342"/>
            <a:chOff x="2756599" y="1640721"/>
            <a:chExt cx="5410173" cy="4181671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E1978E58-F4C4-7685-C4E0-DA46899BEFF1}"/>
                </a:ext>
              </a:extLst>
            </p:cNvPr>
            <p:cNvSpPr/>
            <p:nvPr/>
          </p:nvSpPr>
          <p:spPr>
            <a:xfrm>
              <a:off x="3087590" y="1640721"/>
              <a:ext cx="5079182" cy="41570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algn="ctr">
                <a:spcBef>
                  <a:spcPts val="600"/>
                </a:spcBef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E4B9D134-04E3-6F78-F219-E7B0BF938BC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892" t="4284" r="3209" b="2479"/>
            <a:stretch/>
          </p:blipFill>
          <p:spPr>
            <a:xfrm>
              <a:off x="3211415" y="1794589"/>
              <a:ext cx="4853070" cy="3886200"/>
            </a:xfrm>
            <a:prstGeom prst="rect">
              <a:avLst/>
            </a:prstGeom>
          </p:spPr>
        </p:pic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EC28E4BE-5FB0-2237-EAF4-87914F23D20D}"/>
                </a:ext>
              </a:extLst>
            </p:cNvPr>
            <p:cNvSpPr txBox="1"/>
            <p:nvPr/>
          </p:nvSpPr>
          <p:spPr>
            <a:xfrm rot="16200000">
              <a:off x="780115" y="3617205"/>
              <a:ext cx="4181671" cy="2287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100" dirty="0">
                  <a:latin typeface="Gilroy" panose="00000500000000000000" pitchFamily="50" charset="0"/>
                  <a:hlinkClick r:id="rId3"/>
                </a:rPr>
                <a:t>Quelle: Rechenzentren in Deutschland 2021 (bitkom.org)</a:t>
              </a:r>
              <a:endParaRPr lang="de-DE" sz="1100" dirty="0">
                <a:latin typeface="Gilroy" panose="00000500000000000000" pitchFamily="50" charset="0"/>
              </a:endParaRPr>
            </a:p>
          </p:txBody>
        </p:sp>
      </p:grpSp>
      <p:sp>
        <p:nvSpPr>
          <p:cNvPr id="16" name="Sprechblase: rechteckig 15">
            <a:extLst>
              <a:ext uri="{FF2B5EF4-FFF2-40B4-BE49-F238E27FC236}">
                <a16:creationId xmlns:a16="http://schemas.microsoft.com/office/drawing/2014/main" id="{7B25F3F0-3CD1-BE8F-B963-BD950202D5EF}"/>
              </a:ext>
            </a:extLst>
          </p:cNvPr>
          <p:cNvSpPr/>
          <p:nvPr/>
        </p:nvSpPr>
        <p:spPr>
          <a:xfrm>
            <a:off x="5370390" y="4789169"/>
            <a:ext cx="2041526" cy="642718"/>
          </a:xfrm>
          <a:prstGeom prst="wedgeRectCallout">
            <a:avLst>
              <a:gd name="adj1" fmla="val -39460"/>
              <a:gd name="adj2" fmla="val 15832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t"/>
          <a:lstStyle/>
          <a:p>
            <a:pPr algn="ctr">
              <a:spcBef>
                <a:spcPts val="600"/>
              </a:spcBef>
            </a:pP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~47.000 kleine Rechenzentren </a:t>
            </a:r>
          </a:p>
        </p:txBody>
      </p:sp>
      <p:sp>
        <p:nvSpPr>
          <p:cNvPr id="18" name="Sprechblase: rechteckig 17">
            <a:extLst>
              <a:ext uri="{FF2B5EF4-FFF2-40B4-BE49-F238E27FC236}">
                <a16:creationId xmlns:a16="http://schemas.microsoft.com/office/drawing/2014/main" id="{72DC8B27-9F4E-CE11-43F8-307A8FFDE05E}"/>
              </a:ext>
            </a:extLst>
          </p:cNvPr>
          <p:cNvSpPr/>
          <p:nvPr/>
        </p:nvSpPr>
        <p:spPr>
          <a:xfrm>
            <a:off x="6504219" y="2552700"/>
            <a:ext cx="1651000" cy="642718"/>
          </a:xfrm>
          <a:prstGeom prst="wedgeRectCallout">
            <a:avLst>
              <a:gd name="adj1" fmla="val 30736"/>
              <a:gd name="adj2" fmla="val 7248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spcBef>
                <a:spcPts val="600"/>
              </a:spcBef>
            </a:pP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~90 sehr </a:t>
            </a:r>
            <a:r>
              <a:rPr lang="de-DE" sz="1400" dirty="0" err="1">
                <a:solidFill>
                  <a:srgbClr val="111111"/>
                </a:solidFill>
                <a:latin typeface="Gilroy Bold" panose="00000800000000000000" pitchFamily="50" charset="0"/>
              </a:rPr>
              <a:t>grosse</a:t>
            </a: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 Rechenzentren </a:t>
            </a:r>
          </a:p>
        </p:txBody>
      </p:sp>
      <p:sp>
        <p:nvSpPr>
          <p:cNvPr id="19" name="Sprechblase: rechteckig 18">
            <a:extLst>
              <a:ext uri="{FF2B5EF4-FFF2-40B4-BE49-F238E27FC236}">
                <a16:creationId xmlns:a16="http://schemas.microsoft.com/office/drawing/2014/main" id="{AD33AA3A-7E75-CC50-4065-F352EB9DA9A8}"/>
              </a:ext>
            </a:extLst>
          </p:cNvPr>
          <p:cNvSpPr/>
          <p:nvPr/>
        </p:nvSpPr>
        <p:spPr>
          <a:xfrm>
            <a:off x="8850055" y="3846691"/>
            <a:ext cx="1651000" cy="642718"/>
          </a:xfrm>
          <a:prstGeom prst="wedgeRectCallout">
            <a:avLst>
              <a:gd name="adj1" fmla="val -71251"/>
              <a:gd name="adj2" fmla="val 46974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spcBef>
                <a:spcPts val="600"/>
              </a:spcBef>
            </a:pPr>
            <a:r>
              <a:rPr lang="de-DE" sz="1400" dirty="0">
                <a:solidFill>
                  <a:srgbClr val="111111"/>
                </a:solidFill>
                <a:latin typeface="Gilroy Bold" panose="00000800000000000000" pitchFamily="50" charset="0"/>
              </a:rPr>
              <a:t>~ 3000 mittlere Rechenzentren </a:t>
            </a:r>
          </a:p>
        </p:txBody>
      </p:sp>
    </p:spTree>
    <p:extLst>
      <p:ext uri="{BB962C8B-B14F-4D97-AF65-F5344CB8AC3E}">
        <p14:creationId xmlns:p14="http://schemas.microsoft.com/office/powerpoint/2010/main" val="3562865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0E352-73F1-974C-7A8C-788745F87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Übersicht der Vorteile: Private vs. Public</a:t>
            </a: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BB014E7-7722-C2CB-24B3-807383960294}"/>
              </a:ext>
            </a:extLst>
          </p:cNvPr>
          <p:cNvGrpSpPr/>
          <p:nvPr/>
        </p:nvGrpSpPr>
        <p:grpSpPr>
          <a:xfrm>
            <a:off x="475401" y="1815063"/>
            <a:ext cx="11081598" cy="4382681"/>
            <a:chOff x="475401" y="1815063"/>
            <a:chExt cx="11081598" cy="4382681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1EC9BBB9-8F6D-78CC-81C6-6AB467A62EED}"/>
                </a:ext>
              </a:extLst>
            </p:cNvPr>
            <p:cNvGrpSpPr/>
            <p:nvPr/>
          </p:nvGrpSpPr>
          <p:grpSpPr>
            <a:xfrm>
              <a:off x="4718050" y="2722160"/>
              <a:ext cx="2755900" cy="3472646"/>
              <a:chOff x="8737600" y="2598689"/>
              <a:chExt cx="2755900" cy="2605660"/>
            </a:xfrm>
            <a:solidFill>
              <a:schemeClr val="bg1">
                <a:lumMod val="95000"/>
              </a:schemeClr>
            </a:solidFill>
          </p:grpSpPr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17B647B1-9D58-08AD-14CC-EE1A2AE87C28}"/>
                  </a:ext>
                </a:extLst>
              </p:cNvPr>
              <p:cNvSpPr/>
              <p:nvPr/>
            </p:nvSpPr>
            <p:spPr>
              <a:xfrm>
                <a:off x="8737600" y="4204862"/>
                <a:ext cx="2755900" cy="46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 Bold" panose="00000800000000000000" pitchFamily="50" charset="0"/>
                  </a:rPr>
                  <a:t>IT-Hardware</a:t>
                </a: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4479E174-55ED-F82B-0915-DE097B97C523}"/>
                  </a:ext>
                </a:extLst>
              </p:cNvPr>
              <p:cNvSpPr/>
              <p:nvPr/>
            </p:nvSpPr>
            <p:spPr>
              <a:xfrm>
                <a:off x="8737600" y="3669471"/>
                <a:ext cx="2755900" cy="46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 Bold" panose="00000800000000000000" pitchFamily="50" charset="0"/>
                  </a:rPr>
                  <a:t>IT-Software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D54E7F99-2696-2C58-654B-2A06BB60F28A}"/>
                  </a:ext>
                </a:extLst>
              </p:cNvPr>
              <p:cNvSpPr/>
              <p:nvPr/>
            </p:nvSpPr>
            <p:spPr>
              <a:xfrm>
                <a:off x="8737600" y="3134080"/>
                <a:ext cx="2755900" cy="46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 Bold" panose="00000800000000000000" pitchFamily="50" charset="0"/>
                  </a:rPr>
                  <a:t>Daten</a:t>
                </a:r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E05D32BF-4A6C-F1E3-6A45-C049789C8327}"/>
                  </a:ext>
                </a:extLst>
              </p:cNvPr>
              <p:cNvSpPr/>
              <p:nvPr/>
            </p:nvSpPr>
            <p:spPr>
              <a:xfrm>
                <a:off x="8737600" y="2598689"/>
                <a:ext cx="2755900" cy="46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 Bold" panose="00000800000000000000" pitchFamily="50" charset="0"/>
                  </a:rPr>
                  <a:t>Identitäten</a:t>
                </a:r>
              </a:p>
            </p:txBody>
          </p:sp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BCBE07D7-C9D8-55ED-0E14-D0085BBEF76C}"/>
                  </a:ext>
                </a:extLst>
              </p:cNvPr>
              <p:cNvSpPr/>
              <p:nvPr/>
            </p:nvSpPr>
            <p:spPr>
              <a:xfrm>
                <a:off x="8737600" y="4736349"/>
                <a:ext cx="2755900" cy="468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1600" dirty="0">
                    <a:solidFill>
                      <a:srgbClr val="111111"/>
                    </a:solidFill>
                    <a:latin typeface="Gilroy Bold" panose="00000800000000000000" pitchFamily="50" charset="0"/>
                  </a:rPr>
                  <a:t>Räumlicher Schutz</a:t>
                </a:r>
              </a:p>
            </p:txBody>
          </p: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A509D92B-E573-244F-79DC-FD1E537A49E7}"/>
                </a:ext>
              </a:extLst>
            </p:cNvPr>
            <p:cNvGrpSpPr/>
            <p:nvPr/>
          </p:nvGrpSpPr>
          <p:grpSpPr>
            <a:xfrm>
              <a:off x="635001" y="1815063"/>
              <a:ext cx="10921998" cy="787400"/>
              <a:chOff x="635001" y="1562024"/>
              <a:chExt cx="10921998" cy="849939"/>
            </a:xfrm>
            <a:gradFill>
              <a:gsLst>
                <a:gs pos="52000">
                  <a:schemeClr val="bg1">
                    <a:lumMod val="85000"/>
                  </a:schemeClr>
                </a:gs>
                <a:gs pos="0">
                  <a:srgbClr val="34C580">
                    <a:alpha val="50000"/>
                  </a:srgbClr>
                </a:gs>
                <a:gs pos="100000">
                  <a:srgbClr val="42D0C6">
                    <a:alpha val="50000"/>
                  </a:srgbClr>
                </a:gs>
              </a:gsLst>
              <a:lin ang="10800000" scaled="0"/>
            </a:gradFill>
          </p:grpSpPr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71147203-484C-A26C-5034-9224C34C8B02}"/>
                  </a:ext>
                </a:extLst>
              </p:cNvPr>
              <p:cNvSpPr txBox="1"/>
              <p:nvPr/>
            </p:nvSpPr>
            <p:spPr>
              <a:xfrm>
                <a:off x="635001" y="1572837"/>
                <a:ext cx="3984242" cy="839126"/>
              </a:xfrm>
              <a:prstGeom prst="rect">
                <a:avLst/>
              </a:pr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de-DE" sz="2000" dirty="0">
                    <a:latin typeface="Gilroy Bold" panose="00000800000000000000" pitchFamily="50" charset="0"/>
                  </a:rPr>
                  <a:t>Public Cloud</a:t>
                </a:r>
              </a:p>
            </p:txBody>
          </p:sp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1FF45A85-E080-6322-2B50-DAB6BA99CF6A}"/>
                  </a:ext>
                </a:extLst>
              </p:cNvPr>
              <p:cNvSpPr txBox="1"/>
              <p:nvPr/>
            </p:nvSpPr>
            <p:spPr>
              <a:xfrm>
                <a:off x="7572757" y="1572837"/>
                <a:ext cx="3984242" cy="839126"/>
              </a:xfrm>
              <a:prstGeom prst="rect">
                <a:avLst/>
              </a:prstGeom>
              <a:grpFill/>
            </p:spPr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de-DE" sz="2000" dirty="0">
                    <a:latin typeface="Gilroy Bold" panose="00000800000000000000" pitchFamily="50" charset="0"/>
                  </a:rPr>
                  <a:t>Private Cloud</a:t>
                </a:r>
              </a:p>
            </p:txBody>
          </p:sp>
          <p:sp>
            <p:nvSpPr>
              <p:cNvPr id="17" name="Rechteck 16">
                <a:extLst>
                  <a:ext uri="{FF2B5EF4-FFF2-40B4-BE49-F238E27FC236}">
                    <a16:creationId xmlns:a16="http://schemas.microsoft.com/office/drawing/2014/main" id="{B8C6A74B-21B8-1EA1-1C49-BABFCE17A65E}"/>
                  </a:ext>
                </a:extLst>
              </p:cNvPr>
              <p:cNvSpPr/>
              <p:nvPr/>
            </p:nvSpPr>
            <p:spPr>
              <a:xfrm>
                <a:off x="4718050" y="1562024"/>
                <a:ext cx="2755900" cy="84993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108000" rtlCol="0" anchor="ctr"/>
              <a:lstStyle/>
              <a:p>
                <a:pPr algn="ctr">
                  <a:spcBef>
                    <a:spcPts val="600"/>
                  </a:spcBef>
                </a:pPr>
                <a:r>
                  <a:rPr lang="de-DE" sz="2000" dirty="0">
                    <a:solidFill>
                      <a:srgbClr val="111111"/>
                    </a:solidFill>
                    <a:latin typeface="Gilroy Bold" panose="00000800000000000000" pitchFamily="50" charset="0"/>
                  </a:rPr>
                  <a:t>Übersicht der Vorteile</a:t>
                </a:r>
              </a:p>
            </p:txBody>
          </p:sp>
        </p:grpSp>
        <p:sp>
          <p:nvSpPr>
            <p:cNvPr id="19" name="Geschweifte Klammer links 18">
              <a:extLst>
                <a:ext uri="{FF2B5EF4-FFF2-40B4-BE49-F238E27FC236}">
                  <a16:creationId xmlns:a16="http://schemas.microsoft.com/office/drawing/2014/main" id="{BC6C3208-DB0B-C6B4-27A2-10DC3BA48B65}"/>
                </a:ext>
              </a:extLst>
            </p:cNvPr>
            <p:cNvSpPr/>
            <p:nvPr/>
          </p:nvSpPr>
          <p:spPr>
            <a:xfrm rot="10800000">
              <a:off x="7572757" y="4862758"/>
              <a:ext cx="194880" cy="1332048"/>
            </a:xfrm>
            <a:prstGeom prst="leftBrace">
              <a:avLst>
                <a:gd name="adj1" fmla="val 62097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46AF9BC9-803E-DBFE-EC7B-B12637B4277C}"/>
                </a:ext>
              </a:extLst>
            </p:cNvPr>
            <p:cNvSpPr txBox="1"/>
            <p:nvPr/>
          </p:nvSpPr>
          <p:spPr>
            <a:xfrm>
              <a:off x="7724311" y="5390282"/>
              <a:ext cx="34389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>
                  <a:latin typeface="Gilroy" panose="00000500000000000000" pitchFamily="50" charset="0"/>
                </a:rPr>
                <a:t>Dedizierte Hardware &amp; Gebäude möglich</a:t>
              </a:r>
            </a:p>
          </p:txBody>
        </p:sp>
        <p:sp>
          <p:nvSpPr>
            <p:cNvPr id="21" name="Geschweifte Klammer links 20">
              <a:extLst>
                <a:ext uri="{FF2B5EF4-FFF2-40B4-BE49-F238E27FC236}">
                  <a16:creationId xmlns:a16="http://schemas.microsoft.com/office/drawing/2014/main" id="{446F04D7-010E-6B3A-ACAD-EE1A45F68E5F}"/>
                </a:ext>
              </a:extLst>
            </p:cNvPr>
            <p:cNvSpPr/>
            <p:nvPr/>
          </p:nvSpPr>
          <p:spPr>
            <a:xfrm>
              <a:off x="4423952" y="4149224"/>
              <a:ext cx="194880" cy="1332049"/>
            </a:xfrm>
            <a:prstGeom prst="leftBrace">
              <a:avLst>
                <a:gd name="adj1" fmla="val 62097"/>
                <a:gd name="adj2" fmla="val 50000"/>
              </a:avLst>
            </a:prstGeom>
            <a:ln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E40F13B5-B12B-C2BD-E5F3-D0FE4DBFFCBA}"/>
                </a:ext>
              </a:extLst>
            </p:cNvPr>
            <p:cNvSpPr txBox="1"/>
            <p:nvPr/>
          </p:nvSpPr>
          <p:spPr>
            <a:xfrm>
              <a:off x="2223811" y="4377923"/>
              <a:ext cx="2200141" cy="76174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>
                <a:spcBef>
                  <a:spcPts val="900"/>
                </a:spcBef>
              </a:pPr>
              <a:r>
                <a:rPr lang="de-DE" sz="1200" dirty="0">
                  <a:latin typeface="Gilroy" panose="00000500000000000000" pitchFamily="50" charset="0"/>
                </a:rPr>
                <a:t>Mehr Kontrolle der Wertschöpfungskette</a:t>
              </a:r>
            </a:p>
            <a:p>
              <a:pPr algn="r">
                <a:spcBef>
                  <a:spcPts val="900"/>
                </a:spcBef>
              </a:pPr>
              <a:r>
                <a:rPr lang="de-DE" sz="1200" dirty="0">
                  <a:latin typeface="Gilroy" panose="00000500000000000000" pitchFamily="50" charset="0"/>
                </a:rPr>
                <a:t>Schnellere Updates</a:t>
              </a:r>
            </a:p>
          </p:txBody>
        </p:sp>
        <p:sp>
          <p:nvSpPr>
            <p:cNvPr id="23" name="Geschweifte Klammer rechts 22">
              <a:extLst>
                <a:ext uri="{FF2B5EF4-FFF2-40B4-BE49-F238E27FC236}">
                  <a16:creationId xmlns:a16="http://schemas.microsoft.com/office/drawing/2014/main" id="{14A3DB39-A871-0B18-8462-7685083E1EA0}"/>
                </a:ext>
              </a:extLst>
            </p:cNvPr>
            <p:cNvSpPr/>
            <p:nvPr/>
          </p:nvSpPr>
          <p:spPr>
            <a:xfrm flipH="1">
              <a:off x="1922432" y="2725739"/>
              <a:ext cx="255251" cy="3469067"/>
            </a:xfrm>
            <a:prstGeom prst="rightBrace">
              <a:avLst>
                <a:gd name="adj1" fmla="val 74468"/>
                <a:gd name="adj2" fmla="val 50000"/>
              </a:avLst>
            </a:prstGeom>
            <a:ln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1469ECF8-43B2-0B77-F6F4-E319275B0CD6}"/>
                </a:ext>
              </a:extLst>
            </p:cNvPr>
            <p:cNvSpPr txBox="1"/>
            <p:nvPr/>
          </p:nvSpPr>
          <p:spPr>
            <a:xfrm>
              <a:off x="475401" y="4230251"/>
              <a:ext cx="14470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200" dirty="0">
                  <a:latin typeface="Gilroy" panose="00000500000000000000" pitchFamily="50" charset="0"/>
                </a:rPr>
                <a:t>Besserer Schutz vor Erpressung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EE3BC631-DC0F-8FEB-F3DC-AF6FC8616627}"/>
                </a:ext>
              </a:extLst>
            </p:cNvPr>
            <p:cNvSpPr txBox="1"/>
            <p:nvPr/>
          </p:nvSpPr>
          <p:spPr>
            <a:xfrm>
              <a:off x="2223811" y="2801053"/>
              <a:ext cx="220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200" dirty="0" err="1">
                  <a:latin typeface="Gilroy" panose="00000500000000000000" pitchFamily="50" charset="0"/>
                </a:rPr>
                <a:t>Ausgefeiltere</a:t>
              </a:r>
              <a:r>
                <a:rPr lang="de-DE" sz="1200" dirty="0">
                  <a:latin typeface="Gilroy" panose="00000500000000000000" pitchFamily="50" charset="0"/>
                </a:rPr>
                <a:t> Methoden zum Schutz von Identitäten</a:t>
              </a:r>
            </a:p>
          </p:txBody>
        </p:sp>
        <p:sp>
          <p:nvSpPr>
            <p:cNvPr id="30" name="Geschweifte Klammer links 29">
              <a:extLst>
                <a:ext uri="{FF2B5EF4-FFF2-40B4-BE49-F238E27FC236}">
                  <a16:creationId xmlns:a16="http://schemas.microsoft.com/office/drawing/2014/main" id="{5E44E31E-009F-6316-639C-B301A7C0BB68}"/>
                </a:ext>
              </a:extLst>
            </p:cNvPr>
            <p:cNvSpPr/>
            <p:nvPr/>
          </p:nvSpPr>
          <p:spPr>
            <a:xfrm rot="10800000">
              <a:off x="7572757" y="3426748"/>
              <a:ext cx="194880" cy="632663"/>
            </a:xfrm>
            <a:prstGeom prst="leftBrace">
              <a:avLst>
                <a:gd name="adj1" fmla="val 62097"/>
                <a:gd name="adj2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117BB2A5-0772-36A9-4E2E-784A8CBD270E}"/>
                </a:ext>
              </a:extLst>
            </p:cNvPr>
            <p:cNvSpPr txBox="1"/>
            <p:nvPr/>
          </p:nvSpPr>
          <p:spPr>
            <a:xfrm>
              <a:off x="7724311" y="3473774"/>
              <a:ext cx="3832688" cy="538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1200" dirty="0">
                  <a:latin typeface="Gilroy" panose="00000500000000000000" pitchFamily="50" charset="0"/>
                </a:rPr>
                <a:t>Zugriff via </a:t>
              </a:r>
              <a:r>
                <a:rPr lang="de-DE" sz="1200" dirty="0" err="1">
                  <a:latin typeface="Gilroy" panose="00000500000000000000" pitchFamily="50" charset="0"/>
                </a:rPr>
                <a:t>CloudACT</a:t>
              </a:r>
              <a:r>
                <a:rPr lang="de-DE" sz="1200" dirty="0">
                  <a:latin typeface="Gilroy" panose="00000500000000000000" pitchFamily="50" charset="0"/>
                </a:rPr>
                <a:t> rechtlich nicht möglich</a:t>
              </a:r>
            </a:p>
            <a:p>
              <a:pPr>
                <a:spcBef>
                  <a:spcPts val="600"/>
                </a:spcBef>
              </a:pPr>
              <a:r>
                <a:rPr lang="de-DE" sz="1200" dirty="0">
                  <a:latin typeface="Gilroy" panose="00000500000000000000" pitchFamily="50" charset="0"/>
                </a:rPr>
                <a:t>Mehr Kontrolle über Verschlüsselung</a:t>
              </a:r>
            </a:p>
          </p:txBody>
        </p:sp>
        <p:sp>
          <p:nvSpPr>
            <p:cNvPr id="32" name="Geschweifte Klammer links 31">
              <a:extLst>
                <a:ext uri="{FF2B5EF4-FFF2-40B4-BE49-F238E27FC236}">
                  <a16:creationId xmlns:a16="http://schemas.microsoft.com/office/drawing/2014/main" id="{F9B717D6-7302-6594-D393-039DE006A2A3}"/>
                </a:ext>
              </a:extLst>
            </p:cNvPr>
            <p:cNvSpPr/>
            <p:nvPr/>
          </p:nvSpPr>
          <p:spPr>
            <a:xfrm rot="10800000" flipH="1">
              <a:off x="4392874" y="2709547"/>
              <a:ext cx="207393" cy="632663"/>
            </a:xfrm>
            <a:prstGeom prst="leftBrace">
              <a:avLst>
                <a:gd name="adj1" fmla="val 62097"/>
                <a:gd name="adj2" fmla="val 50000"/>
              </a:avLst>
            </a:prstGeom>
            <a:ln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Geschweifte Klammer links 32">
              <a:extLst>
                <a:ext uri="{FF2B5EF4-FFF2-40B4-BE49-F238E27FC236}">
                  <a16:creationId xmlns:a16="http://schemas.microsoft.com/office/drawing/2014/main" id="{9AD68615-09F8-4ED4-94A0-8F82B882D102}"/>
                </a:ext>
              </a:extLst>
            </p:cNvPr>
            <p:cNvSpPr/>
            <p:nvPr/>
          </p:nvSpPr>
          <p:spPr>
            <a:xfrm rot="10800000" flipH="1">
              <a:off x="4392874" y="3433717"/>
              <a:ext cx="207393" cy="632663"/>
            </a:xfrm>
            <a:prstGeom prst="leftBrace">
              <a:avLst>
                <a:gd name="adj1" fmla="val 62097"/>
                <a:gd name="adj2" fmla="val 50000"/>
              </a:avLst>
            </a:prstGeom>
            <a:ln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4483F4AE-3EC2-F7F2-73EE-4CDA4E0D07D1}"/>
                </a:ext>
              </a:extLst>
            </p:cNvPr>
            <p:cNvSpPr txBox="1"/>
            <p:nvPr/>
          </p:nvSpPr>
          <p:spPr>
            <a:xfrm>
              <a:off x="2223811" y="3461308"/>
              <a:ext cx="2200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200" dirty="0">
                  <a:latin typeface="Gilroy" panose="00000500000000000000" pitchFamily="50" charset="0"/>
                </a:rPr>
                <a:t>Mehr Verschlüsselungs-Services im Standard einfach verfügbar</a:t>
              </a:r>
            </a:p>
          </p:txBody>
        </p:sp>
        <p:sp>
          <p:nvSpPr>
            <p:cNvPr id="35" name="Geschweifte Klammer links 34">
              <a:extLst>
                <a:ext uri="{FF2B5EF4-FFF2-40B4-BE49-F238E27FC236}">
                  <a16:creationId xmlns:a16="http://schemas.microsoft.com/office/drawing/2014/main" id="{5496263C-9ABF-12A0-C641-A8E962301CCB}"/>
                </a:ext>
              </a:extLst>
            </p:cNvPr>
            <p:cNvSpPr/>
            <p:nvPr/>
          </p:nvSpPr>
          <p:spPr>
            <a:xfrm rot="10800000" flipH="1">
              <a:off x="4392874" y="5565081"/>
              <a:ext cx="207393" cy="632663"/>
            </a:xfrm>
            <a:prstGeom prst="leftBrace">
              <a:avLst>
                <a:gd name="adj1" fmla="val 62097"/>
                <a:gd name="adj2" fmla="val 50000"/>
              </a:avLst>
            </a:prstGeom>
            <a:ln>
              <a:solidFill>
                <a:srgbClr val="42D0C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96CE9A0B-79F0-97A4-5E65-23186AC7780C}"/>
                </a:ext>
              </a:extLst>
            </p:cNvPr>
            <p:cNvSpPr txBox="1"/>
            <p:nvPr/>
          </p:nvSpPr>
          <p:spPr>
            <a:xfrm>
              <a:off x="2223811" y="5654400"/>
              <a:ext cx="220014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de-DE" sz="1200" dirty="0">
                  <a:latin typeface="Gilroy" panose="00000500000000000000" pitchFamily="50" charset="0"/>
                </a:rPr>
                <a:t>Bessere Schutz </a:t>
              </a:r>
              <a:br>
                <a:rPr lang="de-DE" sz="1200" dirty="0">
                  <a:latin typeface="Gilroy" panose="00000500000000000000" pitchFamily="50" charset="0"/>
                </a:rPr>
              </a:br>
              <a:r>
                <a:rPr lang="de-DE" sz="1200" dirty="0">
                  <a:latin typeface="Gilroy" panose="00000500000000000000" pitchFamily="50" charset="0"/>
                </a:rPr>
                <a:t>der </a:t>
              </a:r>
              <a:r>
                <a:rPr lang="de-DE" sz="1200" dirty="0" err="1">
                  <a:latin typeface="Gilroy" panose="00000500000000000000" pitchFamily="50" charset="0"/>
                </a:rPr>
                <a:t>Facilities</a:t>
              </a:r>
              <a:endParaRPr lang="de-DE" sz="1200" dirty="0">
                <a:latin typeface="Gilroy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651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210F15C6-9643-7BAB-8182-26EFF71759C3}"/>
              </a:ext>
            </a:extLst>
          </p:cNvPr>
          <p:cNvSpPr txBox="1"/>
          <p:nvPr/>
        </p:nvSpPr>
        <p:spPr>
          <a:xfrm>
            <a:off x="945247" y="2590019"/>
            <a:ext cx="4435996" cy="248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44000" tIns="144000" rIns="144000" rtlCol="0" anchor="t">
            <a:noAutofit/>
          </a:bodyPr>
          <a:lstStyle/>
          <a:p>
            <a:pPr marL="180975" indent="-180975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</a:rPr>
              <a:t>Hohe Löhne und Attraktivität als Arbeitgeber, viele verfügbare Spezialisten</a:t>
            </a:r>
          </a:p>
          <a:p>
            <a:pPr marL="180975" indent="-180975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</a:rPr>
              <a:t>Dedizierte Teams für jeden genutzten Service</a:t>
            </a:r>
          </a:p>
          <a:p>
            <a:pPr marL="180975" indent="-180975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</a:rPr>
              <a:t>Viel eigene Software-Wertschöpfung</a:t>
            </a:r>
          </a:p>
          <a:p>
            <a:pPr marL="180975" indent="-180975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</a:rPr>
              <a:t>Weitgehend automatisierte Update-Prozesse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2BDF69-E556-8DA5-642D-A345C2C8E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Beispiel: Umgang mit Updates je Cloud-Typ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E66C98-D369-E2EA-DF24-0EF5A02E824D}"/>
              </a:ext>
            </a:extLst>
          </p:cNvPr>
          <p:cNvSpPr txBox="1"/>
          <p:nvPr/>
        </p:nvSpPr>
        <p:spPr>
          <a:xfrm>
            <a:off x="945247" y="2100105"/>
            <a:ext cx="4435996" cy="489913"/>
          </a:xfrm>
          <a:prstGeom prst="rect">
            <a:avLst/>
          </a:prstGeom>
          <a:solidFill>
            <a:srgbClr val="42D0C6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de-DE" sz="2000" dirty="0">
                <a:latin typeface="Gilroy Bold" panose="00000800000000000000" pitchFamily="50" charset="0"/>
              </a:rPr>
              <a:t>Public Cloud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2D0D526-04DB-D328-1C32-2D9591E09171}"/>
              </a:ext>
            </a:extLst>
          </p:cNvPr>
          <p:cNvSpPr txBox="1"/>
          <p:nvPr/>
        </p:nvSpPr>
        <p:spPr>
          <a:xfrm>
            <a:off x="6747819" y="2590019"/>
            <a:ext cx="4435996" cy="24844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144000" tIns="144000" rIns="144000" rtlCol="0" anchor="t">
            <a:noAutofit/>
          </a:bodyPr>
          <a:lstStyle/>
          <a:p>
            <a:pPr marL="180975" indent="-180975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</a:rPr>
              <a:t>Geringere Attraktivität als Arbeitgeber und niedrigere Löhne, Fachkräftemangel</a:t>
            </a:r>
          </a:p>
          <a:p>
            <a:pPr marL="180975" indent="-180975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</a:rPr>
              <a:t>Einzelne Schlüssel-Mitarbeitende für mehrere Services zuständig</a:t>
            </a:r>
          </a:p>
          <a:p>
            <a:pPr marL="180975" indent="-180975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</a:rPr>
              <a:t>Wenig eigene Software-Kompetenz, viele externe Lieferanten und Open Source</a:t>
            </a:r>
          </a:p>
          <a:p>
            <a:pPr marL="180975" indent="-180975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</a:rPr>
              <a:t>Weniger Automatisierung bei Updates</a:t>
            </a:r>
          </a:p>
          <a:p>
            <a:pPr>
              <a:spcBef>
                <a:spcPts val="1000"/>
              </a:spcBef>
            </a:pPr>
            <a:endParaRPr lang="de-DE" sz="1400" dirty="0">
              <a:latin typeface="Gilroy" panose="00000500000000000000" pitchFamily="50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AD06EA4-6A6D-F13D-921F-EF40E9176B00}"/>
              </a:ext>
            </a:extLst>
          </p:cNvPr>
          <p:cNvSpPr txBox="1"/>
          <p:nvPr/>
        </p:nvSpPr>
        <p:spPr>
          <a:xfrm>
            <a:off x="6747819" y="2100105"/>
            <a:ext cx="4435996" cy="489913"/>
          </a:xfrm>
          <a:prstGeom prst="rect">
            <a:avLst/>
          </a:prstGeom>
          <a:solidFill>
            <a:srgbClr val="7ED878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de-DE" sz="2000" dirty="0">
                <a:latin typeface="Gilroy Bold" panose="00000800000000000000" pitchFamily="50" charset="0"/>
              </a:rPr>
              <a:t>Private Cloud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DE5E4E45-9DA4-49B3-4516-42BF81221EC9}"/>
              </a:ext>
            </a:extLst>
          </p:cNvPr>
          <p:cNvSpPr txBox="1"/>
          <p:nvPr/>
        </p:nvSpPr>
        <p:spPr>
          <a:xfrm>
            <a:off x="945247" y="5443751"/>
            <a:ext cx="4435996" cy="575211"/>
          </a:xfrm>
          <a:prstGeom prst="rect">
            <a:avLst/>
          </a:prstGeom>
          <a:gradFill flip="none" rotWithShape="1">
            <a:gsLst>
              <a:gs pos="0">
                <a:srgbClr val="42D0C6"/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</p:spPr>
        <p:txBody>
          <a:bodyPr wrap="square" lIns="144000" tIns="144000" rIns="144000" rtlCol="0" anchor="t">
            <a:noAutofit/>
          </a:bodyPr>
          <a:lstStyle>
            <a:defPPr>
              <a:defRPr lang="en-US"/>
            </a:defPPr>
            <a:lvl1pPr algn="ctr">
              <a:spcBef>
                <a:spcPts val="1000"/>
              </a:spcBef>
              <a:defRPr sz="1600">
                <a:latin typeface="Gilroy" panose="00000500000000000000" pitchFamily="50" charset="0"/>
              </a:defRPr>
            </a:lvl1pPr>
          </a:lstStyle>
          <a:p>
            <a:r>
              <a:rPr lang="de-DE" dirty="0"/>
              <a:t>&gt; </a:t>
            </a:r>
            <a:r>
              <a:rPr lang="de-DE" dirty="0">
                <a:latin typeface="Gilroy Bold" panose="00000800000000000000" pitchFamily="50" charset="0"/>
              </a:rPr>
              <a:t>5.000 Updates</a:t>
            </a:r>
            <a:r>
              <a:rPr lang="de-DE" dirty="0"/>
              <a:t> &amp; Patches pro Monat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3F572BB-C541-54CF-2590-B6DD5665488F}"/>
              </a:ext>
            </a:extLst>
          </p:cNvPr>
          <p:cNvSpPr txBox="1"/>
          <p:nvPr/>
        </p:nvSpPr>
        <p:spPr>
          <a:xfrm>
            <a:off x="6747819" y="5443751"/>
            <a:ext cx="4435996" cy="575211"/>
          </a:xfrm>
          <a:prstGeom prst="rect">
            <a:avLst/>
          </a:prstGeom>
          <a:gradFill flip="none" rotWithShape="1">
            <a:gsLst>
              <a:gs pos="0">
                <a:srgbClr val="7ED878">
                  <a:alpha val="50000"/>
                </a:srgbClr>
              </a:gs>
              <a:gs pos="100000">
                <a:schemeClr val="bg1">
                  <a:lumMod val="95000"/>
                </a:schemeClr>
              </a:gs>
            </a:gsLst>
            <a:lin ang="13500000" scaled="1"/>
            <a:tileRect/>
          </a:gradFill>
        </p:spPr>
        <p:txBody>
          <a:bodyPr wrap="square" lIns="144000" tIns="144000" rIns="144000" rtlCol="0" anchor="t">
            <a:noAutofit/>
          </a:bodyPr>
          <a:lstStyle/>
          <a:p>
            <a:pPr algn="ctr">
              <a:spcBef>
                <a:spcPts val="1000"/>
              </a:spcBef>
            </a:pPr>
            <a:r>
              <a:rPr lang="de-DE" sz="1600" dirty="0">
                <a:latin typeface="Gilroy" panose="00000500000000000000" pitchFamily="50" charset="0"/>
              </a:rPr>
              <a:t>i.d.R. ein </a:t>
            </a:r>
            <a:r>
              <a:rPr lang="de-DE" sz="1600" b="1" dirty="0">
                <a:latin typeface="Gilroy Bold" panose="00000800000000000000" pitchFamily="50" charset="0"/>
              </a:rPr>
              <a:t>Rückstand bei Updates </a:t>
            </a:r>
            <a:r>
              <a:rPr lang="de-DE" sz="1600" dirty="0">
                <a:latin typeface="Gilroy" panose="00000500000000000000" pitchFamily="50" charset="0"/>
              </a:rPr>
              <a:t>&amp; Patches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B5311A82-3150-4E7F-6C5A-D03AB17AD3B1}"/>
              </a:ext>
            </a:extLst>
          </p:cNvPr>
          <p:cNvCxnSpPr>
            <a:cxnSpLocks/>
            <a:stCxn id="8" idx="2"/>
            <a:endCxn id="15" idx="0"/>
          </p:cNvCxnSpPr>
          <p:nvPr/>
        </p:nvCxnSpPr>
        <p:spPr>
          <a:xfrm>
            <a:off x="8965817" y="5074419"/>
            <a:ext cx="0" cy="36933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33704BCD-1218-9457-BB91-4E6EF8E95BE9}"/>
              </a:ext>
            </a:extLst>
          </p:cNvPr>
          <p:cNvCxnSpPr>
            <a:cxnSpLocks/>
            <a:stCxn id="7" idx="2"/>
            <a:endCxn id="13" idx="0"/>
          </p:cNvCxnSpPr>
          <p:nvPr/>
        </p:nvCxnSpPr>
        <p:spPr>
          <a:xfrm>
            <a:off x="3163245" y="5074419"/>
            <a:ext cx="0" cy="369332"/>
          </a:xfrm>
          <a:prstGeom prst="straightConnector1">
            <a:avLst/>
          </a:prstGeom>
          <a:ln w="57150">
            <a:solidFill>
              <a:srgbClr val="42D0C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504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CF1956-0B9B-58BD-B7AB-4B2BACEAB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Sicherheits-Wettlauf in der IT</a:t>
            </a: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370F28A6-8C3A-BD10-726F-06D82D390B1A}"/>
              </a:ext>
            </a:extLst>
          </p:cNvPr>
          <p:cNvGrpSpPr/>
          <p:nvPr/>
        </p:nvGrpSpPr>
        <p:grpSpPr>
          <a:xfrm>
            <a:off x="1307953" y="1622630"/>
            <a:ext cx="9433735" cy="4741721"/>
            <a:chOff x="584472" y="1883858"/>
            <a:chExt cx="7970096" cy="4741721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E9F76CDA-721E-414C-BC31-70E7E5165CE3}"/>
                </a:ext>
              </a:extLst>
            </p:cNvPr>
            <p:cNvSpPr/>
            <p:nvPr/>
          </p:nvSpPr>
          <p:spPr>
            <a:xfrm>
              <a:off x="916794" y="1889450"/>
              <a:ext cx="7632966" cy="44198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8000" rtlCol="0" anchor="t"/>
            <a:lstStyle/>
            <a:p>
              <a:pPr marL="177800" indent="-177800" algn="l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400" dirty="0">
                <a:solidFill>
                  <a:srgbClr val="111111"/>
                </a:solidFill>
                <a:latin typeface="Gilroy" panose="00000500000000000000" pitchFamily="50" charset="0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8BCC903-41CE-83A7-D36B-C31757DE6F55}"/>
                </a:ext>
              </a:extLst>
            </p:cNvPr>
            <p:cNvSpPr txBox="1"/>
            <p:nvPr/>
          </p:nvSpPr>
          <p:spPr>
            <a:xfrm>
              <a:off x="8071744" y="6317802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Gilroy" panose="00000500000000000000" pitchFamily="50" charset="0"/>
                </a:rPr>
                <a:t>Zeit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C14B7CDE-6197-EC0A-B00B-BDE4A47AE57F}"/>
                </a:ext>
              </a:extLst>
            </p:cNvPr>
            <p:cNvSpPr txBox="1"/>
            <p:nvPr/>
          </p:nvSpPr>
          <p:spPr>
            <a:xfrm rot="16200000">
              <a:off x="-277302" y="2745632"/>
              <a:ext cx="20313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dirty="0">
                  <a:latin typeface="Gilroy" panose="00000500000000000000" pitchFamily="50" charset="0"/>
                </a:rPr>
                <a:t>Aktualität der Services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49CC867B-D175-1B6A-114E-5374AAEEB11B}"/>
                </a:ext>
              </a:extLst>
            </p:cNvPr>
            <p:cNvSpPr txBox="1"/>
            <p:nvPr/>
          </p:nvSpPr>
          <p:spPr>
            <a:xfrm>
              <a:off x="2205817" y="3993491"/>
              <a:ext cx="1897735" cy="6711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dirty="0">
                  <a:solidFill>
                    <a:srgbClr val="CA366B"/>
                  </a:solidFill>
                  <a:latin typeface="Gilroy Bold" panose="00000800000000000000" pitchFamily="50" charset="0"/>
                </a:rPr>
                <a:t>„Innovationen“ </a:t>
              </a:r>
              <a:br>
                <a:rPr lang="de-DE" sz="1600" dirty="0">
                  <a:solidFill>
                    <a:srgbClr val="CA366B"/>
                  </a:solidFill>
                  <a:latin typeface="Gilroy Bold" panose="00000800000000000000" pitchFamily="50" charset="0"/>
                </a:rPr>
              </a:br>
              <a:r>
                <a:rPr lang="de-DE" sz="1600" dirty="0">
                  <a:solidFill>
                    <a:srgbClr val="CA366B"/>
                  </a:solidFill>
                  <a:latin typeface="Gilroy Bold" panose="00000800000000000000" pitchFamily="50" charset="0"/>
                </a:rPr>
                <a:t>der Cyberkriminellen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0562B201-05A0-4471-794A-87B9E2F65C7D}"/>
                </a:ext>
              </a:extLst>
            </p:cNvPr>
            <p:cNvSpPr txBox="1"/>
            <p:nvPr/>
          </p:nvSpPr>
          <p:spPr>
            <a:xfrm>
              <a:off x="6610510" y="3543011"/>
              <a:ext cx="1213361" cy="3885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ctr">
                <a:defRPr>
                  <a:solidFill>
                    <a:schemeClr val="bg1"/>
                  </a:solidFill>
                  <a:latin typeface="Gilroy Bold" panose="00000800000000000000" pitchFamily="50" charset="0"/>
                </a:defRPr>
              </a:lvl1pPr>
            </a:lstStyle>
            <a:p>
              <a:r>
                <a:rPr lang="de-DE" sz="1600" dirty="0">
                  <a:solidFill>
                    <a:srgbClr val="42D0C6"/>
                  </a:solidFill>
                </a:rPr>
                <a:t>Public Cloud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7B5F7BF9-4E34-82D7-5D7F-040B97E2386C}"/>
                </a:ext>
              </a:extLst>
            </p:cNvPr>
            <p:cNvSpPr txBox="1"/>
            <p:nvPr/>
          </p:nvSpPr>
          <p:spPr>
            <a:xfrm>
              <a:off x="6658467" y="4860047"/>
              <a:ext cx="148630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600" dirty="0">
                  <a:solidFill>
                    <a:srgbClr val="7ED878"/>
                  </a:solidFill>
                  <a:latin typeface="Gilroy Bold" panose="00000800000000000000" pitchFamily="50" charset="0"/>
                </a:rPr>
                <a:t>Private Cloud</a:t>
              </a: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15F8051E-B6B2-C442-684B-EDEF46B138CE}"/>
                </a:ext>
              </a:extLst>
            </p:cNvPr>
            <p:cNvSpPr txBox="1"/>
            <p:nvPr/>
          </p:nvSpPr>
          <p:spPr>
            <a:xfrm>
              <a:off x="2651022" y="2105656"/>
              <a:ext cx="4235544" cy="8300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 sz="2000" dirty="0">
                  <a:latin typeface="Gilroy Bold" panose="00000800000000000000" pitchFamily="50" charset="0"/>
                </a:rPr>
                <a:t>Sicherheitswettlauf</a:t>
              </a:r>
            </a:p>
            <a:p>
              <a:pPr algn="ctr">
                <a:spcBef>
                  <a:spcPts val="600"/>
                </a:spcBef>
              </a:pPr>
              <a:r>
                <a:rPr lang="de-DE" sz="1600" dirty="0">
                  <a:latin typeface="Gilroy" panose="00000500000000000000" pitchFamily="50" charset="0"/>
                </a:rPr>
                <a:t>Cyberkriminelle vs. Cloud-Betreiber (schematisch)</a:t>
              </a:r>
            </a:p>
          </p:txBody>
        </p:sp>
        <p:grpSp>
          <p:nvGrpSpPr>
            <p:cNvPr id="41" name="Gruppieren 40">
              <a:extLst>
                <a:ext uri="{FF2B5EF4-FFF2-40B4-BE49-F238E27FC236}">
                  <a16:creationId xmlns:a16="http://schemas.microsoft.com/office/drawing/2014/main" id="{9E908BA2-D4C2-D185-8EB5-3C180D402FAE}"/>
                </a:ext>
              </a:extLst>
            </p:cNvPr>
            <p:cNvGrpSpPr/>
            <p:nvPr/>
          </p:nvGrpSpPr>
          <p:grpSpPr>
            <a:xfrm>
              <a:off x="914374" y="2670451"/>
              <a:ext cx="7353828" cy="3624273"/>
              <a:chOff x="909566" y="2444364"/>
              <a:chExt cx="7560472" cy="3768880"/>
            </a:xfrm>
          </p:grpSpPr>
          <p:grpSp>
            <p:nvGrpSpPr>
              <p:cNvPr id="39" name="Gruppieren 38">
                <a:extLst>
                  <a:ext uri="{FF2B5EF4-FFF2-40B4-BE49-F238E27FC236}">
                    <a16:creationId xmlns:a16="http://schemas.microsoft.com/office/drawing/2014/main" id="{DB6255B9-4B61-EE2A-B319-CEAF40BEF5F7}"/>
                  </a:ext>
                </a:extLst>
              </p:cNvPr>
              <p:cNvGrpSpPr/>
              <p:nvPr/>
            </p:nvGrpSpPr>
            <p:grpSpPr>
              <a:xfrm>
                <a:off x="909566" y="2588970"/>
                <a:ext cx="7518779" cy="3624274"/>
                <a:chOff x="909566" y="2588970"/>
                <a:chExt cx="7518779" cy="3624274"/>
              </a:xfrm>
            </p:grpSpPr>
            <p:sp>
              <p:nvSpPr>
                <p:cNvPr id="10" name="Freihandform: Form 9">
                  <a:extLst>
                    <a:ext uri="{FF2B5EF4-FFF2-40B4-BE49-F238E27FC236}">
                      <a16:creationId xmlns:a16="http://schemas.microsoft.com/office/drawing/2014/main" id="{38C63623-740B-A811-92A1-F180AF0CAD80}"/>
                    </a:ext>
                  </a:extLst>
                </p:cNvPr>
                <p:cNvSpPr/>
                <p:nvPr/>
              </p:nvSpPr>
              <p:spPr>
                <a:xfrm>
                  <a:off x="909566" y="2664002"/>
                  <a:ext cx="7278964" cy="3549242"/>
                </a:xfrm>
                <a:custGeom>
                  <a:avLst/>
                  <a:gdLst>
                    <a:gd name="connsiteX0" fmla="*/ 0 w 8320134"/>
                    <a:gd name="connsiteY0" fmla="*/ 3105339 h 3105339"/>
                    <a:gd name="connsiteX1" fmla="*/ 289711 w 8320134"/>
                    <a:gd name="connsiteY1" fmla="*/ 3105339 h 3105339"/>
                    <a:gd name="connsiteX2" fmla="*/ 380245 w 8320134"/>
                    <a:gd name="connsiteY2" fmla="*/ 3078178 h 3105339"/>
                    <a:gd name="connsiteX3" fmla="*/ 380245 w 8320134"/>
                    <a:gd name="connsiteY3" fmla="*/ 2933323 h 3105339"/>
                    <a:gd name="connsiteX4" fmla="*/ 733330 w 8320134"/>
                    <a:gd name="connsiteY4" fmla="*/ 2933323 h 3105339"/>
                    <a:gd name="connsiteX5" fmla="*/ 733330 w 8320134"/>
                    <a:gd name="connsiteY5" fmla="*/ 2806574 h 3105339"/>
                    <a:gd name="connsiteX6" fmla="*/ 1004934 w 8320134"/>
                    <a:gd name="connsiteY6" fmla="*/ 2806574 h 3105339"/>
                    <a:gd name="connsiteX7" fmla="*/ 1004934 w 8320134"/>
                    <a:gd name="connsiteY7" fmla="*/ 2716040 h 3105339"/>
                    <a:gd name="connsiteX8" fmla="*/ 1312752 w 8320134"/>
                    <a:gd name="connsiteY8" fmla="*/ 2716040 h 3105339"/>
                    <a:gd name="connsiteX9" fmla="*/ 1312752 w 8320134"/>
                    <a:gd name="connsiteY9" fmla="*/ 2598345 h 3105339"/>
                    <a:gd name="connsiteX10" fmla="*/ 1720158 w 8320134"/>
                    <a:gd name="connsiteY10" fmla="*/ 2598345 h 3105339"/>
                    <a:gd name="connsiteX11" fmla="*/ 1720158 w 8320134"/>
                    <a:gd name="connsiteY11" fmla="*/ 2453489 h 3105339"/>
                    <a:gd name="connsiteX12" fmla="*/ 2127564 w 8320134"/>
                    <a:gd name="connsiteY12" fmla="*/ 2453489 h 3105339"/>
                    <a:gd name="connsiteX13" fmla="*/ 2127564 w 8320134"/>
                    <a:gd name="connsiteY13" fmla="*/ 2290527 h 3105339"/>
                    <a:gd name="connsiteX14" fmla="*/ 2480649 w 8320134"/>
                    <a:gd name="connsiteY14" fmla="*/ 2290527 h 3105339"/>
                    <a:gd name="connsiteX15" fmla="*/ 2480649 w 8320134"/>
                    <a:gd name="connsiteY15" fmla="*/ 2163778 h 3105339"/>
                    <a:gd name="connsiteX16" fmla="*/ 2978590 w 8320134"/>
                    <a:gd name="connsiteY16" fmla="*/ 2163778 h 3105339"/>
                    <a:gd name="connsiteX17" fmla="*/ 2978590 w 8320134"/>
                    <a:gd name="connsiteY17" fmla="*/ 1973655 h 3105339"/>
                    <a:gd name="connsiteX18" fmla="*/ 3313568 w 8320134"/>
                    <a:gd name="connsiteY18" fmla="*/ 1973655 h 3105339"/>
                    <a:gd name="connsiteX19" fmla="*/ 3313568 w 8320134"/>
                    <a:gd name="connsiteY19" fmla="*/ 1846907 h 3105339"/>
                    <a:gd name="connsiteX20" fmla="*/ 3883936 w 8320134"/>
                    <a:gd name="connsiteY20" fmla="*/ 1846907 h 3105339"/>
                    <a:gd name="connsiteX21" fmla="*/ 3883936 w 8320134"/>
                    <a:gd name="connsiteY21" fmla="*/ 1638677 h 3105339"/>
                    <a:gd name="connsiteX22" fmla="*/ 4291342 w 8320134"/>
                    <a:gd name="connsiteY22" fmla="*/ 1638677 h 3105339"/>
                    <a:gd name="connsiteX23" fmla="*/ 4291342 w 8320134"/>
                    <a:gd name="connsiteY23" fmla="*/ 1484768 h 3105339"/>
                    <a:gd name="connsiteX24" fmla="*/ 4698748 w 8320134"/>
                    <a:gd name="connsiteY24" fmla="*/ 1484768 h 3105339"/>
                    <a:gd name="connsiteX25" fmla="*/ 4698748 w 8320134"/>
                    <a:gd name="connsiteY25" fmla="*/ 1348966 h 3105339"/>
                    <a:gd name="connsiteX26" fmla="*/ 5133315 w 8320134"/>
                    <a:gd name="connsiteY26" fmla="*/ 1348966 h 3105339"/>
                    <a:gd name="connsiteX27" fmla="*/ 5133315 w 8320134"/>
                    <a:gd name="connsiteY27" fmla="*/ 1186004 h 3105339"/>
                    <a:gd name="connsiteX28" fmla="*/ 5658416 w 8320134"/>
                    <a:gd name="connsiteY28" fmla="*/ 1186004 h 3105339"/>
                    <a:gd name="connsiteX29" fmla="*/ 5658416 w 8320134"/>
                    <a:gd name="connsiteY29" fmla="*/ 986828 h 3105339"/>
                    <a:gd name="connsiteX30" fmla="*/ 6020554 w 8320134"/>
                    <a:gd name="connsiteY30" fmla="*/ 986828 h 3105339"/>
                    <a:gd name="connsiteX31" fmla="*/ 6020554 w 8320134"/>
                    <a:gd name="connsiteY31" fmla="*/ 869133 h 3105339"/>
                    <a:gd name="connsiteX32" fmla="*/ 6446067 w 8320134"/>
                    <a:gd name="connsiteY32" fmla="*/ 869133 h 3105339"/>
                    <a:gd name="connsiteX33" fmla="*/ 6446067 w 8320134"/>
                    <a:gd name="connsiteY33" fmla="*/ 733331 h 3105339"/>
                    <a:gd name="connsiteX34" fmla="*/ 6663350 w 8320134"/>
                    <a:gd name="connsiteY34" fmla="*/ 733331 h 3105339"/>
                    <a:gd name="connsiteX35" fmla="*/ 6663350 w 8320134"/>
                    <a:gd name="connsiteY35" fmla="*/ 606582 h 3105339"/>
                    <a:gd name="connsiteX36" fmla="*/ 6934954 w 8320134"/>
                    <a:gd name="connsiteY36" fmla="*/ 606582 h 3105339"/>
                    <a:gd name="connsiteX37" fmla="*/ 6934954 w 8320134"/>
                    <a:gd name="connsiteY37" fmla="*/ 525101 h 3105339"/>
                    <a:gd name="connsiteX38" fmla="*/ 7206558 w 8320134"/>
                    <a:gd name="connsiteY38" fmla="*/ 525101 h 3105339"/>
                    <a:gd name="connsiteX39" fmla="*/ 7206558 w 8320134"/>
                    <a:gd name="connsiteY39" fmla="*/ 425513 h 3105339"/>
                    <a:gd name="connsiteX40" fmla="*/ 7559643 w 8320134"/>
                    <a:gd name="connsiteY40" fmla="*/ 425513 h 3105339"/>
                    <a:gd name="connsiteX41" fmla="*/ 7559643 w 8320134"/>
                    <a:gd name="connsiteY41" fmla="*/ 289711 h 3105339"/>
                    <a:gd name="connsiteX42" fmla="*/ 7840301 w 8320134"/>
                    <a:gd name="connsiteY42" fmla="*/ 289711 h 3105339"/>
                    <a:gd name="connsiteX43" fmla="*/ 7840301 w 8320134"/>
                    <a:gd name="connsiteY43" fmla="*/ 172016 h 3105339"/>
                    <a:gd name="connsiteX44" fmla="*/ 8057584 w 8320134"/>
                    <a:gd name="connsiteY44" fmla="*/ 172016 h 3105339"/>
                    <a:gd name="connsiteX45" fmla="*/ 8057584 w 8320134"/>
                    <a:gd name="connsiteY45" fmla="*/ 99588 h 3105339"/>
                    <a:gd name="connsiteX46" fmla="*/ 8320134 w 8320134"/>
                    <a:gd name="connsiteY46" fmla="*/ 99588 h 3105339"/>
                    <a:gd name="connsiteX47" fmla="*/ 8320134 w 8320134"/>
                    <a:gd name="connsiteY47" fmla="*/ 0 h 3105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8320134" h="3105339">
                      <a:moveTo>
                        <a:pt x="0" y="3105339"/>
                      </a:moveTo>
                      <a:lnTo>
                        <a:pt x="289711" y="3105339"/>
                      </a:lnTo>
                      <a:cubicBezTo>
                        <a:pt x="383204" y="3086640"/>
                        <a:pt x="380245" y="3118008"/>
                        <a:pt x="380245" y="3078178"/>
                      </a:cubicBezTo>
                      <a:lnTo>
                        <a:pt x="380245" y="2933323"/>
                      </a:lnTo>
                      <a:lnTo>
                        <a:pt x="733330" y="2933323"/>
                      </a:lnTo>
                      <a:lnTo>
                        <a:pt x="733330" y="2806574"/>
                      </a:lnTo>
                      <a:lnTo>
                        <a:pt x="1004934" y="2806574"/>
                      </a:lnTo>
                      <a:lnTo>
                        <a:pt x="1004934" y="2716040"/>
                      </a:lnTo>
                      <a:lnTo>
                        <a:pt x="1312752" y="2716040"/>
                      </a:lnTo>
                      <a:lnTo>
                        <a:pt x="1312752" y="2598345"/>
                      </a:lnTo>
                      <a:lnTo>
                        <a:pt x="1720158" y="2598345"/>
                      </a:lnTo>
                      <a:lnTo>
                        <a:pt x="1720158" y="2453489"/>
                      </a:lnTo>
                      <a:lnTo>
                        <a:pt x="2127564" y="2453489"/>
                      </a:lnTo>
                      <a:lnTo>
                        <a:pt x="2127564" y="2290527"/>
                      </a:lnTo>
                      <a:lnTo>
                        <a:pt x="2480649" y="2290527"/>
                      </a:lnTo>
                      <a:lnTo>
                        <a:pt x="2480649" y="2163778"/>
                      </a:lnTo>
                      <a:lnTo>
                        <a:pt x="2978590" y="2163778"/>
                      </a:lnTo>
                      <a:lnTo>
                        <a:pt x="2978590" y="1973655"/>
                      </a:lnTo>
                      <a:lnTo>
                        <a:pt x="3313568" y="1973655"/>
                      </a:lnTo>
                      <a:lnTo>
                        <a:pt x="3313568" y="1846907"/>
                      </a:lnTo>
                      <a:lnTo>
                        <a:pt x="3883936" y="1846907"/>
                      </a:lnTo>
                      <a:lnTo>
                        <a:pt x="3883936" y="1638677"/>
                      </a:lnTo>
                      <a:lnTo>
                        <a:pt x="4291342" y="1638677"/>
                      </a:lnTo>
                      <a:lnTo>
                        <a:pt x="4291342" y="1484768"/>
                      </a:lnTo>
                      <a:lnTo>
                        <a:pt x="4698748" y="1484768"/>
                      </a:lnTo>
                      <a:lnTo>
                        <a:pt x="4698748" y="1348966"/>
                      </a:lnTo>
                      <a:lnTo>
                        <a:pt x="5133315" y="1348966"/>
                      </a:lnTo>
                      <a:lnTo>
                        <a:pt x="5133315" y="1186004"/>
                      </a:lnTo>
                      <a:lnTo>
                        <a:pt x="5658416" y="1186004"/>
                      </a:lnTo>
                      <a:lnTo>
                        <a:pt x="5658416" y="986828"/>
                      </a:lnTo>
                      <a:lnTo>
                        <a:pt x="6020554" y="986828"/>
                      </a:lnTo>
                      <a:lnTo>
                        <a:pt x="6020554" y="869133"/>
                      </a:lnTo>
                      <a:lnTo>
                        <a:pt x="6446067" y="869133"/>
                      </a:lnTo>
                      <a:lnTo>
                        <a:pt x="6446067" y="733331"/>
                      </a:lnTo>
                      <a:lnTo>
                        <a:pt x="6663350" y="733331"/>
                      </a:lnTo>
                      <a:lnTo>
                        <a:pt x="6663350" y="606582"/>
                      </a:lnTo>
                      <a:lnTo>
                        <a:pt x="6934954" y="606582"/>
                      </a:lnTo>
                      <a:lnTo>
                        <a:pt x="6934954" y="525101"/>
                      </a:lnTo>
                      <a:lnTo>
                        <a:pt x="7206558" y="525101"/>
                      </a:lnTo>
                      <a:lnTo>
                        <a:pt x="7206558" y="425513"/>
                      </a:lnTo>
                      <a:lnTo>
                        <a:pt x="7559643" y="425513"/>
                      </a:lnTo>
                      <a:lnTo>
                        <a:pt x="7559643" y="289711"/>
                      </a:lnTo>
                      <a:lnTo>
                        <a:pt x="7840301" y="289711"/>
                      </a:lnTo>
                      <a:lnTo>
                        <a:pt x="7840301" y="172016"/>
                      </a:lnTo>
                      <a:lnTo>
                        <a:pt x="8057584" y="172016"/>
                      </a:lnTo>
                      <a:lnTo>
                        <a:pt x="8057584" y="99588"/>
                      </a:lnTo>
                      <a:lnTo>
                        <a:pt x="8320134" y="99588"/>
                      </a:lnTo>
                      <a:lnTo>
                        <a:pt x="8320134" y="0"/>
                      </a:lnTo>
                    </a:path>
                  </a:pathLst>
                </a:custGeom>
                <a:noFill/>
                <a:ln w="38100">
                  <a:solidFill>
                    <a:srgbClr val="42D0C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29" name="Freihandform: Form 28">
                  <a:extLst>
                    <a:ext uri="{FF2B5EF4-FFF2-40B4-BE49-F238E27FC236}">
                      <a16:creationId xmlns:a16="http://schemas.microsoft.com/office/drawing/2014/main" id="{A0D18039-4203-C305-388E-FD4A823DA508}"/>
                    </a:ext>
                  </a:extLst>
                </p:cNvPr>
                <p:cNvSpPr/>
                <p:nvPr/>
              </p:nvSpPr>
              <p:spPr>
                <a:xfrm>
                  <a:off x="8188353" y="2588970"/>
                  <a:ext cx="239992" cy="148666"/>
                </a:xfrm>
                <a:custGeom>
                  <a:avLst/>
                  <a:gdLst>
                    <a:gd name="connsiteX0" fmla="*/ 0 w 274320"/>
                    <a:gd name="connsiteY0" fmla="*/ 129540 h 129540"/>
                    <a:gd name="connsiteX1" fmla="*/ 0 w 274320"/>
                    <a:gd name="connsiteY1" fmla="*/ 0 h 129540"/>
                    <a:gd name="connsiteX2" fmla="*/ 274320 w 274320"/>
                    <a:gd name="connsiteY2" fmla="*/ 0 h 12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4320" h="129540">
                      <a:moveTo>
                        <a:pt x="0" y="129540"/>
                      </a:moveTo>
                      <a:lnTo>
                        <a:pt x="0" y="0"/>
                      </a:lnTo>
                      <a:lnTo>
                        <a:pt x="274320" y="0"/>
                      </a:lnTo>
                    </a:path>
                  </a:pathLst>
                </a:custGeom>
                <a:noFill/>
                <a:ln w="38100">
                  <a:solidFill>
                    <a:srgbClr val="42D0C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cxnSp>
            <p:nvCxnSpPr>
              <p:cNvPr id="30" name="Gerade Verbindung mit Pfeil 29">
                <a:extLst>
                  <a:ext uri="{FF2B5EF4-FFF2-40B4-BE49-F238E27FC236}">
                    <a16:creationId xmlns:a16="http://schemas.microsoft.com/office/drawing/2014/main" id="{4F52B5C0-B1F5-4867-8405-23272DCA20AF}"/>
                  </a:ext>
                </a:extLst>
              </p:cNvPr>
              <p:cNvCxnSpPr>
                <a:cxnSpLocks/>
                <a:stCxn id="8" idx="0"/>
              </p:cNvCxnSpPr>
              <p:nvPr/>
            </p:nvCxnSpPr>
            <p:spPr>
              <a:xfrm flipV="1">
                <a:off x="909566" y="2444364"/>
                <a:ext cx="7560472" cy="3768879"/>
              </a:xfrm>
              <a:prstGeom prst="straightConnector1">
                <a:avLst/>
              </a:prstGeom>
              <a:ln w="38100">
                <a:solidFill>
                  <a:srgbClr val="CA366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0" name="Gruppieren 39">
                <a:extLst>
                  <a:ext uri="{FF2B5EF4-FFF2-40B4-BE49-F238E27FC236}">
                    <a16:creationId xmlns:a16="http://schemas.microsoft.com/office/drawing/2014/main" id="{26D83DB1-367C-5874-2285-668B732E0724}"/>
                  </a:ext>
                </a:extLst>
              </p:cNvPr>
              <p:cNvGrpSpPr/>
              <p:nvPr/>
            </p:nvGrpSpPr>
            <p:grpSpPr>
              <a:xfrm>
                <a:off x="909566" y="3080033"/>
                <a:ext cx="7518779" cy="3133210"/>
                <a:chOff x="909566" y="3080033"/>
                <a:chExt cx="7518779" cy="3133210"/>
              </a:xfrm>
            </p:grpSpPr>
            <p:sp>
              <p:nvSpPr>
                <p:cNvPr id="8" name="Freihandform: Form 7">
                  <a:extLst>
                    <a:ext uri="{FF2B5EF4-FFF2-40B4-BE49-F238E27FC236}">
                      <a16:creationId xmlns:a16="http://schemas.microsoft.com/office/drawing/2014/main" id="{F25316CF-CDBC-4539-EA35-2B2856690F6B}"/>
                    </a:ext>
                  </a:extLst>
                </p:cNvPr>
                <p:cNvSpPr/>
                <p:nvPr/>
              </p:nvSpPr>
              <p:spPr>
                <a:xfrm>
                  <a:off x="909566" y="4665112"/>
                  <a:ext cx="7518779" cy="1548131"/>
                </a:xfrm>
                <a:custGeom>
                  <a:avLst/>
                  <a:gdLst>
                    <a:gd name="connsiteX0" fmla="*/ 0 w 8483097"/>
                    <a:gd name="connsiteY0" fmla="*/ 1348967 h 1348967"/>
                    <a:gd name="connsiteX1" fmla="*/ 2860895 w 8483097"/>
                    <a:gd name="connsiteY1" fmla="*/ 1348967 h 1348967"/>
                    <a:gd name="connsiteX2" fmla="*/ 2860895 w 8483097"/>
                    <a:gd name="connsiteY2" fmla="*/ 841973 h 1348967"/>
                    <a:gd name="connsiteX3" fmla="*/ 5513560 w 8483097"/>
                    <a:gd name="connsiteY3" fmla="*/ 841973 h 1348967"/>
                    <a:gd name="connsiteX4" fmla="*/ 5513560 w 8483097"/>
                    <a:gd name="connsiteY4" fmla="*/ 443620 h 1348967"/>
                    <a:gd name="connsiteX5" fmla="*/ 6627136 w 8483097"/>
                    <a:gd name="connsiteY5" fmla="*/ 443620 h 1348967"/>
                    <a:gd name="connsiteX6" fmla="*/ 6627136 w 8483097"/>
                    <a:gd name="connsiteY6" fmla="*/ 0 h 1348967"/>
                    <a:gd name="connsiteX7" fmla="*/ 8483097 w 8483097"/>
                    <a:gd name="connsiteY7" fmla="*/ 0 h 13489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483097" h="1348967">
                      <a:moveTo>
                        <a:pt x="0" y="1348967"/>
                      </a:moveTo>
                      <a:lnTo>
                        <a:pt x="2860895" y="1348967"/>
                      </a:lnTo>
                      <a:lnTo>
                        <a:pt x="2860895" y="841973"/>
                      </a:lnTo>
                      <a:lnTo>
                        <a:pt x="5513560" y="841973"/>
                      </a:lnTo>
                      <a:lnTo>
                        <a:pt x="5513560" y="443620"/>
                      </a:lnTo>
                      <a:lnTo>
                        <a:pt x="6627136" y="443620"/>
                      </a:lnTo>
                      <a:lnTo>
                        <a:pt x="6627136" y="0"/>
                      </a:lnTo>
                      <a:lnTo>
                        <a:pt x="8483097" y="0"/>
                      </a:lnTo>
                    </a:path>
                  </a:pathLst>
                </a:cu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32" name="Gerader Verbinder 31">
                  <a:extLst>
                    <a:ext uri="{FF2B5EF4-FFF2-40B4-BE49-F238E27FC236}">
                      <a16:creationId xmlns:a16="http://schemas.microsoft.com/office/drawing/2014/main" id="{0818D373-E37B-A166-149F-CFE2DF992A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428345" y="3080033"/>
                  <a:ext cx="0" cy="1588181"/>
                </a:xfrm>
                <a:prstGeom prst="line">
                  <a:avLst/>
                </a:pr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B03E74E0-36DA-971F-337F-489CA286782D}"/>
                </a:ext>
              </a:extLst>
            </p:cNvPr>
            <p:cNvCxnSpPr>
              <a:cxnSpLocks/>
            </p:cNvCxnSpPr>
            <p:nvPr/>
          </p:nvCxnSpPr>
          <p:spPr>
            <a:xfrm>
              <a:off x="914374" y="6297589"/>
              <a:ext cx="763538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35">
              <a:extLst>
                <a:ext uri="{FF2B5EF4-FFF2-40B4-BE49-F238E27FC236}">
                  <a16:creationId xmlns:a16="http://schemas.microsoft.com/office/drawing/2014/main" id="{7A16F203-BE86-5414-4038-97F4AE614A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4374" y="1889450"/>
              <a:ext cx="2420" cy="441984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64665127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defRPr dirty="0" smtClean="0">
            <a:latin typeface="Gilroy Bold" panose="00000800000000000000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352760-be64-46ad-abcf-471bfd15ad68" xsi:nil="true"/>
    <lcf76f155ced4ddcb4097134ff3c332f xmlns="f10c6ed7-552d-4444-b606-2afdf5cc0a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6416B07-7EDB-4DAC-AE56-ECE20C3B914A}"/>
</file>

<file path=customXml/itemProps2.xml><?xml version="1.0" encoding="utf-8"?>
<ds:datastoreItem xmlns:ds="http://schemas.openxmlformats.org/officeDocument/2006/customXml" ds:itemID="{538BB1DE-CF12-497B-8BF2-5ADE005433CE}"/>
</file>

<file path=customXml/itemProps3.xml><?xml version="1.0" encoding="utf-8"?>
<ds:datastoreItem xmlns:ds="http://schemas.openxmlformats.org/officeDocument/2006/customXml" ds:itemID="{A47A1BC1-7E36-45AC-B006-08893F7A2C4B}"/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706</Words>
  <Application>Microsoft Office PowerPoint</Application>
  <PresentationFormat>Widescreen</PresentationFormat>
  <Paragraphs>130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Ist die Private Cloud sicherer  als die Public Cloud?</vt:lpstr>
      <vt:lpstr>Wer ist der sicherste? Was das Netz sagt …</vt:lpstr>
      <vt:lpstr>Was ist IT-Sicherheit?</vt:lpstr>
      <vt:lpstr>Was sind Private und Public Cloud?</vt:lpstr>
      <vt:lpstr>Sich selbst kümmern – ein Beispiel</vt:lpstr>
      <vt:lpstr>Wie sieht die typische Private-Cloud-Organisation aus?</vt:lpstr>
      <vt:lpstr>Übersicht der Vorteile: Private vs. Public</vt:lpstr>
      <vt:lpstr>Beispiel: Umgang mit Updates je Cloud-Typ</vt:lpstr>
      <vt:lpstr>Der Sicherheits-Wettlauf in der IT</vt:lpstr>
      <vt:lpstr>Fazit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2023-01-05T11:24:27Z</dcterms:created>
  <dcterms:modified xsi:type="dcterms:W3CDTF">2023-01-05T11:26:14Z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0x0101000701CBF126B93141A79AAB570EAA3CBB</vt:lpwstr>
  </property>
</Properties>
</file>