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autoCompressPictures="0">
  <p:sldMasterIdLst>
    <p:sldMasterId id="2147483723" r:id="rId1"/>
  </p:sldMasterIdLst>
  <p:notesMasterIdLst>
    <p:notesMasterId r:id="rId104"/>
  </p:notesMasterIdLst>
  <p:handoutMasterIdLst>
    <p:handoutMasterId r:id="rId105"/>
  </p:handoutMasterIdLst>
  <p:sldIdLst>
    <p:sldId id="2185" r:id="rId2"/>
    <p:sldId id="2311" r:id="rId3"/>
    <p:sldId id="2308" r:id="rId4"/>
    <p:sldId id="2337" r:id="rId5"/>
    <p:sldId id="1841" r:id="rId6"/>
    <p:sldId id="2268" r:id="rId7"/>
    <p:sldId id="1899" r:id="rId8"/>
    <p:sldId id="1909" r:id="rId9"/>
    <p:sldId id="1908" r:id="rId10"/>
    <p:sldId id="1900" r:id="rId11"/>
    <p:sldId id="2269" r:id="rId12"/>
    <p:sldId id="2271" r:id="rId13"/>
    <p:sldId id="2270" r:id="rId14"/>
    <p:sldId id="1915" r:id="rId15"/>
    <p:sldId id="2272" r:id="rId16"/>
    <p:sldId id="1917" r:id="rId17"/>
    <p:sldId id="1918" r:id="rId18"/>
    <p:sldId id="1919" r:id="rId19"/>
    <p:sldId id="1923" r:id="rId20"/>
    <p:sldId id="1920" r:id="rId21"/>
    <p:sldId id="2312" r:id="rId22"/>
    <p:sldId id="2267" r:id="rId23"/>
    <p:sldId id="2273" r:id="rId24"/>
    <p:sldId id="1851" r:id="rId25"/>
    <p:sldId id="1853" r:id="rId26"/>
    <p:sldId id="1854" r:id="rId27"/>
    <p:sldId id="1855" r:id="rId28"/>
    <p:sldId id="1856" r:id="rId29"/>
    <p:sldId id="2274" r:id="rId30"/>
    <p:sldId id="2318" r:id="rId31"/>
    <p:sldId id="1859" r:id="rId32"/>
    <p:sldId id="1860" r:id="rId33"/>
    <p:sldId id="1861" r:id="rId34"/>
    <p:sldId id="1863" r:id="rId35"/>
    <p:sldId id="1862" r:id="rId36"/>
    <p:sldId id="2324" r:id="rId37"/>
    <p:sldId id="2277" r:id="rId38"/>
    <p:sldId id="1865" r:id="rId39"/>
    <p:sldId id="1866" r:id="rId40"/>
    <p:sldId id="1872" r:id="rId41"/>
    <p:sldId id="1867" r:id="rId42"/>
    <p:sldId id="1873" r:id="rId43"/>
    <p:sldId id="2278" r:id="rId44"/>
    <p:sldId id="1971" r:id="rId45"/>
    <p:sldId id="1970" r:id="rId46"/>
    <p:sldId id="2313" r:id="rId47"/>
    <p:sldId id="2315" r:id="rId48"/>
    <p:sldId id="2316" r:id="rId49"/>
    <p:sldId id="2126" r:id="rId50"/>
    <p:sldId id="2140" r:id="rId51"/>
    <p:sldId id="2146" r:id="rId52"/>
    <p:sldId id="2141" r:id="rId53"/>
    <p:sldId id="2310" r:id="rId54"/>
    <p:sldId id="2335" r:id="rId55"/>
    <p:sldId id="2317" r:id="rId56"/>
    <p:sldId id="2282" r:id="rId57"/>
    <p:sldId id="1945" r:id="rId58"/>
    <p:sldId id="2086" r:id="rId59"/>
    <p:sldId id="2321" r:id="rId60"/>
    <p:sldId id="2110" r:id="rId61"/>
    <p:sldId id="2322" r:id="rId62"/>
    <p:sldId id="2142" r:id="rId63"/>
    <p:sldId id="2184" r:id="rId64"/>
    <p:sldId id="2092" r:id="rId65"/>
    <p:sldId id="2089" r:id="rId66"/>
    <p:sldId id="2094" r:id="rId67"/>
    <p:sldId id="2098" r:id="rId68"/>
    <p:sldId id="2095" r:id="rId69"/>
    <p:sldId id="2096" r:id="rId70"/>
    <p:sldId id="2097" r:id="rId71"/>
    <p:sldId id="2179" r:id="rId72"/>
    <p:sldId id="2323" r:id="rId73"/>
    <p:sldId id="2283" r:id="rId74"/>
    <p:sldId id="2180" r:id="rId75"/>
    <p:sldId id="1889" r:id="rId76"/>
    <p:sldId id="2292" r:id="rId77"/>
    <p:sldId id="2291" r:id="rId78"/>
    <p:sldId id="2294" r:id="rId79"/>
    <p:sldId id="2333" r:id="rId80"/>
    <p:sldId id="2297" r:id="rId81"/>
    <p:sldId id="2334" r:id="rId82"/>
    <p:sldId id="2295" r:id="rId83"/>
    <p:sldId id="2293" r:id="rId84"/>
    <p:sldId id="2296" r:id="rId85"/>
    <p:sldId id="2304" r:id="rId86"/>
    <p:sldId id="2325" r:id="rId87"/>
    <p:sldId id="2326" r:id="rId88"/>
    <p:sldId id="2299" r:id="rId89"/>
    <p:sldId id="2300" r:id="rId90"/>
    <p:sldId id="2301" r:id="rId91"/>
    <p:sldId id="2302" r:id="rId92"/>
    <p:sldId id="2327" r:id="rId93"/>
    <p:sldId id="2303" r:id="rId94"/>
    <p:sldId id="2329" r:id="rId95"/>
    <p:sldId id="2328" r:id="rId96"/>
    <p:sldId id="2330" r:id="rId97"/>
    <p:sldId id="2331" r:id="rId98"/>
    <p:sldId id="2305" r:id="rId99"/>
    <p:sldId id="2307" r:id="rId100"/>
    <p:sldId id="2336" r:id="rId101"/>
    <p:sldId id="2338" r:id="rId102"/>
    <p:sldId id="2306" r:id="rId103"/>
  </p:sldIdLst>
  <p:sldSz cx="12192000" cy="6858000"/>
  <p:notesSz cx="7315200" cy="9601200"/>
  <p:embeddedFontLst>
    <p:embeddedFont>
      <p:font typeface="Gilroy" panose="00000500000000000000" pitchFamily="50" charset="0"/>
      <p:regular r:id="rId106"/>
    </p:embeddedFont>
    <p:embeddedFont>
      <p:font typeface="Gilroy " panose="020B0604020202020204" charset="0"/>
      <p:regular r:id="rId107"/>
      <p:bold r:id="rId108"/>
      <p:italic r:id="rId109"/>
      <p:boldItalic r:id="rId110"/>
    </p:embeddedFont>
    <p:embeddedFont>
      <p:font typeface="Gilroy Bold" panose="00000800000000000000" pitchFamily="50" charset="0"/>
      <p:bold r:id="rId111"/>
    </p:embeddedFont>
    <p:embeddedFont>
      <p:font typeface="Gilroy Heavy Italic" panose="00000A00000000000000" pitchFamily="50" charset="0"/>
      <p:bold r:id="rId112"/>
      <p:italic r:id="rId113"/>
      <p:boldItalic r:id="rId114"/>
    </p:embeddedFont>
    <p:embeddedFont>
      <p:font typeface="Gilroy Light" panose="00000400000000000000" pitchFamily="50" charset="0"/>
      <p:regular r:id="rId115"/>
    </p:embeddedFont>
    <p:embeddedFont>
      <p:font typeface="Gilroy SemiBold Italic" panose="00000700000000000000" pitchFamily="50" charset="0"/>
      <p:bold r:id="rId116"/>
      <p:italic r:id="rId117"/>
      <p:boldItalic r:id="rId118"/>
    </p:embeddedFont>
    <p:embeddedFont>
      <p:font typeface="Gilroy-Regular" panose="00000500000000000000" pitchFamily="50" charset="0"/>
      <p:regular r:id="rId119"/>
      <p:italic r:id="rId120"/>
    </p:embeddedFont>
    <p:embeddedFont>
      <p:font typeface="Open Sans" panose="020B0606030504020204" pitchFamily="34" charset="0"/>
      <p:regular r:id="rId121"/>
      <p:bold r:id="rId122"/>
      <p:italic r:id="rId123"/>
      <p:boldItalic r:id="rId124"/>
    </p:embeddedFont>
    <p:embeddedFont>
      <p:font typeface="Open Sans Semibold" panose="020B0706030804020204" pitchFamily="34" charset="0"/>
      <p:regular r:id="rId125"/>
      <p:bold r:id="rId126"/>
      <p:italic r:id="rId127"/>
      <p:boldItalic r:id="rId128"/>
    </p:embeddedFont>
    <p:embeddedFont>
      <p:font typeface="Poppins" panose="00000500000000000000" pitchFamily="2" charset="0"/>
      <p:regular r:id="rId129"/>
      <p:bold r:id="rId130"/>
      <p:italic r:id="rId131"/>
      <p:boldItalic r:id="rId1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5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CC9E"/>
    <a:srgbClr val="2ACFC8"/>
    <a:srgbClr val="9189EE"/>
    <a:srgbClr val="4FB7D4"/>
    <a:srgbClr val="48BBD0"/>
    <a:srgbClr val="E1E1E1"/>
    <a:srgbClr val="36C781"/>
    <a:srgbClr val="CA366B"/>
    <a:srgbClr val="25784F"/>
    <a:srgbClr val="A0E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3" autoAdjust="0"/>
    <p:restoredTop sz="85581" autoAdjust="0"/>
  </p:normalViewPr>
  <p:slideViewPr>
    <p:cSldViewPr snapToGrid="0" snapToObjects="1">
      <p:cViewPr varScale="1">
        <p:scale>
          <a:sx n="119" d="100"/>
          <a:sy n="119" d="100"/>
        </p:scale>
        <p:origin x="132" y="216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sorterViewPr>
    <p:cViewPr varScale="1">
      <p:scale>
        <a:sx n="1" d="1"/>
        <a:sy n="1" d="1"/>
      </p:scale>
      <p:origin x="0" y="-6900"/>
    </p:cViewPr>
  </p:sorterViewPr>
  <p:notesViewPr>
    <p:cSldViewPr snapToGrid="0" snapToObjects="1" showGuides="1">
      <p:cViewPr varScale="1">
        <p:scale>
          <a:sx n="75" d="100"/>
          <a:sy n="75" d="100"/>
        </p:scale>
        <p:origin x="4002" y="84"/>
      </p:cViewPr>
      <p:guideLst>
        <p:guide orient="horz" pos="3024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font" Target="fonts/font12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microsoft.com/office/2018/10/relationships/authors" Target="authors.xml"/><Relationship Id="rId16" Type="http://schemas.openxmlformats.org/officeDocument/2006/relationships/slide" Target="slides/slide15.xml"/><Relationship Id="rId107" Type="http://schemas.openxmlformats.org/officeDocument/2006/relationships/font" Target="fonts/font2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8.fntdata"/><Relationship Id="rId128" Type="http://schemas.openxmlformats.org/officeDocument/2006/relationships/font" Target="fonts/font23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8.fntdata"/><Relationship Id="rId118" Type="http://schemas.openxmlformats.org/officeDocument/2006/relationships/font" Target="fonts/font13.fntdata"/><Relationship Id="rId134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3.fntdata"/><Relationship Id="rId124" Type="http://schemas.openxmlformats.org/officeDocument/2006/relationships/font" Target="fonts/font19.fntdata"/><Relationship Id="rId129" Type="http://schemas.openxmlformats.org/officeDocument/2006/relationships/font" Target="fonts/font24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9.fntdata"/><Relationship Id="rId119" Type="http://schemas.openxmlformats.org/officeDocument/2006/relationships/font" Target="fonts/font14.fntdata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25.fntdata"/><Relationship Id="rId135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4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120" Type="http://schemas.openxmlformats.org/officeDocument/2006/relationships/font" Target="fonts/font15.fntdata"/><Relationship Id="rId125" Type="http://schemas.openxmlformats.org/officeDocument/2006/relationships/font" Target="fonts/font20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5.fntdata"/><Relationship Id="rId115" Type="http://schemas.openxmlformats.org/officeDocument/2006/relationships/font" Target="fonts/font10.fntdata"/><Relationship Id="rId131" Type="http://schemas.openxmlformats.org/officeDocument/2006/relationships/font" Target="fonts/font26.fntdata"/><Relationship Id="rId136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handoutMaster" Target="handoutMasters/handoutMaster1.xml"/><Relationship Id="rId126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16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font" Target="fonts/font11.fntdata"/><Relationship Id="rId13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6.fntdata"/><Relationship Id="rId132" Type="http://schemas.openxmlformats.org/officeDocument/2006/relationships/font" Target="fonts/font27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font" Target="fonts/font1.fntdata"/><Relationship Id="rId127" Type="http://schemas.openxmlformats.org/officeDocument/2006/relationships/font" Target="fonts/font2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font" Target="fonts/font7.fntdata"/><Relationship Id="rId133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D7D4DFA9-38CF-7D4C-9EB4-7A6A0A01A9C5}" type="datetimeFigureOut">
              <a:rPr lang="en-US" smtClean="0"/>
              <a:t>4/28/2024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8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EF09CB90-614C-5144-87C1-67812BEDF5FB}" type="datetimeFigureOut">
              <a:rPr lang="en-US" smtClean="0"/>
              <a:t>4/28/2024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8"/>
            <a:ext cx="5852160" cy="3780472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982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40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011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2358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40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11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377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053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590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26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7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5930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60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965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28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371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3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840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48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06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20" y="413614"/>
            <a:ext cx="10515600" cy="787400"/>
          </a:xfrm>
        </p:spPr>
        <p:txBody>
          <a:bodyPr/>
          <a:lstStyle>
            <a:lvl1pPr algn="l">
              <a:defRPr>
                <a:latin typeface="Gilroy Bold" panose="00000800000000000000" pitchFamily="50" charset="0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FE88754-24A5-455A-B627-993C93503C0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695201" y="2266949"/>
            <a:ext cx="4945505" cy="3571876"/>
          </a:xfrm>
          <a:custGeom>
            <a:avLst/>
            <a:gdLst>
              <a:gd name="connsiteX0" fmla="*/ 0 w 4945505"/>
              <a:gd name="connsiteY0" fmla="*/ 0 h 3571876"/>
              <a:gd name="connsiteX1" fmla="*/ 4945505 w 4945505"/>
              <a:gd name="connsiteY1" fmla="*/ 0 h 3571876"/>
              <a:gd name="connsiteX2" fmla="*/ 4945505 w 4945505"/>
              <a:gd name="connsiteY2" fmla="*/ 3571876 h 3571876"/>
              <a:gd name="connsiteX3" fmla="*/ 0 w 4945505"/>
              <a:gd name="connsiteY3" fmla="*/ 3571876 h 357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5505" h="3571876">
                <a:moveTo>
                  <a:pt x="0" y="0"/>
                </a:moveTo>
                <a:lnTo>
                  <a:pt x="4945505" y="0"/>
                </a:lnTo>
                <a:lnTo>
                  <a:pt x="4945505" y="3571876"/>
                </a:lnTo>
                <a:lnTo>
                  <a:pt x="0" y="35718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4269B91A-EB69-2102-2A2F-854D9F1DF3BA}"/>
              </a:ext>
            </a:extLst>
          </p:cNvPr>
          <p:cNvSpPr/>
          <p:nvPr userDrawn="1"/>
        </p:nvSpPr>
        <p:spPr>
          <a:xfrm>
            <a:off x="10429875" y="555647"/>
            <a:ext cx="1762125" cy="473053"/>
          </a:xfrm>
          <a:prstGeom prst="rect">
            <a:avLst/>
          </a:prstGeom>
          <a:gradFill>
            <a:gsLst>
              <a:gs pos="0">
                <a:srgbClr val="7ED878"/>
              </a:gs>
              <a:gs pos="56600">
                <a:srgbClr val="34CA8C"/>
              </a:gs>
              <a:gs pos="100000">
                <a:srgbClr val="42D0C6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Gilroy Bold" panose="00000800000000000000" pitchFamily="50" charset="0"/>
                <a:cs typeface="Poppins" panose="00000500000000000000" pitchFamily="2" charset="0"/>
              </a:rPr>
              <a:t>cloud ahead</a:t>
            </a:r>
          </a:p>
        </p:txBody>
      </p:sp>
    </p:spTree>
    <p:extLst>
      <p:ext uri="{BB962C8B-B14F-4D97-AF65-F5344CB8AC3E}">
        <p14:creationId xmlns:p14="http://schemas.microsoft.com/office/powerpoint/2010/main" val="40336146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C5D700B-CABB-4794-8849-799EA8C7798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032001" y="3429003"/>
            <a:ext cx="1944007" cy="2507341"/>
          </a:xfrm>
          <a:custGeom>
            <a:avLst/>
            <a:gdLst>
              <a:gd name="connsiteX0" fmla="*/ 0 w 1944007"/>
              <a:gd name="connsiteY0" fmla="*/ 0 h 2507341"/>
              <a:gd name="connsiteX1" fmla="*/ 1944007 w 1944007"/>
              <a:gd name="connsiteY1" fmla="*/ 0 h 2507341"/>
              <a:gd name="connsiteX2" fmla="*/ 1944007 w 1944007"/>
              <a:gd name="connsiteY2" fmla="*/ 2507341 h 2507341"/>
              <a:gd name="connsiteX3" fmla="*/ 0 w 1944007"/>
              <a:gd name="connsiteY3" fmla="*/ 2507341 h 25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007" h="2507341">
                <a:moveTo>
                  <a:pt x="0" y="0"/>
                </a:moveTo>
                <a:lnTo>
                  <a:pt x="1944007" y="0"/>
                </a:lnTo>
                <a:lnTo>
                  <a:pt x="1944007" y="2507341"/>
                </a:lnTo>
                <a:lnTo>
                  <a:pt x="0" y="25073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4C632F6-6C3F-4B4B-A49D-FAD0AD9AC0F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2032001" y="1596571"/>
            <a:ext cx="1944007" cy="1584778"/>
          </a:xfrm>
          <a:custGeom>
            <a:avLst/>
            <a:gdLst>
              <a:gd name="connsiteX0" fmla="*/ 0 w 1944007"/>
              <a:gd name="connsiteY0" fmla="*/ 0 h 1584778"/>
              <a:gd name="connsiteX1" fmla="*/ 1944007 w 1944007"/>
              <a:gd name="connsiteY1" fmla="*/ 0 h 1584778"/>
              <a:gd name="connsiteX2" fmla="*/ 1944007 w 1944007"/>
              <a:gd name="connsiteY2" fmla="*/ 1584778 h 1584778"/>
              <a:gd name="connsiteX3" fmla="*/ 0 w 1944007"/>
              <a:gd name="connsiteY3" fmla="*/ 1584778 h 1584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007" h="1584778">
                <a:moveTo>
                  <a:pt x="0" y="0"/>
                </a:moveTo>
                <a:lnTo>
                  <a:pt x="1944007" y="0"/>
                </a:lnTo>
                <a:lnTo>
                  <a:pt x="1944007" y="1584778"/>
                </a:lnTo>
                <a:lnTo>
                  <a:pt x="0" y="15847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58CD2AA-C03D-4153-ACF9-8CAD2557089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3658" y="1596572"/>
            <a:ext cx="4219282" cy="4339771"/>
          </a:xfrm>
          <a:custGeom>
            <a:avLst/>
            <a:gdLst>
              <a:gd name="connsiteX0" fmla="*/ 0 w 4219282"/>
              <a:gd name="connsiteY0" fmla="*/ 0 h 4339771"/>
              <a:gd name="connsiteX1" fmla="*/ 4219282 w 4219282"/>
              <a:gd name="connsiteY1" fmla="*/ 0 h 4339771"/>
              <a:gd name="connsiteX2" fmla="*/ 4219282 w 4219282"/>
              <a:gd name="connsiteY2" fmla="*/ 4339771 h 4339771"/>
              <a:gd name="connsiteX3" fmla="*/ 0 w 4219282"/>
              <a:gd name="connsiteY3" fmla="*/ 4339771 h 433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9282" h="4339771">
                <a:moveTo>
                  <a:pt x="0" y="0"/>
                </a:moveTo>
                <a:lnTo>
                  <a:pt x="4219282" y="0"/>
                </a:lnTo>
                <a:lnTo>
                  <a:pt x="4219282" y="4339771"/>
                </a:lnTo>
                <a:lnTo>
                  <a:pt x="0" y="43397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EA43BE6-7A55-43B1-A40F-9AFEAFA6741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690591" y="1596571"/>
            <a:ext cx="2773894" cy="4339770"/>
          </a:xfrm>
          <a:custGeom>
            <a:avLst/>
            <a:gdLst>
              <a:gd name="connsiteX0" fmla="*/ 0 w 2773894"/>
              <a:gd name="connsiteY0" fmla="*/ 0 h 4339770"/>
              <a:gd name="connsiteX1" fmla="*/ 2773894 w 2773894"/>
              <a:gd name="connsiteY1" fmla="*/ 0 h 4339770"/>
              <a:gd name="connsiteX2" fmla="*/ 2773894 w 2773894"/>
              <a:gd name="connsiteY2" fmla="*/ 4339770 h 4339770"/>
              <a:gd name="connsiteX3" fmla="*/ 0 w 2773894"/>
              <a:gd name="connsiteY3" fmla="*/ 4339770 h 433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894" h="4339770">
                <a:moveTo>
                  <a:pt x="0" y="0"/>
                </a:moveTo>
                <a:lnTo>
                  <a:pt x="2773894" y="0"/>
                </a:lnTo>
                <a:lnTo>
                  <a:pt x="2773894" y="4339770"/>
                </a:lnTo>
                <a:lnTo>
                  <a:pt x="0" y="433977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65864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7063384-8602-4749-960E-E42A0B02961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-1"/>
            <a:ext cx="7837715" cy="5936344"/>
          </a:xfrm>
          <a:custGeom>
            <a:avLst/>
            <a:gdLst>
              <a:gd name="connsiteX0" fmla="*/ 0 w 7837715"/>
              <a:gd name="connsiteY0" fmla="*/ 0 h 5936344"/>
              <a:gd name="connsiteX1" fmla="*/ 7837715 w 7837715"/>
              <a:gd name="connsiteY1" fmla="*/ 0 h 5936344"/>
              <a:gd name="connsiteX2" fmla="*/ 7837715 w 7837715"/>
              <a:gd name="connsiteY2" fmla="*/ 5936344 h 5936344"/>
              <a:gd name="connsiteX3" fmla="*/ 0 w 7837715"/>
              <a:gd name="connsiteY3" fmla="*/ 5936344 h 593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7715" h="5936344">
                <a:moveTo>
                  <a:pt x="0" y="0"/>
                </a:moveTo>
                <a:lnTo>
                  <a:pt x="7837715" y="0"/>
                </a:lnTo>
                <a:lnTo>
                  <a:pt x="7837715" y="5936344"/>
                </a:lnTo>
                <a:lnTo>
                  <a:pt x="0" y="59363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6762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B37AFC-1ACE-4070-8CA4-C8BED4B95C6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2070100"/>
            <a:ext cx="12192000" cy="2908300"/>
          </a:xfrm>
          <a:custGeom>
            <a:avLst/>
            <a:gdLst>
              <a:gd name="connsiteX0" fmla="*/ 0 w 12192000"/>
              <a:gd name="connsiteY0" fmla="*/ 0 h 2908300"/>
              <a:gd name="connsiteX1" fmla="*/ 12192000 w 12192000"/>
              <a:gd name="connsiteY1" fmla="*/ 0 h 2908300"/>
              <a:gd name="connsiteX2" fmla="*/ 12192000 w 12192000"/>
              <a:gd name="connsiteY2" fmla="*/ 2908300 h 2908300"/>
              <a:gd name="connsiteX3" fmla="*/ 0 w 12192000"/>
              <a:gd name="connsiteY3" fmla="*/ 2908300 h 290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08300">
                <a:moveTo>
                  <a:pt x="0" y="0"/>
                </a:moveTo>
                <a:lnTo>
                  <a:pt x="12192000" y="0"/>
                </a:lnTo>
                <a:lnTo>
                  <a:pt x="12192000" y="2908300"/>
                </a:lnTo>
                <a:lnTo>
                  <a:pt x="0" y="2908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28870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005C4D-CEDE-4A7E-95F6-5275C080B29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992915" y="551295"/>
            <a:ext cx="6647790" cy="2600716"/>
          </a:xfrm>
          <a:custGeom>
            <a:avLst/>
            <a:gdLst>
              <a:gd name="connsiteX0" fmla="*/ 0 w 6647790"/>
              <a:gd name="connsiteY0" fmla="*/ 0 h 2600716"/>
              <a:gd name="connsiteX1" fmla="*/ 6647790 w 6647790"/>
              <a:gd name="connsiteY1" fmla="*/ 0 h 2600716"/>
              <a:gd name="connsiteX2" fmla="*/ 6647790 w 6647790"/>
              <a:gd name="connsiteY2" fmla="*/ 2600716 h 2600716"/>
              <a:gd name="connsiteX3" fmla="*/ 0 w 6647790"/>
              <a:gd name="connsiteY3" fmla="*/ 2600716 h 260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7790" h="2600716">
                <a:moveTo>
                  <a:pt x="0" y="0"/>
                </a:moveTo>
                <a:lnTo>
                  <a:pt x="6647790" y="0"/>
                </a:lnTo>
                <a:lnTo>
                  <a:pt x="6647790" y="2600716"/>
                </a:lnTo>
                <a:lnTo>
                  <a:pt x="0" y="26007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652CAC4-2A63-4103-AB43-D364F26B904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92915" y="3399661"/>
            <a:ext cx="3200070" cy="2600716"/>
          </a:xfrm>
          <a:custGeom>
            <a:avLst/>
            <a:gdLst>
              <a:gd name="connsiteX0" fmla="*/ 0 w 3200070"/>
              <a:gd name="connsiteY0" fmla="*/ 0 h 2600716"/>
              <a:gd name="connsiteX1" fmla="*/ 3200070 w 3200070"/>
              <a:gd name="connsiteY1" fmla="*/ 0 h 2600716"/>
              <a:gd name="connsiteX2" fmla="*/ 3200070 w 3200070"/>
              <a:gd name="connsiteY2" fmla="*/ 2600716 h 2600716"/>
              <a:gd name="connsiteX3" fmla="*/ 0 w 3200070"/>
              <a:gd name="connsiteY3" fmla="*/ 2600716 h 260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070" h="2600716">
                <a:moveTo>
                  <a:pt x="0" y="0"/>
                </a:moveTo>
                <a:lnTo>
                  <a:pt x="3200070" y="0"/>
                </a:lnTo>
                <a:lnTo>
                  <a:pt x="3200070" y="2600716"/>
                </a:lnTo>
                <a:lnTo>
                  <a:pt x="0" y="26007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3F0594A-77B0-483A-96F0-B745B751D8E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440635" y="3399661"/>
            <a:ext cx="3200070" cy="2600716"/>
          </a:xfrm>
          <a:custGeom>
            <a:avLst/>
            <a:gdLst>
              <a:gd name="connsiteX0" fmla="*/ 0 w 3200070"/>
              <a:gd name="connsiteY0" fmla="*/ 0 h 2600716"/>
              <a:gd name="connsiteX1" fmla="*/ 3200070 w 3200070"/>
              <a:gd name="connsiteY1" fmla="*/ 0 h 2600716"/>
              <a:gd name="connsiteX2" fmla="*/ 3200070 w 3200070"/>
              <a:gd name="connsiteY2" fmla="*/ 2600716 h 2600716"/>
              <a:gd name="connsiteX3" fmla="*/ 0 w 3200070"/>
              <a:gd name="connsiteY3" fmla="*/ 2600716 h 260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070" h="2600716">
                <a:moveTo>
                  <a:pt x="0" y="0"/>
                </a:moveTo>
                <a:lnTo>
                  <a:pt x="3200070" y="0"/>
                </a:lnTo>
                <a:lnTo>
                  <a:pt x="3200070" y="2600716"/>
                </a:lnTo>
                <a:lnTo>
                  <a:pt x="0" y="26007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70137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45A999C-C221-43C5-A019-1CF201662E7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6" y="551296"/>
            <a:ext cx="11089408" cy="5430404"/>
          </a:xfrm>
          <a:custGeom>
            <a:avLst/>
            <a:gdLst>
              <a:gd name="connsiteX0" fmla="*/ 0 w 11089408"/>
              <a:gd name="connsiteY0" fmla="*/ 0 h 5430404"/>
              <a:gd name="connsiteX1" fmla="*/ 11089408 w 11089408"/>
              <a:gd name="connsiteY1" fmla="*/ 0 h 5430404"/>
              <a:gd name="connsiteX2" fmla="*/ 11089408 w 11089408"/>
              <a:gd name="connsiteY2" fmla="*/ 5430404 h 5430404"/>
              <a:gd name="connsiteX3" fmla="*/ 0 w 11089408"/>
              <a:gd name="connsiteY3" fmla="*/ 5430404 h 543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9408" h="5430404">
                <a:moveTo>
                  <a:pt x="0" y="0"/>
                </a:moveTo>
                <a:lnTo>
                  <a:pt x="11089408" y="0"/>
                </a:lnTo>
                <a:lnTo>
                  <a:pt x="11089408" y="5430404"/>
                </a:lnTo>
                <a:lnTo>
                  <a:pt x="0" y="54304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7526470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45A999C-C221-43C5-A019-1CF201662E7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860800" y="551296"/>
            <a:ext cx="7779904" cy="5430404"/>
          </a:xfrm>
          <a:custGeom>
            <a:avLst/>
            <a:gdLst>
              <a:gd name="connsiteX0" fmla="*/ 0 w 11089408"/>
              <a:gd name="connsiteY0" fmla="*/ 0 h 5430404"/>
              <a:gd name="connsiteX1" fmla="*/ 11089408 w 11089408"/>
              <a:gd name="connsiteY1" fmla="*/ 0 h 5430404"/>
              <a:gd name="connsiteX2" fmla="*/ 11089408 w 11089408"/>
              <a:gd name="connsiteY2" fmla="*/ 5430404 h 5430404"/>
              <a:gd name="connsiteX3" fmla="*/ 0 w 11089408"/>
              <a:gd name="connsiteY3" fmla="*/ 5430404 h 543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9408" h="5430404">
                <a:moveTo>
                  <a:pt x="0" y="0"/>
                </a:moveTo>
                <a:lnTo>
                  <a:pt x="11089408" y="0"/>
                </a:lnTo>
                <a:lnTo>
                  <a:pt x="11089408" y="5430404"/>
                </a:lnTo>
                <a:lnTo>
                  <a:pt x="0" y="54304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71898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392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047AE84-3721-44FB-9C9A-088624DF00A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30495" y="2219149"/>
            <a:ext cx="3531280" cy="3749852"/>
          </a:xfrm>
          <a:custGeom>
            <a:avLst/>
            <a:gdLst>
              <a:gd name="connsiteX0" fmla="*/ 0 w 3531280"/>
              <a:gd name="connsiteY0" fmla="*/ 0 h 3749852"/>
              <a:gd name="connsiteX1" fmla="*/ 3531280 w 3531280"/>
              <a:gd name="connsiteY1" fmla="*/ 0 h 3749852"/>
              <a:gd name="connsiteX2" fmla="*/ 3531280 w 3531280"/>
              <a:gd name="connsiteY2" fmla="*/ 3749852 h 3749852"/>
              <a:gd name="connsiteX3" fmla="*/ 0 w 3531280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280" h="3749852">
                <a:moveTo>
                  <a:pt x="0" y="0"/>
                </a:moveTo>
                <a:lnTo>
                  <a:pt x="3531280" y="0"/>
                </a:lnTo>
                <a:lnTo>
                  <a:pt x="3531280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31986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306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584749-310A-4148-9B72-72A81527669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154539" y="1939936"/>
            <a:ext cx="5179540" cy="3779957"/>
          </a:xfrm>
          <a:custGeom>
            <a:avLst/>
            <a:gdLst>
              <a:gd name="connsiteX0" fmla="*/ 93688 w 5179540"/>
              <a:gd name="connsiteY0" fmla="*/ 0 h 3779957"/>
              <a:gd name="connsiteX1" fmla="*/ 5084181 w 5179540"/>
              <a:gd name="connsiteY1" fmla="*/ 0 h 3779957"/>
              <a:gd name="connsiteX2" fmla="*/ 5179540 w 5179540"/>
              <a:gd name="connsiteY2" fmla="*/ 95504 h 3779957"/>
              <a:gd name="connsiteX3" fmla="*/ 5179540 w 5179540"/>
              <a:gd name="connsiteY3" fmla="*/ 3684453 h 3779957"/>
              <a:gd name="connsiteX4" fmla="*/ 5084181 w 5179540"/>
              <a:gd name="connsiteY4" fmla="*/ 3779957 h 3779957"/>
              <a:gd name="connsiteX5" fmla="*/ 93688 w 5179540"/>
              <a:gd name="connsiteY5" fmla="*/ 3779957 h 3779957"/>
              <a:gd name="connsiteX6" fmla="*/ 0 w 5179540"/>
              <a:gd name="connsiteY6" fmla="*/ 3684453 h 3779957"/>
              <a:gd name="connsiteX7" fmla="*/ 0 w 5179540"/>
              <a:gd name="connsiteY7" fmla="*/ 95504 h 3779957"/>
              <a:gd name="connsiteX8" fmla="*/ 93688 w 5179540"/>
              <a:gd name="connsiteY8" fmla="*/ 0 h 377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9540" h="3779957">
                <a:moveTo>
                  <a:pt x="93688" y="0"/>
                </a:moveTo>
                <a:cubicBezTo>
                  <a:pt x="93688" y="0"/>
                  <a:pt x="93688" y="0"/>
                  <a:pt x="5084181" y="0"/>
                </a:cubicBezTo>
                <a:cubicBezTo>
                  <a:pt x="5136043" y="0"/>
                  <a:pt x="5179540" y="43563"/>
                  <a:pt x="5179540" y="95504"/>
                </a:cubicBezTo>
                <a:cubicBezTo>
                  <a:pt x="5179540" y="95504"/>
                  <a:pt x="5179540" y="95504"/>
                  <a:pt x="5179540" y="3684453"/>
                </a:cubicBezTo>
                <a:cubicBezTo>
                  <a:pt x="5179540" y="3738069"/>
                  <a:pt x="5136043" y="3779957"/>
                  <a:pt x="5084181" y="3779957"/>
                </a:cubicBezTo>
                <a:cubicBezTo>
                  <a:pt x="5084181" y="3779957"/>
                  <a:pt x="5084181" y="3779957"/>
                  <a:pt x="93688" y="3779957"/>
                </a:cubicBezTo>
                <a:cubicBezTo>
                  <a:pt x="41825" y="3779957"/>
                  <a:pt x="0" y="3738069"/>
                  <a:pt x="0" y="3684453"/>
                </a:cubicBezTo>
                <a:lnTo>
                  <a:pt x="0" y="95504"/>
                </a:lnTo>
                <a:cubicBezTo>
                  <a:pt x="0" y="43563"/>
                  <a:pt x="41825" y="0"/>
                  <a:pt x="936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110485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mtClean="0"/>
            </a:lvl1pPr>
          </a:lstStyle>
          <a:p>
            <a:endParaRPr lang="de-DE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88F602D3-1589-16E3-EFCC-26F1EE0B7D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51E082-D5E4-FEF7-16DD-E52B28985ABC}"/>
              </a:ext>
            </a:extLst>
          </p:cNvPr>
          <p:cNvSpPr/>
          <p:nvPr userDrawn="1"/>
        </p:nvSpPr>
        <p:spPr>
          <a:xfrm>
            <a:off x="0" y="-8124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6">
                  <a:alpha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6666B46E-1A8F-99D1-B8E2-654992A34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031" y="3105833"/>
            <a:ext cx="6841937" cy="646331"/>
          </a:xfrm>
          <a:noFill/>
        </p:spPr>
        <p:txBody>
          <a:bodyPr wrap="none" rtlCol="0" anchor="ctr">
            <a:spAutoFit/>
          </a:bodyPr>
          <a:lstStyle>
            <a:lvl1pPr>
              <a:defRPr lang="en-US" sz="3600" spc="100" baseline="0" dirty="0">
                <a:solidFill>
                  <a:schemeClr val="bg1"/>
                </a:solidFill>
                <a:latin typeface="Gilroy Bold" panose="00000800000000000000" pitchFamily="50" charset="0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Tx/>
            </a:pPr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160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79BA11-903E-4D37-A851-D764B7CEE97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07438" y="2422633"/>
            <a:ext cx="4670466" cy="3059133"/>
          </a:xfrm>
          <a:custGeom>
            <a:avLst/>
            <a:gdLst>
              <a:gd name="connsiteX0" fmla="*/ 119057 w 4670466"/>
              <a:gd name="connsiteY0" fmla="*/ 0 h 3059133"/>
              <a:gd name="connsiteX1" fmla="*/ 4552844 w 4670466"/>
              <a:gd name="connsiteY1" fmla="*/ 0 h 3059133"/>
              <a:gd name="connsiteX2" fmla="*/ 4670466 w 4670466"/>
              <a:gd name="connsiteY2" fmla="*/ 119094 h 3059133"/>
              <a:gd name="connsiteX3" fmla="*/ 4670466 w 4670466"/>
              <a:gd name="connsiteY3" fmla="*/ 3059133 h 3059133"/>
              <a:gd name="connsiteX4" fmla="*/ 0 w 4670466"/>
              <a:gd name="connsiteY4" fmla="*/ 3059133 h 3059133"/>
              <a:gd name="connsiteX5" fmla="*/ 0 w 4670466"/>
              <a:gd name="connsiteY5" fmla="*/ 119094 h 3059133"/>
              <a:gd name="connsiteX6" fmla="*/ 119057 w 4670466"/>
              <a:gd name="connsiteY6" fmla="*/ 0 h 305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0466" h="3059133">
                <a:moveTo>
                  <a:pt x="119057" y="0"/>
                </a:moveTo>
                <a:cubicBezTo>
                  <a:pt x="119057" y="0"/>
                  <a:pt x="119057" y="0"/>
                  <a:pt x="4552844" y="0"/>
                </a:cubicBezTo>
                <a:cubicBezTo>
                  <a:pt x="4617392" y="0"/>
                  <a:pt x="4670466" y="53808"/>
                  <a:pt x="4670466" y="119094"/>
                </a:cubicBezTo>
                <a:cubicBezTo>
                  <a:pt x="4670466" y="119094"/>
                  <a:pt x="4670466" y="119094"/>
                  <a:pt x="4670466" y="3059133"/>
                </a:cubicBezTo>
                <a:cubicBezTo>
                  <a:pt x="4670466" y="3059133"/>
                  <a:pt x="4670466" y="3059133"/>
                  <a:pt x="0" y="3059133"/>
                </a:cubicBezTo>
                <a:cubicBezTo>
                  <a:pt x="0" y="3059133"/>
                  <a:pt x="0" y="3059133"/>
                  <a:pt x="0" y="119094"/>
                </a:cubicBezTo>
                <a:cubicBezTo>
                  <a:pt x="0" y="53808"/>
                  <a:pt x="54509" y="0"/>
                  <a:pt x="1190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949870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79BA11-903E-4D37-A851-D764B7CEE97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119317" y="2422633"/>
            <a:ext cx="4670466" cy="3059133"/>
          </a:xfrm>
          <a:custGeom>
            <a:avLst/>
            <a:gdLst>
              <a:gd name="connsiteX0" fmla="*/ 119057 w 4670466"/>
              <a:gd name="connsiteY0" fmla="*/ 0 h 3059133"/>
              <a:gd name="connsiteX1" fmla="*/ 4552844 w 4670466"/>
              <a:gd name="connsiteY1" fmla="*/ 0 h 3059133"/>
              <a:gd name="connsiteX2" fmla="*/ 4670466 w 4670466"/>
              <a:gd name="connsiteY2" fmla="*/ 119094 h 3059133"/>
              <a:gd name="connsiteX3" fmla="*/ 4670466 w 4670466"/>
              <a:gd name="connsiteY3" fmla="*/ 3059133 h 3059133"/>
              <a:gd name="connsiteX4" fmla="*/ 0 w 4670466"/>
              <a:gd name="connsiteY4" fmla="*/ 3059133 h 3059133"/>
              <a:gd name="connsiteX5" fmla="*/ 0 w 4670466"/>
              <a:gd name="connsiteY5" fmla="*/ 119094 h 3059133"/>
              <a:gd name="connsiteX6" fmla="*/ 119057 w 4670466"/>
              <a:gd name="connsiteY6" fmla="*/ 0 h 305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0466" h="3059133">
                <a:moveTo>
                  <a:pt x="119057" y="0"/>
                </a:moveTo>
                <a:cubicBezTo>
                  <a:pt x="119057" y="0"/>
                  <a:pt x="119057" y="0"/>
                  <a:pt x="4552844" y="0"/>
                </a:cubicBezTo>
                <a:cubicBezTo>
                  <a:pt x="4617392" y="0"/>
                  <a:pt x="4670466" y="53808"/>
                  <a:pt x="4670466" y="119094"/>
                </a:cubicBezTo>
                <a:cubicBezTo>
                  <a:pt x="4670466" y="119094"/>
                  <a:pt x="4670466" y="119094"/>
                  <a:pt x="4670466" y="3059133"/>
                </a:cubicBezTo>
                <a:cubicBezTo>
                  <a:pt x="4670466" y="3059133"/>
                  <a:pt x="4670466" y="3059133"/>
                  <a:pt x="0" y="3059133"/>
                </a:cubicBezTo>
                <a:cubicBezTo>
                  <a:pt x="0" y="3059133"/>
                  <a:pt x="0" y="3059133"/>
                  <a:pt x="0" y="119094"/>
                </a:cubicBezTo>
                <a:cubicBezTo>
                  <a:pt x="0" y="53808"/>
                  <a:pt x="54509" y="0"/>
                  <a:pt x="1190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211300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9C2ED03-881F-4FEF-BC8B-3F367AF9C4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80800" y="812308"/>
            <a:ext cx="2429170" cy="5233382"/>
          </a:xfrm>
          <a:custGeom>
            <a:avLst/>
            <a:gdLst>
              <a:gd name="connsiteX0" fmla="*/ 320356 w 2429170"/>
              <a:gd name="connsiteY0" fmla="*/ 0 h 5233382"/>
              <a:gd name="connsiteX1" fmla="*/ 2108815 w 2429170"/>
              <a:gd name="connsiteY1" fmla="*/ 0 h 5233382"/>
              <a:gd name="connsiteX2" fmla="*/ 2429170 w 2429170"/>
              <a:gd name="connsiteY2" fmla="*/ 319895 h 5233382"/>
              <a:gd name="connsiteX3" fmla="*/ 2429170 w 2429170"/>
              <a:gd name="connsiteY3" fmla="*/ 4913488 h 5233382"/>
              <a:gd name="connsiteX4" fmla="*/ 2108815 w 2429170"/>
              <a:gd name="connsiteY4" fmla="*/ 5233382 h 5233382"/>
              <a:gd name="connsiteX5" fmla="*/ 320356 w 2429170"/>
              <a:gd name="connsiteY5" fmla="*/ 5233382 h 5233382"/>
              <a:gd name="connsiteX6" fmla="*/ 0 w 2429170"/>
              <a:gd name="connsiteY6" fmla="*/ 4913488 h 5233382"/>
              <a:gd name="connsiteX7" fmla="*/ 0 w 2429170"/>
              <a:gd name="connsiteY7" fmla="*/ 319895 h 5233382"/>
              <a:gd name="connsiteX8" fmla="*/ 320356 w 2429170"/>
              <a:gd name="connsiteY8" fmla="*/ 0 h 523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9170" h="5233382">
                <a:moveTo>
                  <a:pt x="320356" y="0"/>
                </a:moveTo>
                <a:lnTo>
                  <a:pt x="2108815" y="0"/>
                </a:lnTo>
                <a:cubicBezTo>
                  <a:pt x="2286278" y="0"/>
                  <a:pt x="2429170" y="142687"/>
                  <a:pt x="2429170" y="319895"/>
                </a:cubicBezTo>
                <a:cubicBezTo>
                  <a:pt x="2429170" y="319895"/>
                  <a:pt x="2429170" y="319895"/>
                  <a:pt x="2429170" y="4913488"/>
                </a:cubicBezTo>
                <a:cubicBezTo>
                  <a:pt x="2429170" y="5090695"/>
                  <a:pt x="2286278" y="5233382"/>
                  <a:pt x="2108815" y="5233382"/>
                </a:cubicBezTo>
                <a:cubicBezTo>
                  <a:pt x="2108815" y="5233382"/>
                  <a:pt x="2108815" y="5233382"/>
                  <a:pt x="320356" y="5233382"/>
                </a:cubicBezTo>
                <a:cubicBezTo>
                  <a:pt x="142893" y="5233382"/>
                  <a:pt x="0" y="5090695"/>
                  <a:pt x="0" y="4913488"/>
                </a:cubicBezTo>
                <a:cubicBezTo>
                  <a:pt x="0" y="4913488"/>
                  <a:pt x="0" y="4913488"/>
                  <a:pt x="0" y="319895"/>
                </a:cubicBezTo>
                <a:cubicBezTo>
                  <a:pt x="0" y="142687"/>
                  <a:pt x="142893" y="0"/>
                  <a:pt x="3203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55685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428E60A-EBA8-4853-B85F-A0A6FE6E8BF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30495" y="2219149"/>
            <a:ext cx="2298700" cy="3749852"/>
          </a:xfrm>
          <a:custGeom>
            <a:avLst/>
            <a:gdLst>
              <a:gd name="connsiteX0" fmla="*/ 0 w 2298700"/>
              <a:gd name="connsiteY0" fmla="*/ 0 h 3749852"/>
              <a:gd name="connsiteX1" fmla="*/ 2298700 w 2298700"/>
              <a:gd name="connsiteY1" fmla="*/ 0 h 3749852"/>
              <a:gd name="connsiteX2" fmla="*/ 2298700 w 2298700"/>
              <a:gd name="connsiteY2" fmla="*/ 3749852 h 3749852"/>
              <a:gd name="connsiteX3" fmla="*/ 0 w 2298700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700" h="3749852">
                <a:moveTo>
                  <a:pt x="0" y="0"/>
                </a:moveTo>
                <a:lnTo>
                  <a:pt x="2298700" y="0"/>
                </a:lnTo>
                <a:lnTo>
                  <a:pt x="2298700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114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A184126-711A-4345-BB13-133FC5E0D16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7" y="2046515"/>
            <a:ext cx="3512187" cy="3889828"/>
          </a:xfrm>
          <a:custGeom>
            <a:avLst/>
            <a:gdLst>
              <a:gd name="connsiteX0" fmla="*/ 0 w 3512187"/>
              <a:gd name="connsiteY0" fmla="*/ 0 h 3889828"/>
              <a:gd name="connsiteX1" fmla="*/ 3512187 w 3512187"/>
              <a:gd name="connsiteY1" fmla="*/ 0 h 3889828"/>
              <a:gd name="connsiteX2" fmla="*/ 3512187 w 3512187"/>
              <a:gd name="connsiteY2" fmla="*/ 3889828 h 3889828"/>
              <a:gd name="connsiteX3" fmla="*/ 0 w 3512187"/>
              <a:gd name="connsiteY3" fmla="*/ 3889828 h 388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187" h="3889828">
                <a:moveTo>
                  <a:pt x="0" y="0"/>
                </a:moveTo>
                <a:lnTo>
                  <a:pt x="3512187" y="0"/>
                </a:lnTo>
                <a:lnTo>
                  <a:pt x="3512187" y="3889828"/>
                </a:lnTo>
                <a:lnTo>
                  <a:pt x="0" y="3889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3EF2E37-1122-4411-B035-84084E105ED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311135" y="2046515"/>
            <a:ext cx="3569730" cy="3889828"/>
          </a:xfrm>
          <a:custGeom>
            <a:avLst/>
            <a:gdLst>
              <a:gd name="connsiteX0" fmla="*/ 0 w 3569730"/>
              <a:gd name="connsiteY0" fmla="*/ 0 h 3889828"/>
              <a:gd name="connsiteX1" fmla="*/ 3569730 w 3569730"/>
              <a:gd name="connsiteY1" fmla="*/ 0 h 3889828"/>
              <a:gd name="connsiteX2" fmla="*/ 3569730 w 3569730"/>
              <a:gd name="connsiteY2" fmla="*/ 3889828 h 3889828"/>
              <a:gd name="connsiteX3" fmla="*/ 0 w 3569730"/>
              <a:gd name="connsiteY3" fmla="*/ 3889828 h 388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730" h="3889828">
                <a:moveTo>
                  <a:pt x="0" y="0"/>
                </a:moveTo>
                <a:lnTo>
                  <a:pt x="3569730" y="0"/>
                </a:lnTo>
                <a:lnTo>
                  <a:pt x="3569730" y="3889828"/>
                </a:lnTo>
                <a:lnTo>
                  <a:pt x="0" y="3889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CAB097F-865E-44D0-BF1D-1349D908961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28517" y="2046515"/>
            <a:ext cx="3512187" cy="3889828"/>
          </a:xfrm>
          <a:custGeom>
            <a:avLst/>
            <a:gdLst>
              <a:gd name="connsiteX0" fmla="*/ 0 w 3512187"/>
              <a:gd name="connsiteY0" fmla="*/ 0 h 3889828"/>
              <a:gd name="connsiteX1" fmla="*/ 3512187 w 3512187"/>
              <a:gd name="connsiteY1" fmla="*/ 0 h 3889828"/>
              <a:gd name="connsiteX2" fmla="*/ 3512187 w 3512187"/>
              <a:gd name="connsiteY2" fmla="*/ 3889828 h 3889828"/>
              <a:gd name="connsiteX3" fmla="*/ 0 w 3512187"/>
              <a:gd name="connsiteY3" fmla="*/ 3889828 h 388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187" h="3889828">
                <a:moveTo>
                  <a:pt x="0" y="0"/>
                </a:moveTo>
                <a:lnTo>
                  <a:pt x="3512187" y="0"/>
                </a:lnTo>
                <a:lnTo>
                  <a:pt x="3512187" y="3889828"/>
                </a:lnTo>
                <a:lnTo>
                  <a:pt x="0" y="3889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22688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0E2E523-B885-4A95-A09A-C7A5E50D3F1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26131" y="2322286"/>
            <a:ext cx="3718352" cy="3521835"/>
          </a:xfrm>
          <a:custGeom>
            <a:avLst/>
            <a:gdLst>
              <a:gd name="connsiteX0" fmla="*/ 0 w 3718352"/>
              <a:gd name="connsiteY0" fmla="*/ 0 h 3521835"/>
              <a:gd name="connsiteX1" fmla="*/ 3718352 w 3718352"/>
              <a:gd name="connsiteY1" fmla="*/ 0 h 3521835"/>
              <a:gd name="connsiteX2" fmla="*/ 3718352 w 3718352"/>
              <a:gd name="connsiteY2" fmla="*/ 3521835 h 3521835"/>
              <a:gd name="connsiteX3" fmla="*/ 0 w 3718352"/>
              <a:gd name="connsiteY3" fmla="*/ 3521835 h 3521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352" h="3521835">
                <a:moveTo>
                  <a:pt x="0" y="0"/>
                </a:moveTo>
                <a:lnTo>
                  <a:pt x="3718352" y="0"/>
                </a:lnTo>
                <a:lnTo>
                  <a:pt x="3718352" y="3521835"/>
                </a:lnTo>
                <a:lnTo>
                  <a:pt x="0" y="35218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8951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021B62C-BD60-4BC0-A130-CBF80D65A96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21820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01A6492-BD42-4656-A15B-9720D8754A8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9672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EFB202D-C7CA-4CE2-AA3B-F70DF81A677B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17524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E522B5E-DDD2-43E0-8917-07DE6A5200C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73968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95448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B93FE6-3787-48AD-B65E-E05D7187D6A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6" y="2267856"/>
            <a:ext cx="4987704" cy="3408947"/>
          </a:xfrm>
          <a:custGeom>
            <a:avLst/>
            <a:gdLst>
              <a:gd name="connsiteX0" fmla="*/ 0 w 4987704"/>
              <a:gd name="connsiteY0" fmla="*/ 0 h 3408947"/>
              <a:gd name="connsiteX1" fmla="*/ 4987704 w 4987704"/>
              <a:gd name="connsiteY1" fmla="*/ 0 h 3408947"/>
              <a:gd name="connsiteX2" fmla="*/ 4987704 w 4987704"/>
              <a:gd name="connsiteY2" fmla="*/ 3408947 h 3408947"/>
              <a:gd name="connsiteX3" fmla="*/ 0 w 4987704"/>
              <a:gd name="connsiteY3" fmla="*/ 3408947 h 340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704" h="3408947">
                <a:moveTo>
                  <a:pt x="0" y="0"/>
                </a:moveTo>
                <a:lnTo>
                  <a:pt x="4987704" y="0"/>
                </a:lnTo>
                <a:lnTo>
                  <a:pt x="4987704" y="3408947"/>
                </a:lnTo>
                <a:lnTo>
                  <a:pt x="0" y="34089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55857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C733B14-B070-449A-B614-A0E01F151FC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7" y="2159000"/>
            <a:ext cx="4927483" cy="3733800"/>
          </a:xfrm>
          <a:custGeom>
            <a:avLst/>
            <a:gdLst>
              <a:gd name="connsiteX0" fmla="*/ 0 w 4927483"/>
              <a:gd name="connsiteY0" fmla="*/ 0 h 3733800"/>
              <a:gd name="connsiteX1" fmla="*/ 4927483 w 4927483"/>
              <a:gd name="connsiteY1" fmla="*/ 0 h 3733800"/>
              <a:gd name="connsiteX2" fmla="*/ 4927483 w 4927483"/>
              <a:gd name="connsiteY2" fmla="*/ 3733800 h 3733800"/>
              <a:gd name="connsiteX3" fmla="*/ 0 w 4927483"/>
              <a:gd name="connsiteY3" fmla="*/ 37338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7483" h="3733800">
                <a:moveTo>
                  <a:pt x="0" y="0"/>
                </a:moveTo>
                <a:lnTo>
                  <a:pt x="4927483" y="0"/>
                </a:lnTo>
                <a:lnTo>
                  <a:pt x="4927483" y="3733800"/>
                </a:lnTo>
                <a:lnTo>
                  <a:pt x="0" y="3733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04792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22223B1-3377-4BBD-88D3-A6D76D81D9A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230931" y="1889969"/>
            <a:ext cx="4124553" cy="3963828"/>
          </a:xfrm>
          <a:custGeom>
            <a:avLst/>
            <a:gdLst/>
            <a:ahLst/>
            <a:cxnLst/>
            <a:rect l="l" t="t" r="r" b="b"/>
            <a:pathLst>
              <a:path w="4124553" h="3963828">
                <a:moveTo>
                  <a:pt x="2397845" y="0"/>
                </a:moveTo>
                <a:lnTo>
                  <a:pt x="3824823" y="0"/>
                </a:lnTo>
                <a:lnTo>
                  <a:pt x="3881294" y="0"/>
                </a:lnTo>
                <a:lnTo>
                  <a:pt x="4033331" y="34751"/>
                </a:lnTo>
                <a:cubicBezTo>
                  <a:pt x="4094146" y="68055"/>
                  <a:pt x="4124553" y="127421"/>
                  <a:pt x="4124553" y="212852"/>
                </a:cubicBezTo>
                <a:cubicBezTo>
                  <a:pt x="4124553" y="308418"/>
                  <a:pt x="4089078" y="383351"/>
                  <a:pt x="4018127" y="437650"/>
                </a:cubicBezTo>
                <a:cubicBezTo>
                  <a:pt x="3947176" y="491949"/>
                  <a:pt x="3848714" y="519098"/>
                  <a:pt x="3722741" y="519098"/>
                </a:cubicBezTo>
                <a:lnTo>
                  <a:pt x="3327444" y="519098"/>
                </a:lnTo>
                <a:lnTo>
                  <a:pt x="2575946" y="2371780"/>
                </a:lnTo>
                <a:cubicBezTo>
                  <a:pt x="2393501" y="2820652"/>
                  <a:pt x="2254496" y="3125813"/>
                  <a:pt x="2158930" y="3287262"/>
                </a:cubicBezTo>
                <a:cubicBezTo>
                  <a:pt x="2063363" y="3448711"/>
                  <a:pt x="1940286" y="3588802"/>
                  <a:pt x="1789696" y="3707536"/>
                </a:cubicBezTo>
                <a:cubicBezTo>
                  <a:pt x="1568156" y="3878397"/>
                  <a:pt x="1314761" y="3963828"/>
                  <a:pt x="1029510" y="3963828"/>
                </a:cubicBezTo>
                <a:cubicBezTo>
                  <a:pt x="723987" y="3963828"/>
                  <a:pt x="476022" y="3867899"/>
                  <a:pt x="285613" y="3676043"/>
                </a:cubicBezTo>
                <a:cubicBezTo>
                  <a:pt x="95205" y="3484186"/>
                  <a:pt x="0" y="3234049"/>
                  <a:pt x="0" y="2925630"/>
                </a:cubicBezTo>
                <a:cubicBezTo>
                  <a:pt x="0" y="2518750"/>
                  <a:pt x="149866" y="2162548"/>
                  <a:pt x="449597" y="1857026"/>
                </a:cubicBezTo>
                <a:cubicBezTo>
                  <a:pt x="610322" y="1693405"/>
                  <a:pt x="811590" y="1561639"/>
                  <a:pt x="1053401" y="1461729"/>
                </a:cubicBezTo>
                <a:cubicBezTo>
                  <a:pt x="1295213" y="1361819"/>
                  <a:pt x="1534129" y="1311864"/>
                  <a:pt x="1770149" y="1311864"/>
                </a:cubicBezTo>
                <a:cubicBezTo>
                  <a:pt x="1883090" y="1311864"/>
                  <a:pt x="1974675" y="1337565"/>
                  <a:pt x="2044902" y="1388969"/>
                </a:cubicBezTo>
                <a:cubicBezTo>
                  <a:pt x="2115128" y="1440372"/>
                  <a:pt x="2150242" y="1507340"/>
                  <a:pt x="2150242" y="1589875"/>
                </a:cubicBezTo>
                <a:cubicBezTo>
                  <a:pt x="2150242" y="1679649"/>
                  <a:pt x="2112595" y="1751324"/>
                  <a:pt x="2037300" y="1804899"/>
                </a:cubicBezTo>
                <a:cubicBezTo>
                  <a:pt x="1995308" y="1835306"/>
                  <a:pt x="1911325" y="1857026"/>
                  <a:pt x="1785352" y="1870058"/>
                </a:cubicBezTo>
                <a:cubicBezTo>
                  <a:pt x="1495758" y="1896121"/>
                  <a:pt x="1263358" y="1962004"/>
                  <a:pt x="1088153" y="2067706"/>
                </a:cubicBezTo>
                <a:cubicBezTo>
                  <a:pt x="940459" y="2157480"/>
                  <a:pt x="823897" y="2273318"/>
                  <a:pt x="738467" y="2415220"/>
                </a:cubicBezTo>
                <a:cubicBezTo>
                  <a:pt x="653036" y="2557121"/>
                  <a:pt x="610322" y="2706986"/>
                  <a:pt x="610322" y="2864815"/>
                </a:cubicBezTo>
                <a:cubicBezTo>
                  <a:pt x="610322" y="3026988"/>
                  <a:pt x="653036" y="3155134"/>
                  <a:pt x="738467" y="3249252"/>
                </a:cubicBezTo>
                <a:cubicBezTo>
                  <a:pt x="823897" y="3343371"/>
                  <a:pt x="939735" y="3390430"/>
                  <a:pt x="1085981" y="3390430"/>
                </a:cubicBezTo>
                <a:cubicBezTo>
                  <a:pt x="1259737" y="3390430"/>
                  <a:pt x="1411775" y="3315135"/>
                  <a:pt x="1542093" y="3164546"/>
                </a:cubicBezTo>
                <a:cubicBezTo>
                  <a:pt x="1672410" y="3013957"/>
                  <a:pt x="1814312" y="2749702"/>
                  <a:pt x="1967797" y="2371780"/>
                </a:cubicBezTo>
                <a:lnTo>
                  <a:pt x="2719295" y="519098"/>
                </a:lnTo>
                <a:lnTo>
                  <a:pt x="2295762" y="519098"/>
                </a:lnTo>
                <a:cubicBezTo>
                  <a:pt x="2095943" y="519098"/>
                  <a:pt x="1996032" y="448148"/>
                  <a:pt x="1996032" y="306246"/>
                </a:cubicBezTo>
                <a:cubicBezTo>
                  <a:pt x="1996032" y="210680"/>
                  <a:pt x="2031508" y="135747"/>
                  <a:pt x="2102459" y="81448"/>
                </a:cubicBezTo>
                <a:cubicBezTo>
                  <a:pt x="2173409" y="27149"/>
                  <a:pt x="2271871" y="0"/>
                  <a:pt x="23978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8147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mtClean="0"/>
            </a:lvl1pPr>
          </a:lstStyle>
          <a:p>
            <a:endParaRPr lang="de-DE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88F602D3-1589-16E3-EFCC-26F1EE0B7D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51E082-D5E4-FEF7-16DD-E52B28985ABC}"/>
              </a:ext>
            </a:extLst>
          </p:cNvPr>
          <p:cNvSpPr/>
          <p:nvPr userDrawn="1"/>
        </p:nvSpPr>
        <p:spPr>
          <a:xfrm>
            <a:off x="0" y="-8124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6666B46E-1A8F-99D1-B8E2-654992A34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031" y="3105833"/>
            <a:ext cx="6841937" cy="646331"/>
          </a:xfrm>
          <a:noFill/>
        </p:spPr>
        <p:txBody>
          <a:bodyPr wrap="none" rtlCol="0" anchor="ctr">
            <a:spAutoFit/>
          </a:bodyPr>
          <a:lstStyle>
            <a:lvl1pPr>
              <a:defRPr lang="en-US" sz="3600" spc="100" baseline="0" dirty="0">
                <a:solidFill>
                  <a:schemeClr val="bg1"/>
                </a:solidFill>
                <a:latin typeface="Gilroy Bold" panose="00000800000000000000" pitchFamily="50" charset="0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Tx/>
            </a:pPr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Rechteck 16">
            <a:extLst>
              <a:ext uri="{FF2B5EF4-FFF2-40B4-BE49-F238E27FC236}">
                <a16:creationId xmlns:a16="http://schemas.microsoft.com/office/drawing/2014/main" id="{D3F12974-A427-63F1-409C-366D51DF3EC6}"/>
              </a:ext>
            </a:extLst>
          </p:cNvPr>
          <p:cNvSpPr/>
          <p:nvPr userDrawn="1"/>
        </p:nvSpPr>
        <p:spPr>
          <a:xfrm>
            <a:off x="10429875" y="555647"/>
            <a:ext cx="1762125" cy="473053"/>
          </a:xfrm>
          <a:prstGeom prst="rect">
            <a:avLst/>
          </a:prstGeom>
          <a:gradFill>
            <a:gsLst>
              <a:gs pos="0">
                <a:srgbClr val="7ED878"/>
              </a:gs>
              <a:gs pos="56600">
                <a:srgbClr val="34CA8C"/>
              </a:gs>
              <a:gs pos="100000">
                <a:srgbClr val="42D0C6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Gilroy Bold" panose="00000800000000000000" pitchFamily="50" charset="0"/>
                <a:cs typeface="Poppins" panose="00000500000000000000" pitchFamily="2" charset="0"/>
              </a:rPr>
              <a:t>cloud ahead</a:t>
            </a:r>
          </a:p>
        </p:txBody>
      </p:sp>
    </p:spTree>
    <p:extLst>
      <p:ext uri="{BB962C8B-B14F-4D97-AF65-F5344CB8AC3E}">
        <p14:creationId xmlns:p14="http://schemas.microsoft.com/office/powerpoint/2010/main" val="3714454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1A992D-FB2A-4BC6-8B49-3349083F7AA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714614" y="2037030"/>
            <a:ext cx="2893051" cy="3618487"/>
          </a:xfrm>
          <a:custGeom>
            <a:avLst/>
            <a:gdLst/>
            <a:ahLst/>
            <a:cxnLst/>
            <a:rect l="l" t="t" r="r" b="b"/>
            <a:pathLst>
              <a:path w="2893051" h="3618487">
                <a:moveTo>
                  <a:pt x="2069878" y="510411"/>
                </a:moveTo>
                <a:cubicBezTo>
                  <a:pt x="1958384" y="510411"/>
                  <a:pt x="1838926" y="554575"/>
                  <a:pt x="1711505" y="642901"/>
                </a:cubicBezTo>
                <a:cubicBezTo>
                  <a:pt x="1584083" y="731227"/>
                  <a:pt x="1466073" y="852133"/>
                  <a:pt x="1357476" y="1005618"/>
                </a:cubicBezTo>
                <a:lnTo>
                  <a:pt x="1781007" y="1005618"/>
                </a:lnTo>
                <a:cubicBezTo>
                  <a:pt x="2140105" y="1005618"/>
                  <a:pt x="2319654" y="907880"/>
                  <a:pt x="2319654" y="712403"/>
                </a:cubicBezTo>
                <a:cubicBezTo>
                  <a:pt x="2319654" y="654485"/>
                  <a:pt x="2296124" y="606339"/>
                  <a:pt x="2249065" y="567968"/>
                </a:cubicBezTo>
                <a:cubicBezTo>
                  <a:pt x="2202006" y="529597"/>
                  <a:pt x="2142277" y="510411"/>
                  <a:pt x="2069878" y="510411"/>
                </a:cubicBezTo>
                <a:close/>
                <a:moveTo>
                  <a:pt x="2124177" y="0"/>
                </a:moveTo>
                <a:cubicBezTo>
                  <a:pt x="2350061" y="0"/>
                  <a:pt x="2534678" y="65159"/>
                  <a:pt x="2678027" y="195477"/>
                </a:cubicBezTo>
                <a:cubicBezTo>
                  <a:pt x="2821377" y="325795"/>
                  <a:pt x="2893051" y="493760"/>
                  <a:pt x="2893051" y="699372"/>
                </a:cubicBezTo>
                <a:cubicBezTo>
                  <a:pt x="2893051" y="988967"/>
                  <a:pt x="2756942" y="1211955"/>
                  <a:pt x="2484723" y="1368336"/>
                </a:cubicBezTo>
                <a:cubicBezTo>
                  <a:pt x="2303726" y="1472590"/>
                  <a:pt x="2032231" y="1524717"/>
                  <a:pt x="1670237" y="1524717"/>
                </a:cubicBezTo>
                <a:lnTo>
                  <a:pt x="1018649" y="1524717"/>
                </a:lnTo>
                <a:cubicBezTo>
                  <a:pt x="804350" y="1930149"/>
                  <a:pt x="697200" y="2274767"/>
                  <a:pt x="697200" y="2558570"/>
                </a:cubicBezTo>
                <a:cubicBezTo>
                  <a:pt x="697200" y="2717847"/>
                  <a:pt x="739191" y="2845269"/>
                  <a:pt x="823173" y="2940835"/>
                </a:cubicBezTo>
                <a:cubicBezTo>
                  <a:pt x="907156" y="3036401"/>
                  <a:pt x="1018649" y="3084184"/>
                  <a:pt x="1157655" y="3084184"/>
                </a:cubicBezTo>
                <a:cubicBezTo>
                  <a:pt x="1350235" y="3084184"/>
                  <a:pt x="1541368" y="2971242"/>
                  <a:pt x="1731052" y="2745358"/>
                </a:cubicBezTo>
                <a:cubicBezTo>
                  <a:pt x="1920737" y="2519475"/>
                  <a:pt x="2061190" y="2236396"/>
                  <a:pt x="2152413" y="1896122"/>
                </a:cubicBezTo>
                <a:lnTo>
                  <a:pt x="2187164" y="1765804"/>
                </a:lnTo>
                <a:cubicBezTo>
                  <a:pt x="2234947" y="1587704"/>
                  <a:pt x="2330513" y="1498653"/>
                  <a:pt x="2473863" y="1498653"/>
                </a:cubicBezTo>
                <a:cubicBezTo>
                  <a:pt x="2550606" y="1498653"/>
                  <a:pt x="2613230" y="1526889"/>
                  <a:pt x="2661738" y="1583360"/>
                </a:cubicBezTo>
                <a:cubicBezTo>
                  <a:pt x="2710245" y="1639831"/>
                  <a:pt x="2734498" y="1712954"/>
                  <a:pt x="2734498" y="1802728"/>
                </a:cubicBezTo>
                <a:cubicBezTo>
                  <a:pt x="2734498" y="2086531"/>
                  <a:pt x="2612869" y="2421736"/>
                  <a:pt x="2369609" y="2808345"/>
                </a:cubicBezTo>
                <a:cubicBezTo>
                  <a:pt x="2030783" y="3348439"/>
                  <a:pt x="1622454" y="3618487"/>
                  <a:pt x="1144623" y="3618487"/>
                </a:cubicBezTo>
                <a:cubicBezTo>
                  <a:pt x="847789" y="3618487"/>
                  <a:pt x="604892" y="3518938"/>
                  <a:pt x="415931" y="3319842"/>
                </a:cubicBezTo>
                <a:cubicBezTo>
                  <a:pt x="226970" y="3120746"/>
                  <a:pt x="132490" y="2864816"/>
                  <a:pt x="132490" y="2552054"/>
                </a:cubicBezTo>
                <a:cubicBezTo>
                  <a:pt x="132490" y="2256667"/>
                  <a:pt x="225160" y="1914222"/>
                  <a:pt x="410501" y="1524717"/>
                </a:cubicBezTo>
                <a:lnTo>
                  <a:pt x="301903" y="1524717"/>
                </a:lnTo>
                <a:cubicBezTo>
                  <a:pt x="100635" y="1524717"/>
                  <a:pt x="0" y="1455938"/>
                  <a:pt x="0" y="1318380"/>
                </a:cubicBezTo>
                <a:cubicBezTo>
                  <a:pt x="0" y="1219918"/>
                  <a:pt x="35114" y="1143176"/>
                  <a:pt x="105340" y="1088153"/>
                </a:cubicBezTo>
                <a:cubicBezTo>
                  <a:pt x="175567" y="1033130"/>
                  <a:pt x="274391" y="1005618"/>
                  <a:pt x="401813" y="1005618"/>
                </a:cubicBezTo>
                <a:lnTo>
                  <a:pt x="705888" y="1005618"/>
                </a:lnTo>
                <a:lnTo>
                  <a:pt x="766703" y="923084"/>
                </a:lnTo>
                <a:cubicBezTo>
                  <a:pt x="1217022" y="307695"/>
                  <a:pt x="1669514" y="0"/>
                  <a:pt x="21241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088644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5E88EA-9074-4BC3-9C8E-F3CFCE77165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710188" y="2466855"/>
            <a:ext cx="5599314" cy="3105904"/>
          </a:xfrm>
          <a:custGeom>
            <a:avLst/>
            <a:gdLst/>
            <a:ahLst/>
            <a:cxnLst/>
            <a:rect l="l" t="t" r="r" b="b"/>
            <a:pathLst>
              <a:path w="5599314" h="3105904">
                <a:moveTo>
                  <a:pt x="1194579" y="0"/>
                </a:moveTo>
                <a:cubicBezTo>
                  <a:pt x="1476934" y="0"/>
                  <a:pt x="1681460" y="82897"/>
                  <a:pt x="1808157" y="248690"/>
                </a:cubicBezTo>
                <a:cubicBezTo>
                  <a:pt x="1934855" y="414483"/>
                  <a:pt x="1998204" y="679824"/>
                  <a:pt x="1998204" y="1044713"/>
                </a:cubicBezTo>
                <a:lnTo>
                  <a:pt x="2000376" y="1216298"/>
                </a:lnTo>
                <a:lnTo>
                  <a:pt x="2013407" y="1972140"/>
                </a:lnTo>
                <a:lnTo>
                  <a:pt x="2788797" y="288871"/>
                </a:lnTo>
                <a:cubicBezTo>
                  <a:pt x="2875676" y="96291"/>
                  <a:pt x="3008165" y="0"/>
                  <a:pt x="3186266" y="0"/>
                </a:cubicBezTo>
                <a:cubicBezTo>
                  <a:pt x="3287624" y="0"/>
                  <a:pt x="3369435" y="30046"/>
                  <a:pt x="3431698" y="90137"/>
                </a:cubicBezTo>
                <a:cubicBezTo>
                  <a:pt x="3493961" y="150228"/>
                  <a:pt x="3525092" y="230228"/>
                  <a:pt x="3525092" y="330138"/>
                </a:cubicBezTo>
                <a:lnTo>
                  <a:pt x="3522920" y="354030"/>
                </a:lnTo>
                <a:lnTo>
                  <a:pt x="3483824" y="2006892"/>
                </a:lnTo>
                <a:lnTo>
                  <a:pt x="4461207" y="323622"/>
                </a:lnTo>
                <a:lnTo>
                  <a:pt x="4506818" y="238916"/>
                </a:lnTo>
                <a:cubicBezTo>
                  <a:pt x="4586457" y="99911"/>
                  <a:pt x="4708810" y="30408"/>
                  <a:pt x="4873879" y="30408"/>
                </a:cubicBezTo>
                <a:lnTo>
                  <a:pt x="5297412" y="30408"/>
                </a:lnTo>
                <a:cubicBezTo>
                  <a:pt x="5498680" y="30408"/>
                  <a:pt x="5599314" y="101358"/>
                  <a:pt x="5599314" y="243260"/>
                </a:cubicBezTo>
                <a:cubicBezTo>
                  <a:pt x="5599314" y="338826"/>
                  <a:pt x="5563839" y="413759"/>
                  <a:pt x="5492888" y="468058"/>
                </a:cubicBezTo>
                <a:cubicBezTo>
                  <a:pt x="5421937" y="522357"/>
                  <a:pt x="5323475" y="549506"/>
                  <a:pt x="5197501" y="549506"/>
                </a:cubicBezTo>
                <a:lnTo>
                  <a:pt x="4954242" y="549506"/>
                </a:lnTo>
                <a:lnTo>
                  <a:pt x="3616315" y="2849612"/>
                </a:lnTo>
                <a:cubicBezTo>
                  <a:pt x="3516404" y="3020473"/>
                  <a:pt x="3395499" y="3105904"/>
                  <a:pt x="3253597" y="3105904"/>
                </a:cubicBezTo>
                <a:cubicBezTo>
                  <a:pt x="3144999" y="3105904"/>
                  <a:pt x="3061016" y="3072238"/>
                  <a:pt x="3001650" y="3004907"/>
                </a:cubicBezTo>
                <a:cubicBezTo>
                  <a:pt x="2942283" y="2937577"/>
                  <a:pt x="2912599" y="2841649"/>
                  <a:pt x="2912599" y="2717123"/>
                </a:cubicBezTo>
                <a:lnTo>
                  <a:pt x="2969070" y="1159827"/>
                </a:lnTo>
                <a:lnTo>
                  <a:pt x="2178477" y="2849612"/>
                </a:lnTo>
                <a:cubicBezTo>
                  <a:pt x="2098838" y="3020473"/>
                  <a:pt x="1983724" y="3105904"/>
                  <a:pt x="1833135" y="3105904"/>
                </a:cubicBezTo>
                <a:cubicBezTo>
                  <a:pt x="1724537" y="3105904"/>
                  <a:pt x="1639468" y="3071514"/>
                  <a:pt x="1577929" y="3002735"/>
                </a:cubicBezTo>
                <a:cubicBezTo>
                  <a:pt x="1516391" y="2933957"/>
                  <a:pt x="1485621" y="2838752"/>
                  <a:pt x="1485621" y="2717123"/>
                </a:cubicBezTo>
                <a:lnTo>
                  <a:pt x="1440010" y="1216298"/>
                </a:lnTo>
                <a:cubicBezTo>
                  <a:pt x="1440010" y="951319"/>
                  <a:pt x="1417204" y="772856"/>
                  <a:pt x="1371593" y="680910"/>
                </a:cubicBezTo>
                <a:cubicBezTo>
                  <a:pt x="1325982" y="588964"/>
                  <a:pt x="1237294" y="542990"/>
                  <a:pt x="1105528" y="542990"/>
                </a:cubicBezTo>
                <a:cubicBezTo>
                  <a:pt x="988242" y="542990"/>
                  <a:pt x="871680" y="604891"/>
                  <a:pt x="755843" y="728693"/>
                </a:cubicBezTo>
                <a:cubicBezTo>
                  <a:pt x="640004" y="852495"/>
                  <a:pt x="582086" y="977382"/>
                  <a:pt x="582086" y="1103356"/>
                </a:cubicBezTo>
                <a:cubicBezTo>
                  <a:pt x="582086" y="1209058"/>
                  <a:pt x="614665" y="1294489"/>
                  <a:pt x="679824" y="1359647"/>
                </a:cubicBezTo>
                <a:cubicBezTo>
                  <a:pt x="744983" y="1424806"/>
                  <a:pt x="830413" y="1457386"/>
                  <a:pt x="936115" y="1457386"/>
                </a:cubicBezTo>
                <a:cubicBezTo>
                  <a:pt x="966523" y="1457386"/>
                  <a:pt x="995482" y="1456662"/>
                  <a:pt x="1022994" y="1455214"/>
                </a:cubicBezTo>
                <a:cubicBezTo>
                  <a:pt x="1050505" y="1453766"/>
                  <a:pt x="1067881" y="1453042"/>
                  <a:pt x="1075121" y="1453042"/>
                </a:cubicBezTo>
                <a:cubicBezTo>
                  <a:pt x="1251774" y="1453042"/>
                  <a:pt x="1340100" y="1526164"/>
                  <a:pt x="1340100" y="1672410"/>
                </a:cubicBezTo>
                <a:cubicBezTo>
                  <a:pt x="1340100" y="1769424"/>
                  <a:pt x="1290144" y="1850149"/>
                  <a:pt x="1190234" y="1914583"/>
                </a:cubicBezTo>
                <a:cubicBezTo>
                  <a:pt x="1090324" y="1979018"/>
                  <a:pt x="964351" y="2011236"/>
                  <a:pt x="812313" y="2011236"/>
                </a:cubicBezTo>
                <a:cubicBezTo>
                  <a:pt x="577742" y="2011236"/>
                  <a:pt x="383713" y="1930873"/>
                  <a:pt x="230228" y="1770148"/>
                </a:cubicBezTo>
                <a:cubicBezTo>
                  <a:pt x="76743" y="1609423"/>
                  <a:pt x="0" y="1405983"/>
                  <a:pt x="0" y="1159827"/>
                </a:cubicBezTo>
                <a:cubicBezTo>
                  <a:pt x="0" y="860097"/>
                  <a:pt x="121992" y="591860"/>
                  <a:pt x="365976" y="355116"/>
                </a:cubicBezTo>
                <a:cubicBezTo>
                  <a:pt x="609959" y="118372"/>
                  <a:pt x="886160" y="0"/>
                  <a:pt x="119457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542920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D63E33A-79F1-416B-9B12-AE11039F318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828828" y="1790019"/>
            <a:ext cx="3103732" cy="4022471"/>
          </a:xfrm>
          <a:custGeom>
            <a:avLst/>
            <a:gdLst/>
            <a:ahLst/>
            <a:cxnLst/>
            <a:rect l="l" t="t" r="r" b="b"/>
            <a:pathLst>
              <a:path w="3103732" h="4022471">
                <a:moveTo>
                  <a:pt x="2228431" y="514755"/>
                </a:moveTo>
                <a:cubicBezTo>
                  <a:pt x="2072050" y="514755"/>
                  <a:pt x="1929787" y="563262"/>
                  <a:pt x="1801641" y="660276"/>
                </a:cubicBezTo>
                <a:cubicBezTo>
                  <a:pt x="1673496" y="757290"/>
                  <a:pt x="1605080" y="868061"/>
                  <a:pt x="1596392" y="992586"/>
                </a:cubicBezTo>
                <a:lnTo>
                  <a:pt x="2117661" y="992586"/>
                </a:lnTo>
                <a:cubicBezTo>
                  <a:pt x="2411600" y="992586"/>
                  <a:pt x="2558570" y="907156"/>
                  <a:pt x="2558570" y="736295"/>
                </a:cubicBezTo>
                <a:cubicBezTo>
                  <a:pt x="2558570" y="669688"/>
                  <a:pt x="2528524" y="616113"/>
                  <a:pt x="2468433" y="575570"/>
                </a:cubicBezTo>
                <a:cubicBezTo>
                  <a:pt x="2408342" y="535027"/>
                  <a:pt x="2328342" y="514755"/>
                  <a:pt x="2228431" y="514755"/>
                </a:cubicBezTo>
                <a:close/>
                <a:moveTo>
                  <a:pt x="2274043" y="0"/>
                </a:moveTo>
                <a:cubicBezTo>
                  <a:pt x="2518750" y="0"/>
                  <a:pt x="2718209" y="67331"/>
                  <a:pt x="2872418" y="201993"/>
                </a:cubicBezTo>
                <a:cubicBezTo>
                  <a:pt x="3026627" y="336654"/>
                  <a:pt x="3103732" y="511135"/>
                  <a:pt x="3103732" y="725435"/>
                </a:cubicBezTo>
                <a:cubicBezTo>
                  <a:pt x="3103732" y="1010686"/>
                  <a:pt x="2981378" y="1229330"/>
                  <a:pt x="2736670" y="1381367"/>
                </a:cubicBezTo>
                <a:cubicBezTo>
                  <a:pt x="2597665" y="1468246"/>
                  <a:pt x="2376849" y="1511685"/>
                  <a:pt x="2074222" y="1511685"/>
                </a:cubicBezTo>
                <a:lnTo>
                  <a:pt x="1857026" y="1511685"/>
                </a:lnTo>
                <a:lnTo>
                  <a:pt x="2056847" y="1763633"/>
                </a:lnTo>
                <a:lnTo>
                  <a:pt x="2171960" y="1902638"/>
                </a:lnTo>
                <a:cubicBezTo>
                  <a:pt x="2394948" y="2177752"/>
                  <a:pt x="2506442" y="2468795"/>
                  <a:pt x="2506442" y="2775766"/>
                </a:cubicBezTo>
                <a:cubicBezTo>
                  <a:pt x="2506442" y="3074048"/>
                  <a:pt x="2407980" y="3335407"/>
                  <a:pt x="2211056" y="3559843"/>
                </a:cubicBezTo>
                <a:cubicBezTo>
                  <a:pt x="1941733" y="3868262"/>
                  <a:pt x="1589151" y="4022471"/>
                  <a:pt x="1153312" y="4022471"/>
                </a:cubicBezTo>
                <a:cubicBezTo>
                  <a:pt x="815933" y="4022471"/>
                  <a:pt x="539370" y="3918579"/>
                  <a:pt x="323623" y="3710795"/>
                </a:cubicBezTo>
                <a:cubicBezTo>
                  <a:pt x="107874" y="3503011"/>
                  <a:pt x="0" y="3236945"/>
                  <a:pt x="0" y="2912599"/>
                </a:cubicBezTo>
                <a:cubicBezTo>
                  <a:pt x="0" y="2515854"/>
                  <a:pt x="167965" y="2184992"/>
                  <a:pt x="503895" y="1920013"/>
                </a:cubicBezTo>
                <a:cubicBezTo>
                  <a:pt x="681996" y="1779560"/>
                  <a:pt x="846340" y="1709333"/>
                  <a:pt x="996931" y="1709333"/>
                </a:cubicBezTo>
                <a:cubicBezTo>
                  <a:pt x="1075120" y="1709333"/>
                  <a:pt x="1138831" y="1731777"/>
                  <a:pt x="1188062" y="1776664"/>
                </a:cubicBezTo>
                <a:cubicBezTo>
                  <a:pt x="1237294" y="1821551"/>
                  <a:pt x="1261909" y="1879470"/>
                  <a:pt x="1261909" y="1950421"/>
                </a:cubicBezTo>
                <a:cubicBezTo>
                  <a:pt x="1261909" y="2045987"/>
                  <a:pt x="1205439" y="2128521"/>
                  <a:pt x="1092497" y="2198024"/>
                </a:cubicBezTo>
                <a:lnTo>
                  <a:pt x="918739" y="2304450"/>
                </a:lnTo>
                <a:cubicBezTo>
                  <a:pt x="818829" y="2366713"/>
                  <a:pt x="735571" y="2453592"/>
                  <a:pt x="668964" y="2565085"/>
                </a:cubicBezTo>
                <a:cubicBezTo>
                  <a:pt x="602358" y="2676580"/>
                  <a:pt x="569054" y="2786625"/>
                  <a:pt x="569054" y="2895223"/>
                </a:cubicBezTo>
                <a:cubicBezTo>
                  <a:pt x="569054" y="3067532"/>
                  <a:pt x="627335" y="3209796"/>
                  <a:pt x="743896" y="3322014"/>
                </a:cubicBezTo>
                <a:cubicBezTo>
                  <a:pt x="860459" y="3434232"/>
                  <a:pt x="1008514" y="3490341"/>
                  <a:pt x="1188062" y="3490341"/>
                </a:cubicBezTo>
                <a:cubicBezTo>
                  <a:pt x="1386435" y="3490341"/>
                  <a:pt x="1558744" y="3416132"/>
                  <a:pt x="1704989" y="3267715"/>
                </a:cubicBezTo>
                <a:cubicBezTo>
                  <a:pt x="1851235" y="3119297"/>
                  <a:pt x="1924357" y="2944454"/>
                  <a:pt x="1924357" y="2743186"/>
                </a:cubicBezTo>
                <a:cubicBezTo>
                  <a:pt x="1924357" y="2615765"/>
                  <a:pt x="1894674" y="2499927"/>
                  <a:pt x="1835307" y="2395673"/>
                </a:cubicBezTo>
                <a:cubicBezTo>
                  <a:pt x="1775940" y="2291418"/>
                  <a:pt x="1647794" y="2129969"/>
                  <a:pt x="1450870" y="1911326"/>
                </a:cubicBezTo>
                <a:cubicBezTo>
                  <a:pt x="1313313" y="1759288"/>
                  <a:pt x="1214850" y="1626075"/>
                  <a:pt x="1155484" y="1511685"/>
                </a:cubicBezTo>
                <a:lnTo>
                  <a:pt x="569054" y="1511685"/>
                </a:lnTo>
                <a:cubicBezTo>
                  <a:pt x="369233" y="1511685"/>
                  <a:pt x="269323" y="1442906"/>
                  <a:pt x="269323" y="1305349"/>
                </a:cubicBezTo>
                <a:cubicBezTo>
                  <a:pt x="269323" y="1205438"/>
                  <a:pt x="304437" y="1128334"/>
                  <a:pt x="374664" y="1074035"/>
                </a:cubicBezTo>
                <a:cubicBezTo>
                  <a:pt x="444891" y="1019736"/>
                  <a:pt x="543715" y="992586"/>
                  <a:pt x="671136" y="992586"/>
                </a:cubicBezTo>
                <a:lnTo>
                  <a:pt x="1042542" y="992586"/>
                </a:lnTo>
                <a:cubicBezTo>
                  <a:pt x="1071501" y="705887"/>
                  <a:pt x="1202543" y="468782"/>
                  <a:pt x="1435666" y="281269"/>
                </a:cubicBezTo>
                <a:cubicBezTo>
                  <a:pt x="1668790" y="93757"/>
                  <a:pt x="1948249" y="0"/>
                  <a:pt x="2274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149233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C6A7DB-B899-43CD-82C3-7F0D8A22AB6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402344" y="2267857"/>
            <a:ext cx="5238359" cy="3408948"/>
          </a:xfrm>
          <a:custGeom>
            <a:avLst/>
            <a:gdLst>
              <a:gd name="connsiteX0" fmla="*/ 0 w 5269056"/>
              <a:gd name="connsiteY0" fmla="*/ 0 h 3408948"/>
              <a:gd name="connsiteX1" fmla="*/ 5269056 w 5269056"/>
              <a:gd name="connsiteY1" fmla="*/ 0 h 3408948"/>
              <a:gd name="connsiteX2" fmla="*/ 5269056 w 5269056"/>
              <a:gd name="connsiteY2" fmla="*/ 3408948 h 3408948"/>
              <a:gd name="connsiteX3" fmla="*/ 0 w 5269056"/>
              <a:gd name="connsiteY3" fmla="*/ 3408948 h 340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9056" h="3408948">
                <a:moveTo>
                  <a:pt x="0" y="0"/>
                </a:moveTo>
                <a:lnTo>
                  <a:pt x="5269056" y="0"/>
                </a:lnTo>
                <a:lnTo>
                  <a:pt x="5269056" y="3408948"/>
                </a:lnTo>
                <a:lnTo>
                  <a:pt x="0" y="34089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88997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C6A7DB-B899-43CD-82C3-7F0D8A22AB6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572250" y="2267857"/>
            <a:ext cx="5068454" cy="3408948"/>
          </a:xfrm>
          <a:custGeom>
            <a:avLst/>
            <a:gdLst>
              <a:gd name="connsiteX0" fmla="*/ 0 w 5269056"/>
              <a:gd name="connsiteY0" fmla="*/ 0 h 3408948"/>
              <a:gd name="connsiteX1" fmla="*/ 5269056 w 5269056"/>
              <a:gd name="connsiteY1" fmla="*/ 0 h 3408948"/>
              <a:gd name="connsiteX2" fmla="*/ 5269056 w 5269056"/>
              <a:gd name="connsiteY2" fmla="*/ 3408948 h 3408948"/>
              <a:gd name="connsiteX3" fmla="*/ 0 w 5269056"/>
              <a:gd name="connsiteY3" fmla="*/ 3408948 h 340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9056" h="3408948">
                <a:moveTo>
                  <a:pt x="0" y="0"/>
                </a:moveTo>
                <a:lnTo>
                  <a:pt x="5269056" y="0"/>
                </a:lnTo>
                <a:lnTo>
                  <a:pt x="5269056" y="3408948"/>
                </a:lnTo>
                <a:lnTo>
                  <a:pt x="0" y="34089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59467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A59712A-82C8-41F8-B08E-35738AA5D91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7" y="551296"/>
            <a:ext cx="3611129" cy="5417704"/>
          </a:xfrm>
          <a:custGeom>
            <a:avLst/>
            <a:gdLst>
              <a:gd name="connsiteX0" fmla="*/ 0 w 3611129"/>
              <a:gd name="connsiteY0" fmla="*/ 0 h 5417704"/>
              <a:gd name="connsiteX1" fmla="*/ 3611129 w 3611129"/>
              <a:gd name="connsiteY1" fmla="*/ 0 h 5417704"/>
              <a:gd name="connsiteX2" fmla="*/ 3611129 w 3611129"/>
              <a:gd name="connsiteY2" fmla="*/ 5417704 h 5417704"/>
              <a:gd name="connsiteX3" fmla="*/ 0 w 3611129"/>
              <a:gd name="connsiteY3" fmla="*/ 5417704 h 541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129" h="5417704">
                <a:moveTo>
                  <a:pt x="0" y="0"/>
                </a:moveTo>
                <a:lnTo>
                  <a:pt x="3611129" y="0"/>
                </a:lnTo>
                <a:lnTo>
                  <a:pt x="3611129" y="5417704"/>
                </a:lnTo>
                <a:lnTo>
                  <a:pt x="0" y="54177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29408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DB561A-9E5E-4CD1-96CE-B97092FC9F9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688114" y="2267857"/>
            <a:ext cx="6952466" cy="3701143"/>
          </a:xfrm>
          <a:custGeom>
            <a:avLst/>
            <a:gdLst>
              <a:gd name="connsiteX0" fmla="*/ 0 w 6952466"/>
              <a:gd name="connsiteY0" fmla="*/ 0 h 3701143"/>
              <a:gd name="connsiteX1" fmla="*/ 6952466 w 6952466"/>
              <a:gd name="connsiteY1" fmla="*/ 0 h 3701143"/>
              <a:gd name="connsiteX2" fmla="*/ 6952466 w 6952466"/>
              <a:gd name="connsiteY2" fmla="*/ 3701143 h 3701143"/>
              <a:gd name="connsiteX3" fmla="*/ 0 w 6952466"/>
              <a:gd name="connsiteY3" fmla="*/ 3701143 h 370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2466" h="3701143">
                <a:moveTo>
                  <a:pt x="0" y="0"/>
                </a:moveTo>
                <a:lnTo>
                  <a:pt x="6952466" y="0"/>
                </a:lnTo>
                <a:lnTo>
                  <a:pt x="6952466" y="3701143"/>
                </a:lnTo>
                <a:lnTo>
                  <a:pt x="0" y="3701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77263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DB561A-9E5E-4CD1-96CE-B97092FC9F9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6" y="2267857"/>
            <a:ext cx="6952466" cy="3701143"/>
          </a:xfrm>
          <a:custGeom>
            <a:avLst/>
            <a:gdLst>
              <a:gd name="connsiteX0" fmla="*/ 0 w 6952466"/>
              <a:gd name="connsiteY0" fmla="*/ 0 h 3701143"/>
              <a:gd name="connsiteX1" fmla="*/ 6952466 w 6952466"/>
              <a:gd name="connsiteY1" fmla="*/ 0 h 3701143"/>
              <a:gd name="connsiteX2" fmla="*/ 6952466 w 6952466"/>
              <a:gd name="connsiteY2" fmla="*/ 3701143 h 3701143"/>
              <a:gd name="connsiteX3" fmla="*/ 0 w 6952466"/>
              <a:gd name="connsiteY3" fmla="*/ 3701143 h 370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2466" h="3701143">
                <a:moveTo>
                  <a:pt x="0" y="0"/>
                </a:moveTo>
                <a:lnTo>
                  <a:pt x="6952466" y="0"/>
                </a:lnTo>
                <a:lnTo>
                  <a:pt x="6952466" y="3701143"/>
                </a:lnTo>
                <a:lnTo>
                  <a:pt x="0" y="3701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49122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C6E629D-BDB1-4BDD-8BCE-065482BE490A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74304" y="34235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2EFB150-A111-4BA5-9618-3D1E58DC834B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74304" y="47443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E1C0CD-63D4-4FE9-A6A0-35AD6D51F20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491283" y="34235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2F81365-5A43-4344-9269-24D96945CDA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491283" y="47443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57A955C-3601-46DD-9709-172D1CC5381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32794" y="34235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420BE34B-8833-413C-A615-EB43CD8A7A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32794" y="47443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8203AE7-F739-49C0-8554-40F82A69E8F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732794" y="1769386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38117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D2C874-EBE6-42CC-89F6-353B8350A9C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85458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E2BEE88-B2FE-40D8-A1E9-0CFF0ED4D62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429430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ED014AA-7DC2-4A35-8706-CB3F615D049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73402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7429380-862C-449C-8FF7-940B4E92542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917374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62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6666B46E-1A8F-99D1-B8E2-654992A34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031" y="3105833"/>
            <a:ext cx="6841937" cy="646331"/>
          </a:xfrm>
          <a:noFill/>
        </p:spPr>
        <p:txBody>
          <a:bodyPr wrap="none" rtlCol="0" anchor="ctr">
            <a:spAutoFit/>
          </a:bodyPr>
          <a:lstStyle>
            <a:lvl1pPr>
              <a:defRPr lang="en-US" sz="3600" spc="100" baseline="0" dirty="0"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Gilroy Bold" panose="00000800000000000000" pitchFamily="50" charset="0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Tx/>
            </a:pPr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Rechteck 16">
            <a:extLst>
              <a:ext uri="{FF2B5EF4-FFF2-40B4-BE49-F238E27FC236}">
                <a16:creationId xmlns:a16="http://schemas.microsoft.com/office/drawing/2014/main" id="{A54DD541-7BF5-C70A-5743-2F5DC0C62BD5}"/>
              </a:ext>
            </a:extLst>
          </p:cNvPr>
          <p:cNvSpPr/>
          <p:nvPr userDrawn="1"/>
        </p:nvSpPr>
        <p:spPr>
          <a:xfrm>
            <a:off x="10429875" y="555647"/>
            <a:ext cx="1762125" cy="473053"/>
          </a:xfrm>
          <a:prstGeom prst="rect">
            <a:avLst/>
          </a:prstGeom>
          <a:gradFill>
            <a:gsLst>
              <a:gs pos="0">
                <a:srgbClr val="7ED878"/>
              </a:gs>
              <a:gs pos="56600">
                <a:srgbClr val="34CA8C"/>
              </a:gs>
              <a:gs pos="100000">
                <a:srgbClr val="42D0C6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Gilroy Bold" panose="00000800000000000000" pitchFamily="50" charset="0"/>
                <a:cs typeface="Poppins" panose="00000500000000000000" pitchFamily="2" charset="0"/>
              </a:rPr>
              <a:t>cloud ahead</a:t>
            </a:r>
          </a:p>
        </p:txBody>
      </p:sp>
    </p:spTree>
    <p:extLst>
      <p:ext uri="{BB962C8B-B14F-4D97-AF65-F5344CB8AC3E}">
        <p14:creationId xmlns:p14="http://schemas.microsoft.com/office/powerpoint/2010/main" val="1826385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FF66CA0-03F1-4D28-9266-574546A9144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14257" y="3873954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DAD99D4-0050-4CF3-A7C9-58CDB05073F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370285" y="1956707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B75223-B6C8-4E1C-B313-3959986FCF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626313" y="3873954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79B63F4-E11C-4F1E-A7E0-368CDE77D9C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370285" y="3873954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02630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7AC50C8-23CD-49F3-9BDC-6A3366F4CD0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927616" y="2744292"/>
            <a:ext cx="1564418" cy="1564418"/>
          </a:xfrm>
          <a:custGeom>
            <a:avLst/>
            <a:gdLst>
              <a:gd name="connsiteX0" fmla="*/ 782209 w 1564418"/>
              <a:gd name="connsiteY0" fmla="*/ 0 h 1564418"/>
              <a:gd name="connsiteX1" fmla="*/ 1564418 w 1564418"/>
              <a:gd name="connsiteY1" fmla="*/ 782209 h 1564418"/>
              <a:gd name="connsiteX2" fmla="*/ 782209 w 1564418"/>
              <a:gd name="connsiteY2" fmla="*/ 1564418 h 1564418"/>
              <a:gd name="connsiteX3" fmla="*/ 0 w 1564418"/>
              <a:gd name="connsiteY3" fmla="*/ 782209 h 1564418"/>
              <a:gd name="connsiteX4" fmla="*/ 782209 w 1564418"/>
              <a:gd name="connsiteY4" fmla="*/ 0 h 156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418" h="1564418">
                <a:moveTo>
                  <a:pt x="782209" y="0"/>
                </a:moveTo>
                <a:cubicBezTo>
                  <a:pt x="1214211" y="0"/>
                  <a:pt x="1564418" y="350207"/>
                  <a:pt x="1564418" y="782209"/>
                </a:cubicBezTo>
                <a:cubicBezTo>
                  <a:pt x="1564418" y="1214211"/>
                  <a:pt x="1214211" y="1564418"/>
                  <a:pt x="782209" y="1564418"/>
                </a:cubicBezTo>
                <a:cubicBezTo>
                  <a:pt x="350207" y="1564418"/>
                  <a:pt x="0" y="1214211"/>
                  <a:pt x="0" y="782209"/>
                </a:cubicBezTo>
                <a:cubicBezTo>
                  <a:pt x="0" y="350207"/>
                  <a:pt x="350207" y="0"/>
                  <a:pt x="782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45DE1C0-5E75-4896-ADE3-2F770540B40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155262" y="2744292"/>
            <a:ext cx="1564418" cy="1564418"/>
          </a:xfrm>
          <a:custGeom>
            <a:avLst/>
            <a:gdLst>
              <a:gd name="connsiteX0" fmla="*/ 782209 w 1564418"/>
              <a:gd name="connsiteY0" fmla="*/ 0 h 1564418"/>
              <a:gd name="connsiteX1" fmla="*/ 1564418 w 1564418"/>
              <a:gd name="connsiteY1" fmla="*/ 782209 h 1564418"/>
              <a:gd name="connsiteX2" fmla="*/ 782209 w 1564418"/>
              <a:gd name="connsiteY2" fmla="*/ 1564418 h 1564418"/>
              <a:gd name="connsiteX3" fmla="*/ 0 w 1564418"/>
              <a:gd name="connsiteY3" fmla="*/ 782209 h 1564418"/>
              <a:gd name="connsiteX4" fmla="*/ 782209 w 1564418"/>
              <a:gd name="connsiteY4" fmla="*/ 0 h 156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418" h="1564418">
                <a:moveTo>
                  <a:pt x="782209" y="0"/>
                </a:moveTo>
                <a:cubicBezTo>
                  <a:pt x="1214211" y="0"/>
                  <a:pt x="1564418" y="350207"/>
                  <a:pt x="1564418" y="782209"/>
                </a:cubicBezTo>
                <a:cubicBezTo>
                  <a:pt x="1564418" y="1214211"/>
                  <a:pt x="1214211" y="1564418"/>
                  <a:pt x="782209" y="1564418"/>
                </a:cubicBezTo>
                <a:cubicBezTo>
                  <a:pt x="350207" y="1564418"/>
                  <a:pt x="0" y="1214211"/>
                  <a:pt x="0" y="782209"/>
                </a:cubicBezTo>
                <a:cubicBezTo>
                  <a:pt x="0" y="350207"/>
                  <a:pt x="350207" y="0"/>
                  <a:pt x="782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53102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78BF65F-99F7-4D2C-AD30-B09802DB1DE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500085" y="2267856"/>
            <a:ext cx="3352801" cy="3701143"/>
          </a:xfrm>
          <a:custGeom>
            <a:avLst/>
            <a:gdLst>
              <a:gd name="connsiteX0" fmla="*/ 0 w 3352801"/>
              <a:gd name="connsiteY0" fmla="*/ 0 h 3701143"/>
              <a:gd name="connsiteX1" fmla="*/ 3352801 w 3352801"/>
              <a:gd name="connsiteY1" fmla="*/ 0 h 3701143"/>
              <a:gd name="connsiteX2" fmla="*/ 3352801 w 3352801"/>
              <a:gd name="connsiteY2" fmla="*/ 3701143 h 3701143"/>
              <a:gd name="connsiteX3" fmla="*/ 0 w 3352801"/>
              <a:gd name="connsiteY3" fmla="*/ 3701143 h 370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1" h="3701143">
                <a:moveTo>
                  <a:pt x="0" y="0"/>
                </a:moveTo>
                <a:lnTo>
                  <a:pt x="3352801" y="0"/>
                </a:lnTo>
                <a:lnTo>
                  <a:pt x="3352801" y="3701143"/>
                </a:lnTo>
                <a:lnTo>
                  <a:pt x="0" y="3701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07545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5206C6B-0AE7-4F90-A7F6-4A125908B06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5" y="2267857"/>
            <a:ext cx="2968428" cy="3701142"/>
          </a:xfrm>
          <a:custGeom>
            <a:avLst/>
            <a:gdLst>
              <a:gd name="connsiteX0" fmla="*/ 0 w 2968428"/>
              <a:gd name="connsiteY0" fmla="*/ 0 h 3701142"/>
              <a:gd name="connsiteX1" fmla="*/ 2968428 w 2968428"/>
              <a:gd name="connsiteY1" fmla="*/ 0 h 3701142"/>
              <a:gd name="connsiteX2" fmla="*/ 2968428 w 2968428"/>
              <a:gd name="connsiteY2" fmla="*/ 3701142 h 3701142"/>
              <a:gd name="connsiteX3" fmla="*/ 0 w 2968428"/>
              <a:gd name="connsiteY3" fmla="*/ 3701142 h 370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428" h="3701142">
                <a:moveTo>
                  <a:pt x="0" y="0"/>
                </a:moveTo>
                <a:lnTo>
                  <a:pt x="2968428" y="0"/>
                </a:lnTo>
                <a:lnTo>
                  <a:pt x="2968428" y="3701142"/>
                </a:lnTo>
                <a:lnTo>
                  <a:pt x="0" y="370114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98678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25421DE-301B-41CF-820C-CCCA53AFD8F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613355" y="2320745"/>
            <a:ext cx="1814285" cy="1814285"/>
          </a:xfrm>
          <a:custGeom>
            <a:avLst/>
            <a:gdLst>
              <a:gd name="connsiteX0" fmla="*/ 0 w 1814285"/>
              <a:gd name="connsiteY0" fmla="*/ 0 h 1814285"/>
              <a:gd name="connsiteX1" fmla="*/ 1814285 w 1814285"/>
              <a:gd name="connsiteY1" fmla="*/ 0 h 1814285"/>
              <a:gd name="connsiteX2" fmla="*/ 1814285 w 1814285"/>
              <a:gd name="connsiteY2" fmla="*/ 1814285 h 1814285"/>
              <a:gd name="connsiteX3" fmla="*/ 0 w 1814285"/>
              <a:gd name="connsiteY3" fmla="*/ 1814285 h 181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285" h="1814285">
                <a:moveTo>
                  <a:pt x="0" y="0"/>
                </a:moveTo>
                <a:lnTo>
                  <a:pt x="1814285" y="0"/>
                </a:lnTo>
                <a:lnTo>
                  <a:pt x="1814285" y="1814285"/>
                </a:lnTo>
                <a:lnTo>
                  <a:pt x="0" y="1814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DF746D6-E554-4133-92D7-7F7E50E01FB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675290" y="2320745"/>
            <a:ext cx="1814285" cy="1814285"/>
          </a:xfrm>
          <a:custGeom>
            <a:avLst/>
            <a:gdLst>
              <a:gd name="connsiteX0" fmla="*/ 0 w 1814285"/>
              <a:gd name="connsiteY0" fmla="*/ 0 h 1814285"/>
              <a:gd name="connsiteX1" fmla="*/ 1814285 w 1814285"/>
              <a:gd name="connsiteY1" fmla="*/ 0 h 1814285"/>
              <a:gd name="connsiteX2" fmla="*/ 1814285 w 1814285"/>
              <a:gd name="connsiteY2" fmla="*/ 1814285 h 1814285"/>
              <a:gd name="connsiteX3" fmla="*/ 0 w 1814285"/>
              <a:gd name="connsiteY3" fmla="*/ 1814285 h 181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285" h="1814285">
                <a:moveTo>
                  <a:pt x="0" y="0"/>
                </a:moveTo>
                <a:lnTo>
                  <a:pt x="1814285" y="0"/>
                </a:lnTo>
                <a:lnTo>
                  <a:pt x="1814285" y="1814285"/>
                </a:lnTo>
                <a:lnTo>
                  <a:pt x="0" y="1814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7D820B0-0F42-42D3-8B3C-72EFF85855E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51421" y="2320745"/>
            <a:ext cx="1814285" cy="1814285"/>
          </a:xfrm>
          <a:custGeom>
            <a:avLst/>
            <a:gdLst>
              <a:gd name="connsiteX0" fmla="*/ 0 w 1814285"/>
              <a:gd name="connsiteY0" fmla="*/ 0 h 1814285"/>
              <a:gd name="connsiteX1" fmla="*/ 1814285 w 1814285"/>
              <a:gd name="connsiteY1" fmla="*/ 0 h 1814285"/>
              <a:gd name="connsiteX2" fmla="*/ 1814285 w 1814285"/>
              <a:gd name="connsiteY2" fmla="*/ 1814285 h 1814285"/>
              <a:gd name="connsiteX3" fmla="*/ 0 w 1814285"/>
              <a:gd name="connsiteY3" fmla="*/ 1814285 h 181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285" h="1814285">
                <a:moveTo>
                  <a:pt x="0" y="0"/>
                </a:moveTo>
                <a:lnTo>
                  <a:pt x="1814285" y="0"/>
                </a:lnTo>
                <a:lnTo>
                  <a:pt x="1814285" y="1814285"/>
                </a:lnTo>
                <a:lnTo>
                  <a:pt x="0" y="1814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15325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EC66BA5-A4DE-41BA-8A9A-481C34F15CE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9373635" y="2267857"/>
            <a:ext cx="2267070" cy="1999343"/>
          </a:xfrm>
          <a:custGeom>
            <a:avLst/>
            <a:gdLst>
              <a:gd name="connsiteX0" fmla="*/ 0 w 2267070"/>
              <a:gd name="connsiteY0" fmla="*/ 0 h 1999343"/>
              <a:gd name="connsiteX1" fmla="*/ 2267070 w 2267070"/>
              <a:gd name="connsiteY1" fmla="*/ 0 h 1999343"/>
              <a:gd name="connsiteX2" fmla="*/ 2267070 w 2267070"/>
              <a:gd name="connsiteY2" fmla="*/ 1999343 h 1999343"/>
              <a:gd name="connsiteX3" fmla="*/ 0 w 2267070"/>
              <a:gd name="connsiteY3" fmla="*/ 1999343 h 19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070" h="1999343">
                <a:moveTo>
                  <a:pt x="0" y="0"/>
                </a:moveTo>
                <a:lnTo>
                  <a:pt x="2267070" y="0"/>
                </a:lnTo>
                <a:lnTo>
                  <a:pt x="2267070" y="1999343"/>
                </a:lnTo>
                <a:lnTo>
                  <a:pt x="0" y="19993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A7A51E6-F9A0-40AA-ADDC-A7400CAF6FF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122236" y="3201658"/>
            <a:ext cx="2267070" cy="1999343"/>
          </a:xfrm>
          <a:custGeom>
            <a:avLst/>
            <a:gdLst>
              <a:gd name="connsiteX0" fmla="*/ 0 w 2267070"/>
              <a:gd name="connsiteY0" fmla="*/ 0 h 1999343"/>
              <a:gd name="connsiteX1" fmla="*/ 2267070 w 2267070"/>
              <a:gd name="connsiteY1" fmla="*/ 0 h 1999343"/>
              <a:gd name="connsiteX2" fmla="*/ 2267070 w 2267070"/>
              <a:gd name="connsiteY2" fmla="*/ 1999343 h 1999343"/>
              <a:gd name="connsiteX3" fmla="*/ 0 w 2267070"/>
              <a:gd name="connsiteY3" fmla="*/ 1999343 h 19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070" h="1999343">
                <a:moveTo>
                  <a:pt x="0" y="0"/>
                </a:moveTo>
                <a:lnTo>
                  <a:pt x="2267070" y="0"/>
                </a:lnTo>
                <a:lnTo>
                  <a:pt x="2267070" y="1999343"/>
                </a:lnTo>
                <a:lnTo>
                  <a:pt x="0" y="19993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F82645-75A6-4495-8F43-66C8D971334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96797" y="2267858"/>
            <a:ext cx="2267070" cy="1999343"/>
          </a:xfrm>
          <a:custGeom>
            <a:avLst/>
            <a:gdLst>
              <a:gd name="connsiteX0" fmla="*/ 0 w 2267070"/>
              <a:gd name="connsiteY0" fmla="*/ 0 h 1999343"/>
              <a:gd name="connsiteX1" fmla="*/ 2267070 w 2267070"/>
              <a:gd name="connsiteY1" fmla="*/ 0 h 1999343"/>
              <a:gd name="connsiteX2" fmla="*/ 2267070 w 2267070"/>
              <a:gd name="connsiteY2" fmla="*/ 1999343 h 1999343"/>
              <a:gd name="connsiteX3" fmla="*/ 0 w 2267070"/>
              <a:gd name="connsiteY3" fmla="*/ 1999343 h 19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070" h="1999343">
                <a:moveTo>
                  <a:pt x="0" y="0"/>
                </a:moveTo>
                <a:lnTo>
                  <a:pt x="2267070" y="0"/>
                </a:lnTo>
                <a:lnTo>
                  <a:pt x="2267070" y="1999343"/>
                </a:lnTo>
                <a:lnTo>
                  <a:pt x="0" y="19993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43317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C01FE1B-3451-420C-B770-C23E1F7C66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385560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69C6D93-FE47-41F1-8925-2AB2EA7FE118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19824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CF712EE-FBC7-4AAB-8B38-5A2BDF367A1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054090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C258C2C-7CDB-42DA-A985-ADD37DD88C1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51296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46411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BA42209-D0B5-4686-A4FB-78562097DD9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849589" y="2447269"/>
            <a:ext cx="1963462" cy="1963462"/>
          </a:xfrm>
          <a:custGeom>
            <a:avLst/>
            <a:gdLst>
              <a:gd name="connsiteX0" fmla="*/ 981731 w 1963462"/>
              <a:gd name="connsiteY0" fmla="*/ 0 h 1963462"/>
              <a:gd name="connsiteX1" fmla="*/ 1963462 w 1963462"/>
              <a:gd name="connsiteY1" fmla="*/ 981731 h 1963462"/>
              <a:gd name="connsiteX2" fmla="*/ 981731 w 1963462"/>
              <a:gd name="connsiteY2" fmla="*/ 1963462 h 1963462"/>
              <a:gd name="connsiteX3" fmla="*/ 0 w 1963462"/>
              <a:gd name="connsiteY3" fmla="*/ 981731 h 1963462"/>
              <a:gd name="connsiteX4" fmla="*/ 981731 w 1963462"/>
              <a:gd name="connsiteY4" fmla="*/ 0 h 196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2" h="1963462">
                <a:moveTo>
                  <a:pt x="981731" y="0"/>
                </a:moveTo>
                <a:cubicBezTo>
                  <a:pt x="1523926" y="0"/>
                  <a:pt x="1963462" y="439536"/>
                  <a:pt x="1963462" y="981731"/>
                </a:cubicBezTo>
                <a:cubicBezTo>
                  <a:pt x="1963462" y="1523926"/>
                  <a:pt x="1523926" y="1963462"/>
                  <a:pt x="981731" y="1963462"/>
                </a:cubicBezTo>
                <a:cubicBezTo>
                  <a:pt x="439536" y="1963462"/>
                  <a:pt x="0" y="1523926"/>
                  <a:pt x="0" y="981731"/>
                </a:cubicBezTo>
                <a:cubicBezTo>
                  <a:pt x="0" y="439536"/>
                  <a:pt x="439536" y="0"/>
                  <a:pt x="981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2F08FDB-26F1-41E7-BC36-E1E5E34FAF8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424217" y="2447269"/>
            <a:ext cx="1963462" cy="1963462"/>
          </a:xfrm>
          <a:custGeom>
            <a:avLst/>
            <a:gdLst>
              <a:gd name="connsiteX0" fmla="*/ 981731 w 1963462"/>
              <a:gd name="connsiteY0" fmla="*/ 0 h 1963462"/>
              <a:gd name="connsiteX1" fmla="*/ 1963462 w 1963462"/>
              <a:gd name="connsiteY1" fmla="*/ 981731 h 1963462"/>
              <a:gd name="connsiteX2" fmla="*/ 981731 w 1963462"/>
              <a:gd name="connsiteY2" fmla="*/ 1963462 h 1963462"/>
              <a:gd name="connsiteX3" fmla="*/ 0 w 1963462"/>
              <a:gd name="connsiteY3" fmla="*/ 981731 h 1963462"/>
              <a:gd name="connsiteX4" fmla="*/ 981731 w 1963462"/>
              <a:gd name="connsiteY4" fmla="*/ 0 h 196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2" h="1963462">
                <a:moveTo>
                  <a:pt x="981731" y="0"/>
                </a:moveTo>
                <a:cubicBezTo>
                  <a:pt x="1523926" y="0"/>
                  <a:pt x="1963462" y="439536"/>
                  <a:pt x="1963462" y="981731"/>
                </a:cubicBezTo>
                <a:cubicBezTo>
                  <a:pt x="1963462" y="1523926"/>
                  <a:pt x="1523926" y="1963462"/>
                  <a:pt x="981731" y="1963462"/>
                </a:cubicBezTo>
                <a:cubicBezTo>
                  <a:pt x="439536" y="1963462"/>
                  <a:pt x="0" y="1523926"/>
                  <a:pt x="0" y="981731"/>
                </a:cubicBezTo>
                <a:cubicBezTo>
                  <a:pt x="0" y="439536"/>
                  <a:pt x="439536" y="0"/>
                  <a:pt x="981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3ED955A-CD75-4955-865A-E8CA1F36695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274961" y="2447269"/>
            <a:ext cx="1963462" cy="1963462"/>
          </a:xfrm>
          <a:custGeom>
            <a:avLst/>
            <a:gdLst>
              <a:gd name="connsiteX0" fmla="*/ 981731 w 1963462"/>
              <a:gd name="connsiteY0" fmla="*/ 0 h 1963462"/>
              <a:gd name="connsiteX1" fmla="*/ 1963462 w 1963462"/>
              <a:gd name="connsiteY1" fmla="*/ 981731 h 1963462"/>
              <a:gd name="connsiteX2" fmla="*/ 981731 w 1963462"/>
              <a:gd name="connsiteY2" fmla="*/ 1963462 h 1963462"/>
              <a:gd name="connsiteX3" fmla="*/ 0 w 1963462"/>
              <a:gd name="connsiteY3" fmla="*/ 981731 h 1963462"/>
              <a:gd name="connsiteX4" fmla="*/ 981731 w 1963462"/>
              <a:gd name="connsiteY4" fmla="*/ 0 h 196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2" h="1963462">
                <a:moveTo>
                  <a:pt x="981731" y="0"/>
                </a:moveTo>
                <a:cubicBezTo>
                  <a:pt x="1523926" y="0"/>
                  <a:pt x="1963462" y="439536"/>
                  <a:pt x="1963462" y="981731"/>
                </a:cubicBezTo>
                <a:cubicBezTo>
                  <a:pt x="1963462" y="1523926"/>
                  <a:pt x="1523926" y="1963462"/>
                  <a:pt x="981731" y="1963462"/>
                </a:cubicBezTo>
                <a:cubicBezTo>
                  <a:pt x="439536" y="1963462"/>
                  <a:pt x="0" y="1523926"/>
                  <a:pt x="0" y="981731"/>
                </a:cubicBezTo>
                <a:cubicBezTo>
                  <a:pt x="0" y="439536"/>
                  <a:pt x="439536" y="0"/>
                  <a:pt x="981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881872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021DB56-E65F-4BDA-B6DC-75052C471A3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316810" y="2819400"/>
            <a:ext cx="3323895" cy="3039988"/>
          </a:xfrm>
          <a:custGeom>
            <a:avLst/>
            <a:gdLst>
              <a:gd name="connsiteX0" fmla="*/ 0 w 3323895"/>
              <a:gd name="connsiteY0" fmla="*/ 0 h 3039988"/>
              <a:gd name="connsiteX1" fmla="*/ 3323895 w 3323895"/>
              <a:gd name="connsiteY1" fmla="*/ 0 h 3039988"/>
              <a:gd name="connsiteX2" fmla="*/ 3323895 w 3323895"/>
              <a:gd name="connsiteY2" fmla="*/ 3039988 h 3039988"/>
              <a:gd name="connsiteX3" fmla="*/ 0 w 3323895"/>
              <a:gd name="connsiteY3" fmla="*/ 3039988 h 303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3895" h="3039988">
                <a:moveTo>
                  <a:pt x="0" y="0"/>
                </a:moveTo>
                <a:lnTo>
                  <a:pt x="3323895" y="0"/>
                </a:lnTo>
                <a:lnTo>
                  <a:pt x="3323895" y="3039988"/>
                </a:lnTo>
                <a:lnTo>
                  <a:pt x="0" y="30399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45572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492CF32-FD56-45F3-90FD-AA60479275F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959393" y="2219147"/>
            <a:ext cx="2681312" cy="3749853"/>
          </a:xfrm>
          <a:custGeom>
            <a:avLst/>
            <a:gdLst>
              <a:gd name="connsiteX0" fmla="*/ 0 w 2681312"/>
              <a:gd name="connsiteY0" fmla="*/ 0 h 3749853"/>
              <a:gd name="connsiteX1" fmla="*/ 2681312 w 2681312"/>
              <a:gd name="connsiteY1" fmla="*/ 0 h 3749853"/>
              <a:gd name="connsiteX2" fmla="*/ 2681312 w 2681312"/>
              <a:gd name="connsiteY2" fmla="*/ 3749853 h 3749853"/>
              <a:gd name="connsiteX3" fmla="*/ 0 w 2681312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312" h="3749853">
                <a:moveTo>
                  <a:pt x="0" y="0"/>
                </a:moveTo>
                <a:lnTo>
                  <a:pt x="2681312" y="0"/>
                </a:lnTo>
                <a:lnTo>
                  <a:pt x="2681312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25C2B41-BBF1-4228-B6F4-3A63AC1660C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0" y="2219147"/>
            <a:ext cx="2681312" cy="3749853"/>
          </a:xfrm>
          <a:custGeom>
            <a:avLst/>
            <a:gdLst>
              <a:gd name="connsiteX0" fmla="*/ 0 w 2681312"/>
              <a:gd name="connsiteY0" fmla="*/ 0 h 3749853"/>
              <a:gd name="connsiteX1" fmla="*/ 2681312 w 2681312"/>
              <a:gd name="connsiteY1" fmla="*/ 0 h 3749853"/>
              <a:gd name="connsiteX2" fmla="*/ 2681312 w 2681312"/>
              <a:gd name="connsiteY2" fmla="*/ 3749853 h 3749853"/>
              <a:gd name="connsiteX3" fmla="*/ 0 w 2681312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312" h="3749853">
                <a:moveTo>
                  <a:pt x="0" y="0"/>
                </a:moveTo>
                <a:lnTo>
                  <a:pt x="2681312" y="0"/>
                </a:lnTo>
                <a:lnTo>
                  <a:pt x="2681312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29781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blue gradient&#10;&#10;Description automatically generated">
            <a:extLst>
              <a:ext uri="{FF2B5EF4-FFF2-40B4-BE49-F238E27FC236}">
                <a16:creationId xmlns:a16="http://schemas.microsoft.com/office/drawing/2014/main" id="{ABEB93C1-602E-B0A3-F13E-005F1B5DBE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1">
            <a:extLst>
              <a:ext uri="{FF2B5EF4-FFF2-40B4-BE49-F238E27FC236}">
                <a16:creationId xmlns:a16="http://schemas.microsoft.com/office/drawing/2014/main" id="{6666B46E-1A8F-99D1-B8E2-654992A34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031" y="3105833"/>
            <a:ext cx="6841937" cy="646331"/>
          </a:xfrm>
          <a:noFill/>
        </p:spPr>
        <p:txBody>
          <a:bodyPr wrap="none" rtlCol="0" anchor="ctr">
            <a:spAutoFit/>
          </a:bodyPr>
          <a:lstStyle>
            <a:lvl1pPr>
              <a:defRPr lang="en-US" sz="3600" spc="100" baseline="0" dirty="0">
                <a:solidFill>
                  <a:schemeClr val="bg1"/>
                </a:solidFill>
                <a:latin typeface="Gilroy Bold" panose="00000800000000000000" pitchFamily="50" charset="0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Tx/>
            </a:pPr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742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19DB9A6-C048-4B44-9904-108D9404291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13222" y="2921000"/>
            <a:ext cx="1803400" cy="1803400"/>
          </a:xfrm>
          <a:custGeom>
            <a:avLst/>
            <a:gdLst>
              <a:gd name="connsiteX0" fmla="*/ 901700 w 1803400"/>
              <a:gd name="connsiteY0" fmla="*/ 0 h 1803400"/>
              <a:gd name="connsiteX1" fmla="*/ 1803400 w 1803400"/>
              <a:gd name="connsiteY1" fmla="*/ 901700 h 1803400"/>
              <a:gd name="connsiteX2" fmla="*/ 901700 w 1803400"/>
              <a:gd name="connsiteY2" fmla="*/ 1803400 h 1803400"/>
              <a:gd name="connsiteX3" fmla="*/ 0 w 1803400"/>
              <a:gd name="connsiteY3" fmla="*/ 901700 h 1803400"/>
              <a:gd name="connsiteX4" fmla="*/ 901700 w 18034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00" h="1803400">
                <a:moveTo>
                  <a:pt x="901700" y="0"/>
                </a:moveTo>
                <a:cubicBezTo>
                  <a:pt x="1399695" y="0"/>
                  <a:pt x="1803400" y="403705"/>
                  <a:pt x="1803400" y="901700"/>
                </a:cubicBezTo>
                <a:cubicBezTo>
                  <a:pt x="1803400" y="1399695"/>
                  <a:pt x="1399695" y="1803400"/>
                  <a:pt x="901700" y="1803400"/>
                </a:cubicBezTo>
                <a:cubicBezTo>
                  <a:pt x="403705" y="1803400"/>
                  <a:pt x="0" y="1399695"/>
                  <a:pt x="0" y="901700"/>
                </a:cubicBezTo>
                <a:cubicBezTo>
                  <a:pt x="0" y="403705"/>
                  <a:pt x="403705" y="0"/>
                  <a:pt x="901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B7C5E37-01A7-439D-8E5A-DD9F36D4523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046222" y="2921000"/>
            <a:ext cx="1803400" cy="1803400"/>
          </a:xfrm>
          <a:custGeom>
            <a:avLst/>
            <a:gdLst>
              <a:gd name="connsiteX0" fmla="*/ 901700 w 1803400"/>
              <a:gd name="connsiteY0" fmla="*/ 0 h 1803400"/>
              <a:gd name="connsiteX1" fmla="*/ 1803400 w 1803400"/>
              <a:gd name="connsiteY1" fmla="*/ 901700 h 1803400"/>
              <a:gd name="connsiteX2" fmla="*/ 901700 w 1803400"/>
              <a:gd name="connsiteY2" fmla="*/ 1803400 h 1803400"/>
              <a:gd name="connsiteX3" fmla="*/ 0 w 1803400"/>
              <a:gd name="connsiteY3" fmla="*/ 901700 h 1803400"/>
              <a:gd name="connsiteX4" fmla="*/ 901700 w 18034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00" h="1803400">
                <a:moveTo>
                  <a:pt x="901700" y="0"/>
                </a:moveTo>
                <a:cubicBezTo>
                  <a:pt x="1399695" y="0"/>
                  <a:pt x="1803400" y="403705"/>
                  <a:pt x="1803400" y="901700"/>
                </a:cubicBezTo>
                <a:cubicBezTo>
                  <a:pt x="1803400" y="1399695"/>
                  <a:pt x="1399695" y="1803400"/>
                  <a:pt x="901700" y="1803400"/>
                </a:cubicBezTo>
                <a:cubicBezTo>
                  <a:pt x="403705" y="1803400"/>
                  <a:pt x="0" y="1399695"/>
                  <a:pt x="0" y="901700"/>
                </a:cubicBezTo>
                <a:cubicBezTo>
                  <a:pt x="0" y="403705"/>
                  <a:pt x="403705" y="0"/>
                  <a:pt x="901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D0C8EB5-55E8-4D69-A8AE-8AEFF48D0AC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379222" y="2921000"/>
            <a:ext cx="1803400" cy="1803400"/>
          </a:xfrm>
          <a:custGeom>
            <a:avLst/>
            <a:gdLst>
              <a:gd name="connsiteX0" fmla="*/ 901700 w 1803400"/>
              <a:gd name="connsiteY0" fmla="*/ 0 h 1803400"/>
              <a:gd name="connsiteX1" fmla="*/ 1803400 w 1803400"/>
              <a:gd name="connsiteY1" fmla="*/ 901700 h 1803400"/>
              <a:gd name="connsiteX2" fmla="*/ 901700 w 1803400"/>
              <a:gd name="connsiteY2" fmla="*/ 1803400 h 1803400"/>
              <a:gd name="connsiteX3" fmla="*/ 0 w 1803400"/>
              <a:gd name="connsiteY3" fmla="*/ 901700 h 1803400"/>
              <a:gd name="connsiteX4" fmla="*/ 901700 w 18034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00" h="1803400">
                <a:moveTo>
                  <a:pt x="901700" y="0"/>
                </a:moveTo>
                <a:cubicBezTo>
                  <a:pt x="1399695" y="0"/>
                  <a:pt x="1803400" y="403705"/>
                  <a:pt x="1803400" y="901700"/>
                </a:cubicBezTo>
                <a:cubicBezTo>
                  <a:pt x="1803400" y="1399695"/>
                  <a:pt x="1399695" y="1803400"/>
                  <a:pt x="901700" y="1803400"/>
                </a:cubicBezTo>
                <a:cubicBezTo>
                  <a:pt x="403705" y="1803400"/>
                  <a:pt x="0" y="1399695"/>
                  <a:pt x="0" y="901700"/>
                </a:cubicBezTo>
                <a:cubicBezTo>
                  <a:pt x="0" y="403705"/>
                  <a:pt x="403705" y="0"/>
                  <a:pt x="901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63929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A305907-FDB1-40ED-B5BD-5633C0304C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368800" y="4203700"/>
            <a:ext cx="1727200" cy="1765299"/>
          </a:xfrm>
          <a:custGeom>
            <a:avLst/>
            <a:gdLst>
              <a:gd name="connsiteX0" fmla="*/ 0 w 1727200"/>
              <a:gd name="connsiteY0" fmla="*/ 0 h 1765299"/>
              <a:gd name="connsiteX1" fmla="*/ 1727200 w 1727200"/>
              <a:gd name="connsiteY1" fmla="*/ 0 h 1765299"/>
              <a:gd name="connsiteX2" fmla="*/ 1727200 w 1727200"/>
              <a:gd name="connsiteY2" fmla="*/ 1765299 h 1765299"/>
              <a:gd name="connsiteX3" fmla="*/ 0 w 1727200"/>
              <a:gd name="connsiteY3" fmla="*/ 1765299 h 176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1765299">
                <a:moveTo>
                  <a:pt x="0" y="0"/>
                </a:moveTo>
                <a:lnTo>
                  <a:pt x="1727200" y="0"/>
                </a:lnTo>
                <a:lnTo>
                  <a:pt x="1727200" y="1765299"/>
                </a:lnTo>
                <a:lnTo>
                  <a:pt x="0" y="17652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D4D30B4-0605-4AE6-955F-1BA759129DB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0" y="2219146"/>
            <a:ext cx="5544704" cy="3749853"/>
          </a:xfrm>
          <a:custGeom>
            <a:avLst/>
            <a:gdLst>
              <a:gd name="connsiteX0" fmla="*/ 0 w 5544704"/>
              <a:gd name="connsiteY0" fmla="*/ 0 h 3749853"/>
              <a:gd name="connsiteX1" fmla="*/ 5544704 w 5544704"/>
              <a:gd name="connsiteY1" fmla="*/ 0 h 3749853"/>
              <a:gd name="connsiteX2" fmla="*/ 5544704 w 5544704"/>
              <a:gd name="connsiteY2" fmla="*/ 3749853 h 3749853"/>
              <a:gd name="connsiteX3" fmla="*/ 0 w 5544704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4704" h="3749853">
                <a:moveTo>
                  <a:pt x="0" y="0"/>
                </a:moveTo>
                <a:lnTo>
                  <a:pt x="5544704" y="0"/>
                </a:lnTo>
                <a:lnTo>
                  <a:pt x="5544704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56105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7B9A0D6-79B9-441A-A773-98A6D39FF32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32460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3C75811-76B2-4593-817C-47088AFC97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9575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0182F0E-2F48-4B03-B1A6-4F25C44ACA23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86690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02392F2-0AE6-4B25-A80D-3CA69C754C1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55345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9370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A592C-FD0B-430D-87B8-ED8E5A236E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37859" y="1828801"/>
            <a:ext cx="3367561" cy="3848003"/>
          </a:xfrm>
          <a:custGeom>
            <a:avLst/>
            <a:gdLst>
              <a:gd name="connsiteX0" fmla="*/ 0 w 3367561"/>
              <a:gd name="connsiteY0" fmla="*/ 0 h 3848003"/>
              <a:gd name="connsiteX1" fmla="*/ 3367561 w 3367561"/>
              <a:gd name="connsiteY1" fmla="*/ 0 h 3848003"/>
              <a:gd name="connsiteX2" fmla="*/ 3367561 w 3367561"/>
              <a:gd name="connsiteY2" fmla="*/ 3848003 h 3848003"/>
              <a:gd name="connsiteX3" fmla="*/ 0 w 3367561"/>
              <a:gd name="connsiteY3" fmla="*/ 3848003 h 38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848003">
                <a:moveTo>
                  <a:pt x="0" y="0"/>
                </a:moveTo>
                <a:lnTo>
                  <a:pt x="3367561" y="0"/>
                </a:lnTo>
                <a:lnTo>
                  <a:pt x="3367561" y="3848003"/>
                </a:lnTo>
                <a:lnTo>
                  <a:pt x="0" y="38480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29809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A592C-FD0B-430D-87B8-ED8E5A236E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37859" y="551297"/>
            <a:ext cx="3367561" cy="5125508"/>
          </a:xfrm>
          <a:custGeom>
            <a:avLst/>
            <a:gdLst>
              <a:gd name="connsiteX0" fmla="*/ 0 w 3367561"/>
              <a:gd name="connsiteY0" fmla="*/ 0 h 3848003"/>
              <a:gd name="connsiteX1" fmla="*/ 3367561 w 3367561"/>
              <a:gd name="connsiteY1" fmla="*/ 0 h 3848003"/>
              <a:gd name="connsiteX2" fmla="*/ 3367561 w 3367561"/>
              <a:gd name="connsiteY2" fmla="*/ 3848003 h 3848003"/>
              <a:gd name="connsiteX3" fmla="*/ 0 w 3367561"/>
              <a:gd name="connsiteY3" fmla="*/ 3848003 h 38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848003">
                <a:moveTo>
                  <a:pt x="0" y="0"/>
                </a:moveTo>
                <a:lnTo>
                  <a:pt x="3367561" y="0"/>
                </a:lnTo>
                <a:lnTo>
                  <a:pt x="3367561" y="3848003"/>
                </a:lnTo>
                <a:lnTo>
                  <a:pt x="0" y="38480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57973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A592C-FD0B-430D-87B8-ED8E5A236E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202057" y="1828801"/>
            <a:ext cx="2403363" cy="3848003"/>
          </a:xfrm>
          <a:custGeom>
            <a:avLst/>
            <a:gdLst>
              <a:gd name="connsiteX0" fmla="*/ 0 w 3367561"/>
              <a:gd name="connsiteY0" fmla="*/ 0 h 3848003"/>
              <a:gd name="connsiteX1" fmla="*/ 3367561 w 3367561"/>
              <a:gd name="connsiteY1" fmla="*/ 0 h 3848003"/>
              <a:gd name="connsiteX2" fmla="*/ 3367561 w 3367561"/>
              <a:gd name="connsiteY2" fmla="*/ 3848003 h 3848003"/>
              <a:gd name="connsiteX3" fmla="*/ 0 w 3367561"/>
              <a:gd name="connsiteY3" fmla="*/ 3848003 h 38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848003">
                <a:moveTo>
                  <a:pt x="0" y="0"/>
                </a:moveTo>
                <a:lnTo>
                  <a:pt x="3367561" y="0"/>
                </a:lnTo>
                <a:lnTo>
                  <a:pt x="3367561" y="3848003"/>
                </a:lnTo>
                <a:lnTo>
                  <a:pt x="0" y="38480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18042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C9DCC5-14A3-4C20-975E-83F25A484E8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68078" y="2219147"/>
            <a:ext cx="2165131" cy="3640241"/>
          </a:xfrm>
          <a:custGeom>
            <a:avLst/>
            <a:gdLst>
              <a:gd name="connsiteX0" fmla="*/ 0 w 2165131"/>
              <a:gd name="connsiteY0" fmla="*/ 0 h 3640241"/>
              <a:gd name="connsiteX1" fmla="*/ 2165131 w 2165131"/>
              <a:gd name="connsiteY1" fmla="*/ 0 h 3640241"/>
              <a:gd name="connsiteX2" fmla="*/ 2165131 w 2165131"/>
              <a:gd name="connsiteY2" fmla="*/ 3640241 h 3640241"/>
              <a:gd name="connsiteX3" fmla="*/ 0 w 2165131"/>
              <a:gd name="connsiteY3" fmla="*/ 3640241 h 364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131" h="3640241">
                <a:moveTo>
                  <a:pt x="0" y="0"/>
                </a:moveTo>
                <a:lnTo>
                  <a:pt x="2165131" y="0"/>
                </a:lnTo>
                <a:lnTo>
                  <a:pt x="2165131" y="3640241"/>
                </a:lnTo>
                <a:lnTo>
                  <a:pt x="0" y="36402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652014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6A7A39A-6A3C-4F32-A8A4-688A8E8D33B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73144" y="2219147"/>
            <a:ext cx="3367561" cy="3749853"/>
          </a:xfrm>
          <a:custGeom>
            <a:avLst/>
            <a:gdLst>
              <a:gd name="connsiteX0" fmla="*/ 0 w 3367561"/>
              <a:gd name="connsiteY0" fmla="*/ 0 h 3749853"/>
              <a:gd name="connsiteX1" fmla="*/ 3367561 w 3367561"/>
              <a:gd name="connsiteY1" fmla="*/ 0 h 3749853"/>
              <a:gd name="connsiteX2" fmla="*/ 3367561 w 3367561"/>
              <a:gd name="connsiteY2" fmla="*/ 3749853 h 3749853"/>
              <a:gd name="connsiteX3" fmla="*/ 0 w 3367561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749853">
                <a:moveTo>
                  <a:pt x="0" y="0"/>
                </a:moveTo>
                <a:lnTo>
                  <a:pt x="3367561" y="0"/>
                </a:lnTo>
                <a:lnTo>
                  <a:pt x="3367561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25625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2987892-1AA8-4659-9F93-0C177365D9D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15065" y="2219147"/>
            <a:ext cx="3361870" cy="3749852"/>
          </a:xfrm>
          <a:custGeom>
            <a:avLst/>
            <a:gdLst>
              <a:gd name="connsiteX0" fmla="*/ 0 w 3361870"/>
              <a:gd name="connsiteY0" fmla="*/ 0 h 3749852"/>
              <a:gd name="connsiteX1" fmla="*/ 3361870 w 3361870"/>
              <a:gd name="connsiteY1" fmla="*/ 0 h 3749852"/>
              <a:gd name="connsiteX2" fmla="*/ 3361870 w 3361870"/>
              <a:gd name="connsiteY2" fmla="*/ 3749852 h 3749852"/>
              <a:gd name="connsiteX3" fmla="*/ 0 w 3361870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1870" h="3749852">
                <a:moveTo>
                  <a:pt x="0" y="0"/>
                </a:moveTo>
                <a:lnTo>
                  <a:pt x="3361870" y="0"/>
                </a:lnTo>
                <a:lnTo>
                  <a:pt x="3361870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42403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810791-604D-4B8B-BBAF-C8340735E77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51296" y="2219146"/>
            <a:ext cx="3367561" cy="3749853"/>
          </a:xfrm>
          <a:custGeom>
            <a:avLst/>
            <a:gdLst>
              <a:gd name="connsiteX0" fmla="*/ 0 w 3367561"/>
              <a:gd name="connsiteY0" fmla="*/ 0 h 3749853"/>
              <a:gd name="connsiteX1" fmla="*/ 3367561 w 3367561"/>
              <a:gd name="connsiteY1" fmla="*/ 0 h 3749853"/>
              <a:gd name="connsiteX2" fmla="*/ 3367561 w 3367561"/>
              <a:gd name="connsiteY2" fmla="*/ 3749853 h 3749853"/>
              <a:gd name="connsiteX3" fmla="*/ 0 w 3367561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749853">
                <a:moveTo>
                  <a:pt x="0" y="0"/>
                </a:moveTo>
                <a:lnTo>
                  <a:pt x="3367561" y="0"/>
                </a:lnTo>
                <a:lnTo>
                  <a:pt x="3367561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60376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58A4F3-ED94-43B2-AB97-F7546564460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1296" y="551298"/>
            <a:ext cx="3531369" cy="5385046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01D30E9-54F6-4953-A10E-985B73E331F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30316" y="551297"/>
            <a:ext cx="3531369" cy="5385046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7C0604B-C728-4FB5-B24A-8CEF49D8901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109336" y="551297"/>
            <a:ext cx="3531369" cy="5385046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60823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810791-604D-4B8B-BBAF-C8340735E77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51296" y="2876496"/>
            <a:ext cx="3367561" cy="3092503"/>
          </a:xfrm>
          <a:custGeom>
            <a:avLst/>
            <a:gdLst>
              <a:gd name="connsiteX0" fmla="*/ 0 w 3367561"/>
              <a:gd name="connsiteY0" fmla="*/ 0 h 3749853"/>
              <a:gd name="connsiteX1" fmla="*/ 3367561 w 3367561"/>
              <a:gd name="connsiteY1" fmla="*/ 0 h 3749853"/>
              <a:gd name="connsiteX2" fmla="*/ 3367561 w 3367561"/>
              <a:gd name="connsiteY2" fmla="*/ 3749853 h 3749853"/>
              <a:gd name="connsiteX3" fmla="*/ 0 w 3367561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749853">
                <a:moveTo>
                  <a:pt x="0" y="0"/>
                </a:moveTo>
                <a:lnTo>
                  <a:pt x="3367561" y="0"/>
                </a:lnTo>
                <a:lnTo>
                  <a:pt x="3367561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24324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F6F2B73-7DAD-4B12-A51B-2133C3ED0EC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84514" y="551296"/>
            <a:ext cx="3756192" cy="2416773"/>
          </a:xfrm>
          <a:custGeom>
            <a:avLst/>
            <a:gdLst>
              <a:gd name="connsiteX0" fmla="*/ 0 w 3756192"/>
              <a:gd name="connsiteY0" fmla="*/ 0 h 2416773"/>
              <a:gd name="connsiteX1" fmla="*/ 3756192 w 3756192"/>
              <a:gd name="connsiteY1" fmla="*/ 0 h 2416773"/>
              <a:gd name="connsiteX2" fmla="*/ 3756192 w 3756192"/>
              <a:gd name="connsiteY2" fmla="*/ 2416773 h 2416773"/>
              <a:gd name="connsiteX3" fmla="*/ 0 w 3756192"/>
              <a:gd name="connsiteY3" fmla="*/ 2416773 h 2416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6192" h="2416773">
                <a:moveTo>
                  <a:pt x="0" y="0"/>
                </a:moveTo>
                <a:lnTo>
                  <a:pt x="3756192" y="0"/>
                </a:lnTo>
                <a:lnTo>
                  <a:pt x="3756192" y="2416773"/>
                </a:lnTo>
                <a:lnTo>
                  <a:pt x="0" y="24167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25519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BA87D3A-415C-4A85-BB7F-346D9099115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10075" y="551296"/>
            <a:ext cx="3209925" cy="5417703"/>
          </a:xfrm>
          <a:custGeom>
            <a:avLst/>
            <a:gdLst>
              <a:gd name="connsiteX0" fmla="*/ 0 w 3209925"/>
              <a:gd name="connsiteY0" fmla="*/ 0 h 5417703"/>
              <a:gd name="connsiteX1" fmla="*/ 3209925 w 3209925"/>
              <a:gd name="connsiteY1" fmla="*/ 0 h 5417703"/>
              <a:gd name="connsiteX2" fmla="*/ 3209925 w 3209925"/>
              <a:gd name="connsiteY2" fmla="*/ 5417703 h 5417703"/>
              <a:gd name="connsiteX3" fmla="*/ 0 w 3209925"/>
              <a:gd name="connsiteY3" fmla="*/ 5417703 h 5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5417703">
                <a:moveTo>
                  <a:pt x="0" y="0"/>
                </a:moveTo>
                <a:lnTo>
                  <a:pt x="3209925" y="0"/>
                </a:lnTo>
                <a:lnTo>
                  <a:pt x="3209925" y="5417703"/>
                </a:lnTo>
                <a:lnTo>
                  <a:pt x="0" y="54177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253117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BA87D3A-415C-4A85-BB7F-346D9099115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10075" y="2190348"/>
            <a:ext cx="3209925" cy="3778651"/>
          </a:xfrm>
          <a:custGeom>
            <a:avLst/>
            <a:gdLst>
              <a:gd name="connsiteX0" fmla="*/ 0 w 3209925"/>
              <a:gd name="connsiteY0" fmla="*/ 0 h 5417703"/>
              <a:gd name="connsiteX1" fmla="*/ 3209925 w 3209925"/>
              <a:gd name="connsiteY1" fmla="*/ 0 h 5417703"/>
              <a:gd name="connsiteX2" fmla="*/ 3209925 w 3209925"/>
              <a:gd name="connsiteY2" fmla="*/ 5417703 h 5417703"/>
              <a:gd name="connsiteX3" fmla="*/ 0 w 3209925"/>
              <a:gd name="connsiteY3" fmla="*/ 5417703 h 5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5417703">
                <a:moveTo>
                  <a:pt x="0" y="0"/>
                </a:moveTo>
                <a:lnTo>
                  <a:pt x="3209925" y="0"/>
                </a:lnTo>
                <a:lnTo>
                  <a:pt x="3209925" y="5417703"/>
                </a:lnTo>
                <a:lnTo>
                  <a:pt x="0" y="54177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84757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54DFEAB-9F4C-49A5-98E6-B9834456534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2320745"/>
            <a:ext cx="5544704" cy="3648255"/>
          </a:xfrm>
          <a:custGeom>
            <a:avLst/>
            <a:gdLst>
              <a:gd name="connsiteX0" fmla="*/ 0 w 5544704"/>
              <a:gd name="connsiteY0" fmla="*/ 0 h 3648255"/>
              <a:gd name="connsiteX1" fmla="*/ 5544704 w 5544704"/>
              <a:gd name="connsiteY1" fmla="*/ 0 h 3648255"/>
              <a:gd name="connsiteX2" fmla="*/ 5544704 w 5544704"/>
              <a:gd name="connsiteY2" fmla="*/ 3648255 h 3648255"/>
              <a:gd name="connsiteX3" fmla="*/ 0 w 5544704"/>
              <a:gd name="connsiteY3" fmla="*/ 3648255 h 364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4704" h="3648255">
                <a:moveTo>
                  <a:pt x="0" y="0"/>
                </a:moveTo>
                <a:lnTo>
                  <a:pt x="5544704" y="0"/>
                </a:lnTo>
                <a:lnTo>
                  <a:pt x="5544704" y="3648255"/>
                </a:lnTo>
                <a:lnTo>
                  <a:pt x="0" y="364825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9964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BADDB7-D352-4BE9-A5EF-D780D85DAB0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879599" y="2411432"/>
            <a:ext cx="1640115" cy="1640115"/>
          </a:xfrm>
          <a:custGeom>
            <a:avLst/>
            <a:gdLst>
              <a:gd name="connsiteX0" fmla="*/ 0 w 1640115"/>
              <a:gd name="connsiteY0" fmla="*/ 0 h 1640115"/>
              <a:gd name="connsiteX1" fmla="*/ 1640115 w 1640115"/>
              <a:gd name="connsiteY1" fmla="*/ 0 h 1640115"/>
              <a:gd name="connsiteX2" fmla="*/ 1640115 w 1640115"/>
              <a:gd name="connsiteY2" fmla="*/ 1640115 h 1640115"/>
              <a:gd name="connsiteX3" fmla="*/ 0 w 1640115"/>
              <a:gd name="connsiteY3" fmla="*/ 1640115 h 164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0115" h="1640115">
                <a:moveTo>
                  <a:pt x="0" y="0"/>
                </a:moveTo>
                <a:lnTo>
                  <a:pt x="1640115" y="0"/>
                </a:lnTo>
                <a:lnTo>
                  <a:pt x="1640115" y="1640115"/>
                </a:lnTo>
                <a:lnTo>
                  <a:pt x="0" y="16401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98554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10674A8-2E98-43E5-852A-8D750C9336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32301" y="2219147"/>
            <a:ext cx="4483099" cy="3749852"/>
          </a:xfrm>
          <a:custGeom>
            <a:avLst/>
            <a:gdLst>
              <a:gd name="connsiteX0" fmla="*/ 0 w 4483099"/>
              <a:gd name="connsiteY0" fmla="*/ 0 h 3749852"/>
              <a:gd name="connsiteX1" fmla="*/ 4483099 w 4483099"/>
              <a:gd name="connsiteY1" fmla="*/ 0 h 3749852"/>
              <a:gd name="connsiteX2" fmla="*/ 4483099 w 4483099"/>
              <a:gd name="connsiteY2" fmla="*/ 3749852 h 3749852"/>
              <a:gd name="connsiteX3" fmla="*/ 0 w 4483099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3099" h="3749852">
                <a:moveTo>
                  <a:pt x="0" y="0"/>
                </a:moveTo>
                <a:lnTo>
                  <a:pt x="4483099" y="0"/>
                </a:lnTo>
                <a:lnTo>
                  <a:pt x="4483099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855C7B-677D-465F-BA42-D1599ADA07D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400" y="551296"/>
            <a:ext cx="2725304" cy="1667850"/>
          </a:xfrm>
          <a:custGeom>
            <a:avLst/>
            <a:gdLst>
              <a:gd name="connsiteX0" fmla="*/ 0 w 2725304"/>
              <a:gd name="connsiteY0" fmla="*/ 0 h 1667850"/>
              <a:gd name="connsiteX1" fmla="*/ 2725304 w 2725304"/>
              <a:gd name="connsiteY1" fmla="*/ 0 h 1667850"/>
              <a:gd name="connsiteX2" fmla="*/ 2725304 w 2725304"/>
              <a:gd name="connsiteY2" fmla="*/ 1667850 h 1667850"/>
              <a:gd name="connsiteX3" fmla="*/ 0 w 2725304"/>
              <a:gd name="connsiteY3" fmla="*/ 1667850 h 166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5304" h="1667850">
                <a:moveTo>
                  <a:pt x="0" y="0"/>
                </a:moveTo>
                <a:lnTo>
                  <a:pt x="2725304" y="0"/>
                </a:lnTo>
                <a:lnTo>
                  <a:pt x="2725304" y="1667850"/>
                </a:lnTo>
                <a:lnTo>
                  <a:pt x="0" y="1667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2693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8E9E60D-C34A-47EA-877B-F34C41AB7B0A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D09E12C-BCE1-414D-9FCE-72EEE166670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500203" y="2523946"/>
            <a:ext cx="2411397" cy="2843988"/>
          </a:xfrm>
          <a:custGeom>
            <a:avLst/>
            <a:gdLst>
              <a:gd name="connsiteX0" fmla="*/ 0 w 2411397"/>
              <a:gd name="connsiteY0" fmla="*/ 0 h 2843988"/>
              <a:gd name="connsiteX1" fmla="*/ 2411397 w 2411397"/>
              <a:gd name="connsiteY1" fmla="*/ 0 h 2843988"/>
              <a:gd name="connsiteX2" fmla="*/ 2411397 w 2411397"/>
              <a:gd name="connsiteY2" fmla="*/ 2843988 h 2843988"/>
              <a:gd name="connsiteX3" fmla="*/ 0 w 2411397"/>
              <a:gd name="connsiteY3" fmla="*/ 2843988 h 284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1397" h="2843988">
                <a:moveTo>
                  <a:pt x="0" y="0"/>
                </a:moveTo>
                <a:lnTo>
                  <a:pt x="2411397" y="0"/>
                </a:lnTo>
                <a:lnTo>
                  <a:pt x="2411397" y="2843988"/>
                </a:lnTo>
                <a:lnTo>
                  <a:pt x="0" y="28439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07537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3D2E460-6C1B-44AC-9177-9273A315E1A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352800" y="551296"/>
            <a:ext cx="8287904" cy="5417703"/>
          </a:xfrm>
          <a:custGeom>
            <a:avLst/>
            <a:gdLst>
              <a:gd name="connsiteX0" fmla="*/ 0 w 8287904"/>
              <a:gd name="connsiteY0" fmla="*/ 0 h 5417703"/>
              <a:gd name="connsiteX1" fmla="*/ 8287904 w 8287904"/>
              <a:gd name="connsiteY1" fmla="*/ 0 h 5417703"/>
              <a:gd name="connsiteX2" fmla="*/ 8287904 w 8287904"/>
              <a:gd name="connsiteY2" fmla="*/ 5417703 h 5417703"/>
              <a:gd name="connsiteX3" fmla="*/ 0 w 8287904"/>
              <a:gd name="connsiteY3" fmla="*/ 5417703 h 5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87904" h="5417703">
                <a:moveTo>
                  <a:pt x="0" y="0"/>
                </a:moveTo>
                <a:lnTo>
                  <a:pt x="8287904" y="0"/>
                </a:lnTo>
                <a:lnTo>
                  <a:pt x="8287904" y="5417703"/>
                </a:lnTo>
                <a:lnTo>
                  <a:pt x="0" y="54177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4916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9636A29-FDA9-47DA-9062-49F5BF5AA7C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1" y="551297"/>
            <a:ext cx="2914650" cy="4984309"/>
          </a:xfrm>
          <a:custGeom>
            <a:avLst/>
            <a:gdLst>
              <a:gd name="connsiteX0" fmla="*/ 0 w 2914650"/>
              <a:gd name="connsiteY0" fmla="*/ 0 h 4984309"/>
              <a:gd name="connsiteX1" fmla="*/ 2914650 w 2914650"/>
              <a:gd name="connsiteY1" fmla="*/ 0 h 4984309"/>
              <a:gd name="connsiteX2" fmla="*/ 2914650 w 2914650"/>
              <a:gd name="connsiteY2" fmla="*/ 4984309 h 4984309"/>
              <a:gd name="connsiteX3" fmla="*/ 0 w 2914650"/>
              <a:gd name="connsiteY3" fmla="*/ 4984309 h 4984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4650" h="4984309">
                <a:moveTo>
                  <a:pt x="0" y="0"/>
                </a:moveTo>
                <a:lnTo>
                  <a:pt x="2914650" y="0"/>
                </a:lnTo>
                <a:lnTo>
                  <a:pt x="2914650" y="4984309"/>
                </a:lnTo>
                <a:lnTo>
                  <a:pt x="0" y="49843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31369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58A4F3-ED94-43B2-AB97-F7546564460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1296" y="551298"/>
            <a:ext cx="3531369" cy="2877704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01D30E9-54F6-4953-A10E-985B73E331F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30316" y="551297"/>
            <a:ext cx="3531369" cy="2877704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7C0604B-C728-4FB5-B24A-8CEF49D8901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109336" y="551297"/>
            <a:ext cx="3531369" cy="2877704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38076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C8DD67-C084-41A2-B286-EF35F6222A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cs typeface="Poppins" panose="00000500000000000000" pitchFamily="2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41159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32F6AA-1C6B-4FE3-B6AE-6D5E5CF8ECE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1296" y="551297"/>
            <a:ext cx="4811281" cy="2753879"/>
          </a:xfrm>
          <a:custGeom>
            <a:avLst/>
            <a:gdLst>
              <a:gd name="connsiteX0" fmla="*/ 0 w 4811281"/>
              <a:gd name="connsiteY0" fmla="*/ 0 h 2753879"/>
              <a:gd name="connsiteX1" fmla="*/ 4811281 w 4811281"/>
              <a:gd name="connsiteY1" fmla="*/ 0 h 2753879"/>
              <a:gd name="connsiteX2" fmla="*/ 4811281 w 4811281"/>
              <a:gd name="connsiteY2" fmla="*/ 2753879 h 2753879"/>
              <a:gd name="connsiteX3" fmla="*/ 0 w 4811281"/>
              <a:gd name="connsiteY3" fmla="*/ 2753879 h 275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1281" h="2753879">
                <a:moveTo>
                  <a:pt x="0" y="0"/>
                </a:moveTo>
                <a:lnTo>
                  <a:pt x="4811281" y="0"/>
                </a:lnTo>
                <a:lnTo>
                  <a:pt x="4811281" y="2753879"/>
                </a:lnTo>
                <a:lnTo>
                  <a:pt x="0" y="2753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BCCDB61-843E-4FF1-B10C-42AF8DE2E1A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610226" y="551296"/>
            <a:ext cx="3016249" cy="5385047"/>
          </a:xfrm>
          <a:custGeom>
            <a:avLst/>
            <a:gdLst>
              <a:gd name="connsiteX0" fmla="*/ 0 w 3016249"/>
              <a:gd name="connsiteY0" fmla="*/ 0 h 5385047"/>
              <a:gd name="connsiteX1" fmla="*/ 3016249 w 3016249"/>
              <a:gd name="connsiteY1" fmla="*/ 0 h 5385047"/>
              <a:gd name="connsiteX2" fmla="*/ 3016249 w 3016249"/>
              <a:gd name="connsiteY2" fmla="*/ 5385047 h 5385047"/>
              <a:gd name="connsiteX3" fmla="*/ 0 w 3016249"/>
              <a:gd name="connsiteY3" fmla="*/ 5385047 h 5385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249" h="5385047">
                <a:moveTo>
                  <a:pt x="0" y="0"/>
                </a:moveTo>
                <a:lnTo>
                  <a:pt x="3016249" y="0"/>
                </a:lnTo>
                <a:lnTo>
                  <a:pt x="3016249" y="5385047"/>
                </a:lnTo>
                <a:lnTo>
                  <a:pt x="0" y="53850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B7AF06E-F9C5-4D9E-965D-E77CCCF8B14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874124" y="551296"/>
            <a:ext cx="2766580" cy="2568699"/>
          </a:xfrm>
          <a:custGeom>
            <a:avLst/>
            <a:gdLst>
              <a:gd name="connsiteX0" fmla="*/ 0 w 2766580"/>
              <a:gd name="connsiteY0" fmla="*/ 0 h 2568699"/>
              <a:gd name="connsiteX1" fmla="*/ 2766580 w 2766580"/>
              <a:gd name="connsiteY1" fmla="*/ 0 h 2568699"/>
              <a:gd name="connsiteX2" fmla="*/ 2766580 w 2766580"/>
              <a:gd name="connsiteY2" fmla="*/ 2568699 h 2568699"/>
              <a:gd name="connsiteX3" fmla="*/ 0 w 2766580"/>
              <a:gd name="connsiteY3" fmla="*/ 2568699 h 256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580" h="2568699">
                <a:moveTo>
                  <a:pt x="0" y="0"/>
                </a:moveTo>
                <a:lnTo>
                  <a:pt x="2766580" y="0"/>
                </a:lnTo>
                <a:lnTo>
                  <a:pt x="2766580" y="2568699"/>
                </a:lnTo>
                <a:lnTo>
                  <a:pt x="0" y="2568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AE81B7-A08D-4909-9E1B-12F8C8F2504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8874123" y="3367645"/>
            <a:ext cx="2766580" cy="2568699"/>
          </a:xfrm>
          <a:custGeom>
            <a:avLst/>
            <a:gdLst>
              <a:gd name="connsiteX0" fmla="*/ 0 w 2766580"/>
              <a:gd name="connsiteY0" fmla="*/ 0 h 2568699"/>
              <a:gd name="connsiteX1" fmla="*/ 2766580 w 2766580"/>
              <a:gd name="connsiteY1" fmla="*/ 0 h 2568699"/>
              <a:gd name="connsiteX2" fmla="*/ 2766580 w 2766580"/>
              <a:gd name="connsiteY2" fmla="*/ 2568699 h 2568699"/>
              <a:gd name="connsiteX3" fmla="*/ 0 w 2766580"/>
              <a:gd name="connsiteY3" fmla="*/ 2568699 h 256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580" h="2568699">
                <a:moveTo>
                  <a:pt x="0" y="0"/>
                </a:moveTo>
                <a:lnTo>
                  <a:pt x="2766580" y="0"/>
                </a:lnTo>
                <a:lnTo>
                  <a:pt x="2766580" y="2568699"/>
                </a:lnTo>
                <a:lnTo>
                  <a:pt x="0" y="2568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99754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C5997B-818A-43BF-94C0-BE4C350AA03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9002"/>
            <a:ext cx="3976007" cy="2507341"/>
          </a:xfrm>
          <a:custGeom>
            <a:avLst/>
            <a:gdLst>
              <a:gd name="connsiteX0" fmla="*/ 0 w 3976007"/>
              <a:gd name="connsiteY0" fmla="*/ 0 h 2507341"/>
              <a:gd name="connsiteX1" fmla="*/ 3976007 w 3976007"/>
              <a:gd name="connsiteY1" fmla="*/ 0 h 2507341"/>
              <a:gd name="connsiteX2" fmla="*/ 3976007 w 3976007"/>
              <a:gd name="connsiteY2" fmla="*/ 2507341 h 2507341"/>
              <a:gd name="connsiteX3" fmla="*/ 0 w 3976007"/>
              <a:gd name="connsiteY3" fmla="*/ 2507341 h 25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6007" h="2507341">
                <a:moveTo>
                  <a:pt x="0" y="0"/>
                </a:moveTo>
                <a:lnTo>
                  <a:pt x="3976007" y="0"/>
                </a:lnTo>
                <a:lnTo>
                  <a:pt x="3976007" y="2507341"/>
                </a:lnTo>
                <a:lnTo>
                  <a:pt x="0" y="25073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CEE3686-3FB0-4AD0-93D3-4AFD73363C8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2032000" y="1596571"/>
            <a:ext cx="1944007" cy="1584778"/>
          </a:xfrm>
          <a:custGeom>
            <a:avLst/>
            <a:gdLst>
              <a:gd name="connsiteX0" fmla="*/ 0 w 1944007"/>
              <a:gd name="connsiteY0" fmla="*/ 0 h 1584778"/>
              <a:gd name="connsiteX1" fmla="*/ 1944007 w 1944007"/>
              <a:gd name="connsiteY1" fmla="*/ 0 h 1584778"/>
              <a:gd name="connsiteX2" fmla="*/ 1944007 w 1944007"/>
              <a:gd name="connsiteY2" fmla="*/ 1584778 h 1584778"/>
              <a:gd name="connsiteX3" fmla="*/ 0 w 1944007"/>
              <a:gd name="connsiteY3" fmla="*/ 1584778 h 1584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007" h="1584778">
                <a:moveTo>
                  <a:pt x="0" y="0"/>
                </a:moveTo>
                <a:lnTo>
                  <a:pt x="1944007" y="0"/>
                </a:lnTo>
                <a:lnTo>
                  <a:pt x="1944007" y="1584778"/>
                </a:lnTo>
                <a:lnTo>
                  <a:pt x="0" y="15847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4BCF1E5-9AA4-446F-9742-BA09387E37E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3657" y="1"/>
            <a:ext cx="4219282" cy="3181348"/>
          </a:xfrm>
          <a:custGeom>
            <a:avLst/>
            <a:gdLst>
              <a:gd name="connsiteX0" fmla="*/ 0 w 4219282"/>
              <a:gd name="connsiteY0" fmla="*/ 0 h 3181348"/>
              <a:gd name="connsiteX1" fmla="*/ 4219282 w 4219282"/>
              <a:gd name="connsiteY1" fmla="*/ 0 h 3181348"/>
              <a:gd name="connsiteX2" fmla="*/ 4219282 w 4219282"/>
              <a:gd name="connsiteY2" fmla="*/ 3181348 h 3181348"/>
              <a:gd name="connsiteX3" fmla="*/ 0 w 4219282"/>
              <a:gd name="connsiteY3" fmla="*/ 3181348 h 318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9282" h="3181348">
                <a:moveTo>
                  <a:pt x="0" y="0"/>
                </a:moveTo>
                <a:lnTo>
                  <a:pt x="4219282" y="0"/>
                </a:lnTo>
                <a:lnTo>
                  <a:pt x="4219282" y="3181348"/>
                </a:lnTo>
                <a:lnTo>
                  <a:pt x="0" y="31813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5ACB9E4-D467-4677-8BD6-FB45C5B78C7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690590" y="1596571"/>
            <a:ext cx="2950115" cy="4339770"/>
          </a:xfrm>
          <a:custGeom>
            <a:avLst/>
            <a:gdLst>
              <a:gd name="connsiteX0" fmla="*/ 0 w 2950115"/>
              <a:gd name="connsiteY0" fmla="*/ 0 h 4339770"/>
              <a:gd name="connsiteX1" fmla="*/ 2950115 w 2950115"/>
              <a:gd name="connsiteY1" fmla="*/ 0 h 4339770"/>
              <a:gd name="connsiteX2" fmla="*/ 2950115 w 2950115"/>
              <a:gd name="connsiteY2" fmla="*/ 4339770 h 4339770"/>
              <a:gd name="connsiteX3" fmla="*/ 0 w 2950115"/>
              <a:gd name="connsiteY3" fmla="*/ 4339770 h 433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0115" h="4339770">
                <a:moveTo>
                  <a:pt x="0" y="0"/>
                </a:moveTo>
                <a:lnTo>
                  <a:pt x="2950115" y="0"/>
                </a:lnTo>
                <a:lnTo>
                  <a:pt x="2950115" y="4339770"/>
                </a:lnTo>
                <a:lnTo>
                  <a:pt x="0" y="433977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15780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hyperlink" Target="http://www.thenounproject.com/" TargetMode="Externa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7E1A58AA-B33A-42D0-8DD0-07952C895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7" name="Slide Number Placeholder 6">
            <a:extLst>
              <a:ext uri="{FF2B5EF4-FFF2-40B4-BE49-F238E27FC236}">
                <a16:creationId xmlns:a16="http://schemas.microsoft.com/office/drawing/2014/main" id="{9D51BDB4-5B24-4B0D-A016-8662F7B99F34}"/>
              </a:ext>
            </a:extLst>
          </p:cNvPr>
          <p:cNvSpPr txBox="1">
            <a:spLocks/>
          </p:cNvSpPr>
          <p:nvPr userDrawn="1"/>
        </p:nvSpPr>
        <p:spPr>
          <a:xfrm>
            <a:off x="11009491" y="6246626"/>
            <a:ext cx="6858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B438F60-AAEF-4AF3-979D-DD4E391811CD}" type="slidenum">
              <a:rPr lang="en-US" sz="1100" smtClean="0">
                <a:solidFill>
                  <a:schemeClr val="bg1"/>
                </a:solidFill>
                <a:latin typeface="Gilroy SemiBold Italic" panose="00000700000000000000" pitchFamily="50" charset="0"/>
              </a:rPr>
              <a:pPr/>
              <a:t>‹#›</a:t>
            </a:fld>
            <a:endParaRPr lang="en-US" sz="1100" dirty="0">
              <a:solidFill>
                <a:schemeClr val="bg1"/>
              </a:solidFill>
              <a:latin typeface="Gilroy SemiBold Italic" panose="00000700000000000000" pitchFamily="50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A0B37E9-C1D3-9740-B3EC-5B14B81DAB8D}"/>
              </a:ext>
            </a:extLst>
          </p:cNvPr>
          <p:cNvSpPr txBox="1"/>
          <p:nvPr userDrawn="1"/>
        </p:nvSpPr>
        <p:spPr>
          <a:xfrm>
            <a:off x="318234" y="6334781"/>
            <a:ext cx="83050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sz="1000" b="0" i="0" dirty="0">
                <a:solidFill>
                  <a:schemeClr val="bg1">
                    <a:lumMod val="75000"/>
                  </a:schemeClr>
                </a:solidFill>
                <a:effectLst/>
                <a:latin typeface="Gilroy Light" panose="00000400000000000000" pitchFamily="50" charset="0"/>
              </a:rPr>
              <a:t>Inhalte sind Open Source gem.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 Light" panose="00000400000000000000" pitchFamily="50" charset="0"/>
              </a:rPr>
              <a:t>CC BY 4.0. Ausgenommen sind Icons (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 Light" panose="00000400000000000000" pitchFamily="50" charset="0"/>
                <a:hlinkClick r:id="rId7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www.thenounproject.com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 Light" panose="00000400000000000000" pitchFamily="50" charset="0"/>
              </a:rPr>
              <a:t>) und Fotografien (siehe jeweils Quelle).</a:t>
            </a:r>
            <a:endParaRPr lang="de-DE" sz="1000" b="0" i="0" dirty="0">
              <a:solidFill>
                <a:schemeClr val="bg1">
                  <a:lumMod val="75000"/>
                </a:schemeClr>
              </a:solidFill>
              <a:effectLst/>
              <a:latin typeface="Gilroy Light" panose="00000400000000000000" pitchFamily="50" charset="0"/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42937A7-CABD-502B-E617-69694F3AF260}"/>
              </a:ext>
            </a:extLst>
          </p:cNvPr>
          <p:cNvSpPr/>
          <p:nvPr userDrawn="1"/>
        </p:nvSpPr>
        <p:spPr>
          <a:xfrm>
            <a:off x="10429875" y="555647"/>
            <a:ext cx="1762125" cy="473053"/>
          </a:xfrm>
          <a:prstGeom prst="rect">
            <a:avLst/>
          </a:prstGeom>
          <a:gradFill>
            <a:gsLst>
              <a:gs pos="0">
                <a:srgbClr val="7ED878"/>
              </a:gs>
              <a:gs pos="56600">
                <a:srgbClr val="34CA8C"/>
              </a:gs>
              <a:gs pos="100000">
                <a:srgbClr val="42D0C6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Gilroy Bold" panose="00000800000000000000" pitchFamily="50" charset="0"/>
                <a:cs typeface="Poppins" panose="00000500000000000000" pitchFamily="2" charset="0"/>
              </a:rPr>
              <a:t>cloud ahead</a:t>
            </a: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5F699DEA-8143-7375-B9AB-B7CF8154DE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7763" y="6243880"/>
            <a:ext cx="701675" cy="42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30" r:id="rId2"/>
    <p:sldLayoutId id="2147484096" r:id="rId3"/>
    <p:sldLayoutId id="2147484095" r:id="rId4"/>
    <p:sldLayoutId id="2147484094" r:id="rId5"/>
    <p:sldLayoutId id="2147484087" r:id="rId6"/>
    <p:sldLayoutId id="2147484088" r:id="rId7"/>
    <p:sldLayoutId id="2147484086" r:id="rId8"/>
    <p:sldLayoutId id="2147484084" r:id="rId9"/>
    <p:sldLayoutId id="2147484085" r:id="rId10"/>
    <p:sldLayoutId id="2147484083" r:id="rId11"/>
    <p:sldLayoutId id="2147484082" r:id="rId12"/>
    <p:sldLayoutId id="2147484080" r:id="rId13"/>
    <p:sldLayoutId id="2147484078" r:id="rId14"/>
    <p:sldLayoutId id="2147484079" r:id="rId15"/>
    <p:sldLayoutId id="2147484027" r:id="rId16"/>
    <p:sldLayoutId id="2147484043" r:id="rId17"/>
    <p:sldLayoutId id="2147484028" r:id="rId18"/>
    <p:sldLayoutId id="2147484092" r:id="rId19"/>
    <p:sldLayoutId id="2147484091" r:id="rId20"/>
    <p:sldLayoutId id="2147484093" r:id="rId21"/>
    <p:sldLayoutId id="2147484090" r:id="rId22"/>
    <p:sldLayoutId id="2147484089" r:id="rId23"/>
    <p:sldLayoutId id="2147484081" r:id="rId24"/>
    <p:sldLayoutId id="2147484077" r:id="rId25"/>
    <p:sldLayoutId id="2147484074" r:id="rId26"/>
    <p:sldLayoutId id="2147484072" r:id="rId27"/>
    <p:sldLayoutId id="2147484076" r:id="rId28"/>
    <p:sldLayoutId id="2147484071" r:id="rId29"/>
    <p:sldLayoutId id="2147484070" r:id="rId30"/>
    <p:sldLayoutId id="2147484069" r:id="rId31"/>
    <p:sldLayoutId id="2147484068" r:id="rId32"/>
    <p:sldLayoutId id="2147484067" r:id="rId33"/>
    <p:sldLayoutId id="2147484073" r:id="rId34"/>
    <p:sldLayoutId id="2147484066" r:id="rId35"/>
    <p:sldLayoutId id="2147484064" r:id="rId36"/>
    <p:sldLayoutId id="2147484065" r:id="rId37"/>
    <p:sldLayoutId id="2147484063" r:id="rId38"/>
    <p:sldLayoutId id="2147484062" r:id="rId39"/>
    <p:sldLayoutId id="2147484061" r:id="rId40"/>
    <p:sldLayoutId id="2147484060" r:id="rId41"/>
    <p:sldLayoutId id="2147484059" r:id="rId42"/>
    <p:sldLayoutId id="2147484058" r:id="rId43"/>
    <p:sldLayoutId id="2147484057" r:id="rId44"/>
    <p:sldLayoutId id="2147484056" r:id="rId45"/>
    <p:sldLayoutId id="2147484055" r:id="rId46"/>
    <p:sldLayoutId id="2147484054" r:id="rId47"/>
    <p:sldLayoutId id="2147484050" r:id="rId48"/>
    <p:sldLayoutId id="2147484049" r:id="rId49"/>
    <p:sldLayoutId id="2147484048" r:id="rId50"/>
    <p:sldLayoutId id="2147484047" r:id="rId51"/>
    <p:sldLayoutId id="2147484046" r:id="rId52"/>
    <p:sldLayoutId id="2147484045" r:id="rId53"/>
    <p:sldLayoutId id="2147484053" r:id="rId54"/>
    <p:sldLayoutId id="2147484051" r:id="rId55"/>
    <p:sldLayoutId id="2147484044" r:id="rId56"/>
    <p:sldLayoutId id="2147484041" r:id="rId57"/>
    <p:sldLayoutId id="2147484039" r:id="rId58"/>
    <p:sldLayoutId id="2147484038" r:id="rId59"/>
    <p:sldLayoutId id="2147484042" r:id="rId60"/>
    <p:sldLayoutId id="2147484037" r:id="rId61"/>
    <p:sldLayoutId id="2147484036" r:id="rId62"/>
    <p:sldLayoutId id="2147484052" r:id="rId63"/>
    <p:sldLayoutId id="2147484035" r:id="rId64"/>
    <p:sldLayoutId id="2147484029" r:id="rId65"/>
    <p:sldLayoutId id="2147484034" r:id="rId66"/>
    <p:sldLayoutId id="2147484033" r:id="rId67"/>
    <p:sldLayoutId id="2147484032" r:id="rId68"/>
    <p:sldLayoutId id="2147484031" r:id="rId69"/>
    <p:sldLayoutId id="2147483904" r:id="rId70"/>
  </p:sldLayoutIdLst>
  <p:hf hdr="0" ft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3300" kern="1200">
          <a:solidFill>
            <a:schemeClr val="tx1"/>
          </a:solidFill>
          <a:latin typeface="Gilroy Heavy Italic" panose="00000A00000000000000" pitchFamily="50" charset="0"/>
          <a:ea typeface="Gilroy Heavy Italic" panose="00000A00000000000000" pitchFamily="50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1200" kern="1200" spc="100" baseline="0">
          <a:solidFill>
            <a:schemeClr val="tx1"/>
          </a:solidFill>
          <a:latin typeface="Open Sans Semibold" panose="020B0706030804020204" pitchFamily="34" charset="0"/>
          <a:ea typeface="Open Sans Semibold" panose="020B0706030804020204" pitchFamily="34" charset="0"/>
          <a:cs typeface="Open Sans Semibold" panose="020B0706030804020204" pitchFamily="34" charset="0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s23.q4cdn.com/574569502/files/doc_presentations/Dreamforce'19-Investor-Day-Finance-Review-Presentation.pdf" TargetMode="Externa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png"/><Relationship Id="rId4" Type="http://schemas.openxmlformats.org/officeDocument/2006/relationships/hyperlink" Target="https://www.cloudahead.de/behoerde-der-zukunft" TargetMode="Externa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oudahead.de/behoerde-der-zukunft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gregor@cloudahead.de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rtuelles-museum.com/thema/hausweberei-in-keyenberg/#group-1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erih.de/wie-alles-begann/geschichte-ausgewaehlter-industriezweige/textil" TargetMode="Externa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s://www.linkedin.com/in/dr-mareike-seifried-4370b0a1/" TargetMode="External"/><Relationship Id="rId7" Type="http://schemas.openxmlformats.org/officeDocument/2006/relationships/hyperlink" Target="https://www.bmwk.de/Redaktion/DE/Publikationen/Digitale-Welt/schwerpunktstudie-digitale-souveranitaet.pdf?__blob=publicationFile&amp;v=6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hyperlink" Target="https://www.linkedin.com/in/irene-bertschek-7200b16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mwk.de/Redaktion/DE/Publikationen/Digitale-Welt/schwerpunktstudie-digitale-souveranitaet.pdf?__blob=publicationFile&amp;v=6" TargetMode="Externa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tkom.org/sites/main/files/file/import/BITKOM-Position-Digitale-Souveraenitaet.pdf" TargetMode="Externa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tkom.org/sites/main/files/file/import/BITKOM-Position-Digitale-Souveraenitaet.pdf" TargetMode="Externa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youtube.com/watch?v=kQWy7Zkxpns" TargetMode="External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QWy7Zkxpns" TargetMode="Externa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tkom.org/sites/main/files/file/import/BITKOM-Position-Digitale-Souveraenitaet.pdf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kQWy7Zkxpns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8.jpeg"/><Relationship Id="rId7" Type="http://schemas.openxmlformats.org/officeDocument/2006/relationships/hyperlink" Target="https://de.wikipedia.org/wiki/Karl-Heinz_Streibich" TargetMode="External"/><Relationship Id="rId2" Type="http://schemas.openxmlformats.org/officeDocument/2006/relationships/hyperlink" Target="https://de.wikipedia.org/wiki/Henning_Kagerman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hyperlink" Target="https://de.wikipedia.org/wiki/Katrin_Suder" TargetMode="External"/><Relationship Id="rId4" Type="http://schemas.openxmlformats.org/officeDocument/2006/relationships/image" Target="../media/image29.jpeg"/><Relationship Id="rId9" Type="http://schemas.openxmlformats.org/officeDocument/2006/relationships/hyperlink" Target="https://www.acatech.de/publikation/digitale-souveraenitaet-status-quo-und-handlungsfelder/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catech.de/publikation/digitale-souveraenitaet-status-quo-und-handlungsfelder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catech.de/publikation/digitale-souveraenitaet-status-quo-und-handlungsfelder/" TargetMode="Externa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brandriddle.com/instagram-success-story/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cbc.ca/news/business/shopify-new-tools-1.5577463" TargetMode="External"/><Relationship Id="rId4" Type="http://schemas.openxmlformats.org/officeDocument/2006/relationships/image" Target="../media/image3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hyperlink" Target="https://www.datacenterdynamics.com/en/news/deepl-deploys-51-petaflop-supercomputer-on-verne-global-campus/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loud.google.com/blog/products/containers-kubernetes/bringing-pokemon-go-to-life-on-google-cloud?hl=en" TargetMode="Externa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cbc.ca/news/business/shopify-new-tools-1.5577463" TargetMode="External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spiegel.de/auto/aktuell/tesla-gibt-zusaetzliche-batteriekapazitaeten-fuer-flucht-vor-sturm-irma-frei-a-1167067.html" TargetMode="External"/><Relationship Id="rId4" Type="http://schemas.openxmlformats.org/officeDocument/2006/relationships/hyperlink" Target="https://teslascope.com/software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loud.google.com/blog/products/containers-kubernetes/bringing-pokemon-go-to-life-on-google-cloud?hl=en" TargetMode="Externa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tarnkappe.info/artikel/internet/ovh-mit-grossbrand-datencenter-in-strassburg-komplett-abgebrannt-86576.html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register.com/2019/04/02/amazon_fulfilment_oracle_database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hyperlink" Target="https://www.zdnet.de/88393484/autobranche-setzt-auf-multi-cloud/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ommunal.de/hackerangriff-rhein-pfalz-kreis-daten-warnung" TargetMode="External"/><Relationship Id="rId5" Type="http://schemas.openxmlformats.org/officeDocument/2006/relationships/hyperlink" Target="https://www.lz.de/lippe/kreis_lippe/23413549_Massiver-IT-Ausfall-im-Klinikum-Lippe-Hackerangriff.html" TargetMode="External"/><Relationship Id="rId4" Type="http://schemas.openxmlformats.org/officeDocument/2006/relationships/image" Target="../media/image5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tenschutz-praxis.de/verarbeitungstaetigkeiten/der-u-s-cloud-act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4.png"/><Relationship Id="rId7" Type="http://schemas.openxmlformats.org/officeDocument/2006/relationships/hyperlink" Target="https://www.linux-magazin.de/ausgaben/2016/04/bundestags-it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reuters.com/article/us-usa-security-nsa-rsa-idUSBREA2U0TY20140331" TargetMode="External"/><Relationship Id="rId5" Type="http://schemas.openxmlformats.org/officeDocument/2006/relationships/hyperlink" Target="https://www.computerbild.de/artikel/cb-News-Sicherheit-solarwinds-fireeye-29415771.html" TargetMode="External"/><Relationship Id="rId4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atista.com/statistics/510350/worldwide-public-cloud-computing/" TargetMode="Externa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handelsblatt.com/unternehmen/industrie/seltene-erden-chinas-gefaehrliches-rohstoff-monopol/6772796.html" TargetMode="External"/><Relationship Id="rId3" Type="http://schemas.openxmlformats.org/officeDocument/2006/relationships/image" Target="../media/image57.png"/><Relationship Id="rId7" Type="http://schemas.openxmlformats.org/officeDocument/2006/relationships/hyperlink" Target="https://www.stern.de/digital/biden-will-chinas-chip-industrie-zerstoeren---harter-technologie-krieg-32855010.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spiegel.de/netzwelt/gadgets/google-entzieht-huawei-die-android-lizenz-die-folgen-fuer-verbraucher-a-1268252.html" TargetMode="Externa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tkom.org/sites/main/files/file/import/BITKOM-Position-Digitale-Souveraenitaet.pdf" TargetMode="Externa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de.statista.com/statistik/daten/studie/807471/umfrage/umsatz-von-shopify/" TargetMode="Externa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s://d1.awsstatic.com/Security/pdfs/Amazon_AWS_Information_Request_Report_H1_2023.pdf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ld.hey.com/dhh/we-have-left-the-cloud-251760fb" TargetMode="Externa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3.png"/><Relationship Id="rId7" Type="http://schemas.openxmlformats.org/officeDocument/2006/relationships/hyperlink" Target="https://www.it-in-germany.de/05093368/deu/Software%20f%C3%BCr%20E-Government" TargetMode="Externa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Xw-zxQSEzqo?feature=oembed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eekwire.com/2021/amazon-web-services-posts-record-13-5b-profits-2020-andy-jassys-aws-swan-song/" TargetMode="Externa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hyperlink" Target="https://brandriddle.com/instagram-success-story/" TargetMode="Externa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xmHJn61uOd4?feature=oembed" TargetMode="Externa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hyperlink" Target="https://www.cloudahead.de/die-sicherheit-der-eigenen-rechenzentren-wird-oft-ueberschaetzt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fahrplan.events.ccc.de/congress/2023/fahrplan/speakers/19406.html" TargetMode="External"/><Relationship Id="rId4" Type="http://schemas.openxmlformats.org/officeDocument/2006/relationships/image" Target="../media/image84.jpe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colorful background&#10;&#10;Description automatically generated">
            <a:extLst>
              <a:ext uri="{FF2B5EF4-FFF2-40B4-BE49-F238E27FC236}">
                <a16:creationId xmlns:a16="http://schemas.microsoft.com/office/drawing/2014/main" id="{F3E1E22E-3081-D7A8-8E72-89373CD7C4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5715" cap="flat">
            <a:noFill/>
            <a:prstDash val="solid"/>
            <a:miter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A8E928-347D-A598-7C39-80D69AC0A8BE}"/>
              </a:ext>
            </a:extLst>
          </p:cNvPr>
          <p:cNvSpPr txBox="1"/>
          <p:nvPr/>
        </p:nvSpPr>
        <p:spPr>
          <a:xfrm>
            <a:off x="766807" y="751344"/>
            <a:ext cx="10017149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200"/>
              </a:spcBef>
            </a:pPr>
            <a:r>
              <a:rPr lang="de-DE" dirty="0">
                <a:solidFill>
                  <a:schemeClr val="bg1">
                    <a:lumMod val="85000"/>
                  </a:schemeClr>
                </a:solidFill>
                <a:latin typeface="Gilroy" panose="00000500000000000000" pitchFamily="50" charset="0"/>
              </a:rPr>
              <a:t>Kurz-Zusammenfassung</a:t>
            </a:r>
          </a:p>
          <a:p>
            <a:pPr algn="l">
              <a:spcBef>
                <a:spcPts val="1200"/>
              </a:spcBef>
            </a:pPr>
            <a:r>
              <a:rPr lang="de-DE" sz="3600" dirty="0">
                <a:solidFill>
                  <a:schemeClr val="bg1"/>
                </a:solidFill>
                <a:latin typeface="Gilroy Bold" panose="00000800000000000000" pitchFamily="50" charset="0"/>
              </a:rPr>
              <a:t>Digitale Souveränität und Cloud</a:t>
            </a:r>
          </a:p>
          <a:p>
            <a:pPr algn="l">
              <a:spcBef>
                <a:spcPts val="1200"/>
              </a:spcBef>
            </a:pPr>
            <a:r>
              <a:rPr lang="de-DE" dirty="0">
                <a:solidFill>
                  <a:schemeClr val="bg1"/>
                </a:solidFill>
                <a:latin typeface="Gilroy" panose="00000500000000000000" pitchFamily="50" charset="0"/>
              </a:rPr>
              <a:t>Welche Clouds gibt es und ist digitale Souveränität in der Cloud möglich?</a:t>
            </a:r>
          </a:p>
          <a:p>
            <a:pPr algn="l">
              <a:spcBef>
                <a:spcPts val="1200"/>
              </a:spcBef>
            </a:pPr>
            <a:endParaRPr lang="de-DE" sz="2400" dirty="0">
              <a:solidFill>
                <a:schemeClr val="bg1"/>
              </a:solidFill>
              <a:latin typeface="Gilroy" panose="00000500000000000000" pitchFamily="50" charset="0"/>
            </a:endParaRPr>
          </a:p>
          <a:p>
            <a:pPr algn="l">
              <a:spcBef>
                <a:spcPts val="1200"/>
              </a:spcBef>
            </a:pPr>
            <a:endParaRPr lang="de-DE" sz="2400" dirty="0">
              <a:solidFill>
                <a:schemeClr val="bg1"/>
              </a:solidFill>
              <a:latin typeface="Gilroy" panose="00000500000000000000" pitchFamily="50" charset="0"/>
            </a:endParaRPr>
          </a:p>
          <a:p>
            <a:pPr algn="l">
              <a:spcBef>
                <a:spcPts val="1200"/>
              </a:spcBef>
            </a:pPr>
            <a:endParaRPr lang="de-DE" sz="2400" dirty="0">
              <a:solidFill>
                <a:schemeClr val="bg1"/>
              </a:solidFill>
              <a:latin typeface="Gilroy" panose="00000500000000000000" pitchFamily="50" charset="0"/>
            </a:endParaRPr>
          </a:p>
          <a:p>
            <a:pPr algn="l">
              <a:spcBef>
                <a:spcPts val="1200"/>
              </a:spcBef>
            </a:pPr>
            <a:endParaRPr lang="de-DE" sz="2400" dirty="0">
              <a:solidFill>
                <a:schemeClr val="bg1"/>
              </a:solidFill>
              <a:latin typeface="Gilroy" panose="00000500000000000000" pitchFamily="50" charset="0"/>
            </a:endParaRPr>
          </a:p>
          <a:p>
            <a:pPr algn="l">
              <a:spcBef>
                <a:spcPts val="1200"/>
              </a:spcBef>
            </a:pPr>
            <a:r>
              <a:rPr lang="de-DE" sz="2000" dirty="0">
                <a:solidFill>
                  <a:schemeClr val="bg1"/>
                </a:solidFill>
                <a:latin typeface="Gilroy Bold" panose="00000800000000000000" pitchFamily="50" charset="0"/>
              </a:rPr>
              <a:t>Gregor Schumacher</a:t>
            </a:r>
          </a:p>
          <a:p>
            <a:pPr algn="l">
              <a:spcBef>
                <a:spcPts val="1200"/>
              </a:spcBef>
            </a:pPr>
            <a:r>
              <a:rPr lang="de-DE" dirty="0">
                <a:solidFill>
                  <a:schemeClr val="bg1"/>
                </a:solidFill>
                <a:latin typeface="Gilroy" panose="00000500000000000000" pitchFamily="50" charset="0"/>
              </a:rPr>
              <a:t>April 2024</a:t>
            </a:r>
            <a:endParaRPr lang="de-DE" sz="2400" dirty="0">
              <a:solidFill>
                <a:schemeClr val="bg1"/>
              </a:solidFill>
              <a:latin typeface="Gilroy" panose="00000500000000000000" pitchFamily="50" charset="0"/>
            </a:endParaRPr>
          </a:p>
        </p:txBody>
      </p:sp>
      <p:sp>
        <p:nvSpPr>
          <p:cNvPr id="1583" name="Titel 3">
            <a:extLst>
              <a:ext uri="{FF2B5EF4-FFF2-40B4-BE49-F238E27FC236}">
                <a16:creationId xmlns:a16="http://schemas.microsoft.com/office/drawing/2014/main" id="{73AC39F1-429B-6802-CEFB-5C3167A0BB3D}"/>
              </a:ext>
            </a:extLst>
          </p:cNvPr>
          <p:cNvSpPr txBox="1">
            <a:spLocks/>
          </p:cNvSpPr>
          <p:nvPr/>
        </p:nvSpPr>
        <p:spPr>
          <a:xfrm>
            <a:off x="5181517" y="5992424"/>
            <a:ext cx="6694461" cy="707886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kern="1200" spc="100" baseline="0" dirty="0">
                <a:solidFill>
                  <a:schemeClr val="bg1"/>
                </a:solidFill>
                <a:latin typeface="Gilroy Bold" panose="00000800000000000000" pitchFamily="50" charset="0"/>
                <a:ea typeface="+mn-ea"/>
                <a:cs typeface="+mn-cs"/>
              </a:defRPr>
            </a:lvl1pPr>
          </a:lstStyle>
          <a:p>
            <a:pPr algn="r">
              <a:spcBef>
                <a:spcPts val="1800"/>
              </a:spcBef>
            </a:pPr>
            <a:r>
              <a:rPr lang="de-DE" sz="2800" dirty="0"/>
              <a:t>cloud ahead</a:t>
            </a:r>
            <a:endParaRPr lang="en-DE" sz="2800" b="1" dirty="0">
              <a:latin typeface="Gilroy Bold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744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B43212E-D0F2-8F40-A0A5-4039AF6FD354}"/>
              </a:ext>
            </a:extLst>
          </p:cNvPr>
          <p:cNvSpPr/>
          <p:nvPr/>
        </p:nvSpPr>
        <p:spPr>
          <a:xfrm>
            <a:off x="572567" y="663264"/>
            <a:ext cx="6253124" cy="52250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Gilroy" panose="00000500000000000000" pitchFamily="50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324C70D-5ABB-FD19-1DAE-A70FC220B1E2}"/>
              </a:ext>
            </a:extLst>
          </p:cNvPr>
          <p:cNvSpPr/>
          <p:nvPr/>
        </p:nvSpPr>
        <p:spPr>
          <a:xfrm>
            <a:off x="7441029" y="3588026"/>
            <a:ext cx="3751419" cy="23065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44000" tIns="324000" rIns="144000" rtlCol="0" anchor="t"/>
          <a:lstStyle/>
          <a:p>
            <a:pPr algn="ctr">
              <a:spcBef>
                <a:spcPts val="600"/>
              </a:spcBef>
            </a:pPr>
            <a:r>
              <a:rPr lang="de-DE" sz="3200" b="1" dirty="0">
                <a:solidFill>
                  <a:schemeClr val="tx1"/>
                </a:solidFill>
                <a:latin typeface="Gilroy Bold" panose="00000800000000000000" pitchFamily="50" charset="0"/>
              </a:rPr>
              <a:t>Azure + M365 + D365 und weitere</a:t>
            </a:r>
            <a:endParaRPr lang="de-DE" sz="2400" b="1" dirty="0">
              <a:solidFill>
                <a:schemeClr val="tx1"/>
              </a:solidFill>
              <a:latin typeface="Gilroy Bold" panose="00000800000000000000" pitchFamily="50" charset="0"/>
            </a:endParaRPr>
          </a:p>
          <a:p>
            <a:pPr algn="ctr">
              <a:spcBef>
                <a:spcPts val="600"/>
              </a:spcBef>
            </a:pPr>
            <a:r>
              <a:rPr lang="de-DE" sz="2400" dirty="0">
                <a:solidFill>
                  <a:schemeClr val="tx1"/>
                </a:solidFill>
                <a:latin typeface="Gilroy" panose="00000500000000000000" pitchFamily="50" charset="0"/>
              </a:rPr>
              <a:t>Entwicklung des </a:t>
            </a:r>
            <a:r>
              <a:rPr lang="de-DE" sz="2400" dirty="0">
                <a:solidFill>
                  <a:srgbClr val="7ED878"/>
                </a:solidFill>
                <a:latin typeface="Gilroy" panose="00000500000000000000" pitchFamily="50" charset="0"/>
              </a:rPr>
              <a:t>Umsatzes</a:t>
            </a:r>
            <a:endParaRPr lang="de-DE" sz="4000" b="1" dirty="0">
              <a:solidFill>
                <a:srgbClr val="7ED878"/>
              </a:solidFill>
              <a:latin typeface="Gilroy Bold" panose="00000800000000000000" pitchFamily="50" charset="0"/>
              <a:cs typeface="Poppins" panose="00000500000000000000" pitchFamily="2" charset="0"/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FC00992A-BB0A-E96E-8385-852AEA0DC3CF}"/>
              </a:ext>
            </a:extLst>
          </p:cNvPr>
          <p:cNvGrpSpPr/>
          <p:nvPr/>
        </p:nvGrpSpPr>
        <p:grpSpPr>
          <a:xfrm>
            <a:off x="910091" y="877111"/>
            <a:ext cx="5655808" cy="4690981"/>
            <a:chOff x="534847" y="673911"/>
            <a:chExt cx="4584350" cy="3689297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198C508B-E317-F9E8-3751-36015F447984}"/>
                </a:ext>
              </a:extLst>
            </p:cNvPr>
            <p:cNvGrpSpPr/>
            <p:nvPr/>
          </p:nvGrpSpPr>
          <p:grpSpPr>
            <a:xfrm>
              <a:off x="534847" y="673911"/>
              <a:ext cx="4584350" cy="3689297"/>
              <a:chOff x="1779741" y="1134952"/>
              <a:chExt cx="5579909" cy="2859040"/>
            </a:xfrm>
          </p:grpSpPr>
          <p:grpSp>
            <p:nvGrpSpPr>
              <p:cNvPr id="7" name="Gruppieren 6">
                <a:extLst>
                  <a:ext uri="{FF2B5EF4-FFF2-40B4-BE49-F238E27FC236}">
                    <a16:creationId xmlns:a16="http://schemas.microsoft.com/office/drawing/2014/main" id="{B8D0C8D0-1897-C22B-322F-94CD9C119D74}"/>
                  </a:ext>
                </a:extLst>
              </p:cNvPr>
              <p:cNvGrpSpPr/>
              <p:nvPr/>
            </p:nvGrpSpPr>
            <p:grpSpPr>
              <a:xfrm>
                <a:off x="2197097" y="1585036"/>
                <a:ext cx="5112698" cy="2294148"/>
                <a:chOff x="2178905" y="340587"/>
                <a:chExt cx="4369152" cy="3432299"/>
              </a:xfrm>
            </p:grpSpPr>
            <p:cxnSp>
              <p:nvCxnSpPr>
                <p:cNvPr id="21" name="Gerade Verbindung mit Pfeil 20">
                  <a:extLst>
                    <a:ext uri="{FF2B5EF4-FFF2-40B4-BE49-F238E27FC236}">
                      <a16:creationId xmlns:a16="http://schemas.microsoft.com/office/drawing/2014/main" id="{0680E433-C090-EE5E-B674-1156DB9D9E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26857" y="340587"/>
                  <a:ext cx="0" cy="3432299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Gerade Verbindung mit Pfeil 21">
                  <a:extLst>
                    <a:ext uri="{FF2B5EF4-FFF2-40B4-BE49-F238E27FC236}">
                      <a16:creationId xmlns:a16="http://schemas.microsoft.com/office/drawing/2014/main" id="{00083F58-CD9B-8269-398D-2C21F0A36F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78905" y="3700303"/>
                  <a:ext cx="4369152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" name="Gerader Verbinder 7">
                <a:extLst>
                  <a:ext uri="{FF2B5EF4-FFF2-40B4-BE49-F238E27FC236}">
                    <a16:creationId xmlns:a16="http://schemas.microsoft.com/office/drawing/2014/main" id="{50D1B08E-6B69-B3C1-C136-07C6148D0F2C}"/>
                  </a:ext>
                </a:extLst>
              </p:cNvPr>
              <p:cNvCxnSpPr/>
              <p:nvPr/>
            </p:nvCxnSpPr>
            <p:spPr>
              <a:xfrm>
                <a:off x="2253210" y="3413125"/>
                <a:ext cx="5106440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Gerader Verbinder 8">
                <a:extLst>
                  <a:ext uri="{FF2B5EF4-FFF2-40B4-BE49-F238E27FC236}">
                    <a16:creationId xmlns:a16="http://schemas.microsoft.com/office/drawing/2014/main" id="{BD5ECCA5-A7CD-F9C8-5AC7-02080FC0ACB6}"/>
                  </a:ext>
                </a:extLst>
              </p:cNvPr>
              <p:cNvCxnSpPr/>
              <p:nvPr/>
            </p:nvCxnSpPr>
            <p:spPr>
              <a:xfrm>
                <a:off x="2253210" y="2990850"/>
                <a:ext cx="5106440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>
                <a:extLst>
                  <a:ext uri="{FF2B5EF4-FFF2-40B4-BE49-F238E27FC236}">
                    <a16:creationId xmlns:a16="http://schemas.microsoft.com/office/drawing/2014/main" id="{A64581B2-ED7E-2C4E-B5AF-7476D241E2E1}"/>
                  </a:ext>
                </a:extLst>
              </p:cNvPr>
              <p:cNvCxnSpPr/>
              <p:nvPr/>
            </p:nvCxnSpPr>
            <p:spPr>
              <a:xfrm>
                <a:off x="2253210" y="2568575"/>
                <a:ext cx="5106440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>
                <a:extLst>
                  <a:ext uri="{FF2B5EF4-FFF2-40B4-BE49-F238E27FC236}">
                    <a16:creationId xmlns:a16="http://schemas.microsoft.com/office/drawing/2014/main" id="{36F57D53-6171-4149-C047-CB85C228F4AB}"/>
                  </a:ext>
                </a:extLst>
              </p:cNvPr>
              <p:cNvCxnSpPr/>
              <p:nvPr/>
            </p:nvCxnSpPr>
            <p:spPr>
              <a:xfrm>
                <a:off x="2253210" y="2146300"/>
                <a:ext cx="5106440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691B448F-F13F-5755-844A-358E6B9A5CB7}"/>
                  </a:ext>
                </a:extLst>
              </p:cNvPr>
              <p:cNvSpPr txBox="1"/>
              <p:nvPr/>
            </p:nvSpPr>
            <p:spPr>
              <a:xfrm>
                <a:off x="2427691" y="3834547"/>
                <a:ext cx="482671" cy="159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 dirty="0">
                    <a:latin typeface="Gilroy" panose="00000500000000000000" pitchFamily="50" charset="0"/>
                  </a:rPr>
                  <a:t>2015</a:t>
                </a: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6FE78691-9B6E-C347-7586-43A326228601}"/>
                  </a:ext>
                </a:extLst>
              </p:cNvPr>
              <p:cNvSpPr txBox="1"/>
              <p:nvPr/>
            </p:nvSpPr>
            <p:spPr>
              <a:xfrm>
                <a:off x="3345230" y="3834547"/>
                <a:ext cx="463693" cy="159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>
                    <a:latin typeface="Gilroy" panose="00000500000000000000" pitchFamily="50" charset="0"/>
                  </a:rPr>
                  <a:t>2016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A2106315-14A3-B9F1-377B-311CE1677DDF}"/>
                  </a:ext>
                </a:extLst>
              </p:cNvPr>
              <p:cNvSpPr txBox="1"/>
              <p:nvPr/>
            </p:nvSpPr>
            <p:spPr>
              <a:xfrm>
                <a:off x="4434897" y="3834547"/>
                <a:ext cx="457367" cy="159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>
                    <a:latin typeface="Gilroy" panose="00000500000000000000" pitchFamily="50" charset="0"/>
                  </a:rPr>
                  <a:t>2017</a:t>
                </a:r>
              </a:p>
            </p:txBody>
          </p:sp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497F681F-0A56-F2DB-7864-829C1FD0EE34}"/>
                  </a:ext>
                </a:extLst>
              </p:cNvPr>
              <p:cNvSpPr txBox="1"/>
              <p:nvPr/>
            </p:nvSpPr>
            <p:spPr>
              <a:xfrm>
                <a:off x="5517446" y="3834547"/>
                <a:ext cx="465275" cy="159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>
                    <a:latin typeface="Gilroy" panose="00000500000000000000" pitchFamily="50" charset="0"/>
                  </a:rPr>
                  <a:t>2018</a:t>
                </a:r>
              </a:p>
            </p:txBody>
          </p:sp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71CB7D17-B69B-C72D-72E4-83D64BB12181}"/>
                  </a:ext>
                </a:extLst>
              </p:cNvPr>
              <p:cNvSpPr txBox="1"/>
              <p:nvPr/>
            </p:nvSpPr>
            <p:spPr>
              <a:xfrm>
                <a:off x="6604742" y="3834547"/>
                <a:ext cx="463693" cy="159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>
                    <a:latin typeface="Gilroy" panose="00000500000000000000" pitchFamily="50" charset="0"/>
                  </a:rPr>
                  <a:t>2019</a:t>
                </a:r>
              </a:p>
            </p:txBody>
          </p:sp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38640294-3D07-DF03-5496-EEF81FEE5BB7}"/>
                  </a:ext>
                </a:extLst>
              </p:cNvPr>
              <p:cNvSpPr txBox="1"/>
              <p:nvPr/>
            </p:nvSpPr>
            <p:spPr>
              <a:xfrm>
                <a:off x="1779741" y="2070382"/>
                <a:ext cx="522209" cy="15944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de-DE" sz="1100" b="1">
                    <a:latin typeface="Gilroy Bold" panose="00000500000000000000" pitchFamily="50" charset="0"/>
                  </a:rPr>
                  <a:t>20Bn</a:t>
                </a:r>
              </a:p>
            </p:txBody>
          </p:sp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78C9C4D2-1D80-B34D-E3EE-2A71EDEAE20E}"/>
                  </a:ext>
                </a:extLst>
              </p:cNvPr>
              <p:cNvSpPr txBox="1"/>
              <p:nvPr/>
            </p:nvSpPr>
            <p:spPr>
              <a:xfrm>
                <a:off x="1806627" y="2913217"/>
                <a:ext cx="495323" cy="15944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de-DE" sz="1100" b="1">
                    <a:latin typeface="Gilroy Bold" panose="00000500000000000000" pitchFamily="50" charset="0"/>
                  </a:rPr>
                  <a:t>10Bn</a:t>
                </a:r>
              </a:p>
            </p:txBody>
          </p:sp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F3F709AD-E9E9-4520-0BD9-CE708778DF6A}"/>
                  </a:ext>
                </a:extLst>
              </p:cNvPr>
              <p:cNvSpPr txBox="1"/>
              <p:nvPr/>
            </p:nvSpPr>
            <p:spPr>
              <a:xfrm>
                <a:off x="2848887" y="1134952"/>
                <a:ext cx="3987701" cy="375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latin typeface="Gilroy" panose="00000500000000000000" pitchFamily="50" charset="0"/>
                  </a:rPr>
                  <a:t>Annualisierter Umsatz in US$</a:t>
                </a:r>
              </a:p>
              <a:p>
                <a:pPr algn="ctr"/>
                <a:r>
                  <a:rPr lang="de-DE" sz="2000" b="1" dirty="0">
                    <a:latin typeface="Gilroy Bold" panose="00000800000000000000" pitchFamily="50" charset="0"/>
                  </a:rPr>
                  <a:t>Microsoft Commercial Cloud</a:t>
                </a:r>
              </a:p>
            </p:txBody>
          </p:sp>
        </p:grpSp>
        <p:sp>
          <p:nvSpPr>
            <p:cNvPr id="23" name="Freihandform: Form 22">
              <a:extLst>
                <a:ext uri="{FF2B5EF4-FFF2-40B4-BE49-F238E27FC236}">
                  <a16:creationId xmlns:a16="http://schemas.microsoft.com/office/drawing/2014/main" id="{F737F374-F310-7B42-D148-F896DF319755}"/>
                </a:ext>
              </a:extLst>
            </p:cNvPr>
            <p:cNvSpPr/>
            <p:nvPr/>
          </p:nvSpPr>
          <p:spPr>
            <a:xfrm>
              <a:off x="1039470" y="1815071"/>
              <a:ext cx="3964952" cy="2048506"/>
            </a:xfrm>
            <a:custGeom>
              <a:avLst/>
              <a:gdLst>
                <a:gd name="connsiteX0" fmla="*/ 0 w 4826000"/>
                <a:gd name="connsiteY0" fmla="*/ 1587500 h 1587500"/>
                <a:gd name="connsiteX1" fmla="*/ 0 w 4826000"/>
                <a:gd name="connsiteY1" fmla="*/ 1587500 h 1587500"/>
                <a:gd name="connsiteX2" fmla="*/ 266700 w 4826000"/>
                <a:gd name="connsiteY2" fmla="*/ 1549400 h 1587500"/>
                <a:gd name="connsiteX3" fmla="*/ 533400 w 4826000"/>
                <a:gd name="connsiteY3" fmla="*/ 1492250 h 1587500"/>
                <a:gd name="connsiteX4" fmla="*/ 806450 w 4826000"/>
                <a:gd name="connsiteY4" fmla="*/ 1473200 h 1587500"/>
                <a:gd name="connsiteX5" fmla="*/ 1073150 w 4826000"/>
                <a:gd name="connsiteY5" fmla="*/ 1435100 h 1587500"/>
                <a:gd name="connsiteX6" fmla="*/ 1333500 w 4826000"/>
                <a:gd name="connsiteY6" fmla="*/ 1384300 h 1587500"/>
                <a:gd name="connsiteX7" fmla="*/ 1581150 w 4826000"/>
                <a:gd name="connsiteY7" fmla="*/ 1314450 h 1587500"/>
                <a:gd name="connsiteX8" fmla="*/ 1879600 w 4826000"/>
                <a:gd name="connsiteY8" fmla="*/ 1282700 h 1587500"/>
                <a:gd name="connsiteX9" fmla="*/ 2139950 w 4826000"/>
                <a:gd name="connsiteY9" fmla="*/ 1250950 h 1587500"/>
                <a:gd name="connsiteX10" fmla="*/ 2400300 w 4826000"/>
                <a:gd name="connsiteY10" fmla="*/ 1181100 h 1587500"/>
                <a:gd name="connsiteX11" fmla="*/ 2686050 w 4826000"/>
                <a:gd name="connsiteY11" fmla="*/ 1028700 h 1587500"/>
                <a:gd name="connsiteX12" fmla="*/ 2952750 w 4826000"/>
                <a:gd name="connsiteY12" fmla="*/ 1003300 h 1587500"/>
                <a:gd name="connsiteX13" fmla="*/ 3213100 w 4826000"/>
                <a:gd name="connsiteY13" fmla="*/ 800100 h 1587500"/>
                <a:gd name="connsiteX14" fmla="*/ 3473450 w 4826000"/>
                <a:gd name="connsiteY14" fmla="*/ 698500 h 1587500"/>
                <a:gd name="connsiteX15" fmla="*/ 3740150 w 4826000"/>
                <a:gd name="connsiteY15" fmla="*/ 508000 h 1587500"/>
                <a:gd name="connsiteX16" fmla="*/ 3994150 w 4826000"/>
                <a:gd name="connsiteY16" fmla="*/ 425450 h 1587500"/>
                <a:gd name="connsiteX17" fmla="*/ 4267200 w 4826000"/>
                <a:gd name="connsiteY17" fmla="*/ 330200 h 1587500"/>
                <a:gd name="connsiteX18" fmla="*/ 4540250 w 4826000"/>
                <a:gd name="connsiteY18" fmla="*/ 228600 h 1587500"/>
                <a:gd name="connsiteX19" fmla="*/ 4826000 w 4826000"/>
                <a:gd name="connsiteY19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26000" h="1587500">
                  <a:moveTo>
                    <a:pt x="0" y="1587500"/>
                  </a:moveTo>
                  <a:lnTo>
                    <a:pt x="0" y="1587500"/>
                  </a:lnTo>
                  <a:lnTo>
                    <a:pt x="266700" y="1549400"/>
                  </a:lnTo>
                  <a:lnTo>
                    <a:pt x="533400" y="1492250"/>
                  </a:lnTo>
                  <a:lnTo>
                    <a:pt x="806450" y="1473200"/>
                  </a:lnTo>
                  <a:lnTo>
                    <a:pt x="1073150" y="1435100"/>
                  </a:lnTo>
                  <a:lnTo>
                    <a:pt x="1333500" y="1384300"/>
                  </a:lnTo>
                  <a:lnTo>
                    <a:pt x="1581150" y="1314450"/>
                  </a:lnTo>
                  <a:lnTo>
                    <a:pt x="1879600" y="1282700"/>
                  </a:lnTo>
                  <a:lnTo>
                    <a:pt x="2139950" y="1250950"/>
                  </a:lnTo>
                  <a:lnTo>
                    <a:pt x="2400300" y="1181100"/>
                  </a:lnTo>
                  <a:lnTo>
                    <a:pt x="2686050" y="1028700"/>
                  </a:lnTo>
                  <a:lnTo>
                    <a:pt x="2952750" y="1003300"/>
                  </a:lnTo>
                  <a:lnTo>
                    <a:pt x="3213100" y="800100"/>
                  </a:lnTo>
                  <a:lnTo>
                    <a:pt x="3473450" y="698500"/>
                  </a:lnTo>
                  <a:lnTo>
                    <a:pt x="3740150" y="508000"/>
                  </a:lnTo>
                  <a:lnTo>
                    <a:pt x="3994150" y="425450"/>
                  </a:lnTo>
                  <a:lnTo>
                    <a:pt x="4267200" y="330200"/>
                  </a:lnTo>
                  <a:lnTo>
                    <a:pt x="4540250" y="228600"/>
                  </a:lnTo>
                  <a:lnTo>
                    <a:pt x="4826000" y="0"/>
                  </a:lnTo>
                </a:path>
              </a:pathLst>
            </a:custGeom>
            <a:noFill/>
            <a:ln w="57150">
              <a:solidFill>
                <a:srgbClr val="7ED8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7ED878"/>
                </a:solidFill>
                <a:latin typeface="Gilroy" panose="00000500000000000000" pitchFamily="50" charset="0"/>
              </a:endParaRPr>
            </a:p>
          </p:txBody>
        </p:sp>
      </p:grpSp>
      <p:sp>
        <p:nvSpPr>
          <p:cNvPr id="27" name="Textfeld 26">
            <a:extLst>
              <a:ext uri="{FF2B5EF4-FFF2-40B4-BE49-F238E27FC236}">
                <a16:creationId xmlns:a16="http://schemas.microsoft.com/office/drawing/2014/main" id="{ED52A9A0-5458-E7FB-5DCD-EB34FD76AB06}"/>
              </a:ext>
            </a:extLst>
          </p:cNvPr>
          <p:cNvSpPr txBox="1"/>
          <p:nvPr/>
        </p:nvSpPr>
        <p:spPr>
          <a:xfrm>
            <a:off x="524846" y="5979608"/>
            <a:ext cx="4884056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600">
                <a:hlinkClick r:id="rId2"/>
              </a:rPr>
              <a:t>https://s23.q4cdn.com/574569502/files/doc_presentations/Dreamforce'19-Investor-Day-Finance-Review-Presentation.pdf</a:t>
            </a:r>
            <a:r>
              <a:rPr lang="de-DE" sz="6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452365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2EF858-03A1-7C14-A684-6C65F2691D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922"/>
          <a:stretch/>
        </p:blipFill>
        <p:spPr>
          <a:xfrm>
            <a:off x="236544" y="198783"/>
            <a:ext cx="5424211" cy="60335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54D8BD-ABCD-4EA1-A003-95ACDA02A4B1}"/>
              </a:ext>
            </a:extLst>
          </p:cNvPr>
          <p:cNvSpPr txBox="1"/>
          <p:nvPr/>
        </p:nvSpPr>
        <p:spPr>
          <a:xfrm>
            <a:off x="341243" y="5855716"/>
            <a:ext cx="47161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https://www.cloudahead.de/verwaltung-der-zukunft</a:t>
            </a:r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4FB2E-C586-DFF0-CFA1-1AB95DC470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440" y="2862222"/>
            <a:ext cx="6486317" cy="333335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061955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954D8BD-ABCD-4EA1-A003-95ACDA02A4B1}"/>
              </a:ext>
            </a:extLst>
          </p:cNvPr>
          <p:cNvSpPr txBox="1"/>
          <p:nvPr/>
        </p:nvSpPr>
        <p:spPr>
          <a:xfrm>
            <a:off x="341243" y="6120409"/>
            <a:ext cx="47161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https://www.cloudahead.de/behoerde-der-zukunft</a:t>
            </a:r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348636C-F34E-0CA4-5E71-E2550E3A2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04" y="514289"/>
            <a:ext cx="6203786" cy="56061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A1E84F2-0502-2C51-261F-9044F0C8C04C}"/>
              </a:ext>
            </a:extLst>
          </p:cNvPr>
          <p:cNvGrpSpPr/>
          <p:nvPr/>
        </p:nvGrpSpPr>
        <p:grpSpPr>
          <a:xfrm>
            <a:off x="8351244" y="2211807"/>
            <a:ext cx="2021598" cy="2434386"/>
            <a:chOff x="4953404" y="3125794"/>
            <a:chExt cx="2708639" cy="3261712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9542AAA-FD33-F85E-E0DB-219D09AC6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53404" y="3125794"/>
              <a:ext cx="2708639" cy="3261712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FBAEA370-2842-B24A-3678-38699073FF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6672" y="3389244"/>
              <a:ext cx="2158345" cy="2158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246F6A61-87E2-671A-D3AC-0EF3DF310637}"/>
              </a:ext>
            </a:extLst>
          </p:cNvPr>
          <p:cNvSpPr txBox="1"/>
          <p:nvPr/>
        </p:nvSpPr>
        <p:spPr>
          <a:xfrm>
            <a:off x="7999854" y="1412227"/>
            <a:ext cx="2901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Möchten Sie mitmachen?</a:t>
            </a:r>
          </a:p>
        </p:txBody>
      </p:sp>
    </p:spTree>
    <p:extLst>
      <p:ext uri="{BB962C8B-B14F-4D97-AF65-F5344CB8AC3E}">
        <p14:creationId xmlns:p14="http://schemas.microsoft.com/office/powerpoint/2010/main" val="212582373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colorful background&#10;&#10;Description automatically generated">
            <a:extLst>
              <a:ext uri="{FF2B5EF4-FFF2-40B4-BE49-F238E27FC236}">
                <a16:creationId xmlns:a16="http://schemas.microsoft.com/office/drawing/2014/main" id="{F3E1E22E-3081-D7A8-8E72-89373CD7C4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5715" cap="flat">
            <a:noFill/>
            <a:prstDash val="solid"/>
            <a:miter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A8E928-347D-A598-7C39-80D69AC0A8BE}"/>
              </a:ext>
            </a:extLst>
          </p:cNvPr>
          <p:cNvSpPr txBox="1"/>
          <p:nvPr/>
        </p:nvSpPr>
        <p:spPr>
          <a:xfrm>
            <a:off x="766807" y="2993503"/>
            <a:ext cx="10017149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200"/>
              </a:spcBef>
            </a:pPr>
            <a:r>
              <a:rPr lang="de-DE" sz="3600" dirty="0">
                <a:solidFill>
                  <a:schemeClr val="bg1"/>
                </a:solidFill>
                <a:latin typeface="Gilroy Bold" panose="00000800000000000000" pitchFamily="50" charset="0"/>
              </a:rPr>
              <a:t>Vielen Dank</a:t>
            </a:r>
          </a:p>
          <a:p>
            <a:pPr algn="l">
              <a:spcBef>
                <a:spcPts val="1200"/>
              </a:spcBef>
            </a:pPr>
            <a:endParaRPr lang="de-DE" sz="2000" dirty="0">
              <a:solidFill>
                <a:schemeClr val="bg1"/>
              </a:solidFill>
              <a:latin typeface="Gilroy Bold" panose="00000800000000000000" pitchFamily="50" charset="0"/>
            </a:endParaRPr>
          </a:p>
          <a:p>
            <a:pPr algn="l">
              <a:spcBef>
                <a:spcPts val="1200"/>
              </a:spcBef>
            </a:pPr>
            <a:endParaRPr lang="de-DE" sz="2000" dirty="0">
              <a:solidFill>
                <a:schemeClr val="bg1"/>
              </a:solidFill>
              <a:latin typeface="Gilroy Bold" panose="00000800000000000000" pitchFamily="50" charset="0"/>
            </a:endParaRPr>
          </a:p>
          <a:p>
            <a:pPr algn="l">
              <a:spcBef>
                <a:spcPts val="1200"/>
              </a:spcBef>
            </a:pPr>
            <a:endParaRPr lang="de-DE" sz="2000" dirty="0">
              <a:solidFill>
                <a:schemeClr val="bg1"/>
              </a:solidFill>
              <a:latin typeface="Gilroy Bold" panose="00000800000000000000" pitchFamily="50" charset="0"/>
            </a:endParaRPr>
          </a:p>
          <a:p>
            <a:pPr algn="l">
              <a:spcBef>
                <a:spcPts val="1200"/>
              </a:spcBef>
            </a:pPr>
            <a:r>
              <a:rPr lang="de-DE" sz="2000" dirty="0">
                <a:solidFill>
                  <a:schemeClr val="bg1"/>
                </a:solidFill>
                <a:latin typeface="Gilroy Bold" panose="00000800000000000000" pitchFamily="50" charset="0"/>
              </a:rPr>
              <a:t>Gregor Schumacher</a:t>
            </a:r>
          </a:p>
          <a:p>
            <a:pPr algn="l">
              <a:spcBef>
                <a:spcPts val="1200"/>
              </a:spcBef>
            </a:pPr>
            <a:r>
              <a:rPr lang="de-DE" dirty="0">
                <a:solidFill>
                  <a:schemeClr val="bg1"/>
                </a:solidFill>
                <a:latin typeface="Gilroy" panose="00000500000000000000" pitchFamily="50" charset="0"/>
              </a:rPr>
              <a:t>April 2024, </a:t>
            </a:r>
            <a:r>
              <a:rPr lang="de-DE" dirty="0">
                <a:solidFill>
                  <a:schemeClr val="bg1"/>
                </a:solidFill>
                <a:latin typeface="Gilroy" panose="00000500000000000000" pitchFamily="50" charset="0"/>
                <a:hlinkClick r:id="rId4"/>
              </a:rPr>
              <a:t>gregor@cloudahead.de</a:t>
            </a:r>
            <a:endParaRPr lang="de-DE" dirty="0">
              <a:solidFill>
                <a:schemeClr val="bg1"/>
              </a:solidFill>
              <a:latin typeface="Gilroy" panose="00000500000000000000" pitchFamily="50" charset="0"/>
            </a:endParaRPr>
          </a:p>
          <a:p>
            <a:pPr algn="l">
              <a:spcBef>
                <a:spcPts val="1200"/>
              </a:spcBef>
            </a:pPr>
            <a:endParaRPr lang="de-DE" sz="2400" dirty="0">
              <a:solidFill>
                <a:schemeClr val="bg1"/>
              </a:solidFill>
              <a:latin typeface="Gilroy" panose="00000500000000000000" pitchFamily="50" charset="0"/>
            </a:endParaRPr>
          </a:p>
        </p:txBody>
      </p:sp>
      <p:sp>
        <p:nvSpPr>
          <p:cNvPr id="1583" name="Titel 3">
            <a:extLst>
              <a:ext uri="{FF2B5EF4-FFF2-40B4-BE49-F238E27FC236}">
                <a16:creationId xmlns:a16="http://schemas.microsoft.com/office/drawing/2014/main" id="{73AC39F1-429B-6802-CEFB-5C3167A0BB3D}"/>
              </a:ext>
            </a:extLst>
          </p:cNvPr>
          <p:cNvSpPr txBox="1">
            <a:spLocks/>
          </p:cNvSpPr>
          <p:nvPr/>
        </p:nvSpPr>
        <p:spPr>
          <a:xfrm>
            <a:off x="5181517" y="5992424"/>
            <a:ext cx="6694461" cy="707886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kern="1200" spc="100" baseline="0" dirty="0">
                <a:solidFill>
                  <a:schemeClr val="bg1"/>
                </a:solidFill>
                <a:latin typeface="Gilroy Bold" panose="00000800000000000000" pitchFamily="50" charset="0"/>
                <a:ea typeface="+mn-ea"/>
                <a:cs typeface="+mn-cs"/>
              </a:defRPr>
            </a:lvl1pPr>
          </a:lstStyle>
          <a:p>
            <a:pPr algn="r">
              <a:spcBef>
                <a:spcPts val="1800"/>
              </a:spcBef>
            </a:pPr>
            <a:r>
              <a:rPr lang="de-DE" sz="2800" dirty="0"/>
              <a:t>cloud ahead</a:t>
            </a:r>
            <a:endParaRPr lang="en-DE" sz="2800" b="1" dirty="0">
              <a:latin typeface="Gilroy Bold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884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37ACE-EF61-3AE7-FCDA-37655F56F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8085" y="3105833"/>
            <a:ext cx="4435830" cy="646331"/>
          </a:xfrm>
        </p:spPr>
        <p:txBody>
          <a:bodyPr/>
          <a:lstStyle/>
          <a:p>
            <a:r>
              <a:rPr lang="de-DE" sz="3600" dirty="0">
                <a:latin typeface="Gilroy Bold" panose="00000800000000000000" pitchFamily="50" charset="0"/>
              </a:rPr>
              <a:t>Was ist die Cloud?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35545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1">
            <a:extLst>
              <a:ext uri="{FF2B5EF4-FFF2-40B4-BE49-F238E27FC236}">
                <a16:creationId xmlns:a16="http://schemas.microsoft.com/office/drawing/2014/main" id="{6E0FB6BC-3D37-0AD6-C007-45991A32D51B}"/>
              </a:ext>
            </a:extLst>
          </p:cNvPr>
          <p:cNvGrpSpPr/>
          <p:nvPr/>
        </p:nvGrpSpPr>
        <p:grpSpPr>
          <a:xfrm>
            <a:off x="1281464" y="1076325"/>
            <a:ext cx="9988458" cy="4705350"/>
            <a:chOff x="1281464" y="1076325"/>
            <a:chExt cx="9988458" cy="4705350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1B22307C-DAF9-380E-8BD3-DEAAA2D15BC8}"/>
                </a:ext>
              </a:extLst>
            </p:cNvPr>
            <p:cNvGrpSpPr/>
            <p:nvPr/>
          </p:nvGrpSpPr>
          <p:grpSpPr>
            <a:xfrm>
              <a:off x="3998973" y="3482269"/>
              <a:ext cx="4055491" cy="2299406"/>
              <a:chOff x="3657492" y="1978105"/>
              <a:chExt cx="3924015" cy="2224861"/>
            </a:xfrm>
          </p:grpSpPr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3CDC5665-8F0F-8D16-FBDE-4EBD29029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15825" y="2114350"/>
                <a:ext cx="1913836" cy="1913834"/>
              </a:xfrm>
              <a:prstGeom prst="rect">
                <a:avLst/>
              </a:prstGeom>
            </p:spPr>
          </p:pic>
          <p:grpSp>
            <p:nvGrpSpPr>
              <p:cNvPr id="17" name="Gruppieren 16">
                <a:extLst>
                  <a:ext uri="{FF2B5EF4-FFF2-40B4-BE49-F238E27FC236}">
                    <a16:creationId xmlns:a16="http://schemas.microsoft.com/office/drawing/2014/main" id="{BC9B7943-F33E-A606-9B46-FC22D4A13A96}"/>
                  </a:ext>
                </a:extLst>
              </p:cNvPr>
              <p:cNvGrpSpPr/>
              <p:nvPr/>
            </p:nvGrpSpPr>
            <p:grpSpPr>
              <a:xfrm>
                <a:off x="3657492" y="1978105"/>
                <a:ext cx="3924015" cy="2224861"/>
                <a:chOff x="8057564" y="4253246"/>
                <a:chExt cx="3200653" cy="1814725"/>
              </a:xfrm>
            </p:grpSpPr>
            <p:sp>
              <p:nvSpPr>
                <p:cNvPr id="18" name="Freihandform: Form 17">
                  <a:extLst>
                    <a:ext uri="{FF2B5EF4-FFF2-40B4-BE49-F238E27FC236}">
                      <a16:creationId xmlns:a16="http://schemas.microsoft.com/office/drawing/2014/main" id="{60068C09-1995-6179-C452-AA3FA5417B61}"/>
                    </a:ext>
                  </a:extLst>
                </p:cNvPr>
                <p:cNvSpPr/>
                <p:nvPr/>
              </p:nvSpPr>
              <p:spPr>
                <a:xfrm>
                  <a:off x="8057564" y="4253246"/>
                  <a:ext cx="3200653" cy="1814725"/>
                </a:xfrm>
                <a:custGeom>
                  <a:avLst/>
                  <a:gdLst>
                    <a:gd name="connsiteX0" fmla="*/ 1095420 w 1731130"/>
                    <a:gd name="connsiteY0" fmla="*/ 0 h 981526"/>
                    <a:gd name="connsiteX1" fmla="*/ 1486136 w 1731130"/>
                    <a:gd name="connsiteY1" fmla="*/ 318442 h 981526"/>
                    <a:gd name="connsiteX2" fmla="*/ 1493086 w 1731130"/>
                    <a:gd name="connsiteY2" fmla="*/ 387389 h 981526"/>
                    <a:gd name="connsiteX3" fmla="*/ 1547658 w 1731130"/>
                    <a:gd name="connsiteY3" fmla="*/ 404329 h 981526"/>
                    <a:gd name="connsiteX4" fmla="*/ 1731130 w 1731130"/>
                    <a:gd name="connsiteY4" fmla="*/ 681124 h 981526"/>
                    <a:gd name="connsiteX5" fmla="*/ 1491270 w 1731130"/>
                    <a:gd name="connsiteY5" fmla="*/ 975423 h 981526"/>
                    <a:gd name="connsiteX6" fmla="*/ 1444610 w 1731130"/>
                    <a:gd name="connsiteY6" fmla="*/ 980127 h 981526"/>
                    <a:gd name="connsiteX7" fmla="*/ 1444610 w 1731130"/>
                    <a:gd name="connsiteY7" fmla="*/ 981525 h 981526"/>
                    <a:gd name="connsiteX8" fmla="*/ 1430738 w 1731130"/>
                    <a:gd name="connsiteY8" fmla="*/ 981525 h 981526"/>
                    <a:gd name="connsiteX9" fmla="*/ 1430728 w 1731130"/>
                    <a:gd name="connsiteY9" fmla="*/ 981526 h 981526"/>
                    <a:gd name="connsiteX10" fmla="*/ 1430722 w 1731130"/>
                    <a:gd name="connsiteY10" fmla="*/ 981525 h 981526"/>
                    <a:gd name="connsiteX11" fmla="*/ 301720 w 1731130"/>
                    <a:gd name="connsiteY11" fmla="*/ 981525 h 981526"/>
                    <a:gd name="connsiteX12" fmla="*/ 301720 w 1731130"/>
                    <a:gd name="connsiteY12" fmla="*/ 981327 h 981526"/>
                    <a:gd name="connsiteX13" fmla="*/ 300402 w 1731130"/>
                    <a:gd name="connsiteY13" fmla="*/ 981526 h 981526"/>
                    <a:gd name="connsiteX14" fmla="*/ 0 w 1731130"/>
                    <a:gd name="connsiteY14" fmla="*/ 681124 h 981526"/>
                    <a:gd name="connsiteX15" fmla="*/ 300402 w 1731130"/>
                    <a:gd name="connsiteY15" fmla="*/ 380722 h 981526"/>
                    <a:gd name="connsiteX16" fmla="*/ 360943 w 1731130"/>
                    <a:gd name="connsiteY16" fmla="*/ 386825 h 981526"/>
                    <a:gd name="connsiteX17" fmla="*/ 383099 w 1731130"/>
                    <a:gd name="connsiteY17" fmla="*/ 393703 h 981526"/>
                    <a:gd name="connsiteX18" fmla="*/ 388953 w 1731130"/>
                    <a:gd name="connsiteY18" fmla="*/ 374843 h 981526"/>
                    <a:gd name="connsiteX19" fmla="*/ 665747 w 1731130"/>
                    <a:gd name="connsiteY19" fmla="*/ 191371 h 981526"/>
                    <a:gd name="connsiteX20" fmla="*/ 726288 w 1731130"/>
                    <a:gd name="connsiteY20" fmla="*/ 197474 h 981526"/>
                    <a:gd name="connsiteX21" fmla="*/ 749122 w 1731130"/>
                    <a:gd name="connsiteY21" fmla="*/ 204562 h 981526"/>
                    <a:gd name="connsiteX22" fmla="*/ 764714 w 1731130"/>
                    <a:gd name="connsiteY22" fmla="*/ 175835 h 981526"/>
                    <a:gd name="connsiteX23" fmla="*/ 1095420 w 1731130"/>
                    <a:gd name="connsiteY23" fmla="*/ 0 h 981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731130" h="981526">
                      <a:moveTo>
                        <a:pt x="1095420" y="0"/>
                      </a:moveTo>
                      <a:cubicBezTo>
                        <a:pt x="1288149" y="0"/>
                        <a:pt x="1448947" y="136708"/>
                        <a:pt x="1486136" y="318442"/>
                      </a:cubicBezTo>
                      <a:lnTo>
                        <a:pt x="1493086" y="387389"/>
                      </a:lnTo>
                      <a:lnTo>
                        <a:pt x="1547658" y="404329"/>
                      </a:lnTo>
                      <a:cubicBezTo>
                        <a:pt x="1655477" y="449933"/>
                        <a:pt x="1731130" y="556694"/>
                        <a:pt x="1731130" y="681124"/>
                      </a:cubicBezTo>
                      <a:cubicBezTo>
                        <a:pt x="1731130" y="826293"/>
                        <a:pt x="1628158" y="947412"/>
                        <a:pt x="1491270" y="975423"/>
                      </a:cubicBezTo>
                      <a:lnTo>
                        <a:pt x="1444610" y="980127"/>
                      </a:lnTo>
                      <a:lnTo>
                        <a:pt x="1444610" y="981525"/>
                      </a:lnTo>
                      <a:lnTo>
                        <a:pt x="1430738" y="981525"/>
                      </a:lnTo>
                      <a:lnTo>
                        <a:pt x="1430728" y="981526"/>
                      </a:lnTo>
                      <a:lnTo>
                        <a:pt x="1430722" y="981525"/>
                      </a:lnTo>
                      <a:lnTo>
                        <a:pt x="301720" y="981525"/>
                      </a:lnTo>
                      <a:lnTo>
                        <a:pt x="301720" y="981327"/>
                      </a:lnTo>
                      <a:lnTo>
                        <a:pt x="300402" y="981526"/>
                      </a:lnTo>
                      <a:cubicBezTo>
                        <a:pt x="134495" y="981526"/>
                        <a:pt x="0" y="847031"/>
                        <a:pt x="0" y="681124"/>
                      </a:cubicBezTo>
                      <a:cubicBezTo>
                        <a:pt x="0" y="515217"/>
                        <a:pt x="134495" y="380722"/>
                        <a:pt x="300402" y="380722"/>
                      </a:cubicBezTo>
                      <a:cubicBezTo>
                        <a:pt x="321140" y="380722"/>
                        <a:pt x="341388" y="382824"/>
                        <a:pt x="360943" y="386825"/>
                      </a:cubicBezTo>
                      <a:lnTo>
                        <a:pt x="383099" y="393703"/>
                      </a:lnTo>
                      <a:lnTo>
                        <a:pt x="388953" y="374843"/>
                      </a:lnTo>
                      <a:cubicBezTo>
                        <a:pt x="434556" y="267025"/>
                        <a:pt x="541317" y="191371"/>
                        <a:pt x="665747" y="191371"/>
                      </a:cubicBezTo>
                      <a:cubicBezTo>
                        <a:pt x="686485" y="191371"/>
                        <a:pt x="706733" y="193473"/>
                        <a:pt x="726288" y="197474"/>
                      </a:cubicBezTo>
                      <a:lnTo>
                        <a:pt x="749122" y="204562"/>
                      </a:lnTo>
                      <a:lnTo>
                        <a:pt x="764714" y="175835"/>
                      </a:lnTo>
                      <a:cubicBezTo>
                        <a:pt x="836385" y="69749"/>
                        <a:pt x="957757" y="0"/>
                        <a:pt x="10954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ED878">
                        <a:alpha val="38000"/>
                      </a:srgbClr>
                    </a:gs>
                    <a:gs pos="100000">
                      <a:srgbClr val="42D0C6"/>
                    </a:gs>
                  </a:gsLst>
                  <a:lin ang="4200000" scaled="0"/>
                </a:gra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>
                    <a:spcBef>
                      <a:spcPts val="600"/>
                    </a:spcBef>
                  </a:pPr>
                  <a:endParaRPr lang="de-DE" sz="1600">
                    <a:solidFill>
                      <a:schemeClr val="bg1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4D41D37C-7BC3-A342-3503-44BCA8A36C65}"/>
                    </a:ext>
                  </a:extLst>
                </p:cNvPr>
                <p:cNvSpPr txBox="1"/>
                <p:nvPr/>
              </p:nvSpPr>
              <p:spPr>
                <a:xfrm>
                  <a:off x="8828835" y="5667572"/>
                  <a:ext cx="1767618" cy="315773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de-DE" sz="2000" dirty="0">
                      <a:latin typeface="Gilroy Bold" panose="00000800000000000000" pitchFamily="50" charset="0"/>
                    </a:rPr>
                    <a:t>Automatisierte IT</a:t>
                  </a:r>
                </a:p>
              </p:txBody>
            </p:sp>
            <p:pic>
              <p:nvPicPr>
                <p:cNvPr id="20" name="Grafik 19">
                  <a:extLst>
                    <a:ext uri="{FF2B5EF4-FFF2-40B4-BE49-F238E27FC236}">
                      <a16:creationId xmlns:a16="http://schemas.microsoft.com/office/drawing/2014/main" id="{2FF94780-350D-BD92-734E-EBB12D92EB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38986" y="5087793"/>
                  <a:ext cx="602156" cy="602156"/>
                </a:xfrm>
                <a:prstGeom prst="rect">
                  <a:avLst/>
                </a:prstGeom>
              </p:spPr>
            </p:pic>
            <p:pic>
              <p:nvPicPr>
                <p:cNvPr id="21" name="Grafik 20">
                  <a:extLst>
                    <a:ext uri="{FF2B5EF4-FFF2-40B4-BE49-F238E27FC236}">
                      <a16:creationId xmlns:a16="http://schemas.microsoft.com/office/drawing/2014/main" id="{6BE943DE-CBAC-8F97-F8C0-7DA26075D0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02503" y="4703908"/>
                  <a:ext cx="602156" cy="602156"/>
                </a:xfrm>
                <a:prstGeom prst="rect">
                  <a:avLst/>
                </a:prstGeom>
              </p:spPr>
            </p:pic>
            <p:pic>
              <p:nvPicPr>
                <p:cNvPr id="22" name="Grafik 21">
                  <a:extLst>
                    <a:ext uri="{FF2B5EF4-FFF2-40B4-BE49-F238E27FC236}">
                      <a16:creationId xmlns:a16="http://schemas.microsoft.com/office/drawing/2014/main" id="{F84B7631-C783-A47A-B93C-9199625686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495352" y="5087793"/>
                  <a:ext cx="602156" cy="602156"/>
                </a:xfrm>
                <a:prstGeom prst="rect">
                  <a:avLst/>
                </a:prstGeom>
              </p:spPr>
            </p:pic>
          </p:grpSp>
        </p:grp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4E16F011-E08F-C005-3BDC-567AA46A3BC1}"/>
                </a:ext>
              </a:extLst>
            </p:cNvPr>
            <p:cNvSpPr txBox="1"/>
            <p:nvPr/>
          </p:nvSpPr>
          <p:spPr>
            <a:xfrm>
              <a:off x="1281464" y="4720607"/>
              <a:ext cx="2541456" cy="70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>
                  <a:latin typeface="Gilroy" panose="00000500000000000000" pitchFamily="50" charset="0"/>
                </a:rPr>
                <a:t>Cloud ist automatisierte IT …</a:t>
              </a:r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DA76A816-4DE5-6A97-EB30-2A08342FF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450" t="12851" r="29450" b="12851"/>
            <a:stretch/>
          </p:blipFill>
          <p:spPr>
            <a:xfrm>
              <a:off x="2719111" y="1076325"/>
              <a:ext cx="1026013" cy="1854817"/>
            </a:xfrm>
            <a:prstGeom prst="rect">
              <a:avLst/>
            </a:prstGeom>
          </p:spPr>
        </p:pic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5B6EB234-3A89-1DD1-9C15-243F8016CF35}"/>
                </a:ext>
              </a:extLst>
            </p:cNvPr>
            <p:cNvSpPr/>
            <p:nvPr/>
          </p:nvSpPr>
          <p:spPr>
            <a:xfrm>
              <a:off x="5199367" y="3746702"/>
              <a:ext cx="827350" cy="306593"/>
            </a:xfrm>
            <a:prstGeom prst="rect">
              <a:avLst/>
            </a:prstGeom>
            <a:solidFill>
              <a:srgbClr val="42D0C6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>
                  <a:latin typeface="Gilroy" panose="00000500000000000000" pitchFamily="50" charset="0"/>
                </a:rPr>
                <a:t>GUI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F0316810-7F5F-D3C1-96A0-648C95998C05}"/>
                </a:ext>
              </a:extLst>
            </p:cNvPr>
            <p:cNvSpPr/>
            <p:nvPr/>
          </p:nvSpPr>
          <p:spPr>
            <a:xfrm>
              <a:off x="6128409" y="3328973"/>
              <a:ext cx="827350" cy="306593"/>
            </a:xfrm>
            <a:prstGeom prst="rect">
              <a:avLst/>
            </a:prstGeom>
            <a:solidFill>
              <a:srgbClr val="42D0C6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>
                  <a:latin typeface="Gilroy" panose="00000500000000000000" pitchFamily="50" charset="0"/>
                </a:rPr>
                <a:t>API</a:t>
              </a:r>
            </a:p>
          </p:txBody>
        </p:sp>
        <p:cxnSp>
          <p:nvCxnSpPr>
            <p:cNvPr id="12" name="Verbinder: gekrümmt 11">
              <a:extLst>
                <a:ext uri="{FF2B5EF4-FFF2-40B4-BE49-F238E27FC236}">
                  <a16:creationId xmlns:a16="http://schemas.microsoft.com/office/drawing/2014/main" id="{CB3C77EE-8156-6B66-A152-945EE3066D9B}"/>
                </a:ext>
              </a:extLst>
            </p:cNvPr>
            <p:cNvCxnSpPr>
              <a:cxnSpLocks/>
              <a:stCxn id="9" idx="3"/>
              <a:endCxn id="10" idx="0"/>
            </p:cNvCxnSpPr>
            <p:nvPr/>
          </p:nvCxnSpPr>
          <p:spPr>
            <a:xfrm>
              <a:off x="3745124" y="2003733"/>
              <a:ext cx="1867919" cy="1742969"/>
            </a:xfrm>
            <a:prstGeom prst="curvedConnector2">
              <a:avLst/>
            </a:prstGeom>
            <a:ln w="38100">
              <a:solidFill>
                <a:srgbClr val="42D0C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Verbinder: gekrümmt 12">
              <a:extLst>
                <a:ext uri="{FF2B5EF4-FFF2-40B4-BE49-F238E27FC236}">
                  <a16:creationId xmlns:a16="http://schemas.microsoft.com/office/drawing/2014/main" id="{6B70A986-7D1D-C1BA-F5C6-A16FE94F2A9E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 rot="10800000" flipV="1">
              <a:off x="6542084" y="2441924"/>
              <a:ext cx="1472013" cy="887048"/>
            </a:xfrm>
            <a:prstGeom prst="curvedConnector2">
              <a:avLst/>
            </a:prstGeom>
            <a:ln w="38100">
              <a:solidFill>
                <a:srgbClr val="42D0C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4FA067DF-FB91-E091-BF7A-E56897C7DD1B}"/>
                </a:ext>
              </a:extLst>
            </p:cNvPr>
            <p:cNvSpPr txBox="1"/>
            <p:nvPr/>
          </p:nvSpPr>
          <p:spPr>
            <a:xfrm>
              <a:off x="8492321" y="3581695"/>
              <a:ext cx="277760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000" dirty="0">
                  <a:latin typeface="Gilroy" panose="00000500000000000000" pitchFamily="50" charset="0"/>
                </a:rPr>
                <a:t>… die sich einfach via API oder GUI nutzen lässt.</a:t>
              </a:r>
            </a:p>
          </p:txBody>
        </p:sp>
        <p:sp>
          <p:nvSpPr>
            <p:cNvPr id="24" name="Freihandform: Form 23">
              <a:extLst>
                <a:ext uri="{FF2B5EF4-FFF2-40B4-BE49-F238E27FC236}">
                  <a16:creationId xmlns:a16="http://schemas.microsoft.com/office/drawing/2014/main" id="{93A8C843-D5B4-F9F4-F123-6297F4851A95}"/>
                </a:ext>
              </a:extLst>
            </p:cNvPr>
            <p:cNvSpPr/>
            <p:nvPr/>
          </p:nvSpPr>
          <p:spPr>
            <a:xfrm>
              <a:off x="8243912" y="2629967"/>
              <a:ext cx="779963" cy="25007"/>
            </a:xfrm>
            <a:custGeom>
              <a:avLst/>
              <a:gdLst>
                <a:gd name="connsiteX0" fmla="*/ 0 w 641080"/>
                <a:gd name="connsiteY0" fmla="*/ 20174 h 20554"/>
                <a:gd name="connsiteX1" fmla="*/ 640690 w 641080"/>
                <a:gd name="connsiteY1" fmla="*/ 20555 h 20554"/>
                <a:gd name="connsiteX2" fmla="*/ 641080 w 641080"/>
                <a:gd name="connsiteY2" fmla="*/ 20174 h 20554"/>
                <a:gd name="connsiteX3" fmla="*/ 641080 w 641080"/>
                <a:gd name="connsiteY3" fmla="*/ 381 h 20554"/>
                <a:gd name="connsiteX4" fmla="*/ 381 w 641080"/>
                <a:gd name="connsiteY4" fmla="*/ 0 h 20554"/>
                <a:gd name="connsiteX5" fmla="*/ 0 w 641080"/>
                <a:gd name="connsiteY5" fmla="*/ 20174 h 2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1080" h="20554">
                  <a:moveTo>
                    <a:pt x="0" y="20174"/>
                  </a:moveTo>
                  <a:lnTo>
                    <a:pt x="640690" y="20555"/>
                  </a:lnTo>
                  <a:cubicBezTo>
                    <a:pt x="640890" y="20555"/>
                    <a:pt x="641080" y="20355"/>
                    <a:pt x="641080" y="20174"/>
                  </a:cubicBezTo>
                  <a:lnTo>
                    <a:pt x="641080" y="381"/>
                  </a:lnTo>
                  <a:lnTo>
                    <a:pt x="381" y="0"/>
                  </a:lnTo>
                  <a:lnTo>
                    <a:pt x="0" y="20174"/>
                  </a:lnTo>
                  <a:close/>
                </a:path>
              </a:pathLst>
            </a:custGeom>
            <a:solidFill>
              <a:srgbClr val="42D0C6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5" name="Freihandform: Form 24">
              <a:extLst>
                <a:ext uri="{FF2B5EF4-FFF2-40B4-BE49-F238E27FC236}">
                  <a16:creationId xmlns:a16="http://schemas.microsoft.com/office/drawing/2014/main" id="{C02B50F8-5FDE-2A92-A71A-DE5F8B408341}"/>
                </a:ext>
              </a:extLst>
            </p:cNvPr>
            <p:cNvSpPr/>
            <p:nvPr/>
          </p:nvSpPr>
          <p:spPr>
            <a:xfrm>
              <a:off x="8470746" y="1881989"/>
              <a:ext cx="313399" cy="287753"/>
            </a:xfrm>
            <a:custGeom>
              <a:avLst/>
              <a:gdLst>
                <a:gd name="connsiteX0" fmla="*/ 257451 w 257594"/>
                <a:gd name="connsiteY0" fmla="*/ 37405 h 236515"/>
                <a:gd name="connsiteX1" fmla="*/ 257394 w 257594"/>
                <a:gd name="connsiteY1" fmla="*/ 36671 h 236515"/>
                <a:gd name="connsiteX2" fmla="*/ 256423 w 257594"/>
                <a:gd name="connsiteY2" fmla="*/ 25632 h 236515"/>
                <a:gd name="connsiteX3" fmla="*/ 238201 w 257594"/>
                <a:gd name="connsiteY3" fmla="*/ 35452 h 236515"/>
                <a:gd name="connsiteX4" fmla="*/ 227400 w 257594"/>
                <a:gd name="connsiteY4" fmla="*/ 35452 h 236515"/>
                <a:gd name="connsiteX5" fmla="*/ 198139 w 257594"/>
                <a:gd name="connsiteY5" fmla="*/ 0 h 236515"/>
                <a:gd name="connsiteX6" fmla="*/ 168878 w 257594"/>
                <a:gd name="connsiteY6" fmla="*/ 35452 h 236515"/>
                <a:gd name="connsiteX7" fmla="*/ 158077 w 257594"/>
                <a:gd name="connsiteY7" fmla="*/ 35452 h 236515"/>
                <a:gd name="connsiteX8" fmla="*/ 128816 w 257594"/>
                <a:gd name="connsiteY8" fmla="*/ 0 h 236515"/>
                <a:gd name="connsiteX9" fmla="*/ 99498 w 257594"/>
                <a:gd name="connsiteY9" fmla="*/ 35452 h 236515"/>
                <a:gd name="connsiteX10" fmla="*/ 88754 w 257594"/>
                <a:gd name="connsiteY10" fmla="*/ 35452 h 236515"/>
                <a:gd name="connsiteX11" fmla="*/ 59493 w 257594"/>
                <a:gd name="connsiteY11" fmla="*/ 181 h 236515"/>
                <a:gd name="connsiteX12" fmla="*/ 30175 w 257594"/>
                <a:gd name="connsiteY12" fmla="*/ 35452 h 236515"/>
                <a:gd name="connsiteX13" fmla="*/ 19374 w 257594"/>
                <a:gd name="connsiteY13" fmla="*/ 35452 h 236515"/>
                <a:gd name="connsiteX14" fmla="*/ 1172 w 257594"/>
                <a:gd name="connsiteY14" fmla="*/ 25622 h 236515"/>
                <a:gd name="connsiteX15" fmla="*/ 400 w 257594"/>
                <a:gd name="connsiteY15" fmla="*/ 30909 h 236515"/>
                <a:gd name="connsiteX16" fmla="*/ 0 w 257594"/>
                <a:gd name="connsiteY16" fmla="*/ 40319 h 236515"/>
                <a:gd name="connsiteX17" fmla="*/ 0 w 257594"/>
                <a:gd name="connsiteY17" fmla="*/ 236515 h 236515"/>
                <a:gd name="connsiteX18" fmla="*/ 257594 w 257594"/>
                <a:gd name="connsiteY18" fmla="*/ 236515 h 236515"/>
                <a:gd name="connsiteX19" fmla="*/ 257594 w 257594"/>
                <a:gd name="connsiteY19" fmla="*/ 40310 h 236515"/>
                <a:gd name="connsiteX20" fmla="*/ 257451 w 257594"/>
                <a:gd name="connsiteY20" fmla="*/ 37405 h 236515"/>
                <a:gd name="connsiteX21" fmla="*/ 181537 w 257594"/>
                <a:gd name="connsiteY21" fmla="*/ 203787 h 236515"/>
                <a:gd name="connsiteX22" fmla="*/ 127397 w 257594"/>
                <a:gd name="connsiteY22" fmla="*/ 160382 h 236515"/>
                <a:gd name="connsiteX23" fmla="*/ 73257 w 257594"/>
                <a:gd name="connsiteY23" fmla="*/ 203787 h 236515"/>
                <a:gd name="connsiteX24" fmla="*/ 17736 w 257594"/>
                <a:gd name="connsiteY24" fmla="*/ 148276 h 236515"/>
                <a:gd name="connsiteX25" fmla="*/ 73257 w 257594"/>
                <a:gd name="connsiteY25" fmla="*/ 92764 h 236515"/>
                <a:gd name="connsiteX26" fmla="*/ 127397 w 257594"/>
                <a:gd name="connsiteY26" fmla="*/ 136169 h 236515"/>
                <a:gd name="connsiteX27" fmla="*/ 181537 w 257594"/>
                <a:gd name="connsiteY27" fmla="*/ 92764 h 236515"/>
                <a:gd name="connsiteX28" fmla="*/ 237049 w 257594"/>
                <a:gd name="connsiteY28" fmla="*/ 148276 h 236515"/>
                <a:gd name="connsiteX29" fmla="*/ 181537 w 257594"/>
                <a:gd name="connsiteY29" fmla="*/ 203787 h 23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57594" h="236515">
                  <a:moveTo>
                    <a:pt x="257451" y="37405"/>
                  </a:moveTo>
                  <a:lnTo>
                    <a:pt x="257394" y="36671"/>
                  </a:lnTo>
                  <a:cubicBezTo>
                    <a:pt x="257289" y="33033"/>
                    <a:pt x="256918" y="29337"/>
                    <a:pt x="256423" y="25632"/>
                  </a:cubicBezTo>
                  <a:cubicBezTo>
                    <a:pt x="251317" y="31766"/>
                    <a:pt x="245031" y="35452"/>
                    <a:pt x="238201" y="35452"/>
                  </a:cubicBezTo>
                  <a:lnTo>
                    <a:pt x="227400" y="35452"/>
                  </a:lnTo>
                  <a:cubicBezTo>
                    <a:pt x="213560" y="35452"/>
                    <a:pt x="201778" y="20393"/>
                    <a:pt x="198139" y="0"/>
                  </a:cubicBezTo>
                  <a:cubicBezTo>
                    <a:pt x="194500" y="20393"/>
                    <a:pt x="182718" y="35452"/>
                    <a:pt x="168878" y="35452"/>
                  </a:cubicBezTo>
                  <a:lnTo>
                    <a:pt x="158077" y="35452"/>
                  </a:lnTo>
                  <a:cubicBezTo>
                    <a:pt x="144237" y="35452"/>
                    <a:pt x="132455" y="20393"/>
                    <a:pt x="128816" y="0"/>
                  </a:cubicBezTo>
                  <a:cubicBezTo>
                    <a:pt x="125178" y="20393"/>
                    <a:pt x="113395" y="35452"/>
                    <a:pt x="99498" y="35452"/>
                  </a:cubicBezTo>
                  <a:lnTo>
                    <a:pt x="88754" y="35452"/>
                  </a:lnTo>
                  <a:cubicBezTo>
                    <a:pt x="74914" y="35452"/>
                    <a:pt x="63132" y="20517"/>
                    <a:pt x="59493" y="181"/>
                  </a:cubicBezTo>
                  <a:cubicBezTo>
                    <a:pt x="55788" y="20517"/>
                    <a:pt x="44015" y="35452"/>
                    <a:pt x="30175" y="35452"/>
                  </a:cubicBezTo>
                  <a:lnTo>
                    <a:pt x="19374" y="35452"/>
                  </a:lnTo>
                  <a:cubicBezTo>
                    <a:pt x="12563" y="35452"/>
                    <a:pt x="6258" y="31756"/>
                    <a:pt x="1172" y="25622"/>
                  </a:cubicBezTo>
                  <a:cubicBezTo>
                    <a:pt x="933" y="27375"/>
                    <a:pt x="543" y="29166"/>
                    <a:pt x="400" y="30909"/>
                  </a:cubicBezTo>
                  <a:cubicBezTo>
                    <a:pt x="114" y="34004"/>
                    <a:pt x="0" y="37128"/>
                    <a:pt x="0" y="40319"/>
                  </a:cubicBezTo>
                  <a:lnTo>
                    <a:pt x="0" y="236515"/>
                  </a:lnTo>
                  <a:lnTo>
                    <a:pt x="257594" y="236515"/>
                  </a:lnTo>
                  <a:lnTo>
                    <a:pt x="257594" y="40310"/>
                  </a:lnTo>
                  <a:cubicBezTo>
                    <a:pt x="257566" y="39338"/>
                    <a:pt x="257585" y="38376"/>
                    <a:pt x="257451" y="37405"/>
                  </a:cubicBezTo>
                  <a:close/>
                  <a:moveTo>
                    <a:pt x="181537" y="203787"/>
                  </a:moveTo>
                  <a:cubicBezTo>
                    <a:pt x="155086" y="203787"/>
                    <a:pt x="132940" y="185185"/>
                    <a:pt x="127397" y="160382"/>
                  </a:cubicBezTo>
                  <a:cubicBezTo>
                    <a:pt x="121853" y="185185"/>
                    <a:pt x="99708" y="203787"/>
                    <a:pt x="73257" y="203787"/>
                  </a:cubicBezTo>
                  <a:cubicBezTo>
                    <a:pt x="42643" y="203787"/>
                    <a:pt x="17736" y="178889"/>
                    <a:pt x="17736" y="148276"/>
                  </a:cubicBezTo>
                  <a:cubicBezTo>
                    <a:pt x="17736" y="117662"/>
                    <a:pt x="42643" y="92764"/>
                    <a:pt x="73257" y="92764"/>
                  </a:cubicBezTo>
                  <a:cubicBezTo>
                    <a:pt x="99708" y="92764"/>
                    <a:pt x="121853" y="111366"/>
                    <a:pt x="127397" y="136169"/>
                  </a:cubicBezTo>
                  <a:cubicBezTo>
                    <a:pt x="132940" y="111366"/>
                    <a:pt x="155086" y="92764"/>
                    <a:pt x="181537" y="92764"/>
                  </a:cubicBezTo>
                  <a:cubicBezTo>
                    <a:pt x="212141" y="92764"/>
                    <a:pt x="237049" y="117662"/>
                    <a:pt x="237049" y="148276"/>
                  </a:cubicBezTo>
                  <a:cubicBezTo>
                    <a:pt x="237049" y="178889"/>
                    <a:pt x="212141" y="203787"/>
                    <a:pt x="181537" y="203787"/>
                  </a:cubicBezTo>
                  <a:close/>
                </a:path>
              </a:pathLst>
            </a:custGeom>
            <a:noFill/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6" name="Freihandform: Form 25">
              <a:extLst>
                <a:ext uri="{FF2B5EF4-FFF2-40B4-BE49-F238E27FC236}">
                  <a16:creationId xmlns:a16="http://schemas.microsoft.com/office/drawing/2014/main" id="{6F2A8365-83D1-923B-A6CF-1CBEC35AC87C}"/>
                </a:ext>
              </a:extLst>
            </p:cNvPr>
            <p:cNvSpPr/>
            <p:nvPr/>
          </p:nvSpPr>
          <p:spPr>
            <a:xfrm>
              <a:off x="8655269" y="2026045"/>
              <a:ext cx="72682" cy="72682"/>
            </a:xfrm>
            <a:custGeom>
              <a:avLst/>
              <a:gdLst>
                <a:gd name="connsiteX0" fmla="*/ 59741 w 59740"/>
                <a:gd name="connsiteY0" fmla="*/ 29870 h 59740"/>
                <a:gd name="connsiteX1" fmla="*/ 29870 w 59740"/>
                <a:gd name="connsiteY1" fmla="*/ 59741 h 59740"/>
                <a:gd name="connsiteX2" fmla="*/ 0 w 59740"/>
                <a:gd name="connsiteY2" fmla="*/ 29870 h 59740"/>
                <a:gd name="connsiteX3" fmla="*/ 29870 w 59740"/>
                <a:gd name="connsiteY3" fmla="*/ 0 h 59740"/>
                <a:gd name="connsiteX4" fmla="*/ 59741 w 59740"/>
                <a:gd name="connsiteY4" fmla="*/ 29870 h 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40" h="59740">
                  <a:moveTo>
                    <a:pt x="59741" y="29870"/>
                  </a:moveTo>
                  <a:cubicBezTo>
                    <a:pt x="59741" y="46367"/>
                    <a:pt x="46367" y="59741"/>
                    <a:pt x="29870" y="59741"/>
                  </a:cubicBezTo>
                  <a:cubicBezTo>
                    <a:pt x="13373" y="59741"/>
                    <a:pt x="0" y="46367"/>
                    <a:pt x="0" y="29870"/>
                  </a:cubicBezTo>
                  <a:cubicBezTo>
                    <a:pt x="0" y="13373"/>
                    <a:pt x="13373" y="0"/>
                    <a:pt x="29870" y="0"/>
                  </a:cubicBezTo>
                  <a:cubicBezTo>
                    <a:pt x="46367" y="0"/>
                    <a:pt x="59741" y="13373"/>
                    <a:pt x="59741" y="29870"/>
                  </a:cubicBezTo>
                  <a:close/>
                </a:path>
              </a:pathLst>
            </a:custGeom>
            <a:noFill/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7" name="Freihandform: Form 26">
              <a:extLst>
                <a:ext uri="{FF2B5EF4-FFF2-40B4-BE49-F238E27FC236}">
                  <a16:creationId xmlns:a16="http://schemas.microsoft.com/office/drawing/2014/main" id="{89A77EA7-58B8-9AEA-6853-5FC9CF42ADB4}"/>
                </a:ext>
              </a:extLst>
            </p:cNvPr>
            <p:cNvSpPr/>
            <p:nvPr/>
          </p:nvSpPr>
          <p:spPr>
            <a:xfrm>
              <a:off x="8523531" y="2026056"/>
              <a:ext cx="72671" cy="72671"/>
            </a:xfrm>
            <a:custGeom>
              <a:avLst/>
              <a:gdLst>
                <a:gd name="connsiteX0" fmla="*/ 29870 w 59731"/>
                <a:gd name="connsiteY0" fmla="*/ 0 h 59731"/>
                <a:gd name="connsiteX1" fmla="*/ 0 w 59731"/>
                <a:gd name="connsiteY1" fmla="*/ 29870 h 59731"/>
                <a:gd name="connsiteX2" fmla="*/ 29870 w 59731"/>
                <a:gd name="connsiteY2" fmla="*/ 59731 h 59731"/>
                <a:gd name="connsiteX3" fmla="*/ 59731 w 59731"/>
                <a:gd name="connsiteY3" fmla="*/ 29870 h 59731"/>
                <a:gd name="connsiteX4" fmla="*/ 29870 w 59731"/>
                <a:gd name="connsiteY4" fmla="*/ 0 h 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31" h="59731">
                  <a:moveTo>
                    <a:pt x="29870" y="0"/>
                  </a:moveTo>
                  <a:cubicBezTo>
                    <a:pt x="13402" y="0"/>
                    <a:pt x="0" y="13402"/>
                    <a:pt x="0" y="29870"/>
                  </a:cubicBezTo>
                  <a:cubicBezTo>
                    <a:pt x="0" y="46339"/>
                    <a:pt x="13402" y="59731"/>
                    <a:pt x="29870" y="59731"/>
                  </a:cubicBezTo>
                  <a:cubicBezTo>
                    <a:pt x="46339" y="59731"/>
                    <a:pt x="59731" y="46339"/>
                    <a:pt x="59731" y="29870"/>
                  </a:cubicBezTo>
                  <a:cubicBezTo>
                    <a:pt x="59731" y="13402"/>
                    <a:pt x="46339" y="0"/>
                    <a:pt x="29870" y="0"/>
                  </a:cubicBezTo>
                  <a:close/>
                </a:path>
              </a:pathLst>
            </a:custGeom>
            <a:noFill/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98CE6B4A-9C03-669D-C5F0-7C0AC1924D8D}"/>
                </a:ext>
              </a:extLst>
            </p:cNvPr>
            <p:cNvSpPr/>
            <p:nvPr/>
          </p:nvSpPr>
          <p:spPr>
            <a:xfrm>
              <a:off x="8454128" y="1782339"/>
              <a:ext cx="346554" cy="387391"/>
            </a:xfrm>
            <a:custGeom>
              <a:avLst/>
              <a:gdLst>
                <a:gd name="connsiteX0" fmla="*/ 13640 w 284845"/>
                <a:gd name="connsiteY0" fmla="*/ 122215 h 318411"/>
                <a:gd name="connsiteX1" fmla="*/ 14040 w 284845"/>
                <a:gd name="connsiteY1" fmla="*/ 112805 h 318411"/>
                <a:gd name="connsiteX2" fmla="*/ 14811 w 284845"/>
                <a:gd name="connsiteY2" fmla="*/ 107518 h 318411"/>
                <a:gd name="connsiteX3" fmla="*/ 33014 w 284845"/>
                <a:gd name="connsiteY3" fmla="*/ 117348 h 318411"/>
                <a:gd name="connsiteX4" fmla="*/ 43815 w 284845"/>
                <a:gd name="connsiteY4" fmla="*/ 117348 h 318411"/>
                <a:gd name="connsiteX5" fmla="*/ 73133 w 284845"/>
                <a:gd name="connsiteY5" fmla="*/ 82077 h 318411"/>
                <a:gd name="connsiteX6" fmla="*/ 102394 w 284845"/>
                <a:gd name="connsiteY6" fmla="*/ 117348 h 318411"/>
                <a:gd name="connsiteX7" fmla="*/ 113138 w 284845"/>
                <a:gd name="connsiteY7" fmla="*/ 117348 h 318411"/>
                <a:gd name="connsiteX8" fmla="*/ 142456 w 284845"/>
                <a:gd name="connsiteY8" fmla="*/ 81896 h 318411"/>
                <a:gd name="connsiteX9" fmla="*/ 171717 w 284845"/>
                <a:gd name="connsiteY9" fmla="*/ 117348 h 318411"/>
                <a:gd name="connsiteX10" fmla="*/ 182518 w 284845"/>
                <a:gd name="connsiteY10" fmla="*/ 117348 h 318411"/>
                <a:gd name="connsiteX11" fmla="*/ 211779 w 284845"/>
                <a:gd name="connsiteY11" fmla="*/ 81896 h 318411"/>
                <a:gd name="connsiteX12" fmla="*/ 241040 w 284845"/>
                <a:gd name="connsiteY12" fmla="*/ 117348 h 318411"/>
                <a:gd name="connsiteX13" fmla="*/ 251841 w 284845"/>
                <a:gd name="connsiteY13" fmla="*/ 117348 h 318411"/>
                <a:gd name="connsiteX14" fmla="*/ 270062 w 284845"/>
                <a:gd name="connsiteY14" fmla="*/ 107528 h 318411"/>
                <a:gd name="connsiteX15" fmla="*/ 271034 w 284845"/>
                <a:gd name="connsiteY15" fmla="*/ 118567 h 318411"/>
                <a:gd name="connsiteX16" fmla="*/ 271091 w 284845"/>
                <a:gd name="connsiteY16" fmla="*/ 119301 h 318411"/>
                <a:gd name="connsiteX17" fmla="*/ 271205 w 284845"/>
                <a:gd name="connsiteY17" fmla="*/ 122206 h 318411"/>
                <a:gd name="connsiteX18" fmla="*/ 271205 w 284845"/>
                <a:gd name="connsiteY18" fmla="*/ 318402 h 318411"/>
                <a:gd name="connsiteX19" fmla="*/ 284845 w 284845"/>
                <a:gd name="connsiteY19" fmla="*/ 318402 h 318411"/>
                <a:gd name="connsiteX20" fmla="*/ 284845 w 284845"/>
                <a:gd name="connsiteY20" fmla="*/ 122215 h 318411"/>
                <a:gd name="connsiteX21" fmla="*/ 284664 w 284845"/>
                <a:gd name="connsiteY21" fmla="*/ 117862 h 318411"/>
                <a:gd name="connsiteX22" fmla="*/ 282292 w 284845"/>
                <a:gd name="connsiteY22" fmla="*/ 97660 h 318411"/>
                <a:gd name="connsiteX23" fmla="*/ 215837 w 284845"/>
                <a:gd name="connsiteY23" fmla="*/ 12278 h 318411"/>
                <a:gd name="connsiteX24" fmla="*/ 213465 w 284845"/>
                <a:gd name="connsiteY24" fmla="*/ 11135 h 318411"/>
                <a:gd name="connsiteX25" fmla="*/ 211998 w 284845"/>
                <a:gd name="connsiteY25" fmla="*/ 10497 h 318411"/>
                <a:gd name="connsiteX26" fmla="*/ 211779 w 284845"/>
                <a:gd name="connsiteY26" fmla="*/ 8449 h 318411"/>
                <a:gd name="connsiteX27" fmla="*/ 211560 w 284845"/>
                <a:gd name="connsiteY27" fmla="*/ 10306 h 318411"/>
                <a:gd name="connsiteX28" fmla="*/ 211341 w 284845"/>
                <a:gd name="connsiteY28" fmla="*/ 10211 h 318411"/>
                <a:gd name="connsiteX29" fmla="*/ 207074 w 284845"/>
                <a:gd name="connsiteY29" fmla="*/ 8325 h 318411"/>
                <a:gd name="connsiteX30" fmla="*/ 201216 w 284845"/>
                <a:gd name="connsiteY30" fmla="*/ 6239 h 318411"/>
                <a:gd name="connsiteX31" fmla="*/ 162763 w 284845"/>
                <a:gd name="connsiteY31" fmla="*/ 0 h 318411"/>
                <a:gd name="connsiteX32" fmla="*/ 121968 w 284845"/>
                <a:gd name="connsiteY32" fmla="*/ 0 h 318411"/>
                <a:gd name="connsiteX33" fmla="*/ 73285 w 284845"/>
                <a:gd name="connsiteY33" fmla="*/ 10354 h 318411"/>
                <a:gd name="connsiteX34" fmla="*/ 73066 w 284845"/>
                <a:gd name="connsiteY34" fmla="*/ 8458 h 318411"/>
                <a:gd name="connsiteX35" fmla="*/ 72828 w 284845"/>
                <a:gd name="connsiteY35" fmla="*/ 10535 h 318411"/>
                <a:gd name="connsiteX36" fmla="*/ 71466 w 284845"/>
                <a:gd name="connsiteY36" fmla="*/ 11078 h 318411"/>
                <a:gd name="connsiteX37" fmla="*/ 68961 w 284845"/>
                <a:gd name="connsiteY37" fmla="*/ 12268 h 318411"/>
                <a:gd name="connsiteX38" fmla="*/ 2505 w 284845"/>
                <a:gd name="connsiteY38" fmla="*/ 97517 h 318411"/>
                <a:gd name="connsiteX39" fmla="*/ 448 w 284845"/>
                <a:gd name="connsiteY39" fmla="*/ 111623 h 318411"/>
                <a:gd name="connsiteX40" fmla="*/ 0 w 284845"/>
                <a:gd name="connsiteY40" fmla="*/ 122215 h 318411"/>
                <a:gd name="connsiteX41" fmla="*/ 0 w 284845"/>
                <a:gd name="connsiteY41" fmla="*/ 318411 h 318411"/>
                <a:gd name="connsiteX42" fmla="*/ 13640 w 284845"/>
                <a:gd name="connsiteY42" fmla="*/ 318411 h 318411"/>
                <a:gd name="connsiteX43" fmla="*/ 13640 w 284845"/>
                <a:gd name="connsiteY43" fmla="*/ 122215 h 31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4845" h="318411">
                  <a:moveTo>
                    <a:pt x="13640" y="122215"/>
                  </a:moveTo>
                  <a:cubicBezTo>
                    <a:pt x="13640" y="119024"/>
                    <a:pt x="13754" y="115910"/>
                    <a:pt x="14040" y="112805"/>
                  </a:cubicBezTo>
                  <a:cubicBezTo>
                    <a:pt x="14183" y="111071"/>
                    <a:pt x="14573" y="109271"/>
                    <a:pt x="14811" y="107518"/>
                  </a:cubicBezTo>
                  <a:cubicBezTo>
                    <a:pt x="19907" y="113652"/>
                    <a:pt x="26203" y="117348"/>
                    <a:pt x="33014" y="117348"/>
                  </a:cubicBezTo>
                  <a:lnTo>
                    <a:pt x="43815" y="117348"/>
                  </a:lnTo>
                  <a:cubicBezTo>
                    <a:pt x="57655" y="117348"/>
                    <a:pt x="69437" y="102413"/>
                    <a:pt x="73133" y="82077"/>
                  </a:cubicBezTo>
                  <a:cubicBezTo>
                    <a:pt x="76772" y="102413"/>
                    <a:pt x="88554" y="117348"/>
                    <a:pt x="102394" y="117348"/>
                  </a:cubicBezTo>
                  <a:lnTo>
                    <a:pt x="113138" y="117348"/>
                  </a:lnTo>
                  <a:cubicBezTo>
                    <a:pt x="127035" y="117348"/>
                    <a:pt x="138817" y="102289"/>
                    <a:pt x="142456" y="81896"/>
                  </a:cubicBezTo>
                  <a:cubicBezTo>
                    <a:pt x="146094" y="102289"/>
                    <a:pt x="157877" y="117348"/>
                    <a:pt x="171717" y="117348"/>
                  </a:cubicBezTo>
                  <a:lnTo>
                    <a:pt x="182518" y="117348"/>
                  </a:lnTo>
                  <a:cubicBezTo>
                    <a:pt x="196358" y="117348"/>
                    <a:pt x="208140" y="102289"/>
                    <a:pt x="211779" y="81896"/>
                  </a:cubicBezTo>
                  <a:cubicBezTo>
                    <a:pt x="215417" y="102289"/>
                    <a:pt x="227200" y="117348"/>
                    <a:pt x="241040" y="117348"/>
                  </a:cubicBezTo>
                  <a:lnTo>
                    <a:pt x="251841" y="117348"/>
                  </a:lnTo>
                  <a:cubicBezTo>
                    <a:pt x="258670" y="117348"/>
                    <a:pt x="264957" y="113662"/>
                    <a:pt x="270062" y="107528"/>
                  </a:cubicBezTo>
                  <a:cubicBezTo>
                    <a:pt x="270558" y="111233"/>
                    <a:pt x="270929" y="114929"/>
                    <a:pt x="271034" y="118567"/>
                  </a:cubicBezTo>
                  <a:lnTo>
                    <a:pt x="271091" y="119301"/>
                  </a:lnTo>
                  <a:cubicBezTo>
                    <a:pt x="271224" y="120272"/>
                    <a:pt x="271205" y="121234"/>
                    <a:pt x="271205" y="122206"/>
                  </a:cubicBezTo>
                  <a:lnTo>
                    <a:pt x="271205" y="318402"/>
                  </a:lnTo>
                  <a:lnTo>
                    <a:pt x="284845" y="318402"/>
                  </a:lnTo>
                  <a:lnTo>
                    <a:pt x="284845" y="122215"/>
                  </a:lnTo>
                  <a:cubicBezTo>
                    <a:pt x="284845" y="120767"/>
                    <a:pt x="284826" y="119310"/>
                    <a:pt x="284664" y="117862"/>
                  </a:cubicBezTo>
                  <a:cubicBezTo>
                    <a:pt x="284455" y="111214"/>
                    <a:pt x="283664" y="104413"/>
                    <a:pt x="282292" y="97660"/>
                  </a:cubicBezTo>
                  <a:cubicBezTo>
                    <a:pt x="274758" y="60646"/>
                    <a:pt x="249898" y="28718"/>
                    <a:pt x="215837" y="12278"/>
                  </a:cubicBezTo>
                  <a:lnTo>
                    <a:pt x="213465" y="11135"/>
                  </a:lnTo>
                  <a:cubicBezTo>
                    <a:pt x="212979" y="10925"/>
                    <a:pt x="212484" y="10706"/>
                    <a:pt x="211998" y="10497"/>
                  </a:cubicBezTo>
                  <a:cubicBezTo>
                    <a:pt x="211893" y="9830"/>
                    <a:pt x="211903" y="9115"/>
                    <a:pt x="211779" y="8449"/>
                  </a:cubicBezTo>
                  <a:cubicBezTo>
                    <a:pt x="211674" y="9039"/>
                    <a:pt x="211655" y="9696"/>
                    <a:pt x="211560" y="10306"/>
                  </a:cubicBezTo>
                  <a:cubicBezTo>
                    <a:pt x="211484" y="10277"/>
                    <a:pt x="211407" y="10239"/>
                    <a:pt x="211341" y="10211"/>
                  </a:cubicBezTo>
                  <a:lnTo>
                    <a:pt x="207074" y="8325"/>
                  </a:lnTo>
                  <a:cubicBezTo>
                    <a:pt x="205054" y="7515"/>
                    <a:pt x="203035" y="6772"/>
                    <a:pt x="201216" y="6239"/>
                  </a:cubicBezTo>
                  <a:cubicBezTo>
                    <a:pt x="188776" y="2086"/>
                    <a:pt x="175841" y="0"/>
                    <a:pt x="162763" y="0"/>
                  </a:cubicBezTo>
                  <a:lnTo>
                    <a:pt x="121968" y="0"/>
                  </a:lnTo>
                  <a:cubicBezTo>
                    <a:pt x="104937" y="0"/>
                    <a:pt x="88506" y="3572"/>
                    <a:pt x="73285" y="10354"/>
                  </a:cubicBezTo>
                  <a:cubicBezTo>
                    <a:pt x="73190" y="9735"/>
                    <a:pt x="73181" y="9068"/>
                    <a:pt x="73066" y="8458"/>
                  </a:cubicBezTo>
                  <a:cubicBezTo>
                    <a:pt x="72952" y="9125"/>
                    <a:pt x="72933" y="9858"/>
                    <a:pt x="72828" y="10535"/>
                  </a:cubicBezTo>
                  <a:cubicBezTo>
                    <a:pt x="72381" y="10735"/>
                    <a:pt x="71904" y="10878"/>
                    <a:pt x="71466" y="11078"/>
                  </a:cubicBezTo>
                  <a:cubicBezTo>
                    <a:pt x="70447" y="11497"/>
                    <a:pt x="69513" y="11925"/>
                    <a:pt x="68961" y="12268"/>
                  </a:cubicBezTo>
                  <a:cubicBezTo>
                    <a:pt x="34976" y="28813"/>
                    <a:pt x="10135" y="60684"/>
                    <a:pt x="2505" y="97517"/>
                  </a:cubicBezTo>
                  <a:cubicBezTo>
                    <a:pt x="1495" y="102384"/>
                    <a:pt x="819" y="107023"/>
                    <a:pt x="448" y="111623"/>
                  </a:cubicBezTo>
                  <a:cubicBezTo>
                    <a:pt x="133" y="115033"/>
                    <a:pt x="0" y="118596"/>
                    <a:pt x="0" y="122215"/>
                  </a:cubicBezTo>
                  <a:lnTo>
                    <a:pt x="0" y="318411"/>
                  </a:lnTo>
                  <a:lnTo>
                    <a:pt x="13640" y="318411"/>
                  </a:lnTo>
                  <a:lnTo>
                    <a:pt x="13640" y="122215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9" name="Freihandform: Form 28">
              <a:extLst>
                <a:ext uri="{FF2B5EF4-FFF2-40B4-BE49-F238E27FC236}">
                  <a16:creationId xmlns:a16="http://schemas.microsoft.com/office/drawing/2014/main" id="{EC680623-5582-D807-B31C-3FC6B7AB26B7}"/>
                </a:ext>
              </a:extLst>
            </p:cNvPr>
            <p:cNvSpPr/>
            <p:nvPr/>
          </p:nvSpPr>
          <p:spPr>
            <a:xfrm>
              <a:off x="8402593" y="2015591"/>
              <a:ext cx="33872" cy="67746"/>
            </a:xfrm>
            <a:custGeom>
              <a:avLst/>
              <a:gdLst>
                <a:gd name="connsiteX0" fmla="*/ 0 w 27841"/>
                <a:gd name="connsiteY0" fmla="*/ 27842 h 55683"/>
                <a:gd name="connsiteX1" fmla="*/ 27842 w 27841"/>
                <a:gd name="connsiteY1" fmla="*/ 55683 h 55683"/>
                <a:gd name="connsiteX2" fmla="*/ 27842 w 27841"/>
                <a:gd name="connsiteY2" fmla="*/ 0 h 55683"/>
                <a:gd name="connsiteX3" fmla="*/ 0 w 27841"/>
                <a:gd name="connsiteY3" fmla="*/ 27842 h 5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41" h="55683">
                  <a:moveTo>
                    <a:pt x="0" y="27842"/>
                  </a:moveTo>
                  <a:cubicBezTo>
                    <a:pt x="0" y="43186"/>
                    <a:pt x="12497" y="55683"/>
                    <a:pt x="27842" y="55683"/>
                  </a:cubicBezTo>
                  <a:lnTo>
                    <a:pt x="27842" y="0"/>
                  </a:lnTo>
                  <a:cubicBezTo>
                    <a:pt x="12497" y="0"/>
                    <a:pt x="0" y="12487"/>
                    <a:pt x="0" y="27842"/>
                  </a:cubicBez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0" name="Freihandform: Form 29">
              <a:extLst>
                <a:ext uri="{FF2B5EF4-FFF2-40B4-BE49-F238E27FC236}">
                  <a16:creationId xmlns:a16="http://schemas.microsoft.com/office/drawing/2014/main" id="{D6AA451E-9CFE-859B-BE28-7CF483801C0F}"/>
                </a:ext>
              </a:extLst>
            </p:cNvPr>
            <p:cNvSpPr/>
            <p:nvPr/>
          </p:nvSpPr>
          <p:spPr>
            <a:xfrm>
              <a:off x="8819154" y="2015591"/>
              <a:ext cx="33872" cy="67746"/>
            </a:xfrm>
            <a:custGeom>
              <a:avLst/>
              <a:gdLst>
                <a:gd name="connsiteX0" fmla="*/ 0 w 27841"/>
                <a:gd name="connsiteY0" fmla="*/ 55683 h 55683"/>
                <a:gd name="connsiteX1" fmla="*/ 27842 w 27841"/>
                <a:gd name="connsiteY1" fmla="*/ 27842 h 55683"/>
                <a:gd name="connsiteX2" fmla="*/ 0 w 27841"/>
                <a:gd name="connsiteY2" fmla="*/ 0 h 55683"/>
                <a:gd name="connsiteX3" fmla="*/ 0 w 27841"/>
                <a:gd name="connsiteY3" fmla="*/ 55683 h 5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41" h="55683">
                  <a:moveTo>
                    <a:pt x="0" y="55683"/>
                  </a:moveTo>
                  <a:cubicBezTo>
                    <a:pt x="15345" y="55683"/>
                    <a:pt x="27842" y="43186"/>
                    <a:pt x="27842" y="27842"/>
                  </a:cubicBezTo>
                  <a:cubicBezTo>
                    <a:pt x="27842" y="12497"/>
                    <a:pt x="15345" y="0"/>
                    <a:pt x="0" y="0"/>
                  </a:cubicBezTo>
                  <a:lnTo>
                    <a:pt x="0" y="55683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1" name="Freihandform: Form 30">
              <a:extLst>
                <a:ext uri="{FF2B5EF4-FFF2-40B4-BE49-F238E27FC236}">
                  <a16:creationId xmlns:a16="http://schemas.microsoft.com/office/drawing/2014/main" id="{ED3F3693-AF24-EFB8-B9FE-1DE73C0CE01E}"/>
                </a:ext>
              </a:extLst>
            </p:cNvPr>
            <p:cNvSpPr/>
            <p:nvPr/>
          </p:nvSpPr>
          <p:spPr>
            <a:xfrm>
              <a:off x="8492323" y="1994860"/>
              <a:ext cx="266825" cy="135075"/>
            </a:xfrm>
            <a:custGeom>
              <a:avLst/>
              <a:gdLst>
                <a:gd name="connsiteX0" fmla="*/ 163801 w 219313"/>
                <a:gd name="connsiteY0" fmla="*/ 0 h 111023"/>
                <a:gd name="connsiteX1" fmla="*/ 109661 w 219313"/>
                <a:gd name="connsiteY1" fmla="*/ 43405 h 111023"/>
                <a:gd name="connsiteX2" fmla="*/ 55521 w 219313"/>
                <a:gd name="connsiteY2" fmla="*/ 0 h 111023"/>
                <a:gd name="connsiteX3" fmla="*/ 0 w 219313"/>
                <a:gd name="connsiteY3" fmla="*/ 55512 h 111023"/>
                <a:gd name="connsiteX4" fmla="*/ 55521 w 219313"/>
                <a:gd name="connsiteY4" fmla="*/ 111023 h 111023"/>
                <a:gd name="connsiteX5" fmla="*/ 109661 w 219313"/>
                <a:gd name="connsiteY5" fmla="*/ 67618 h 111023"/>
                <a:gd name="connsiteX6" fmla="*/ 163801 w 219313"/>
                <a:gd name="connsiteY6" fmla="*/ 111023 h 111023"/>
                <a:gd name="connsiteX7" fmla="*/ 219313 w 219313"/>
                <a:gd name="connsiteY7" fmla="*/ 55512 h 111023"/>
                <a:gd name="connsiteX8" fmla="*/ 163801 w 219313"/>
                <a:gd name="connsiteY8" fmla="*/ 0 h 111023"/>
                <a:gd name="connsiteX9" fmla="*/ 55521 w 219313"/>
                <a:gd name="connsiteY9" fmla="*/ 85373 h 111023"/>
                <a:gd name="connsiteX10" fmla="*/ 25651 w 219313"/>
                <a:gd name="connsiteY10" fmla="*/ 55512 h 111023"/>
                <a:gd name="connsiteX11" fmla="*/ 55521 w 219313"/>
                <a:gd name="connsiteY11" fmla="*/ 25641 h 111023"/>
                <a:gd name="connsiteX12" fmla="*/ 85382 w 219313"/>
                <a:gd name="connsiteY12" fmla="*/ 55512 h 111023"/>
                <a:gd name="connsiteX13" fmla="*/ 55521 w 219313"/>
                <a:gd name="connsiteY13" fmla="*/ 85373 h 111023"/>
                <a:gd name="connsiteX14" fmla="*/ 163801 w 219313"/>
                <a:gd name="connsiteY14" fmla="*/ 85373 h 111023"/>
                <a:gd name="connsiteX15" fmla="*/ 133931 w 219313"/>
                <a:gd name="connsiteY15" fmla="*/ 55512 h 111023"/>
                <a:gd name="connsiteX16" fmla="*/ 163801 w 219313"/>
                <a:gd name="connsiteY16" fmla="*/ 25641 h 111023"/>
                <a:gd name="connsiteX17" fmla="*/ 193672 w 219313"/>
                <a:gd name="connsiteY17" fmla="*/ 55512 h 111023"/>
                <a:gd name="connsiteX18" fmla="*/ 163801 w 219313"/>
                <a:gd name="connsiteY18" fmla="*/ 85373 h 11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9313" h="111023">
                  <a:moveTo>
                    <a:pt x="163801" y="0"/>
                  </a:moveTo>
                  <a:cubicBezTo>
                    <a:pt x="137350" y="0"/>
                    <a:pt x="115205" y="18602"/>
                    <a:pt x="109661" y="43405"/>
                  </a:cubicBezTo>
                  <a:cubicBezTo>
                    <a:pt x="104118" y="18602"/>
                    <a:pt x="81972" y="0"/>
                    <a:pt x="55521" y="0"/>
                  </a:cubicBezTo>
                  <a:cubicBezTo>
                    <a:pt x="24908" y="0"/>
                    <a:pt x="0" y="24898"/>
                    <a:pt x="0" y="55512"/>
                  </a:cubicBezTo>
                  <a:cubicBezTo>
                    <a:pt x="0" y="86125"/>
                    <a:pt x="24908" y="111023"/>
                    <a:pt x="55521" y="111023"/>
                  </a:cubicBezTo>
                  <a:cubicBezTo>
                    <a:pt x="81972" y="111023"/>
                    <a:pt x="104118" y="92421"/>
                    <a:pt x="109661" y="67618"/>
                  </a:cubicBezTo>
                  <a:cubicBezTo>
                    <a:pt x="115205" y="92421"/>
                    <a:pt x="137350" y="111023"/>
                    <a:pt x="163801" y="111023"/>
                  </a:cubicBezTo>
                  <a:cubicBezTo>
                    <a:pt x="194405" y="111023"/>
                    <a:pt x="219313" y="86125"/>
                    <a:pt x="219313" y="55512"/>
                  </a:cubicBezTo>
                  <a:cubicBezTo>
                    <a:pt x="219313" y="24898"/>
                    <a:pt x="194405" y="0"/>
                    <a:pt x="163801" y="0"/>
                  </a:cubicBezTo>
                  <a:close/>
                  <a:moveTo>
                    <a:pt x="55521" y="85373"/>
                  </a:moveTo>
                  <a:cubicBezTo>
                    <a:pt x="39052" y="85373"/>
                    <a:pt x="25651" y="71980"/>
                    <a:pt x="25651" y="55512"/>
                  </a:cubicBezTo>
                  <a:cubicBezTo>
                    <a:pt x="25651" y="39043"/>
                    <a:pt x="39052" y="25641"/>
                    <a:pt x="55521" y="25641"/>
                  </a:cubicBezTo>
                  <a:cubicBezTo>
                    <a:pt x="71990" y="25641"/>
                    <a:pt x="85382" y="39043"/>
                    <a:pt x="85382" y="55512"/>
                  </a:cubicBezTo>
                  <a:cubicBezTo>
                    <a:pt x="85382" y="71980"/>
                    <a:pt x="71990" y="85373"/>
                    <a:pt x="55521" y="85373"/>
                  </a:cubicBezTo>
                  <a:close/>
                  <a:moveTo>
                    <a:pt x="163801" y="85373"/>
                  </a:moveTo>
                  <a:cubicBezTo>
                    <a:pt x="147333" y="85373"/>
                    <a:pt x="133931" y="71980"/>
                    <a:pt x="133931" y="55512"/>
                  </a:cubicBezTo>
                  <a:cubicBezTo>
                    <a:pt x="133931" y="39043"/>
                    <a:pt x="147323" y="25641"/>
                    <a:pt x="163801" y="25641"/>
                  </a:cubicBezTo>
                  <a:cubicBezTo>
                    <a:pt x="180270" y="25641"/>
                    <a:pt x="193672" y="39043"/>
                    <a:pt x="193672" y="55512"/>
                  </a:cubicBezTo>
                  <a:cubicBezTo>
                    <a:pt x="193672" y="71980"/>
                    <a:pt x="180270" y="85373"/>
                    <a:pt x="163801" y="85373"/>
                  </a:cubicBez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2" name="Freihandform: Form 31">
              <a:extLst>
                <a:ext uri="{FF2B5EF4-FFF2-40B4-BE49-F238E27FC236}">
                  <a16:creationId xmlns:a16="http://schemas.microsoft.com/office/drawing/2014/main" id="{DC2D1DF0-D2D3-4124-27BD-18614AA4E684}"/>
                </a:ext>
              </a:extLst>
            </p:cNvPr>
            <p:cNvSpPr/>
            <p:nvPr/>
          </p:nvSpPr>
          <p:spPr>
            <a:xfrm rot="1694157">
              <a:off x="8831253" y="1701976"/>
              <a:ext cx="36398" cy="96496"/>
            </a:xfrm>
            <a:custGeom>
              <a:avLst/>
              <a:gdLst>
                <a:gd name="connsiteX0" fmla="*/ 0 w 29917"/>
                <a:gd name="connsiteY0" fmla="*/ 0 h 79314"/>
                <a:gd name="connsiteX1" fmla="*/ 29918 w 29917"/>
                <a:gd name="connsiteY1" fmla="*/ 0 h 79314"/>
                <a:gd name="connsiteX2" fmla="*/ 29918 w 29917"/>
                <a:gd name="connsiteY2" fmla="*/ 79314 h 79314"/>
                <a:gd name="connsiteX3" fmla="*/ 0 w 29917"/>
                <a:gd name="connsiteY3" fmla="*/ 79314 h 7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17" h="79314">
                  <a:moveTo>
                    <a:pt x="0" y="0"/>
                  </a:moveTo>
                  <a:lnTo>
                    <a:pt x="29918" y="0"/>
                  </a:lnTo>
                  <a:lnTo>
                    <a:pt x="29918" y="79314"/>
                  </a:lnTo>
                  <a:lnTo>
                    <a:pt x="0" y="79314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3" name="Freihandform: Form 32">
              <a:extLst>
                <a:ext uri="{FF2B5EF4-FFF2-40B4-BE49-F238E27FC236}">
                  <a16:creationId xmlns:a16="http://schemas.microsoft.com/office/drawing/2014/main" id="{7D3E7148-0443-8799-E915-617FECE3A401}"/>
                </a:ext>
              </a:extLst>
            </p:cNvPr>
            <p:cNvSpPr/>
            <p:nvPr/>
          </p:nvSpPr>
          <p:spPr>
            <a:xfrm rot="5354276">
              <a:off x="8585368" y="1679280"/>
              <a:ext cx="96495" cy="36398"/>
            </a:xfrm>
            <a:custGeom>
              <a:avLst/>
              <a:gdLst>
                <a:gd name="connsiteX0" fmla="*/ 0 w 79313"/>
                <a:gd name="connsiteY0" fmla="*/ 0 h 29917"/>
                <a:gd name="connsiteX1" fmla="*/ 79314 w 79313"/>
                <a:gd name="connsiteY1" fmla="*/ 0 h 29917"/>
                <a:gd name="connsiteX2" fmla="*/ 79314 w 79313"/>
                <a:gd name="connsiteY2" fmla="*/ 29918 h 29917"/>
                <a:gd name="connsiteX3" fmla="*/ 0 w 79313"/>
                <a:gd name="connsiteY3" fmla="*/ 29918 h 2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13" h="29917">
                  <a:moveTo>
                    <a:pt x="0" y="0"/>
                  </a:moveTo>
                  <a:lnTo>
                    <a:pt x="79314" y="0"/>
                  </a:lnTo>
                  <a:lnTo>
                    <a:pt x="79314" y="29918"/>
                  </a:lnTo>
                  <a:lnTo>
                    <a:pt x="0" y="29918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2E4EC28D-EB01-ACD0-6D10-78A30DC9D0B7}"/>
                </a:ext>
              </a:extLst>
            </p:cNvPr>
            <p:cNvSpPr/>
            <p:nvPr/>
          </p:nvSpPr>
          <p:spPr>
            <a:xfrm rot="3614284">
              <a:off x="8370947" y="1737781"/>
              <a:ext cx="96498" cy="36410"/>
            </a:xfrm>
            <a:custGeom>
              <a:avLst/>
              <a:gdLst>
                <a:gd name="connsiteX0" fmla="*/ 0 w 79315"/>
                <a:gd name="connsiteY0" fmla="*/ 0 h 29927"/>
                <a:gd name="connsiteX1" fmla="*/ 79315 w 79315"/>
                <a:gd name="connsiteY1" fmla="*/ 0 h 29927"/>
                <a:gd name="connsiteX2" fmla="*/ 79315 w 79315"/>
                <a:gd name="connsiteY2" fmla="*/ 29928 h 29927"/>
                <a:gd name="connsiteX3" fmla="*/ 0 w 79315"/>
                <a:gd name="connsiteY3" fmla="*/ 29928 h 2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15" h="29927">
                  <a:moveTo>
                    <a:pt x="0" y="0"/>
                  </a:moveTo>
                  <a:lnTo>
                    <a:pt x="79315" y="0"/>
                  </a:lnTo>
                  <a:lnTo>
                    <a:pt x="79315" y="29928"/>
                  </a:lnTo>
                  <a:lnTo>
                    <a:pt x="0" y="29928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5" name="Freihandform: Form 34">
              <a:extLst>
                <a:ext uri="{FF2B5EF4-FFF2-40B4-BE49-F238E27FC236}">
                  <a16:creationId xmlns:a16="http://schemas.microsoft.com/office/drawing/2014/main" id="{3A230230-73E0-1075-A8CA-DA5B9C353122}"/>
                </a:ext>
              </a:extLst>
            </p:cNvPr>
            <p:cNvSpPr/>
            <p:nvPr/>
          </p:nvSpPr>
          <p:spPr>
            <a:xfrm>
              <a:off x="8220735" y="2169742"/>
              <a:ext cx="826317" cy="508421"/>
            </a:xfrm>
            <a:custGeom>
              <a:avLst/>
              <a:gdLst>
                <a:gd name="connsiteX0" fmla="*/ 679171 w 679180"/>
                <a:gd name="connsiteY0" fmla="*/ 39119 h 417890"/>
                <a:gd name="connsiteX1" fmla="*/ 640042 w 679180"/>
                <a:gd name="connsiteY1" fmla="*/ 0 h 417890"/>
                <a:gd name="connsiteX2" fmla="*/ 476698 w 679180"/>
                <a:gd name="connsiteY2" fmla="*/ 0 h 417890"/>
                <a:gd name="connsiteX3" fmla="*/ 463058 w 679180"/>
                <a:gd name="connsiteY3" fmla="*/ 0 h 417890"/>
                <a:gd name="connsiteX4" fmla="*/ 205473 w 679180"/>
                <a:gd name="connsiteY4" fmla="*/ 0 h 417890"/>
                <a:gd name="connsiteX5" fmla="*/ 191834 w 679180"/>
                <a:gd name="connsiteY5" fmla="*/ 0 h 417890"/>
                <a:gd name="connsiteX6" fmla="*/ 39119 w 679180"/>
                <a:gd name="connsiteY6" fmla="*/ 0 h 417890"/>
                <a:gd name="connsiteX7" fmla="*/ 0 w 679180"/>
                <a:gd name="connsiteY7" fmla="*/ 39119 h 417890"/>
                <a:gd name="connsiteX8" fmla="*/ 0 w 679180"/>
                <a:gd name="connsiteY8" fmla="*/ 333566 h 417890"/>
                <a:gd name="connsiteX9" fmla="*/ 11335 w 679180"/>
                <a:gd name="connsiteY9" fmla="*/ 361055 h 417890"/>
                <a:gd name="connsiteX10" fmla="*/ 0 w 679180"/>
                <a:gd name="connsiteY10" fmla="*/ 378666 h 417890"/>
                <a:gd name="connsiteX11" fmla="*/ 0 w 679180"/>
                <a:gd name="connsiteY11" fmla="*/ 398459 h 417890"/>
                <a:gd name="connsiteX12" fmla="*/ 19431 w 679180"/>
                <a:gd name="connsiteY12" fmla="*/ 417890 h 417890"/>
                <a:gd name="connsiteX13" fmla="*/ 659740 w 679180"/>
                <a:gd name="connsiteY13" fmla="*/ 417890 h 417890"/>
                <a:gd name="connsiteX14" fmla="*/ 679180 w 679180"/>
                <a:gd name="connsiteY14" fmla="*/ 398459 h 417890"/>
                <a:gd name="connsiteX15" fmla="*/ 679180 w 679180"/>
                <a:gd name="connsiteY15" fmla="*/ 378666 h 417890"/>
                <a:gd name="connsiteX16" fmla="*/ 667845 w 679180"/>
                <a:gd name="connsiteY16" fmla="*/ 361064 h 417890"/>
                <a:gd name="connsiteX17" fmla="*/ 679180 w 679180"/>
                <a:gd name="connsiteY17" fmla="*/ 333575 h 417890"/>
                <a:gd name="connsiteX18" fmla="*/ 679180 w 679180"/>
                <a:gd name="connsiteY18" fmla="*/ 39119 h 417890"/>
                <a:gd name="connsiteX19" fmla="*/ 19050 w 679180"/>
                <a:gd name="connsiteY19" fmla="*/ 39119 h 417890"/>
                <a:gd name="connsiteX20" fmla="*/ 39119 w 679180"/>
                <a:gd name="connsiteY20" fmla="*/ 19050 h 417890"/>
                <a:gd name="connsiteX21" fmla="*/ 640042 w 679180"/>
                <a:gd name="connsiteY21" fmla="*/ 19050 h 417890"/>
                <a:gd name="connsiteX22" fmla="*/ 660121 w 679180"/>
                <a:gd name="connsiteY22" fmla="*/ 39119 h 417890"/>
                <a:gd name="connsiteX23" fmla="*/ 660121 w 679180"/>
                <a:gd name="connsiteY23" fmla="*/ 333566 h 417890"/>
                <a:gd name="connsiteX24" fmla="*/ 640042 w 679180"/>
                <a:gd name="connsiteY24" fmla="*/ 353644 h 417890"/>
                <a:gd name="connsiteX25" fmla="*/ 39119 w 679180"/>
                <a:gd name="connsiteY25" fmla="*/ 353644 h 417890"/>
                <a:gd name="connsiteX26" fmla="*/ 19050 w 679180"/>
                <a:gd name="connsiteY26" fmla="*/ 333566 h 417890"/>
                <a:gd name="connsiteX27" fmla="*/ 19050 w 679180"/>
                <a:gd name="connsiteY27" fmla="*/ 39119 h 417890"/>
                <a:gd name="connsiteX28" fmla="*/ 660121 w 679180"/>
                <a:gd name="connsiteY28" fmla="*/ 398450 h 417890"/>
                <a:gd name="connsiteX29" fmla="*/ 659730 w 679180"/>
                <a:gd name="connsiteY29" fmla="*/ 398831 h 417890"/>
                <a:gd name="connsiteX30" fmla="*/ 19040 w 679180"/>
                <a:gd name="connsiteY30" fmla="*/ 398450 h 417890"/>
                <a:gd name="connsiteX31" fmla="*/ 19421 w 679180"/>
                <a:gd name="connsiteY31" fmla="*/ 378276 h 417890"/>
                <a:gd name="connsiteX32" fmla="*/ 660121 w 679180"/>
                <a:gd name="connsiteY32" fmla="*/ 378657 h 417890"/>
                <a:gd name="connsiteX33" fmla="*/ 660121 w 679180"/>
                <a:gd name="connsiteY33" fmla="*/ 398450 h 417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79180" h="417890">
                  <a:moveTo>
                    <a:pt x="679171" y="39119"/>
                  </a:moveTo>
                  <a:cubicBezTo>
                    <a:pt x="679171" y="17545"/>
                    <a:pt x="661616" y="0"/>
                    <a:pt x="640042" y="0"/>
                  </a:cubicBezTo>
                  <a:lnTo>
                    <a:pt x="476698" y="0"/>
                  </a:lnTo>
                  <a:lnTo>
                    <a:pt x="463058" y="0"/>
                  </a:lnTo>
                  <a:lnTo>
                    <a:pt x="205473" y="0"/>
                  </a:lnTo>
                  <a:lnTo>
                    <a:pt x="191834" y="0"/>
                  </a:lnTo>
                  <a:lnTo>
                    <a:pt x="39119" y="0"/>
                  </a:lnTo>
                  <a:cubicBezTo>
                    <a:pt x="17545" y="0"/>
                    <a:pt x="0" y="17555"/>
                    <a:pt x="0" y="39119"/>
                  </a:cubicBezTo>
                  <a:lnTo>
                    <a:pt x="0" y="333566"/>
                  </a:lnTo>
                  <a:cubicBezTo>
                    <a:pt x="0" y="344281"/>
                    <a:pt x="4343" y="353978"/>
                    <a:pt x="11335" y="361055"/>
                  </a:cubicBezTo>
                  <a:cubicBezTo>
                    <a:pt x="4667" y="364141"/>
                    <a:pt x="0" y="370846"/>
                    <a:pt x="0" y="378666"/>
                  </a:cubicBezTo>
                  <a:lnTo>
                    <a:pt x="0" y="398459"/>
                  </a:lnTo>
                  <a:cubicBezTo>
                    <a:pt x="0" y="409175"/>
                    <a:pt x="8715" y="417890"/>
                    <a:pt x="19431" y="417890"/>
                  </a:cubicBezTo>
                  <a:lnTo>
                    <a:pt x="659740" y="417890"/>
                  </a:lnTo>
                  <a:cubicBezTo>
                    <a:pt x="670455" y="417890"/>
                    <a:pt x="679180" y="409175"/>
                    <a:pt x="679180" y="398459"/>
                  </a:cubicBezTo>
                  <a:lnTo>
                    <a:pt x="679180" y="378666"/>
                  </a:lnTo>
                  <a:cubicBezTo>
                    <a:pt x="679180" y="370856"/>
                    <a:pt x="674513" y="364141"/>
                    <a:pt x="667845" y="361064"/>
                  </a:cubicBezTo>
                  <a:cubicBezTo>
                    <a:pt x="674837" y="353987"/>
                    <a:pt x="679180" y="344281"/>
                    <a:pt x="679180" y="333575"/>
                  </a:cubicBezTo>
                  <a:lnTo>
                    <a:pt x="679180" y="39119"/>
                  </a:lnTo>
                  <a:close/>
                  <a:moveTo>
                    <a:pt x="19050" y="39119"/>
                  </a:moveTo>
                  <a:cubicBezTo>
                    <a:pt x="19050" y="28051"/>
                    <a:pt x="28051" y="19050"/>
                    <a:pt x="39119" y="19050"/>
                  </a:cubicBezTo>
                  <a:lnTo>
                    <a:pt x="640042" y="19050"/>
                  </a:lnTo>
                  <a:cubicBezTo>
                    <a:pt x="651110" y="19050"/>
                    <a:pt x="660121" y="28051"/>
                    <a:pt x="660121" y="39119"/>
                  </a:cubicBezTo>
                  <a:lnTo>
                    <a:pt x="660121" y="333566"/>
                  </a:lnTo>
                  <a:cubicBezTo>
                    <a:pt x="660121" y="344634"/>
                    <a:pt x="651110" y="353644"/>
                    <a:pt x="640042" y="353644"/>
                  </a:cubicBezTo>
                  <a:lnTo>
                    <a:pt x="39119" y="353644"/>
                  </a:lnTo>
                  <a:cubicBezTo>
                    <a:pt x="28051" y="353644"/>
                    <a:pt x="19050" y="344634"/>
                    <a:pt x="19050" y="333566"/>
                  </a:cubicBezTo>
                  <a:lnTo>
                    <a:pt x="19050" y="39119"/>
                  </a:lnTo>
                  <a:close/>
                  <a:moveTo>
                    <a:pt x="660121" y="398450"/>
                  </a:moveTo>
                  <a:cubicBezTo>
                    <a:pt x="660121" y="398640"/>
                    <a:pt x="659921" y="398831"/>
                    <a:pt x="659730" y="398831"/>
                  </a:cubicBezTo>
                  <a:lnTo>
                    <a:pt x="19040" y="398450"/>
                  </a:lnTo>
                  <a:lnTo>
                    <a:pt x="19421" y="378276"/>
                  </a:lnTo>
                  <a:lnTo>
                    <a:pt x="660121" y="378657"/>
                  </a:lnTo>
                  <a:lnTo>
                    <a:pt x="660121" y="398450"/>
                  </a:lnTo>
                  <a:close/>
                </a:path>
              </a:pathLst>
            </a:custGeom>
            <a:solidFill>
              <a:srgbClr val="42D0C6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9208F41F-8394-1806-526C-5203F9950A57}"/>
                </a:ext>
              </a:extLst>
            </p:cNvPr>
            <p:cNvSpPr/>
            <p:nvPr/>
          </p:nvSpPr>
          <p:spPr>
            <a:xfrm>
              <a:off x="8595982" y="2367858"/>
              <a:ext cx="75811" cy="75823"/>
            </a:xfrm>
            <a:custGeom>
              <a:avLst/>
              <a:gdLst>
                <a:gd name="connsiteX0" fmla="*/ 31156 w 62312"/>
                <a:gd name="connsiteY0" fmla="*/ 62322 h 62322"/>
                <a:gd name="connsiteX1" fmla="*/ 62313 w 62312"/>
                <a:gd name="connsiteY1" fmla="*/ 31166 h 62322"/>
                <a:gd name="connsiteX2" fmla="*/ 31156 w 62312"/>
                <a:gd name="connsiteY2" fmla="*/ 0 h 62322"/>
                <a:gd name="connsiteX3" fmla="*/ 0 w 62312"/>
                <a:gd name="connsiteY3" fmla="*/ 31156 h 62322"/>
                <a:gd name="connsiteX4" fmla="*/ 31156 w 62312"/>
                <a:gd name="connsiteY4" fmla="*/ 62322 h 62322"/>
                <a:gd name="connsiteX5" fmla="*/ 31156 w 62312"/>
                <a:gd name="connsiteY5" fmla="*/ 19050 h 62322"/>
                <a:gd name="connsiteX6" fmla="*/ 43263 w 62312"/>
                <a:gd name="connsiteY6" fmla="*/ 31156 h 62322"/>
                <a:gd name="connsiteX7" fmla="*/ 31156 w 62312"/>
                <a:gd name="connsiteY7" fmla="*/ 43263 h 62322"/>
                <a:gd name="connsiteX8" fmla="*/ 19050 w 62312"/>
                <a:gd name="connsiteY8" fmla="*/ 31156 h 62322"/>
                <a:gd name="connsiteX9" fmla="*/ 31156 w 62312"/>
                <a:gd name="connsiteY9" fmla="*/ 19050 h 6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312" h="62322">
                  <a:moveTo>
                    <a:pt x="31156" y="62322"/>
                  </a:moveTo>
                  <a:cubicBezTo>
                    <a:pt x="48339" y="62322"/>
                    <a:pt x="62313" y="48339"/>
                    <a:pt x="62313" y="31166"/>
                  </a:cubicBezTo>
                  <a:cubicBezTo>
                    <a:pt x="62313" y="13992"/>
                    <a:pt x="48339" y="0"/>
                    <a:pt x="31156" y="0"/>
                  </a:cubicBezTo>
                  <a:cubicBezTo>
                    <a:pt x="13973" y="0"/>
                    <a:pt x="0" y="13983"/>
                    <a:pt x="0" y="31156"/>
                  </a:cubicBezTo>
                  <a:cubicBezTo>
                    <a:pt x="0" y="48330"/>
                    <a:pt x="13983" y="62322"/>
                    <a:pt x="31156" y="62322"/>
                  </a:cubicBezTo>
                  <a:close/>
                  <a:moveTo>
                    <a:pt x="31156" y="19050"/>
                  </a:moveTo>
                  <a:cubicBezTo>
                    <a:pt x="37824" y="19050"/>
                    <a:pt x="43263" y="24479"/>
                    <a:pt x="43263" y="31156"/>
                  </a:cubicBezTo>
                  <a:cubicBezTo>
                    <a:pt x="43263" y="37833"/>
                    <a:pt x="37833" y="43263"/>
                    <a:pt x="31156" y="43263"/>
                  </a:cubicBezTo>
                  <a:cubicBezTo>
                    <a:pt x="24479" y="43263"/>
                    <a:pt x="19050" y="37833"/>
                    <a:pt x="19050" y="31156"/>
                  </a:cubicBezTo>
                  <a:cubicBezTo>
                    <a:pt x="19050" y="24479"/>
                    <a:pt x="24479" y="19050"/>
                    <a:pt x="31156" y="19050"/>
                  </a:cubicBezTo>
                  <a:close/>
                </a:path>
              </a:pathLst>
            </a:custGeom>
            <a:solidFill>
              <a:srgbClr val="42D0C6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216909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37ACE-EF61-3AE7-FCDA-37655F56F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388" y="3105833"/>
            <a:ext cx="8597225" cy="646331"/>
          </a:xfrm>
        </p:spPr>
        <p:txBody>
          <a:bodyPr/>
          <a:lstStyle/>
          <a:p>
            <a:r>
              <a:rPr lang="de-DE" sz="3600" dirty="0">
                <a:latin typeface="Gilroy Bold" panose="00000800000000000000" pitchFamily="50" charset="0"/>
              </a:rPr>
              <a:t>IT ist doch immer automatisch, oder?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1417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6B57F6-F40C-2A99-5DC6-02C982ABE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Klassische IT ist sehr menschlich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AED7E6DF-65B7-7FC4-990A-BCB5DF8780F0}"/>
              </a:ext>
            </a:extLst>
          </p:cNvPr>
          <p:cNvGrpSpPr/>
          <p:nvPr/>
        </p:nvGrpSpPr>
        <p:grpSpPr>
          <a:xfrm>
            <a:off x="3159713" y="2497028"/>
            <a:ext cx="4096947" cy="3497887"/>
            <a:chOff x="466213" y="2019299"/>
            <a:chExt cx="3077125" cy="2594300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246B2D34-C475-FC6F-373C-BF72FA9E9444}"/>
                </a:ext>
              </a:extLst>
            </p:cNvPr>
            <p:cNvSpPr/>
            <p:nvPr/>
          </p:nvSpPr>
          <p:spPr>
            <a:xfrm>
              <a:off x="466215" y="3776021"/>
              <a:ext cx="3077123" cy="252000"/>
            </a:xfrm>
            <a:prstGeom prst="rect">
              <a:avLst/>
            </a:prstGeom>
            <a:solidFill>
              <a:schemeClr val="bg1">
                <a:lumMod val="9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Rechenleistung</a:t>
              </a:r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F6007329-4A52-87B2-F6A6-91830CB0AFBD}"/>
                </a:ext>
              </a:extLst>
            </p:cNvPr>
            <p:cNvSpPr/>
            <p:nvPr/>
          </p:nvSpPr>
          <p:spPr>
            <a:xfrm>
              <a:off x="466213" y="4361599"/>
              <a:ext cx="3077123" cy="252000"/>
            </a:xfrm>
            <a:prstGeom prst="rect">
              <a:avLst/>
            </a:prstGeom>
            <a:solidFill>
              <a:schemeClr val="bg1">
                <a:lumMod val="9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Netzwerk</a:t>
              </a:r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5AD267E5-E161-20DB-10CB-1571832C0D2C}"/>
                </a:ext>
              </a:extLst>
            </p:cNvPr>
            <p:cNvSpPr/>
            <p:nvPr/>
          </p:nvSpPr>
          <p:spPr>
            <a:xfrm>
              <a:off x="466214" y="4068808"/>
              <a:ext cx="3077123" cy="252000"/>
            </a:xfrm>
            <a:prstGeom prst="rect">
              <a:avLst/>
            </a:prstGeom>
            <a:solidFill>
              <a:schemeClr val="bg1">
                <a:lumMod val="9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Speicher</a:t>
              </a:r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C1BB58C-1A1B-5E6E-756E-D038A572213C}"/>
                </a:ext>
              </a:extLst>
            </p:cNvPr>
            <p:cNvSpPr/>
            <p:nvPr/>
          </p:nvSpPr>
          <p:spPr>
            <a:xfrm>
              <a:off x="466215" y="2897660"/>
              <a:ext cx="3077123" cy="252000"/>
            </a:xfrm>
            <a:prstGeom prst="rect">
              <a:avLst/>
            </a:prstGeom>
            <a:solidFill>
              <a:schemeClr val="bg1">
                <a:lumMod val="9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Datenbanken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759CBB89-1929-11D8-3DCF-2DF19E80EB29}"/>
                </a:ext>
              </a:extLst>
            </p:cNvPr>
            <p:cNvSpPr/>
            <p:nvPr/>
          </p:nvSpPr>
          <p:spPr>
            <a:xfrm>
              <a:off x="466213" y="3483234"/>
              <a:ext cx="3077123" cy="252000"/>
            </a:xfrm>
            <a:prstGeom prst="rect">
              <a:avLst/>
            </a:prstGeom>
            <a:solidFill>
              <a:schemeClr val="bg1">
                <a:lumMod val="9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Virtualisierung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F7F1134F-D99D-ACBA-B00A-060500342F7C}"/>
                </a:ext>
              </a:extLst>
            </p:cNvPr>
            <p:cNvSpPr/>
            <p:nvPr/>
          </p:nvSpPr>
          <p:spPr>
            <a:xfrm>
              <a:off x="466214" y="3190447"/>
              <a:ext cx="3077123" cy="252000"/>
            </a:xfrm>
            <a:prstGeom prst="rect">
              <a:avLst/>
            </a:prstGeom>
            <a:solidFill>
              <a:schemeClr val="bg1">
                <a:lumMod val="9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Betriebssystem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504A413D-9105-D6AC-12F1-6DFCEEBFB119}"/>
                </a:ext>
              </a:extLst>
            </p:cNvPr>
            <p:cNvSpPr/>
            <p:nvPr/>
          </p:nvSpPr>
          <p:spPr>
            <a:xfrm>
              <a:off x="466215" y="2604873"/>
              <a:ext cx="3077123" cy="252000"/>
            </a:xfrm>
            <a:prstGeom prst="rect">
              <a:avLst/>
            </a:prstGeom>
            <a:solidFill>
              <a:schemeClr val="bg1">
                <a:lumMod val="9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de-DE" sz="1100" err="1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Runtimes</a:t>
              </a: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 &amp; Libraries</a:t>
              </a: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0A194206-BAD0-3B3C-9B4B-2A74CF6B7564}"/>
                </a:ext>
              </a:extLst>
            </p:cNvPr>
            <p:cNvSpPr/>
            <p:nvPr/>
          </p:nvSpPr>
          <p:spPr>
            <a:xfrm>
              <a:off x="466215" y="2312086"/>
              <a:ext cx="3077123" cy="252000"/>
            </a:xfrm>
            <a:prstGeom prst="rect">
              <a:avLst/>
            </a:prstGeom>
            <a:solidFill>
              <a:schemeClr val="bg1">
                <a:lumMod val="9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Security &amp; Integration</a:t>
              </a: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BAA441F6-1FCB-0934-6205-35808D531F84}"/>
                </a:ext>
              </a:extLst>
            </p:cNvPr>
            <p:cNvSpPr/>
            <p:nvPr/>
          </p:nvSpPr>
          <p:spPr>
            <a:xfrm>
              <a:off x="466213" y="2019299"/>
              <a:ext cx="3077123" cy="252000"/>
            </a:xfrm>
            <a:prstGeom prst="rect">
              <a:avLst/>
            </a:prstGeom>
            <a:solidFill>
              <a:schemeClr val="bg1">
                <a:lumMod val="9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de-DE" sz="11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Anwendungs-Software</a:t>
              </a:r>
            </a:p>
          </p:txBody>
        </p:sp>
      </p:grpSp>
      <p:sp>
        <p:nvSpPr>
          <p:cNvPr id="14" name="Rechteck 13">
            <a:extLst>
              <a:ext uri="{FF2B5EF4-FFF2-40B4-BE49-F238E27FC236}">
                <a16:creationId xmlns:a16="http://schemas.microsoft.com/office/drawing/2014/main" id="{A541FD73-655B-B1D8-8A0A-0C5CC88571E6}"/>
              </a:ext>
            </a:extLst>
          </p:cNvPr>
          <p:cNvSpPr/>
          <p:nvPr/>
        </p:nvSpPr>
        <p:spPr>
          <a:xfrm>
            <a:off x="5085453" y="2314545"/>
            <a:ext cx="1997311" cy="3781455"/>
          </a:xfrm>
          <a:prstGeom prst="rect">
            <a:avLst/>
          </a:prstGeom>
          <a:gradFill>
            <a:gsLst>
              <a:gs pos="0">
                <a:srgbClr val="7ED878">
                  <a:alpha val="20000"/>
                </a:srgbClr>
              </a:gs>
              <a:gs pos="100000">
                <a:srgbClr val="42D0C6">
                  <a:alpha val="20000"/>
                </a:srgbClr>
              </a:gs>
            </a:gsLst>
            <a:lin ang="18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</a:pPr>
            <a:endParaRPr lang="de-DE">
              <a:solidFill>
                <a:srgbClr val="002942"/>
              </a:solidFill>
              <a:latin typeface="Gilroy" panose="00000500000000000000" pitchFamily="50" charset="0"/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5769A8D-007D-F1FA-E899-FB5DF90C4B44}"/>
              </a:ext>
            </a:extLst>
          </p:cNvPr>
          <p:cNvSpPr/>
          <p:nvPr/>
        </p:nvSpPr>
        <p:spPr>
          <a:xfrm>
            <a:off x="5085453" y="1691975"/>
            <a:ext cx="1997311" cy="646542"/>
          </a:xfrm>
          <a:prstGeom prst="rect">
            <a:avLst/>
          </a:prstGeom>
          <a:solidFill>
            <a:srgbClr val="42D0C6">
              <a:alpha val="3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</a:pPr>
            <a:r>
              <a:rPr lang="de-DE" sz="1400" b="1" dirty="0">
                <a:solidFill>
                  <a:srgbClr val="002942"/>
                </a:solidFill>
                <a:latin typeface="Gilroy Bold" panose="00000800000000000000" pitchFamily="50" charset="0"/>
                <a:cs typeface="Poppins" panose="00000500000000000000" pitchFamily="2" charset="0"/>
              </a:rPr>
              <a:t>Klassisches Rechenzentrum</a:t>
            </a:r>
          </a:p>
        </p:txBody>
      </p:sp>
      <p:sp>
        <p:nvSpPr>
          <p:cNvPr id="16" name="Sprechblase: rechteckig 15">
            <a:extLst>
              <a:ext uri="{FF2B5EF4-FFF2-40B4-BE49-F238E27FC236}">
                <a16:creationId xmlns:a16="http://schemas.microsoft.com/office/drawing/2014/main" id="{C4D6342A-DBD7-6365-C29C-7AAE76163649}"/>
              </a:ext>
            </a:extLst>
          </p:cNvPr>
          <p:cNvSpPr/>
          <p:nvPr/>
        </p:nvSpPr>
        <p:spPr>
          <a:xfrm>
            <a:off x="1089753" y="4431856"/>
            <a:ext cx="2014675" cy="1236817"/>
          </a:xfrm>
          <a:prstGeom prst="wedgeRectCallout">
            <a:avLst>
              <a:gd name="adj1" fmla="val 63445"/>
              <a:gd name="adj2" fmla="val -28677"/>
            </a:avLst>
          </a:prstGeom>
          <a:solidFill>
            <a:schemeClr val="bg1"/>
          </a:solidFill>
          <a:ln>
            <a:solidFill>
              <a:srgbClr val="42D0C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de-DE" sz="1600" b="1" dirty="0">
                <a:solidFill>
                  <a:schemeClr val="tx1"/>
                </a:solidFill>
                <a:latin typeface="Gilroy Bold" panose="00000500000000000000" pitchFamily="50" charset="0"/>
                <a:cs typeface="Poppins" panose="00000500000000000000" pitchFamily="2" charset="0"/>
              </a:rPr>
              <a:t>Das ist die Wertschöpfungs-</a:t>
            </a:r>
            <a:br>
              <a:rPr lang="de-DE" sz="1600" b="1" dirty="0">
                <a:solidFill>
                  <a:schemeClr val="tx1"/>
                </a:solidFill>
                <a:latin typeface="Gilroy Bold" panose="00000500000000000000" pitchFamily="50" charset="0"/>
                <a:cs typeface="Poppins" panose="00000500000000000000" pitchFamily="2" charset="0"/>
              </a:rPr>
            </a:br>
            <a:r>
              <a:rPr lang="de-DE" sz="1600" b="1" dirty="0">
                <a:solidFill>
                  <a:schemeClr val="tx1"/>
                </a:solidFill>
                <a:latin typeface="Gilroy Bold" panose="00000500000000000000" pitchFamily="50" charset="0"/>
                <a:cs typeface="Poppins" panose="00000500000000000000" pitchFamily="2" charset="0"/>
              </a:rPr>
              <a:t>kette eines Rechenzentrums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500B0671-C2CE-4193-E0CA-D889F1218E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0463" y="4777114"/>
            <a:ext cx="878025" cy="878025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ED0E00-F563-DA5D-693D-4885A17AD15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812" y="4490354"/>
            <a:ext cx="878025" cy="878025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19C8D12A-7FAE-7980-B30C-7038D90C10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1293" y="3992844"/>
            <a:ext cx="878025" cy="878025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E15417C0-1335-6457-67ED-876367DB27E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418" y="3460463"/>
            <a:ext cx="878025" cy="878025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B9D865E7-8234-9DFC-B242-65FE06EE02E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0023" y="3153808"/>
            <a:ext cx="878025" cy="87802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E114948-EE4A-1657-93E2-0D8DF10CBA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461" y="2868317"/>
            <a:ext cx="878025" cy="878025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E103F8E6-AD7D-2451-B2AB-784164D1A8C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0168" y="2799924"/>
            <a:ext cx="878025" cy="878025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D863C125-4824-36B1-005C-CF370E5C7A1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9086" y="2162028"/>
            <a:ext cx="878025" cy="878025"/>
          </a:xfrm>
          <a:prstGeom prst="rect">
            <a:avLst/>
          </a:prstGeom>
        </p:spPr>
      </p:pic>
      <p:sp>
        <p:nvSpPr>
          <p:cNvPr id="25" name="Sprechblase: rechteckig 24">
            <a:extLst>
              <a:ext uri="{FF2B5EF4-FFF2-40B4-BE49-F238E27FC236}">
                <a16:creationId xmlns:a16="http://schemas.microsoft.com/office/drawing/2014/main" id="{0B5D66C0-C864-8F9C-6832-EFAD4C135479}"/>
              </a:ext>
            </a:extLst>
          </p:cNvPr>
          <p:cNvSpPr/>
          <p:nvPr/>
        </p:nvSpPr>
        <p:spPr>
          <a:xfrm>
            <a:off x="7215471" y="1674146"/>
            <a:ext cx="3967684" cy="4213813"/>
          </a:xfrm>
          <a:prstGeom prst="wedgeRectCallout">
            <a:avLst>
              <a:gd name="adj1" fmla="val -60306"/>
              <a:gd name="adj2" fmla="val 17090"/>
            </a:avLst>
          </a:prstGeom>
          <a:solidFill>
            <a:schemeClr val="bg1"/>
          </a:solidFill>
          <a:ln>
            <a:solidFill>
              <a:srgbClr val="42D0C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144000" rtlCol="0" anchor="t"/>
          <a:lstStyle/>
          <a:p>
            <a:pPr marL="0" indent="0">
              <a:spcBef>
                <a:spcPts val="600"/>
              </a:spcBef>
              <a:buNone/>
            </a:pPr>
            <a:r>
              <a:rPr lang="de-DE" kern="1200" dirty="0">
                <a:solidFill>
                  <a:schemeClr val="tx1"/>
                </a:solidFill>
                <a:effectLst/>
                <a:latin typeface="Gilroy Bold" panose="00000800000000000000" pitchFamily="50" charset="0"/>
                <a:ea typeface="Times New Roman" panose="02020603050405020304" pitchFamily="18" charset="0"/>
                <a:cs typeface="Poppins" panose="00000500000000000000" pitchFamily="2" charset="0"/>
              </a:rPr>
              <a:t>Diese Menschen werden </a:t>
            </a:r>
            <a:r>
              <a:rPr lang="de-DE" kern="12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Times New Roman" panose="02020603050405020304" pitchFamily="18" charset="0"/>
                <a:cs typeface="Poppins" panose="00000500000000000000" pitchFamily="2" charset="0"/>
              </a:rPr>
              <a:t>– je nach Größe der Bestellung – </a:t>
            </a:r>
            <a:r>
              <a:rPr lang="de-DE" kern="1200" dirty="0">
                <a:solidFill>
                  <a:schemeClr val="tx1"/>
                </a:solidFill>
                <a:effectLst/>
                <a:latin typeface="Gilroy Bold" panose="00000800000000000000" pitchFamily="50" charset="0"/>
                <a:ea typeface="Times New Roman" panose="02020603050405020304" pitchFamily="18" charset="0"/>
                <a:cs typeface="Poppins" panose="00000500000000000000" pitchFamily="2" charset="0"/>
              </a:rPr>
              <a:t>aktiv</a:t>
            </a:r>
            <a:r>
              <a:rPr lang="de-DE" kern="12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Times New Roman" panose="02020603050405020304" pitchFamily="18" charset="0"/>
                <a:cs typeface="Poppins" panose="00000500000000000000" pitchFamily="2" charset="0"/>
              </a:rPr>
              <a:t>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sz="1100" kern="12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Times New Roman" panose="02020603050405020304" pitchFamily="18" charset="0"/>
                <a:cs typeface="Poppins" panose="00000500000000000000" pitchFamily="2" charset="0"/>
              </a:rPr>
              <a:t>Business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Relationship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Demand Manager, Financial Manager, IT Steering Group, Service Portfolio Manager, Service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Strategy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Anwendungssystem-Analytiker,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Availability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Capacity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Compliance Manager, Enterprise-Architekt, Information Security Manager, IT Service Continuity Manager, Risikomanager, Service Catalogue Manager, Service Design Manager, Service Level Manager, Service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Owner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(Serviceverantwortlicher), Supplier Manager, Technischer Analytiker, Anwendungsentwickler, Change Advisory Board, Change Manager,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Configuration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Emergency Change Advisory Board (ECAB), Knowledge Manager, Projekt-Manager, Release Manager, Test-Manager, 1st Level Support, 2nd Level Support, 3rd Level Support, Access Manager,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Facilities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Incident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IT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Operations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IT-Operator, Major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Incident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Team, Problem Manager, Service Request 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Fulfilment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Group, CSI Manager, Prozess-Architekt, Prozess-</a:t>
            </a:r>
            <a:r>
              <a:rPr lang="de-DE" sz="11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Owner</a:t>
            </a:r>
            <a:r>
              <a:rPr lang="de-DE" sz="11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3285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1D85F-2A15-D008-9E5A-F02B594E2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9597" y="3105833"/>
            <a:ext cx="8372806" cy="646331"/>
          </a:xfrm>
        </p:spPr>
        <p:txBody>
          <a:bodyPr/>
          <a:lstStyle/>
          <a:p>
            <a:r>
              <a:rPr lang="de-DE" sz="3600" dirty="0">
                <a:latin typeface="Gilroy Bold" panose="00000800000000000000" pitchFamily="50" charset="0"/>
              </a:rPr>
              <a:t>Wieso ist die Cloud so revolutionär?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99722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CFFFB5-48C4-5721-C7C5-5BB7C392C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Analogie 1: Die Dampfmaschine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E8EF6D7D-C093-02FE-82AD-CB837F80002E}"/>
              </a:ext>
            </a:extLst>
          </p:cNvPr>
          <p:cNvGrpSpPr/>
          <p:nvPr/>
        </p:nvGrpSpPr>
        <p:grpSpPr>
          <a:xfrm>
            <a:off x="636825" y="1726018"/>
            <a:ext cx="11254189" cy="4324488"/>
            <a:chOff x="353569" y="1315929"/>
            <a:chExt cx="8118910" cy="3119739"/>
          </a:xfrm>
        </p:grpSpPr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4A62C14F-8E5F-945F-5060-BECB18F004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474" y="1330755"/>
              <a:ext cx="3336131" cy="2481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346D648-ECA3-FF71-4655-D8E27B3C7EF8}"/>
                </a:ext>
              </a:extLst>
            </p:cNvPr>
            <p:cNvSpPr txBox="1"/>
            <p:nvPr/>
          </p:nvSpPr>
          <p:spPr>
            <a:xfrm rot="16200000">
              <a:off x="-807679" y="2492002"/>
              <a:ext cx="2544529" cy="2220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700">
                  <a:solidFill>
                    <a:srgbClr val="42D0C6"/>
                  </a:solidFill>
                  <a:latin typeface="Gilroy" panose="00000500000000000000" pitchFamily="50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https://www.virtuelles-museum.com/thema/hausweberei-in-keyenberg/#group-1</a:t>
              </a:r>
              <a:r>
                <a:rPr lang="de-DE" sz="700">
                  <a:solidFill>
                    <a:srgbClr val="42D0C6"/>
                  </a:solidFill>
                  <a:latin typeface="Gilroy" panose="00000500000000000000" pitchFamily="50" charset="0"/>
                </a:rPr>
                <a:t> </a:t>
              </a:r>
            </a:p>
          </p:txBody>
        </p:sp>
        <p:pic>
          <p:nvPicPr>
            <p:cNvPr id="6" name="Picture 4" descr="Textil - ERIH">
              <a:extLst>
                <a:ext uri="{FF2B5EF4-FFF2-40B4-BE49-F238E27FC236}">
                  <a16:creationId xmlns:a16="http://schemas.microsoft.com/office/drawing/2014/main" id="{0C1362B8-C0F5-8897-3763-11E565CC383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871443" y="1325454"/>
              <a:ext cx="3336130" cy="2487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B3AA84E7-900B-AF12-6C2D-47F1C4B559CF}"/>
                </a:ext>
              </a:extLst>
            </p:cNvPr>
            <p:cNvSpPr txBox="1"/>
            <p:nvPr/>
          </p:nvSpPr>
          <p:spPr>
            <a:xfrm rot="16200000">
              <a:off x="7081785" y="2484589"/>
              <a:ext cx="2559353" cy="2220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700" dirty="0">
                  <a:solidFill>
                    <a:srgbClr val="42D0C6"/>
                  </a:solidFill>
                  <a:latin typeface="Gilroy" panose="00000500000000000000" pitchFamily="50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https://www.erih.de/wie-alles-begann/geschichte-ausgewaehlter-industriezweige/textil</a:t>
              </a:r>
              <a:r>
                <a:rPr lang="de-DE" sz="700" dirty="0">
                  <a:solidFill>
                    <a:srgbClr val="42D0C6"/>
                  </a:solidFill>
                  <a:latin typeface="Gilroy" panose="00000500000000000000" pitchFamily="50" charset="0"/>
                </a:rPr>
                <a:t> </a:t>
              </a:r>
            </a:p>
          </p:txBody>
        </p:sp>
        <p:sp>
          <p:nvSpPr>
            <p:cNvPr id="8" name="Pfeil: nach unten 7">
              <a:extLst>
                <a:ext uri="{FF2B5EF4-FFF2-40B4-BE49-F238E27FC236}">
                  <a16:creationId xmlns:a16="http://schemas.microsoft.com/office/drawing/2014/main" id="{006C6916-B1D7-5752-80A1-8FA0122EADD7}"/>
                </a:ext>
              </a:extLst>
            </p:cNvPr>
            <p:cNvSpPr/>
            <p:nvPr/>
          </p:nvSpPr>
          <p:spPr>
            <a:xfrm rot="16200000">
              <a:off x="3346429" y="1634695"/>
              <a:ext cx="1314064" cy="2143467"/>
            </a:xfrm>
            <a:prstGeom prst="downArrow">
              <a:avLst/>
            </a:prstGeom>
            <a:gradFill>
              <a:gsLst>
                <a:gs pos="13000">
                  <a:schemeClr val="bg1">
                    <a:alpha val="0"/>
                  </a:schemeClr>
                </a:gs>
                <a:gs pos="87000">
                  <a:srgbClr val="42D0C6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Gilroy" panose="00000500000000000000" pitchFamily="50" charset="0"/>
              </a:endParaRP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FD90AB2D-11FB-5395-2DC9-BDC18F2659D6}"/>
                </a:ext>
              </a:extLst>
            </p:cNvPr>
            <p:cNvSpPr txBox="1"/>
            <p:nvPr/>
          </p:nvSpPr>
          <p:spPr>
            <a:xfrm>
              <a:off x="618474" y="3880584"/>
              <a:ext cx="3336132" cy="432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dirty="0">
                  <a:latin typeface="Gilroy" panose="00000500000000000000" pitchFamily="50" charset="0"/>
                  <a:cs typeface="Poppins" panose="00000500000000000000" pitchFamily="2" charset="0"/>
                </a:rPr>
                <a:t>Im vorindustriellen Zeitalter war die Textilherstellung komplett manuell. Es gab wenig Kapitaleinsatz, wenig Automatisierung und relativ viele Arbeiter.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ECB99CE3-78B3-2498-4A7C-F9E34C310CB9}"/>
                </a:ext>
              </a:extLst>
            </p:cNvPr>
            <p:cNvSpPr txBox="1"/>
            <p:nvPr/>
          </p:nvSpPr>
          <p:spPr>
            <a:xfrm>
              <a:off x="4871441" y="3880584"/>
              <a:ext cx="3336132" cy="555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>
                  <a:latin typeface="Gilroy" panose="00000500000000000000" pitchFamily="50" charset="0"/>
                  <a:cs typeface="Poppins" panose="00000500000000000000" pitchFamily="2" charset="0"/>
                </a:rPr>
                <a:t>Mit der Einführung der Dampfmaschine erhöhte sich der Kapitaleinsatz, es </a:t>
              </a:r>
              <a:r>
                <a:rPr lang="de-DE" sz="1100" err="1">
                  <a:latin typeface="Gilroy" panose="00000500000000000000" pitchFamily="50" charset="0"/>
                  <a:cs typeface="Poppins" panose="00000500000000000000" pitchFamily="2" charset="0"/>
                </a:rPr>
                <a:t>gabe</a:t>
              </a:r>
              <a:r>
                <a:rPr lang="de-DE" sz="1100">
                  <a:latin typeface="Gilroy" panose="00000500000000000000" pitchFamily="50" charset="0"/>
                  <a:cs typeface="Poppins" panose="00000500000000000000" pitchFamily="2" charset="0"/>
                </a:rPr>
                <a:t> eine hohe Automatisierung mit relativ wenigen Arbeitern. Der Großteil der Wertschöpfung erfolgte in Fabrik-Betrieb und Maschinenbau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0893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CFFFB5-48C4-5721-C7C5-5BB7C392C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Analogie 2: Spotify</a:t>
            </a: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00FA460B-6029-0587-B9A3-53827E04C1FE}"/>
              </a:ext>
            </a:extLst>
          </p:cNvPr>
          <p:cNvGrpSpPr/>
          <p:nvPr/>
        </p:nvGrpSpPr>
        <p:grpSpPr>
          <a:xfrm>
            <a:off x="1297271" y="1882895"/>
            <a:ext cx="9804470" cy="3841226"/>
            <a:chOff x="1066931" y="1444745"/>
            <a:chExt cx="7131755" cy="2794101"/>
          </a:xfrm>
        </p:grpSpPr>
        <p:sp>
          <p:nvSpPr>
            <p:cNvPr id="3" name="Pfeil: nach unten 2">
              <a:extLst>
                <a:ext uri="{FF2B5EF4-FFF2-40B4-BE49-F238E27FC236}">
                  <a16:creationId xmlns:a16="http://schemas.microsoft.com/office/drawing/2014/main" id="{42B5327D-9F4D-11A7-5234-8BDD2A279A60}"/>
                </a:ext>
              </a:extLst>
            </p:cNvPr>
            <p:cNvSpPr/>
            <p:nvPr/>
          </p:nvSpPr>
          <p:spPr>
            <a:xfrm rot="16200000">
              <a:off x="3536083" y="1634695"/>
              <a:ext cx="1314064" cy="2143467"/>
            </a:xfrm>
            <a:prstGeom prst="downArrow">
              <a:avLst/>
            </a:prstGeom>
            <a:gradFill>
              <a:gsLst>
                <a:gs pos="13000">
                  <a:schemeClr val="bg1">
                    <a:alpha val="0"/>
                  </a:schemeClr>
                </a:gs>
                <a:gs pos="87000">
                  <a:srgbClr val="42D0C6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Gilroy" panose="00000500000000000000" pitchFamily="50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6097CFBF-54AA-B470-FB14-CF7884AB3091}"/>
                </a:ext>
              </a:extLst>
            </p:cNvPr>
            <p:cNvSpPr txBox="1"/>
            <p:nvPr/>
          </p:nvSpPr>
          <p:spPr>
            <a:xfrm>
              <a:off x="1066931" y="3634380"/>
              <a:ext cx="2818526" cy="604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latin typeface="Gilroy Bold" panose="00000800000000000000" pitchFamily="50" charset="0"/>
                  <a:cs typeface="Poppins" panose="00000500000000000000" pitchFamily="2" charset="0"/>
                </a:rPr>
                <a:t>Die CD an sich ist schon digital </a:t>
              </a:r>
              <a:r>
                <a:rPr lang="de-DE" sz="1600" dirty="0">
                  <a:latin typeface="Gilroy" panose="00000500000000000000" pitchFamily="50" charset="0"/>
                  <a:cs typeface="Poppins" panose="00000500000000000000" pitchFamily="2" charset="0"/>
                </a:rPr>
                <a:t>– Logistik, Vertrieb, Bezahlung und Nutzung sind noch manuell.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9C6C3B86-6ED5-C49D-CFB9-BF833C7698D9}"/>
                </a:ext>
              </a:extLst>
            </p:cNvPr>
            <p:cNvSpPr txBox="1"/>
            <p:nvPr/>
          </p:nvSpPr>
          <p:spPr>
            <a:xfrm>
              <a:off x="5280220" y="3588213"/>
              <a:ext cx="2918466" cy="604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latin typeface="Gilroy" panose="00000500000000000000" pitchFamily="50" charset="0"/>
                  <a:cs typeface="Poppins" panose="00000500000000000000" pitchFamily="2" charset="0"/>
                </a:rPr>
                <a:t>Musik-Streaming ist </a:t>
              </a:r>
              <a:r>
                <a:rPr lang="de-DE" sz="1600" dirty="0">
                  <a:latin typeface="Gilroy Bold" panose="00000800000000000000" pitchFamily="50" charset="0"/>
                  <a:cs typeface="Poppins" panose="00000500000000000000" pitchFamily="2" charset="0"/>
                </a:rPr>
                <a:t>vollständig digital </a:t>
              </a:r>
              <a:r>
                <a:rPr lang="de-DE" sz="1600" dirty="0">
                  <a:latin typeface="Gilroy" panose="00000500000000000000" pitchFamily="50" charset="0"/>
                  <a:cs typeface="Poppins" panose="00000500000000000000" pitchFamily="2" charset="0"/>
                </a:rPr>
                <a:t>von der Logistik über Vertrieb bis Bezahlung und Nutzung.</a:t>
              </a:r>
            </a:p>
          </p:txBody>
        </p:sp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839F3798-57CC-A43B-23B3-0BC23583C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15409" y="1449492"/>
              <a:ext cx="2048087" cy="2048087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CC7B73A2-6810-5BA2-E346-A8E2A7975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0376" y="1444745"/>
              <a:ext cx="2057580" cy="20575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1541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CFFFB5-48C4-5721-C7C5-5BB7C392C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Varianten der Cloud</a:t>
            </a:r>
          </a:p>
        </p:txBody>
      </p: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4B706A26-D71B-03E4-7BBB-43C51F889FE8}"/>
              </a:ext>
            </a:extLst>
          </p:cNvPr>
          <p:cNvGrpSpPr/>
          <p:nvPr/>
        </p:nvGrpSpPr>
        <p:grpSpPr>
          <a:xfrm>
            <a:off x="992238" y="1753758"/>
            <a:ext cx="9375353" cy="4084773"/>
            <a:chOff x="992238" y="1753758"/>
            <a:chExt cx="9375353" cy="4084773"/>
          </a:xfrm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9D300066-8984-E78D-62E9-900A4C9A8597}"/>
                </a:ext>
              </a:extLst>
            </p:cNvPr>
            <p:cNvSpPr/>
            <p:nvPr/>
          </p:nvSpPr>
          <p:spPr>
            <a:xfrm>
              <a:off x="992239" y="4136763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Rechenleistung</a:t>
              </a:r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9BF1237F-33C6-5CFD-BA39-815B15F8564C}"/>
                </a:ext>
              </a:extLst>
            </p:cNvPr>
            <p:cNvSpPr/>
            <p:nvPr/>
          </p:nvSpPr>
          <p:spPr>
            <a:xfrm>
              <a:off x="992238" y="4793309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Netzwerk</a:t>
              </a:r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5F84AE87-5B61-9633-2846-E0E40118D38A}"/>
                </a:ext>
              </a:extLst>
            </p:cNvPr>
            <p:cNvSpPr/>
            <p:nvPr/>
          </p:nvSpPr>
          <p:spPr>
            <a:xfrm>
              <a:off x="992238" y="4462452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Speicher</a:t>
              </a:r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A9B3E9F4-92F4-4F39-B4BE-4709C393ED09}"/>
                </a:ext>
              </a:extLst>
            </p:cNvPr>
            <p:cNvSpPr/>
            <p:nvPr/>
          </p:nvSpPr>
          <p:spPr>
            <a:xfrm>
              <a:off x="4117358" y="4136763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Rechenleistung</a:t>
              </a:r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B7E0EFCE-13E2-84B3-CC4E-0F20E4529466}"/>
                </a:ext>
              </a:extLst>
            </p:cNvPr>
            <p:cNvSpPr/>
            <p:nvPr/>
          </p:nvSpPr>
          <p:spPr>
            <a:xfrm>
              <a:off x="4117357" y="4793309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Netzwerk</a:t>
              </a:r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3925DDAC-92A0-CFE7-6AF4-3749101AEB04}"/>
                </a:ext>
              </a:extLst>
            </p:cNvPr>
            <p:cNvSpPr/>
            <p:nvPr/>
          </p:nvSpPr>
          <p:spPr>
            <a:xfrm>
              <a:off x="4117358" y="4462452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Speicher</a:t>
              </a:r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82BA0866-4BB9-9856-6A37-A23EC7CFAB5A}"/>
                </a:ext>
              </a:extLst>
            </p:cNvPr>
            <p:cNvSpPr/>
            <p:nvPr/>
          </p:nvSpPr>
          <p:spPr>
            <a:xfrm>
              <a:off x="4117358" y="3144193"/>
              <a:ext cx="3125116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Datenbanken</a:t>
              </a:r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5CB0E04-DD31-C86C-250B-B83DBDD894A3}"/>
                </a:ext>
              </a:extLst>
            </p:cNvPr>
            <p:cNvSpPr/>
            <p:nvPr/>
          </p:nvSpPr>
          <p:spPr>
            <a:xfrm>
              <a:off x="4117357" y="3805906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Virtualisierung</a:t>
              </a:r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30BF1910-3633-9329-BA88-8D42534CD3B8}"/>
                </a:ext>
              </a:extLst>
            </p:cNvPr>
            <p:cNvSpPr/>
            <p:nvPr/>
          </p:nvSpPr>
          <p:spPr>
            <a:xfrm>
              <a:off x="4117358" y="3475050"/>
              <a:ext cx="3125116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Betriebssystem</a:t>
              </a:r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DB82D1E8-6D1B-55C2-D057-2D0F3760EE59}"/>
                </a:ext>
              </a:extLst>
            </p:cNvPr>
            <p:cNvSpPr/>
            <p:nvPr/>
          </p:nvSpPr>
          <p:spPr>
            <a:xfrm>
              <a:off x="4117358" y="2813336"/>
              <a:ext cx="3125116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 err="1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Runtimes</a:t>
              </a: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 &amp; Libraries</a:t>
              </a:r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9A92580D-4F6F-73A7-D430-34E022E7F6C6}"/>
                </a:ext>
              </a:extLst>
            </p:cNvPr>
            <p:cNvSpPr/>
            <p:nvPr/>
          </p:nvSpPr>
          <p:spPr>
            <a:xfrm>
              <a:off x="4117358" y="2487647"/>
              <a:ext cx="3125116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Security &amp; Integration</a:t>
              </a:r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CB144704-D269-B991-3536-88DDDB872684}"/>
                </a:ext>
              </a:extLst>
            </p:cNvPr>
            <p:cNvSpPr/>
            <p:nvPr/>
          </p:nvSpPr>
          <p:spPr>
            <a:xfrm>
              <a:off x="992240" y="3805906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Virtualisierung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7CA585EF-80E1-5044-58A8-8348A683C6EF}"/>
                </a:ext>
              </a:extLst>
            </p:cNvPr>
            <p:cNvSpPr/>
            <p:nvPr/>
          </p:nvSpPr>
          <p:spPr>
            <a:xfrm>
              <a:off x="7242473" y="4136763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Rechenleistung</a:t>
              </a:r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A2949019-97D2-229A-B2D9-9D744493EE05}"/>
                </a:ext>
              </a:extLst>
            </p:cNvPr>
            <p:cNvSpPr/>
            <p:nvPr/>
          </p:nvSpPr>
          <p:spPr>
            <a:xfrm>
              <a:off x="7242472" y="4793309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Netzwerk</a:t>
              </a:r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CD34782B-6DED-4AA6-4FFF-B64FA993BFCA}"/>
                </a:ext>
              </a:extLst>
            </p:cNvPr>
            <p:cNvSpPr/>
            <p:nvPr/>
          </p:nvSpPr>
          <p:spPr>
            <a:xfrm>
              <a:off x="7242472" y="4462452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Speicher</a:t>
              </a:r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7E9467B4-4FF3-BDA0-5560-B518B2950E38}"/>
                </a:ext>
              </a:extLst>
            </p:cNvPr>
            <p:cNvSpPr/>
            <p:nvPr/>
          </p:nvSpPr>
          <p:spPr>
            <a:xfrm>
              <a:off x="7242473" y="3144193"/>
              <a:ext cx="3125118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Datenbanken</a:t>
              </a:r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BF12A2FA-2F03-9E7A-8D8D-78B3EA8C7D71}"/>
                </a:ext>
              </a:extLst>
            </p:cNvPr>
            <p:cNvSpPr/>
            <p:nvPr/>
          </p:nvSpPr>
          <p:spPr>
            <a:xfrm>
              <a:off x="7242472" y="3805907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Virtualisierung</a:t>
              </a:r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10B6B40C-C0DA-C5C4-9F86-CEE050C0D3DE}"/>
                </a:ext>
              </a:extLst>
            </p:cNvPr>
            <p:cNvSpPr/>
            <p:nvPr/>
          </p:nvSpPr>
          <p:spPr>
            <a:xfrm>
              <a:off x="7242472" y="3475050"/>
              <a:ext cx="3125118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Betriebssystem</a:t>
              </a:r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CC0525D0-B1C3-A0FA-BFB8-F8C027D04BAE}"/>
                </a:ext>
              </a:extLst>
            </p:cNvPr>
            <p:cNvSpPr/>
            <p:nvPr/>
          </p:nvSpPr>
          <p:spPr>
            <a:xfrm>
              <a:off x="7242473" y="2813336"/>
              <a:ext cx="3125118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 err="1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Runtimes</a:t>
              </a: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 &amp; Libraries</a:t>
              </a:r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9B43F3D4-747D-112B-4298-501ACF6BBE52}"/>
                </a:ext>
              </a:extLst>
            </p:cNvPr>
            <p:cNvSpPr/>
            <p:nvPr/>
          </p:nvSpPr>
          <p:spPr>
            <a:xfrm>
              <a:off x="7242473" y="2487648"/>
              <a:ext cx="3125118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Security &amp; Integration</a:t>
              </a:r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0FF4E4C5-26CB-AE3B-A820-E931524BD07B}"/>
                </a:ext>
              </a:extLst>
            </p:cNvPr>
            <p:cNvSpPr/>
            <p:nvPr/>
          </p:nvSpPr>
          <p:spPr>
            <a:xfrm>
              <a:off x="7242473" y="2151623"/>
              <a:ext cx="3125118" cy="336025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Anwendungs-Software</a:t>
              </a:r>
            </a:p>
          </p:txBody>
        </p:sp>
        <p:sp>
          <p:nvSpPr>
            <p:cNvPr id="6" name="Freihandform: Form 5">
              <a:extLst>
                <a:ext uri="{FF2B5EF4-FFF2-40B4-BE49-F238E27FC236}">
                  <a16:creationId xmlns:a16="http://schemas.microsoft.com/office/drawing/2014/main" id="{9D27E1E5-3496-43E3-F94F-4524EF67BB31}"/>
                </a:ext>
              </a:extLst>
            </p:cNvPr>
            <p:cNvSpPr/>
            <p:nvPr/>
          </p:nvSpPr>
          <p:spPr>
            <a:xfrm>
              <a:off x="1257540" y="4455653"/>
              <a:ext cx="2438995" cy="1382878"/>
            </a:xfrm>
            <a:custGeom>
              <a:avLst/>
              <a:gdLst>
                <a:gd name="connsiteX0" fmla="*/ 1095420 w 1731130"/>
                <a:gd name="connsiteY0" fmla="*/ 0 h 981526"/>
                <a:gd name="connsiteX1" fmla="*/ 1486136 w 1731130"/>
                <a:gd name="connsiteY1" fmla="*/ 318442 h 981526"/>
                <a:gd name="connsiteX2" fmla="*/ 1493086 w 1731130"/>
                <a:gd name="connsiteY2" fmla="*/ 387389 h 981526"/>
                <a:gd name="connsiteX3" fmla="*/ 1547658 w 1731130"/>
                <a:gd name="connsiteY3" fmla="*/ 404329 h 981526"/>
                <a:gd name="connsiteX4" fmla="*/ 1731130 w 1731130"/>
                <a:gd name="connsiteY4" fmla="*/ 681124 h 981526"/>
                <a:gd name="connsiteX5" fmla="*/ 1491270 w 1731130"/>
                <a:gd name="connsiteY5" fmla="*/ 975423 h 981526"/>
                <a:gd name="connsiteX6" fmla="*/ 1444610 w 1731130"/>
                <a:gd name="connsiteY6" fmla="*/ 980127 h 981526"/>
                <a:gd name="connsiteX7" fmla="*/ 1444610 w 1731130"/>
                <a:gd name="connsiteY7" fmla="*/ 981525 h 981526"/>
                <a:gd name="connsiteX8" fmla="*/ 1430738 w 1731130"/>
                <a:gd name="connsiteY8" fmla="*/ 981525 h 981526"/>
                <a:gd name="connsiteX9" fmla="*/ 1430728 w 1731130"/>
                <a:gd name="connsiteY9" fmla="*/ 981526 h 981526"/>
                <a:gd name="connsiteX10" fmla="*/ 1430722 w 1731130"/>
                <a:gd name="connsiteY10" fmla="*/ 981525 h 981526"/>
                <a:gd name="connsiteX11" fmla="*/ 301720 w 1731130"/>
                <a:gd name="connsiteY11" fmla="*/ 981525 h 981526"/>
                <a:gd name="connsiteX12" fmla="*/ 301720 w 1731130"/>
                <a:gd name="connsiteY12" fmla="*/ 981327 h 981526"/>
                <a:gd name="connsiteX13" fmla="*/ 300402 w 1731130"/>
                <a:gd name="connsiteY13" fmla="*/ 981526 h 981526"/>
                <a:gd name="connsiteX14" fmla="*/ 0 w 1731130"/>
                <a:gd name="connsiteY14" fmla="*/ 681124 h 981526"/>
                <a:gd name="connsiteX15" fmla="*/ 300402 w 1731130"/>
                <a:gd name="connsiteY15" fmla="*/ 380722 h 981526"/>
                <a:gd name="connsiteX16" fmla="*/ 360943 w 1731130"/>
                <a:gd name="connsiteY16" fmla="*/ 386825 h 981526"/>
                <a:gd name="connsiteX17" fmla="*/ 383099 w 1731130"/>
                <a:gd name="connsiteY17" fmla="*/ 393703 h 981526"/>
                <a:gd name="connsiteX18" fmla="*/ 388953 w 1731130"/>
                <a:gd name="connsiteY18" fmla="*/ 374843 h 981526"/>
                <a:gd name="connsiteX19" fmla="*/ 665747 w 1731130"/>
                <a:gd name="connsiteY19" fmla="*/ 191371 h 981526"/>
                <a:gd name="connsiteX20" fmla="*/ 726288 w 1731130"/>
                <a:gd name="connsiteY20" fmla="*/ 197474 h 981526"/>
                <a:gd name="connsiteX21" fmla="*/ 749122 w 1731130"/>
                <a:gd name="connsiteY21" fmla="*/ 204562 h 981526"/>
                <a:gd name="connsiteX22" fmla="*/ 764714 w 1731130"/>
                <a:gd name="connsiteY22" fmla="*/ 175835 h 981526"/>
                <a:gd name="connsiteX23" fmla="*/ 1095420 w 1731130"/>
                <a:gd name="connsiteY23" fmla="*/ 0 h 98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31130" h="981526">
                  <a:moveTo>
                    <a:pt x="1095420" y="0"/>
                  </a:moveTo>
                  <a:cubicBezTo>
                    <a:pt x="1288149" y="0"/>
                    <a:pt x="1448947" y="136708"/>
                    <a:pt x="1486136" y="318442"/>
                  </a:cubicBezTo>
                  <a:lnTo>
                    <a:pt x="1493086" y="387389"/>
                  </a:lnTo>
                  <a:lnTo>
                    <a:pt x="1547658" y="404329"/>
                  </a:lnTo>
                  <a:cubicBezTo>
                    <a:pt x="1655477" y="449933"/>
                    <a:pt x="1731130" y="556694"/>
                    <a:pt x="1731130" y="681124"/>
                  </a:cubicBezTo>
                  <a:cubicBezTo>
                    <a:pt x="1731130" y="826293"/>
                    <a:pt x="1628158" y="947412"/>
                    <a:pt x="1491270" y="975423"/>
                  </a:cubicBezTo>
                  <a:lnTo>
                    <a:pt x="1444610" y="980127"/>
                  </a:lnTo>
                  <a:lnTo>
                    <a:pt x="1444610" y="981525"/>
                  </a:lnTo>
                  <a:lnTo>
                    <a:pt x="1430738" y="981525"/>
                  </a:lnTo>
                  <a:lnTo>
                    <a:pt x="1430728" y="981526"/>
                  </a:lnTo>
                  <a:lnTo>
                    <a:pt x="1430722" y="981525"/>
                  </a:lnTo>
                  <a:lnTo>
                    <a:pt x="301720" y="981525"/>
                  </a:lnTo>
                  <a:lnTo>
                    <a:pt x="301720" y="981327"/>
                  </a:lnTo>
                  <a:lnTo>
                    <a:pt x="300402" y="981526"/>
                  </a:lnTo>
                  <a:cubicBezTo>
                    <a:pt x="134495" y="981526"/>
                    <a:pt x="0" y="847031"/>
                    <a:pt x="0" y="681124"/>
                  </a:cubicBezTo>
                  <a:cubicBezTo>
                    <a:pt x="0" y="515217"/>
                    <a:pt x="134495" y="380722"/>
                    <a:pt x="300402" y="380722"/>
                  </a:cubicBezTo>
                  <a:cubicBezTo>
                    <a:pt x="321140" y="380722"/>
                    <a:pt x="341388" y="382824"/>
                    <a:pt x="360943" y="386825"/>
                  </a:cubicBezTo>
                  <a:lnTo>
                    <a:pt x="383099" y="393703"/>
                  </a:lnTo>
                  <a:lnTo>
                    <a:pt x="388953" y="374843"/>
                  </a:lnTo>
                  <a:cubicBezTo>
                    <a:pt x="434556" y="267025"/>
                    <a:pt x="541317" y="191371"/>
                    <a:pt x="665747" y="191371"/>
                  </a:cubicBezTo>
                  <a:cubicBezTo>
                    <a:pt x="686485" y="191371"/>
                    <a:pt x="706733" y="193473"/>
                    <a:pt x="726288" y="197474"/>
                  </a:cubicBezTo>
                  <a:lnTo>
                    <a:pt x="749122" y="204562"/>
                  </a:lnTo>
                  <a:lnTo>
                    <a:pt x="764714" y="175835"/>
                  </a:lnTo>
                  <a:cubicBezTo>
                    <a:pt x="836385" y="69749"/>
                    <a:pt x="957757" y="0"/>
                    <a:pt x="1095420" y="0"/>
                  </a:cubicBezTo>
                  <a:close/>
                </a:path>
              </a:pathLst>
            </a:custGeom>
            <a:solidFill>
              <a:srgbClr val="01538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7000" bIns="108000" rtlCol="0" anchor="b"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Infrastructure-</a:t>
              </a:r>
              <a:b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</a:b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as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-a-Service </a:t>
              </a:r>
              <a:r>
                <a:rPr lang="de-DE" sz="1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(IaaS)</a:t>
              </a:r>
            </a:p>
          </p:txBody>
        </p:sp>
        <p:sp>
          <p:nvSpPr>
            <p:cNvPr id="7" name="Freihandform: Form 6">
              <a:extLst>
                <a:ext uri="{FF2B5EF4-FFF2-40B4-BE49-F238E27FC236}">
                  <a16:creationId xmlns:a16="http://schemas.microsoft.com/office/drawing/2014/main" id="{D1ED9CD2-4BD0-7317-3567-41DAB1A94642}"/>
                </a:ext>
              </a:extLst>
            </p:cNvPr>
            <p:cNvSpPr/>
            <p:nvPr/>
          </p:nvSpPr>
          <p:spPr>
            <a:xfrm>
              <a:off x="4455580" y="4455653"/>
              <a:ext cx="2438995" cy="1382878"/>
            </a:xfrm>
            <a:custGeom>
              <a:avLst/>
              <a:gdLst>
                <a:gd name="connsiteX0" fmla="*/ 1095420 w 1731130"/>
                <a:gd name="connsiteY0" fmla="*/ 0 h 981526"/>
                <a:gd name="connsiteX1" fmla="*/ 1486136 w 1731130"/>
                <a:gd name="connsiteY1" fmla="*/ 318442 h 981526"/>
                <a:gd name="connsiteX2" fmla="*/ 1493086 w 1731130"/>
                <a:gd name="connsiteY2" fmla="*/ 387389 h 981526"/>
                <a:gd name="connsiteX3" fmla="*/ 1547658 w 1731130"/>
                <a:gd name="connsiteY3" fmla="*/ 404329 h 981526"/>
                <a:gd name="connsiteX4" fmla="*/ 1731130 w 1731130"/>
                <a:gd name="connsiteY4" fmla="*/ 681124 h 981526"/>
                <a:gd name="connsiteX5" fmla="*/ 1491270 w 1731130"/>
                <a:gd name="connsiteY5" fmla="*/ 975423 h 981526"/>
                <a:gd name="connsiteX6" fmla="*/ 1444610 w 1731130"/>
                <a:gd name="connsiteY6" fmla="*/ 980127 h 981526"/>
                <a:gd name="connsiteX7" fmla="*/ 1444610 w 1731130"/>
                <a:gd name="connsiteY7" fmla="*/ 981525 h 981526"/>
                <a:gd name="connsiteX8" fmla="*/ 1430738 w 1731130"/>
                <a:gd name="connsiteY8" fmla="*/ 981525 h 981526"/>
                <a:gd name="connsiteX9" fmla="*/ 1430728 w 1731130"/>
                <a:gd name="connsiteY9" fmla="*/ 981526 h 981526"/>
                <a:gd name="connsiteX10" fmla="*/ 1430722 w 1731130"/>
                <a:gd name="connsiteY10" fmla="*/ 981525 h 981526"/>
                <a:gd name="connsiteX11" fmla="*/ 301720 w 1731130"/>
                <a:gd name="connsiteY11" fmla="*/ 981525 h 981526"/>
                <a:gd name="connsiteX12" fmla="*/ 301720 w 1731130"/>
                <a:gd name="connsiteY12" fmla="*/ 981327 h 981526"/>
                <a:gd name="connsiteX13" fmla="*/ 300402 w 1731130"/>
                <a:gd name="connsiteY13" fmla="*/ 981526 h 981526"/>
                <a:gd name="connsiteX14" fmla="*/ 0 w 1731130"/>
                <a:gd name="connsiteY14" fmla="*/ 681124 h 981526"/>
                <a:gd name="connsiteX15" fmla="*/ 300402 w 1731130"/>
                <a:gd name="connsiteY15" fmla="*/ 380722 h 981526"/>
                <a:gd name="connsiteX16" fmla="*/ 360943 w 1731130"/>
                <a:gd name="connsiteY16" fmla="*/ 386825 h 981526"/>
                <a:gd name="connsiteX17" fmla="*/ 383099 w 1731130"/>
                <a:gd name="connsiteY17" fmla="*/ 393703 h 981526"/>
                <a:gd name="connsiteX18" fmla="*/ 388953 w 1731130"/>
                <a:gd name="connsiteY18" fmla="*/ 374843 h 981526"/>
                <a:gd name="connsiteX19" fmla="*/ 665747 w 1731130"/>
                <a:gd name="connsiteY19" fmla="*/ 191371 h 981526"/>
                <a:gd name="connsiteX20" fmla="*/ 726288 w 1731130"/>
                <a:gd name="connsiteY20" fmla="*/ 197474 h 981526"/>
                <a:gd name="connsiteX21" fmla="*/ 749122 w 1731130"/>
                <a:gd name="connsiteY21" fmla="*/ 204562 h 981526"/>
                <a:gd name="connsiteX22" fmla="*/ 764714 w 1731130"/>
                <a:gd name="connsiteY22" fmla="*/ 175835 h 981526"/>
                <a:gd name="connsiteX23" fmla="*/ 1095420 w 1731130"/>
                <a:gd name="connsiteY23" fmla="*/ 0 h 98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31130" h="981526">
                  <a:moveTo>
                    <a:pt x="1095420" y="0"/>
                  </a:moveTo>
                  <a:cubicBezTo>
                    <a:pt x="1288149" y="0"/>
                    <a:pt x="1448947" y="136708"/>
                    <a:pt x="1486136" y="318442"/>
                  </a:cubicBezTo>
                  <a:lnTo>
                    <a:pt x="1493086" y="387389"/>
                  </a:lnTo>
                  <a:lnTo>
                    <a:pt x="1547658" y="404329"/>
                  </a:lnTo>
                  <a:cubicBezTo>
                    <a:pt x="1655477" y="449933"/>
                    <a:pt x="1731130" y="556694"/>
                    <a:pt x="1731130" y="681124"/>
                  </a:cubicBezTo>
                  <a:cubicBezTo>
                    <a:pt x="1731130" y="826293"/>
                    <a:pt x="1628158" y="947412"/>
                    <a:pt x="1491270" y="975423"/>
                  </a:cubicBezTo>
                  <a:lnTo>
                    <a:pt x="1444610" y="980127"/>
                  </a:lnTo>
                  <a:lnTo>
                    <a:pt x="1444610" y="981525"/>
                  </a:lnTo>
                  <a:lnTo>
                    <a:pt x="1430738" y="981525"/>
                  </a:lnTo>
                  <a:lnTo>
                    <a:pt x="1430728" y="981526"/>
                  </a:lnTo>
                  <a:lnTo>
                    <a:pt x="1430722" y="981525"/>
                  </a:lnTo>
                  <a:lnTo>
                    <a:pt x="301720" y="981525"/>
                  </a:lnTo>
                  <a:lnTo>
                    <a:pt x="301720" y="981327"/>
                  </a:lnTo>
                  <a:lnTo>
                    <a:pt x="300402" y="981526"/>
                  </a:lnTo>
                  <a:cubicBezTo>
                    <a:pt x="134495" y="981526"/>
                    <a:pt x="0" y="847031"/>
                    <a:pt x="0" y="681124"/>
                  </a:cubicBezTo>
                  <a:cubicBezTo>
                    <a:pt x="0" y="515217"/>
                    <a:pt x="134495" y="380722"/>
                    <a:pt x="300402" y="380722"/>
                  </a:cubicBezTo>
                  <a:cubicBezTo>
                    <a:pt x="321140" y="380722"/>
                    <a:pt x="341388" y="382824"/>
                    <a:pt x="360943" y="386825"/>
                  </a:cubicBezTo>
                  <a:lnTo>
                    <a:pt x="383099" y="393703"/>
                  </a:lnTo>
                  <a:lnTo>
                    <a:pt x="388953" y="374843"/>
                  </a:lnTo>
                  <a:cubicBezTo>
                    <a:pt x="434556" y="267025"/>
                    <a:pt x="541317" y="191371"/>
                    <a:pt x="665747" y="191371"/>
                  </a:cubicBezTo>
                  <a:cubicBezTo>
                    <a:pt x="686485" y="191371"/>
                    <a:pt x="706733" y="193473"/>
                    <a:pt x="726288" y="197474"/>
                  </a:cubicBezTo>
                  <a:lnTo>
                    <a:pt x="749122" y="204562"/>
                  </a:lnTo>
                  <a:lnTo>
                    <a:pt x="764714" y="175835"/>
                  </a:lnTo>
                  <a:cubicBezTo>
                    <a:pt x="836385" y="69749"/>
                    <a:pt x="957757" y="0"/>
                    <a:pt x="1095420" y="0"/>
                  </a:cubicBezTo>
                  <a:close/>
                </a:path>
              </a:pathLst>
            </a:custGeom>
            <a:solidFill>
              <a:srgbClr val="01538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7000" bIns="108000" rtlCol="0" anchor="b"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Platform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-</a:t>
              </a:r>
              <a:b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</a:b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as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-a-Service </a:t>
              </a:r>
              <a:r>
                <a:rPr lang="de-DE" sz="1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(PaaS)</a:t>
              </a:r>
              <a:endParaRPr lang="de-DE" sz="1400" b="1" dirty="0">
                <a:solidFill>
                  <a:schemeClr val="tx1"/>
                </a:solidFill>
                <a:latin typeface="Gilroy Bold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DCC80EB0-BEA5-1EFA-EA77-478299D3B277}"/>
                </a:ext>
              </a:extLst>
            </p:cNvPr>
            <p:cNvSpPr/>
            <p:nvPr/>
          </p:nvSpPr>
          <p:spPr>
            <a:xfrm>
              <a:off x="7653619" y="4455653"/>
              <a:ext cx="2438995" cy="1382878"/>
            </a:xfrm>
            <a:custGeom>
              <a:avLst/>
              <a:gdLst>
                <a:gd name="connsiteX0" fmla="*/ 1095420 w 1731130"/>
                <a:gd name="connsiteY0" fmla="*/ 0 h 981526"/>
                <a:gd name="connsiteX1" fmla="*/ 1486136 w 1731130"/>
                <a:gd name="connsiteY1" fmla="*/ 318442 h 981526"/>
                <a:gd name="connsiteX2" fmla="*/ 1493086 w 1731130"/>
                <a:gd name="connsiteY2" fmla="*/ 387389 h 981526"/>
                <a:gd name="connsiteX3" fmla="*/ 1547658 w 1731130"/>
                <a:gd name="connsiteY3" fmla="*/ 404329 h 981526"/>
                <a:gd name="connsiteX4" fmla="*/ 1731130 w 1731130"/>
                <a:gd name="connsiteY4" fmla="*/ 681124 h 981526"/>
                <a:gd name="connsiteX5" fmla="*/ 1491270 w 1731130"/>
                <a:gd name="connsiteY5" fmla="*/ 975423 h 981526"/>
                <a:gd name="connsiteX6" fmla="*/ 1444610 w 1731130"/>
                <a:gd name="connsiteY6" fmla="*/ 980127 h 981526"/>
                <a:gd name="connsiteX7" fmla="*/ 1444610 w 1731130"/>
                <a:gd name="connsiteY7" fmla="*/ 981525 h 981526"/>
                <a:gd name="connsiteX8" fmla="*/ 1430738 w 1731130"/>
                <a:gd name="connsiteY8" fmla="*/ 981525 h 981526"/>
                <a:gd name="connsiteX9" fmla="*/ 1430728 w 1731130"/>
                <a:gd name="connsiteY9" fmla="*/ 981526 h 981526"/>
                <a:gd name="connsiteX10" fmla="*/ 1430722 w 1731130"/>
                <a:gd name="connsiteY10" fmla="*/ 981525 h 981526"/>
                <a:gd name="connsiteX11" fmla="*/ 301720 w 1731130"/>
                <a:gd name="connsiteY11" fmla="*/ 981525 h 981526"/>
                <a:gd name="connsiteX12" fmla="*/ 301720 w 1731130"/>
                <a:gd name="connsiteY12" fmla="*/ 981327 h 981526"/>
                <a:gd name="connsiteX13" fmla="*/ 300402 w 1731130"/>
                <a:gd name="connsiteY13" fmla="*/ 981526 h 981526"/>
                <a:gd name="connsiteX14" fmla="*/ 0 w 1731130"/>
                <a:gd name="connsiteY14" fmla="*/ 681124 h 981526"/>
                <a:gd name="connsiteX15" fmla="*/ 300402 w 1731130"/>
                <a:gd name="connsiteY15" fmla="*/ 380722 h 981526"/>
                <a:gd name="connsiteX16" fmla="*/ 360943 w 1731130"/>
                <a:gd name="connsiteY16" fmla="*/ 386825 h 981526"/>
                <a:gd name="connsiteX17" fmla="*/ 383099 w 1731130"/>
                <a:gd name="connsiteY17" fmla="*/ 393703 h 981526"/>
                <a:gd name="connsiteX18" fmla="*/ 388953 w 1731130"/>
                <a:gd name="connsiteY18" fmla="*/ 374843 h 981526"/>
                <a:gd name="connsiteX19" fmla="*/ 665747 w 1731130"/>
                <a:gd name="connsiteY19" fmla="*/ 191371 h 981526"/>
                <a:gd name="connsiteX20" fmla="*/ 726288 w 1731130"/>
                <a:gd name="connsiteY20" fmla="*/ 197474 h 981526"/>
                <a:gd name="connsiteX21" fmla="*/ 749122 w 1731130"/>
                <a:gd name="connsiteY21" fmla="*/ 204562 h 981526"/>
                <a:gd name="connsiteX22" fmla="*/ 764714 w 1731130"/>
                <a:gd name="connsiteY22" fmla="*/ 175835 h 981526"/>
                <a:gd name="connsiteX23" fmla="*/ 1095420 w 1731130"/>
                <a:gd name="connsiteY23" fmla="*/ 0 h 98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31130" h="981526">
                  <a:moveTo>
                    <a:pt x="1095420" y="0"/>
                  </a:moveTo>
                  <a:cubicBezTo>
                    <a:pt x="1288149" y="0"/>
                    <a:pt x="1448947" y="136708"/>
                    <a:pt x="1486136" y="318442"/>
                  </a:cubicBezTo>
                  <a:lnTo>
                    <a:pt x="1493086" y="387389"/>
                  </a:lnTo>
                  <a:lnTo>
                    <a:pt x="1547658" y="404329"/>
                  </a:lnTo>
                  <a:cubicBezTo>
                    <a:pt x="1655477" y="449933"/>
                    <a:pt x="1731130" y="556694"/>
                    <a:pt x="1731130" y="681124"/>
                  </a:cubicBezTo>
                  <a:cubicBezTo>
                    <a:pt x="1731130" y="826293"/>
                    <a:pt x="1628158" y="947412"/>
                    <a:pt x="1491270" y="975423"/>
                  </a:cubicBezTo>
                  <a:lnTo>
                    <a:pt x="1444610" y="980127"/>
                  </a:lnTo>
                  <a:lnTo>
                    <a:pt x="1444610" y="981525"/>
                  </a:lnTo>
                  <a:lnTo>
                    <a:pt x="1430738" y="981525"/>
                  </a:lnTo>
                  <a:lnTo>
                    <a:pt x="1430728" y="981526"/>
                  </a:lnTo>
                  <a:lnTo>
                    <a:pt x="1430722" y="981525"/>
                  </a:lnTo>
                  <a:lnTo>
                    <a:pt x="301720" y="981525"/>
                  </a:lnTo>
                  <a:lnTo>
                    <a:pt x="301720" y="981327"/>
                  </a:lnTo>
                  <a:lnTo>
                    <a:pt x="300402" y="981526"/>
                  </a:lnTo>
                  <a:cubicBezTo>
                    <a:pt x="134495" y="981526"/>
                    <a:pt x="0" y="847031"/>
                    <a:pt x="0" y="681124"/>
                  </a:cubicBezTo>
                  <a:cubicBezTo>
                    <a:pt x="0" y="515217"/>
                    <a:pt x="134495" y="380722"/>
                    <a:pt x="300402" y="380722"/>
                  </a:cubicBezTo>
                  <a:cubicBezTo>
                    <a:pt x="321140" y="380722"/>
                    <a:pt x="341388" y="382824"/>
                    <a:pt x="360943" y="386825"/>
                  </a:cubicBezTo>
                  <a:lnTo>
                    <a:pt x="383099" y="393703"/>
                  </a:lnTo>
                  <a:lnTo>
                    <a:pt x="388953" y="374843"/>
                  </a:lnTo>
                  <a:cubicBezTo>
                    <a:pt x="434556" y="267025"/>
                    <a:pt x="541317" y="191371"/>
                    <a:pt x="665747" y="191371"/>
                  </a:cubicBezTo>
                  <a:cubicBezTo>
                    <a:pt x="686485" y="191371"/>
                    <a:pt x="706733" y="193473"/>
                    <a:pt x="726288" y="197474"/>
                  </a:cubicBezTo>
                  <a:lnTo>
                    <a:pt x="749122" y="204562"/>
                  </a:lnTo>
                  <a:lnTo>
                    <a:pt x="764714" y="175835"/>
                  </a:lnTo>
                  <a:cubicBezTo>
                    <a:pt x="836385" y="69749"/>
                    <a:pt x="957757" y="0"/>
                    <a:pt x="1095420" y="0"/>
                  </a:cubicBezTo>
                  <a:close/>
                </a:path>
              </a:pathLst>
            </a:custGeom>
            <a:solidFill>
              <a:srgbClr val="01538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7000" bIns="108000" rtlCol="0" anchor="b"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Software-</a:t>
              </a:r>
              <a:b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</a:b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as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-a-Service </a:t>
              </a:r>
              <a:r>
                <a:rPr lang="de-DE" sz="1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(SaaS)</a:t>
              </a:r>
              <a:endParaRPr lang="de-DE" sz="1400" b="1" dirty="0">
                <a:solidFill>
                  <a:schemeClr val="tx1"/>
                </a:solidFill>
                <a:latin typeface="Gilroy Bold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1FA39FA7-CEFD-2068-6C40-AB6CDABE9040}"/>
                </a:ext>
              </a:extLst>
            </p:cNvPr>
            <p:cNvSpPr/>
            <p:nvPr/>
          </p:nvSpPr>
          <p:spPr>
            <a:xfrm>
              <a:off x="1403387" y="3791815"/>
              <a:ext cx="2302817" cy="133235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552455184">
                    <a:custGeom>
                      <a:avLst/>
                      <a:gdLst>
                        <a:gd name="connsiteX0" fmla="*/ 0 w 1607288"/>
                        <a:gd name="connsiteY0" fmla="*/ 0 h 929935"/>
                        <a:gd name="connsiteX1" fmla="*/ 567908 w 1607288"/>
                        <a:gd name="connsiteY1" fmla="*/ 0 h 929935"/>
                        <a:gd name="connsiteX2" fmla="*/ 1071525 w 1607288"/>
                        <a:gd name="connsiteY2" fmla="*/ 0 h 929935"/>
                        <a:gd name="connsiteX3" fmla="*/ 1607288 w 1607288"/>
                        <a:gd name="connsiteY3" fmla="*/ 0 h 929935"/>
                        <a:gd name="connsiteX4" fmla="*/ 1607288 w 1607288"/>
                        <a:gd name="connsiteY4" fmla="*/ 455668 h 929935"/>
                        <a:gd name="connsiteX5" fmla="*/ 1607288 w 1607288"/>
                        <a:gd name="connsiteY5" fmla="*/ 929935 h 929935"/>
                        <a:gd name="connsiteX6" fmla="*/ 1071525 w 1607288"/>
                        <a:gd name="connsiteY6" fmla="*/ 929935 h 929935"/>
                        <a:gd name="connsiteX7" fmla="*/ 535763 w 1607288"/>
                        <a:gd name="connsiteY7" fmla="*/ 929935 h 929935"/>
                        <a:gd name="connsiteX8" fmla="*/ 0 w 1607288"/>
                        <a:gd name="connsiteY8" fmla="*/ 929935 h 929935"/>
                        <a:gd name="connsiteX9" fmla="*/ 0 w 1607288"/>
                        <a:gd name="connsiteY9" fmla="*/ 483566 h 929935"/>
                        <a:gd name="connsiteX10" fmla="*/ 0 w 1607288"/>
                        <a:gd name="connsiteY10" fmla="*/ 0 h 9299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607288" h="929935" extrusionOk="0">
                          <a:moveTo>
                            <a:pt x="0" y="0"/>
                          </a:moveTo>
                          <a:cubicBezTo>
                            <a:pt x="234010" y="-62645"/>
                            <a:pt x="286068" y="3636"/>
                            <a:pt x="567908" y="0"/>
                          </a:cubicBezTo>
                          <a:cubicBezTo>
                            <a:pt x="849748" y="-3636"/>
                            <a:pt x="896871" y="3917"/>
                            <a:pt x="1071525" y="0"/>
                          </a:cubicBezTo>
                          <a:cubicBezTo>
                            <a:pt x="1246179" y="-3917"/>
                            <a:pt x="1434771" y="40313"/>
                            <a:pt x="1607288" y="0"/>
                          </a:cubicBezTo>
                          <a:cubicBezTo>
                            <a:pt x="1627545" y="180243"/>
                            <a:pt x="1600907" y="270774"/>
                            <a:pt x="1607288" y="455668"/>
                          </a:cubicBezTo>
                          <a:cubicBezTo>
                            <a:pt x="1613669" y="640562"/>
                            <a:pt x="1572069" y="798909"/>
                            <a:pt x="1607288" y="929935"/>
                          </a:cubicBezTo>
                          <a:cubicBezTo>
                            <a:pt x="1403241" y="957963"/>
                            <a:pt x="1300711" y="905133"/>
                            <a:pt x="1071525" y="929935"/>
                          </a:cubicBezTo>
                          <a:cubicBezTo>
                            <a:pt x="842339" y="954737"/>
                            <a:pt x="677552" y="866517"/>
                            <a:pt x="535763" y="929935"/>
                          </a:cubicBezTo>
                          <a:cubicBezTo>
                            <a:pt x="393974" y="993353"/>
                            <a:pt x="222798" y="899583"/>
                            <a:pt x="0" y="929935"/>
                          </a:cubicBezTo>
                          <a:cubicBezTo>
                            <a:pt x="-26567" y="802266"/>
                            <a:pt x="21889" y="659198"/>
                            <a:pt x="0" y="483566"/>
                          </a:cubicBezTo>
                          <a:cubicBezTo>
                            <a:pt x="-21889" y="307934"/>
                            <a:pt x="13521" y="17705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>
                <a:solidFill>
                  <a:schemeClr val="tx1"/>
                </a:solidFill>
                <a:latin typeface="Gilroy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324D1A61-0A1E-EB8E-F1BF-C2965B11C702}"/>
                </a:ext>
              </a:extLst>
            </p:cNvPr>
            <p:cNvSpPr/>
            <p:nvPr/>
          </p:nvSpPr>
          <p:spPr>
            <a:xfrm>
              <a:off x="4528505" y="2487646"/>
              <a:ext cx="2302817" cy="263651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189338486">
                    <a:custGeom>
                      <a:avLst/>
                      <a:gdLst>
                        <a:gd name="connsiteX0" fmla="*/ 0 w 1607288"/>
                        <a:gd name="connsiteY0" fmla="*/ 0 h 1840201"/>
                        <a:gd name="connsiteX1" fmla="*/ 503617 w 1607288"/>
                        <a:gd name="connsiteY1" fmla="*/ 0 h 1840201"/>
                        <a:gd name="connsiteX2" fmla="*/ 991161 w 1607288"/>
                        <a:gd name="connsiteY2" fmla="*/ 0 h 1840201"/>
                        <a:gd name="connsiteX3" fmla="*/ 1607288 w 1607288"/>
                        <a:gd name="connsiteY3" fmla="*/ 0 h 1840201"/>
                        <a:gd name="connsiteX4" fmla="*/ 1607288 w 1607288"/>
                        <a:gd name="connsiteY4" fmla="*/ 441648 h 1840201"/>
                        <a:gd name="connsiteX5" fmla="*/ 1607288 w 1607288"/>
                        <a:gd name="connsiteY5" fmla="*/ 883296 h 1840201"/>
                        <a:gd name="connsiteX6" fmla="*/ 1607288 w 1607288"/>
                        <a:gd name="connsiteY6" fmla="*/ 1306543 h 1840201"/>
                        <a:gd name="connsiteX7" fmla="*/ 1607288 w 1607288"/>
                        <a:gd name="connsiteY7" fmla="*/ 1840201 h 1840201"/>
                        <a:gd name="connsiteX8" fmla="*/ 1119744 w 1607288"/>
                        <a:gd name="connsiteY8" fmla="*/ 1840201 h 1840201"/>
                        <a:gd name="connsiteX9" fmla="*/ 551836 w 1607288"/>
                        <a:gd name="connsiteY9" fmla="*/ 1840201 h 1840201"/>
                        <a:gd name="connsiteX10" fmla="*/ 0 w 1607288"/>
                        <a:gd name="connsiteY10" fmla="*/ 1840201 h 1840201"/>
                        <a:gd name="connsiteX11" fmla="*/ 0 w 1607288"/>
                        <a:gd name="connsiteY11" fmla="*/ 1361749 h 1840201"/>
                        <a:gd name="connsiteX12" fmla="*/ 0 w 1607288"/>
                        <a:gd name="connsiteY12" fmla="*/ 883296 h 1840201"/>
                        <a:gd name="connsiteX13" fmla="*/ 0 w 1607288"/>
                        <a:gd name="connsiteY13" fmla="*/ 478452 h 1840201"/>
                        <a:gd name="connsiteX14" fmla="*/ 0 w 1607288"/>
                        <a:gd name="connsiteY14" fmla="*/ 0 h 184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607288" h="1840201" extrusionOk="0">
                          <a:moveTo>
                            <a:pt x="0" y="0"/>
                          </a:moveTo>
                          <a:cubicBezTo>
                            <a:pt x="110759" y="-21018"/>
                            <a:pt x="328834" y="55031"/>
                            <a:pt x="503617" y="0"/>
                          </a:cubicBezTo>
                          <a:cubicBezTo>
                            <a:pt x="678400" y="-55031"/>
                            <a:pt x="869828" y="17884"/>
                            <a:pt x="991161" y="0"/>
                          </a:cubicBezTo>
                          <a:cubicBezTo>
                            <a:pt x="1112494" y="-17884"/>
                            <a:pt x="1413143" y="40703"/>
                            <a:pt x="1607288" y="0"/>
                          </a:cubicBezTo>
                          <a:cubicBezTo>
                            <a:pt x="1608541" y="202858"/>
                            <a:pt x="1605138" y="332100"/>
                            <a:pt x="1607288" y="441648"/>
                          </a:cubicBezTo>
                          <a:cubicBezTo>
                            <a:pt x="1609438" y="551196"/>
                            <a:pt x="1605720" y="704450"/>
                            <a:pt x="1607288" y="883296"/>
                          </a:cubicBezTo>
                          <a:cubicBezTo>
                            <a:pt x="1608856" y="1062142"/>
                            <a:pt x="1563598" y="1102708"/>
                            <a:pt x="1607288" y="1306543"/>
                          </a:cubicBezTo>
                          <a:cubicBezTo>
                            <a:pt x="1650978" y="1510378"/>
                            <a:pt x="1583172" y="1700974"/>
                            <a:pt x="1607288" y="1840201"/>
                          </a:cubicBezTo>
                          <a:cubicBezTo>
                            <a:pt x="1378475" y="1848460"/>
                            <a:pt x="1344352" y="1785083"/>
                            <a:pt x="1119744" y="1840201"/>
                          </a:cubicBezTo>
                          <a:cubicBezTo>
                            <a:pt x="895136" y="1895319"/>
                            <a:pt x="733058" y="1796505"/>
                            <a:pt x="551836" y="1840201"/>
                          </a:cubicBezTo>
                          <a:cubicBezTo>
                            <a:pt x="370614" y="1883897"/>
                            <a:pt x="128539" y="1777467"/>
                            <a:pt x="0" y="1840201"/>
                          </a:cubicBezTo>
                          <a:cubicBezTo>
                            <a:pt x="-21210" y="1697784"/>
                            <a:pt x="43370" y="1503728"/>
                            <a:pt x="0" y="1361749"/>
                          </a:cubicBezTo>
                          <a:cubicBezTo>
                            <a:pt x="-43370" y="1219770"/>
                            <a:pt x="28425" y="1088866"/>
                            <a:pt x="0" y="883296"/>
                          </a:cubicBezTo>
                          <a:cubicBezTo>
                            <a:pt x="-28425" y="677726"/>
                            <a:pt x="14291" y="615980"/>
                            <a:pt x="0" y="478452"/>
                          </a:cubicBezTo>
                          <a:cubicBezTo>
                            <a:pt x="-14291" y="340924"/>
                            <a:pt x="54474" y="208658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>
                <a:solidFill>
                  <a:schemeClr val="tx1"/>
                </a:solidFill>
                <a:latin typeface="Gilroy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32F9986C-348D-AF59-B7F1-F948E0D788D8}"/>
                </a:ext>
              </a:extLst>
            </p:cNvPr>
            <p:cNvSpPr/>
            <p:nvPr/>
          </p:nvSpPr>
          <p:spPr>
            <a:xfrm>
              <a:off x="7653622" y="2151623"/>
              <a:ext cx="2302817" cy="297254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189338486">
                    <a:custGeom>
                      <a:avLst/>
                      <a:gdLst>
                        <a:gd name="connsiteX0" fmla="*/ 0 w 1607288"/>
                        <a:gd name="connsiteY0" fmla="*/ 0 h 2074734"/>
                        <a:gd name="connsiteX1" fmla="*/ 503617 w 1607288"/>
                        <a:gd name="connsiteY1" fmla="*/ 0 h 2074734"/>
                        <a:gd name="connsiteX2" fmla="*/ 991161 w 1607288"/>
                        <a:gd name="connsiteY2" fmla="*/ 0 h 2074734"/>
                        <a:gd name="connsiteX3" fmla="*/ 1607288 w 1607288"/>
                        <a:gd name="connsiteY3" fmla="*/ 0 h 2074734"/>
                        <a:gd name="connsiteX4" fmla="*/ 1607288 w 1607288"/>
                        <a:gd name="connsiteY4" fmla="*/ 497936 h 2074734"/>
                        <a:gd name="connsiteX5" fmla="*/ 1607288 w 1607288"/>
                        <a:gd name="connsiteY5" fmla="*/ 995872 h 2074734"/>
                        <a:gd name="connsiteX6" fmla="*/ 1607288 w 1607288"/>
                        <a:gd name="connsiteY6" fmla="*/ 1473061 h 2074734"/>
                        <a:gd name="connsiteX7" fmla="*/ 1607288 w 1607288"/>
                        <a:gd name="connsiteY7" fmla="*/ 2074734 h 2074734"/>
                        <a:gd name="connsiteX8" fmla="*/ 1119744 w 1607288"/>
                        <a:gd name="connsiteY8" fmla="*/ 2074734 h 2074734"/>
                        <a:gd name="connsiteX9" fmla="*/ 551836 w 1607288"/>
                        <a:gd name="connsiteY9" fmla="*/ 2074734 h 2074734"/>
                        <a:gd name="connsiteX10" fmla="*/ 0 w 1607288"/>
                        <a:gd name="connsiteY10" fmla="*/ 2074734 h 2074734"/>
                        <a:gd name="connsiteX11" fmla="*/ 0 w 1607288"/>
                        <a:gd name="connsiteY11" fmla="*/ 1535303 h 2074734"/>
                        <a:gd name="connsiteX12" fmla="*/ 0 w 1607288"/>
                        <a:gd name="connsiteY12" fmla="*/ 995872 h 2074734"/>
                        <a:gd name="connsiteX13" fmla="*/ 0 w 1607288"/>
                        <a:gd name="connsiteY13" fmla="*/ 539431 h 2074734"/>
                        <a:gd name="connsiteX14" fmla="*/ 0 w 1607288"/>
                        <a:gd name="connsiteY14" fmla="*/ 0 h 20747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607288" h="2074734" extrusionOk="0">
                          <a:moveTo>
                            <a:pt x="0" y="0"/>
                          </a:moveTo>
                          <a:cubicBezTo>
                            <a:pt x="110759" y="-21018"/>
                            <a:pt x="328834" y="55031"/>
                            <a:pt x="503617" y="0"/>
                          </a:cubicBezTo>
                          <a:cubicBezTo>
                            <a:pt x="678400" y="-55031"/>
                            <a:pt x="869828" y="17884"/>
                            <a:pt x="991161" y="0"/>
                          </a:cubicBezTo>
                          <a:cubicBezTo>
                            <a:pt x="1112494" y="-17884"/>
                            <a:pt x="1413143" y="40703"/>
                            <a:pt x="1607288" y="0"/>
                          </a:cubicBezTo>
                          <a:cubicBezTo>
                            <a:pt x="1633228" y="124428"/>
                            <a:pt x="1571238" y="346430"/>
                            <a:pt x="1607288" y="497936"/>
                          </a:cubicBezTo>
                          <a:cubicBezTo>
                            <a:pt x="1643338" y="649442"/>
                            <a:pt x="1547607" y="826048"/>
                            <a:pt x="1607288" y="995872"/>
                          </a:cubicBezTo>
                          <a:cubicBezTo>
                            <a:pt x="1666969" y="1165696"/>
                            <a:pt x="1600913" y="1267566"/>
                            <a:pt x="1607288" y="1473061"/>
                          </a:cubicBezTo>
                          <a:cubicBezTo>
                            <a:pt x="1613663" y="1678556"/>
                            <a:pt x="1544509" y="1891898"/>
                            <a:pt x="1607288" y="2074734"/>
                          </a:cubicBezTo>
                          <a:cubicBezTo>
                            <a:pt x="1378475" y="2082993"/>
                            <a:pt x="1344352" y="2019616"/>
                            <a:pt x="1119744" y="2074734"/>
                          </a:cubicBezTo>
                          <a:cubicBezTo>
                            <a:pt x="895136" y="2129852"/>
                            <a:pt x="733058" y="2031038"/>
                            <a:pt x="551836" y="2074734"/>
                          </a:cubicBezTo>
                          <a:cubicBezTo>
                            <a:pt x="370614" y="2118430"/>
                            <a:pt x="128539" y="2012000"/>
                            <a:pt x="0" y="2074734"/>
                          </a:cubicBezTo>
                          <a:cubicBezTo>
                            <a:pt x="-41583" y="1909695"/>
                            <a:pt x="27158" y="1698247"/>
                            <a:pt x="0" y="1535303"/>
                          </a:cubicBezTo>
                          <a:cubicBezTo>
                            <a:pt x="-27158" y="1372359"/>
                            <a:pt x="37193" y="1223983"/>
                            <a:pt x="0" y="995872"/>
                          </a:cubicBezTo>
                          <a:cubicBezTo>
                            <a:pt x="-37193" y="767761"/>
                            <a:pt x="19597" y="734098"/>
                            <a:pt x="0" y="539431"/>
                          </a:cubicBezTo>
                          <a:cubicBezTo>
                            <a:pt x="-19597" y="344764"/>
                            <a:pt x="18161" y="239515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>
                <a:solidFill>
                  <a:schemeClr val="tx1"/>
                </a:solidFill>
                <a:latin typeface="Gilroy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E01866C0-1C93-3EF3-3AD0-37E59791AC56}"/>
                </a:ext>
              </a:extLst>
            </p:cNvPr>
            <p:cNvSpPr/>
            <p:nvPr/>
          </p:nvSpPr>
          <p:spPr>
            <a:xfrm>
              <a:off x="1403387" y="3392308"/>
              <a:ext cx="2302817" cy="437296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971825985">
                    <a:custGeom>
                      <a:avLst/>
                      <a:gdLst>
                        <a:gd name="connsiteX0" fmla="*/ 0 w 2207866"/>
                        <a:gd name="connsiteY0" fmla="*/ 0 h 305218"/>
                        <a:gd name="connsiteX1" fmla="*/ 529888 w 2207866"/>
                        <a:gd name="connsiteY1" fmla="*/ 0 h 305218"/>
                        <a:gd name="connsiteX2" fmla="*/ 1037697 w 2207866"/>
                        <a:gd name="connsiteY2" fmla="*/ 0 h 305218"/>
                        <a:gd name="connsiteX3" fmla="*/ 1523428 w 2207866"/>
                        <a:gd name="connsiteY3" fmla="*/ 0 h 305218"/>
                        <a:gd name="connsiteX4" fmla="*/ 2207866 w 2207866"/>
                        <a:gd name="connsiteY4" fmla="*/ 0 h 305218"/>
                        <a:gd name="connsiteX5" fmla="*/ 2207866 w 2207866"/>
                        <a:gd name="connsiteY5" fmla="*/ 305218 h 305218"/>
                        <a:gd name="connsiteX6" fmla="*/ 1633821 w 2207866"/>
                        <a:gd name="connsiteY6" fmla="*/ 305218 h 305218"/>
                        <a:gd name="connsiteX7" fmla="*/ 1059776 w 2207866"/>
                        <a:gd name="connsiteY7" fmla="*/ 305218 h 305218"/>
                        <a:gd name="connsiteX8" fmla="*/ 551967 w 2207866"/>
                        <a:gd name="connsiteY8" fmla="*/ 305218 h 305218"/>
                        <a:gd name="connsiteX9" fmla="*/ 0 w 2207866"/>
                        <a:gd name="connsiteY9" fmla="*/ 305218 h 305218"/>
                        <a:gd name="connsiteX10" fmla="*/ 0 w 2207866"/>
                        <a:gd name="connsiteY10" fmla="*/ 0 h 3052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207866" h="305218" fill="none" extrusionOk="0">
                          <a:moveTo>
                            <a:pt x="0" y="0"/>
                          </a:moveTo>
                          <a:cubicBezTo>
                            <a:pt x="229190" y="-18394"/>
                            <a:pt x="307677" y="41143"/>
                            <a:pt x="529888" y="0"/>
                          </a:cubicBezTo>
                          <a:cubicBezTo>
                            <a:pt x="752099" y="-41143"/>
                            <a:pt x="893935" y="7805"/>
                            <a:pt x="1037697" y="0"/>
                          </a:cubicBezTo>
                          <a:cubicBezTo>
                            <a:pt x="1181459" y="-7805"/>
                            <a:pt x="1298420" y="37450"/>
                            <a:pt x="1523428" y="0"/>
                          </a:cubicBezTo>
                          <a:cubicBezTo>
                            <a:pt x="1748436" y="-37450"/>
                            <a:pt x="2050566" y="52683"/>
                            <a:pt x="2207866" y="0"/>
                          </a:cubicBezTo>
                          <a:cubicBezTo>
                            <a:pt x="2238411" y="114588"/>
                            <a:pt x="2190850" y="196146"/>
                            <a:pt x="2207866" y="305218"/>
                          </a:cubicBezTo>
                          <a:cubicBezTo>
                            <a:pt x="2017731" y="322620"/>
                            <a:pt x="1866173" y="284902"/>
                            <a:pt x="1633821" y="305218"/>
                          </a:cubicBezTo>
                          <a:cubicBezTo>
                            <a:pt x="1401470" y="325534"/>
                            <a:pt x="1191771" y="236374"/>
                            <a:pt x="1059776" y="305218"/>
                          </a:cubicBezTo>
                          <a:cubicBezTo>
                            <a:pt x="927782" y="374062"/>
                            <a:pt x="770032" y="244884"/>
                            <a:pt x="551967" y="305218"/>
                          </a:cubicBezTo>
                          <a:cubicBezTo>
                            <a:pt x="333902" y="365552"/>
                            <a:pt x="237837" y="251638"/>
                            <a:pt x="0" y="305218"/>
                          </a:cubicBezTo>
                          <a:cubicBezTo>
                            <a:pt x="-25409" y="154512"/>
                            <a:pt x="13292" y="142973"/>
                            <a:pt x="0" y="0"/>
                          </a:cubicBezTo>
                          <a:close/>
                        </a:path>
                        <a:path w="2207866" h="305218" stroke="0" extrusionOk="0">
                          <a:moveTo>
                            <a:pt x="0" y="0"/>
                          </a:moveTo>
                          <a:cubicBezTo>
                            <a:pt x="180348" y="-46918"/>
                            <a:pt x="319974" y="249"/>
                            <a:pt x="507809" y="0"/>
                          </a:cubicBezTo>
                          <a:cubicBezTo>
                            <a:pt x="695644" y="-249"/>
                            <a:pt x="842385" y="18375"/>
                            <a:pt x="1037697" y="0"/>
                          </a:cubicBezTo>
                          <a:cubicBezTo>
                            <a:pt x="1233009" y="-18375"/>
                            <a:pt x="1465998" y="32910"/>
                            <a:pt x="1633821" y="0"/>
                          </a:cubicBezTo>
                          <a:cubicBezTo>
                            <a:pt x="1801644" y="-32910"/>
                            <a:pt x="2014418" y="13370"/>
                            <a:pt x="2207866" y="0"/>
                          </a:cubicBezTo>
                          <a:cubicBezTo>
                            <a:pt x="2223765" y="138753"/>
                            <a:pt x="2183841" y="219094"/>
                            <a:pt x="2207866" y="305218"/>
                          </a:cubicBezTo>
                          <a:cubicBezTo>
                            <a:pt x="2024284" y="319661"/>
                            <a:pt x="1951709" y="299169"/>
                            <a:pt x="1700057" y="305218"/>
                          </a:cubicBezTo>
                          <a:cubicBezTo>
                            <a:pt x="1448405" y="311267"/>
                            <a:pt x="1318572" y="249042"/>
                            <a:pt x="1192248" y="305218"/>
                          </a:cubicBezTo>
                          <a:cubicBezTo>
                            <a:pt x="1065924" y="361394"/>
                            <a:pt x="863693" y="297714"/>
                            <a:pt x="706517" y="305218"/>
                          </a:cubicBezTo>
                          <a:cubicBezTo>
                            <a:pt x="549341" y="312722"/>
                            <a:pt x="274648" y="247926"/>
                            <a:pt x="0" y="305218"/>
                          </a:cubicBezTo>
                          <a:cubicBezTo>
                            <a:pt x="-25344" y="214313"/>
                            <a:pt x="35291" y="62703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API</a:t>
              </a: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2A691712-6455-B6B3-930C-3351D81B98CA}"/>
                </a:ext>
              </a:extLst>
            </p:cNvPr>
            <p:cNvSpPr/>
            <p:nvPr/>
          </p:nvSpPr>
          <p:spPr>
            <a:xfrm>
              <a:off x="4528505" y="2085553"/>
              <a:ext cx="2302817" cy="437296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971825985">
                    <a:custGeom>
                      <a:avLst/>
                      <a:gdLst>
                        <a:gd name="connsiteX0" fmla="*/ 0 w 2207866"/>
                        <a:gd name="connsiteY0" fmla="*/ 0 h 305218"/>
                        <a:gd name="connsiteX1" fmla="*/ 529888 w 2207866"/>
                        <a:gd name="connsiteY1" fmla="*/ 0 h 305218"/>
                        <a:gd name="connsiteX2" fmla="*/ 1037697 w 2207866"/>
                        <a:gd name="connsiteY2" fmla="*/ 0 h 305218"/>
                        <a:gd name="connsiteX3" fmla="*/ 1523428 w 2207866"/>
                        <a:gd name="connsiteY3" fmla="*/ 0 h 305218"/>
                        <a:gd name="connsiteX4" fmla="*/ 2207866 w 2207866"/>
                        <a:gd name="connsiteY4" fmla="*/ 0 h 305218"/>
                        <a:gd name="connsiteX5" fmla="*/ 2207866 w 2207866"/>
                        <a:gd name="connsiteY5" fmla="*/ 305218 h 305218"/>
                        <a:gd name="connsiteX6" fmla="*/ 1633821 w 2207866"/>
                        <a:gd name="connsiteY6" fmla="*/ 305218 h 305218"/>
                        <a:gd name="connsiteX7" fmla="*/ 1059776 w 2207866"/>
                        <a:gd name="connsiteY7" fmla="*/ 305218 h 305218"/>
                        <a:gd name="connsiteX8" fmla="*/ 551967 w 2207866"/>
                        <a:gd name="connsiteY8" fmla="*/ 305218 h 305218"/>
                        <a:gd name="connsiteX9" fmla="*/ 0 w 2207866"/>
                        <a:gd name="connsiteY9" fmla="*/ 305218 h 305218"/>
                        <a:gd name="connsiteX10" fmla="*/ 0 w 2207866"/>
                        <a:gd name="connsiteY10" fmla="*/ 0 h 3052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207866" h="305218" fill="none" extrusionOk="0">
                          <a:moveTo>
                            <a:pt x="0" y="0"/>
                          </a:moveTo>
                          <a:cubicBezTo>
                            <a:pt x="229190" y="-18394"/>
                            <a:pt x="307677" y="41143"/>
                            <a:pt x="529888" y="0"/>
                          </a:cubicBezTo>
                          <a:cubicBezTo>
                            <a:pt x="752099" y="-41143"/>
                            <a:pt x="893935" y="7805"/>
                            <a:pt x="1037697" y="0"/>
                          </a:cubicBezTo>
                          <a:cubicBezTo>
                            <a:pt x="1181459" y="-7805"/>
                            <a:pt x="1298420" y="37450"/>
                            <a:pt x="1523428" y="0"/>
                          </a:cubicBezTo>
                          <a:cubicBezTo>
                            <a:pt x="1748436" y="-37450"/>
                            <a:pt x="2050566" y="52683"/>
                            <a:pt x="2207866" y="0"/>
                          </a:cubicBezTo>
                          <a:cubicBezTo>
                            <a:pt x="2238411" y="114588"/>
                            <a:pt x="2190850" y="196146"/>
                            <a:pt x="2207866" y="305218"/>
                          </a:cubicBezTo>
                          <a:cubicBezTo>
                            <a:pt x="2017731" y="322620"/>
                            <a:pt x="1866173" y="284902"/>
                            <a:pt x="1633821" y="305218"/>
                          </a:cubicBezTo>
                          <a:cubicBezTo>
                            <a:pt x="1401470" y="325534"/>
                            <a:pt x="1191771" y="236374"/>
                            <a:pt x="1059776" y="305218"/>
                          </a:cubicBezTo>
                          <a:cubicBezTo>
                            <a:pt x="927782" y="374062"/>
                            <a:pt x="770032" y="244884"/>
                            <a:pt x="551967" y="305218"/>
                          </a:cubicBezTo>
                          <a:cubicBezTo>
                            <a:pt x="333902" y="365552"/>
                            <a:pt x="237837" y="251638"/>
                            <a:pt x="0" y="305218"/>
                          </a:cubicBezTo>
                          <a:cubicBezTo>
                            <a:pt x="-25409" y="154512"/>
                            <a:pt x="13292" y="142973"/>
                            <a:pt x="0" y="0"/>
                          </a:cubicBezTo>
                          <a:close/>
                        </a:path>
                        <a:path w="2207866" h="305218" stroke="0" extrusionOk="0">
                          <a:moveTo>
                            <a:pt x="0" y="0"/>
                          </a:moveTo>
                          <a:cubicBezTo>
                            <a:pt x="180348" y="-46918"/>
                            <a:pt x="319974" y="249"/>
                            <a:pt x="507809" y="0"/>
                          </a:cubicBezTo>
                          <a:cubicBezTo>
                            <a:pt x="695644" y="-249"/>
                            <a:pt x="842385" y="18375"/>
                            <a:pt x="1037697" y="0"/>
                          </a:cubicBezTo>
                          <a:cubicBezTo>
                            <a:pt x="1233009" y="-18375"/>
                            <a:pt x="1465998" y="32910"/>
                            <a:pt x="1633821" y="0"/>
                          </a:cubicBezTo>
                          <a:cubicBezTo>
                            <a:pt x="1801644" y="-32910"/>
                            <a:pt x="2014418" y="13370"/>
                            <a:pt x="2207866" y="0"/>
                          </a:cubicBezTo>
                          <a:cubicBezTo>
                            <a:pt x="2223765" y="138753"/>
                            <a:pt x="2183841" y="219094"/>
                            <a:pt x="2207866" y="305218"/>
                          </a:cubicBezTo>
                          <a:cubicBezTo>
                            <a:pt x="2024284" y="319661"/>
                            <a:pt x="1951709" y="299169"/>
                            <a:pt x="1700057" y="305218"/>
                          </a:cubicBezTo>
                          <a:cubicBezTo>
                            <a:pt x="1448405" y="311267"/>
                            <a:pt x="1318572" y="249042"/>
                            <a:pt x="1192248" y="305218"/>
                          </a:cubicBezTo>
                          <a:cubicBezTo>
                            <a:pt x="1065924" y="361394"/>
                            <a:pt x="863693" y="297714"/>
                            <a:pt x="706517" y="305218"/>
                          </a:cubicBezTo>
                          <a:cubicBezTo>
                            <a:pt x="549341" y="312722"/>
                            <a:pt x="274648" y="247926"/>
                            <a:pt x="0" y="305218"/>
                          </a:cubicBezTo>
                          <a:cubicBezTo>
                            <a:pt x="-25344" y="214313"/>
                            <a:pt x="35291" y="62703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API</a:t>
              </a: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43CEF29A-4C69-E870-5258-53F512B2E2A2}"/>
                </a:ext>
              </a:extLst>
            </p:cNvPr>
            <p:cNvSpPr/>
            <p:nvPr/>
          </p:nvSpPr>
          <p:spPr>
            <a:xfrm>
              <a:off x="7653622" y="1753758"/>
              <a:ext cx="2302817" cy="437296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971825985">
                    <a:custGeom>
                      <a:avLst/>
                      <a:gdLst>
                        <a:gd name="connsiteX0" fmla="*/ 0 w 2207866"/>
                        <a:gd name="connsiteY0" fmla="*/ 0 h 305218"/>
                        <a:gd name="connsiteX1" fmla="*/ 529888 w 2207866"/>
                        <a:gd name="connsiteY1" fmla="*/ 0 h 305218"/>
                        <a:gd name="connsiteX2" fmla="*/ 1037697 w 2207866"/>
                        <a:gd name="connsiteY2" fmla="*/ 0 h 305218"/>
                        <a:gd name="connsiteX3" fmla="*/ 1523428 w 2207866"/>
                        <a:gd name="connsiteY3" fmla="*/ 0 h 305218"/>
                        <a:gd name="connsiteX4" fmla="*/ 2207866 w 2207866"/>
                        <a:gd name="connsiteY4" fmla="*/ 0 h 305218"/>
                        <a:gd name="connsiteX5" fmla="*/ 2207866 w 2207866"/>
                        <a:gd name="connsiteY5" fmla="*/ 305218 h 305218"/>
                        <a:gd name="connsiteX6" fmla="*/ 1633821 w 2207866"/>
                        <a:gd name="connsiteY6" fmla="*/ 305218 h 305218"/>
                        <a:gd name="connsiteX7" fmla="*/ 1059776 w 2207866"/>
                        <a:gd name="connsiteY7" fmla="*/ 305218 h 305218"/>
                        <a:gd name="connsiteX8" fmla="*/ 551967 w 2207866"/>
                        <a:gd name="connsiteY8" fmla="*/ 305218 h 305218"/>
                        <a:gd name="connsiteX9" fmla="*/ 0 w 2207866"/>
                        <a:gd name="connsiteY9" fmla="*/ 305218 h 305218"/>
                        <a:gd name="connsiteX10" fmla="*/ 0 w 2207866"/>
                        <a:gd name="connsiteY10" fmla="*/ 0 h 3052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207866" h="305218" fill="none" extrusionOk="0">
                          <a:moveTo>
                            <a:pt x="0" y="0"/>
                          </a:moveTo>
                          <a:cubicBezTo>
                            <a:pt x="229190" y="-18394"/>
                            <a:pt x="307677" y="41143"/>
                            <a:pt x="529888" y="0"/>
                          </a:cubicBezTo>
                          <a:cubicBezTo>
                            <a:pt x="752099" y="-41143"/>
                            <a:pt x="893935" y="7805"/>
                            <a:pt x="1037697" y="0"/>
                          </a:cubicBezTo>
                          <a:cubicBezTo>
                            <a:pt x="1181459" y="-7805"/>
                            <a:pt x="1298420" y="37450"/>
                            <a:pt x="1523428" y="0"/>
                          </a:cubicBezTo>
                          <a:cubicBezTo>
                            <a:pt x="1748436" y="-37450"/>
                            <a:pt x="2050566" y="52683"/>
                            <a:pt x="2207866" y="0"/>
                          </a:cubicBezTo>
                          <a:cubicBezTo>
                            <a:pt x="2238411" y="114588"/>
                            <a:pt x="2190850" y="196146"/>
                            <a:pt x="2207866" y="305218"/>
                          </a:cubicBezTo>
                          <a:cubicBezTo>
                            <a:pt x="2017731" y="322620"/>
                            <a:pt x="1866173" y="284902"/>
                            <a:pt x="1633821" y="305218"/>
                          </a:cubicBezTo>
                          <a:cubicBezTo>
                            <a:pt x="1401470" y="325534"/>
                            <a:pt x="1191771" y="236374"/>
                            <a:pt x="1059776" y="305218"/>
                          </a:cubicBezTo>
                          <a:cubicBezTo>
                            <a:pt x="927782" y="374062"/>
                            <a:pt x="770032" y="244884"/>
                            <a:pt x="551967" y="305218"/>
                          </a:cubicBezTo>
                          <a:cubicBezTo>
                            <a:pt x="333902" y="365552"/>
                            <a:pt x="237837" y="251638"/>
                            <a:pt x="0" y="305218"/>
                          </a:cubicBezTo>
                          <a:cubicBezTo>
                            <a:pt x="-25409" y="154512"/>
                            <a:pt x="13292" y="142973"/>
                            <a:pt x="0" y="0"/>
                          </a:cubicBezTo>
                          <a:close/>
                        </a:path>
                        <a:path w="2207866" h="305218" stroke="0" extrusionOk="0">
                          <a:moveTo>
                            <a:pt x="0" y="0"/>
                          </a:moveTo>
                          <a:cubicBezTo>
                            <a:pt x="180348" y="-46918"/>
                            <a:pt x="319974" y="249"/>
                            <a:pt x="507809" y="0"/>
                          </a:cubicBezTo>
                          <a:cubicBezTo>
                            <a:pt x="695644" y="-249"/>
                            <a:pt x="842385" y="18375"/>
                            <a:pt x="1037697" y="0"/>
                          </a:cubicBezTo>
                          <a:cubicBezTo>
                            <a:pt x="1233009" y="-18375"/>
                            <a:pt x="1465998" y="32910"/>
                            <a:pt x="1633821" y="0"/>
                          </a:cubicBezTo>
                          <a:cubicBezTo>
                            <a:pt x="1801644" y="-32910"/>
                            <a:pt x="2014418" y="13370"/>
                            <a:pt x="2207866" y="0"/>
                          </a:cubicBezTo>
                          <a:cubicBezTo>
                            <a:pt x="2223765" y="138753"/>
                            <a:pt x="2183841" y="219094"/>
                            <a:pt x="2207866" y="305218"/>
                          </a:cubicBezTo>
                          <a:cubicBezTo>
                            <a:pt x="2024284" y="319661"/>
                            <a:pt x="1951709" y="299169"/>
                            <a:pt x="1700057" y="305218"/>
                          </a:cubicBezTo>
                          <a:cubicBezTo>
                            <a:pt x="1448405" y="311267"/>
                            <a:pt x="1318572" y="249042"/>
                            <a:pt x="1192248" y="305218"/>
                          </a:cubicBezTo>
                          <a:cubicBezTo>
                            <a:pt x="1065924" y="361394"/>
                            <a:pt x="863693" y="297714"/>
                            <a:pt x="706517" y="305218"/>
                          </a:cubicBezTo>
                          <a:cubicBezTo>
                            <a:pt x="549341" y="312722"/>
                            <a:pt x="274648" y="247926"/>
                            <a:pt x="0" y="305218"/>
                          </a:cubicBezTo>
                          <a:cubicBezTo>
                            <a:pt x="-25344" y="214313"/>
                            <a:pt x="35291" y="62703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API oder GUI</a:t>
              </a:r>
            </a:p>
          </p:txBody>
        </p:sp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F4520FD3-7DA2-8339-769F-758C427AC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3035" y="3791815"/>
              <a:ext cx="1265382" cy="1265382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3027B0EC-D370-67CC-CA11-B4DDBF8A9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09784" y="3791815"/>
              <a:ext cx="1265382" cy="1265382"/>
            </a:xfrm>
            <a:prstGeom prst="rect">
              <a:avLst/>
            </a:prstGeom>
          </p:spPr>
        </p:pic>
        <p:pic>
          <p:nvPicPr>
            <p:cNvPr id="47" name="Grafik 46">
              <a:extLst>
                <a:ext uri="{FF2B5EF4-FFF2-40B4-BE49-F238E27FC236}">
                  <a16:creationId xmlns:a16="http://schemas.microsoft.com/office/drawing/2014/main" id="{95BEE7C6-CF18-7156-8F6E-BC178D981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09784" y="2564222"/>
              <a:ext cx="1265382" cy="1265382"/>
            </a:xfrm>
            <a:prstGeom prst="rect">
              <a:avLst/>
            </a:prstGeom>
          </p:spPr>
        </p:pic>
      </p:grpSp>
      <p:sp>
        <p:nvSpPr>
          <p:cNvPr id="49" name="Sprechblase: rechteckig 48">
            <a:extLst>
              <a:ext uri="{FF2B5EF4-FFF2-40B4-BE49-F238E27FC236}">
                <a16:creationId xmlns:a16="http://schemas.microsoft.com/office/drawing/2014/main" id="{227883BE-30BF-06CC-0F88-849C529CB547}"/>
              </a:ext>
            </a:extLst>
          </p:cNvPr>
          <p:cNvSpPr/>
          <p:nvPr/>
        </p:nvSpPr>
        <p:spPr>
          <a:xfrm>
            <a:off x="9778662" y="2542664"/>
            <a:ext cx="2045618" cy="1265383"/>
          </a:xfrm>
          <a:prstGeom prst="wedgeRectCallout">
            <a:avLst>
              <a:gd name="adj1" fmla="val -48128"/>
              <a:gd name="adj2" fmla="val -70959"/>
            </a:avLst>
          </a:prstGeom>
          <a:solidFill>
            <a:schemeClr val="bg1"/>
          </a:solidFill>
          <a:ln>
            <a:solidFill>
              <a:srgbClr val="42D0C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10800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Gilroy" panose="00000500000000000000" pitchFamily="50" charset="0"/>
                <a:cs typeface="Poppins" panose="00000500000000000000" pitchFamily="2" charset="0"/>
              </a:rPr>
              <a:t>Unterhalb der Programmierschnittstelle (API) sind Bestellung, Lieferung und Abrechnung automatisiert.</a:t>
            </a:r>
          </a:p>
        </p:txBody>
      </p:sp>
    </p:spTree>
    <p:extLst>
      <p:ext uri="{BB962C8B-B14F-4D97-AF65-F5344CB8AC3E}">
        <p14:creationId xmlns:p14="http://schemas.microsoft.com/office/powerpoint/2010/main" val="6910474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CFFFB5-48C4-5721-C7C5-5BB7C392C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Varianten der Cloud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9111519-5D9C-8A06-2339-F4F943991E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9344" y="2855938"/>
            <a:ext cx="822642" cy="822642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6BA7013-3074-FE52-0FA9-D4B88AE5A57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788" y="2785911"/>
            <a:ext cx="822642" cy="82264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F7C558D-95CA-D50A-FB5A-B99DA92651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262" y="2614941"/>
            <a:ext cx="822642" cy="82264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08E4C6A-CBAC-7040-F7DC-B7BAFB0E7E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9422" y="1510526"/>
            <a:ext cx="822642" cy="82264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907A8AF-8816-DD49-093D-5CAD9DABF0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338" y="1272346"/>
            <a:ext cx="822642" cy="822642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435472F6-774E-ED9D-FF25-CB13576469D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38" y="1491501"/>
            <a:ext cx="822642" cy="82264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C62FA39C-EA1C-88FE-426D-9CDAEAD230E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8780" y="1017374"/>
            <a:ext cx="822642" cy="82264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4E7B0AB-D3F4-90D3-18AE-B83884DAAD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8252" y="1196927"/>
            <a:ext cx="822642" cy="822642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569930E4-CEB1-A983-1824-C0FBC5986B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726" y="1025957"/>
            <a:ext cx="822642" cy="822642"/>
          </a:xfrm>
          <a:prstGeom prst="rect">
            <a:avLst/>
          </a:prstGeom>
        </p:spPr>
      </p:pic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D61EC596-3EC4-CD3D-7A74-F7DAC60C66DD}"/>
              </a:ext>
            </a:extLst>
          </p:cNvPr>
          <p:cNvGrpSpPr/>
          <p:nvPr/>
        </p:nvGrpSpPr>
        <p:grpSpPr>
          <a:xfrm>
            <a:off x="1612167" y="2019569"/>
            <a:ext cx="9375353" cy="4084773"/>
            <a:chOff x="992238" y="1753758"/>
            <a:chExt cx="9375353" cy="4084773"/>
          </a:xfrm>
        </p:grpSpPr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0C66DC2E-CEA9-0CF2-987B-B1C9AE5521B2}"/>
                </a:ext>
              </a:extLst>
            </p:cNvPr>
            <p:cNvSpPr/>
            <p:nvPr/>
          </p:nvSpPr>
          <p:spPr>
            <a:xfrm>
              <a:off x="992239" y="4136763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Rechenleistung</a:t>
              </a:r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C7A1F81D-A80C-7843-7914-653A62144877}"/>
                </a:ext>
              </a:extLst>
            </p:cNvPr>
            <p:cNvSpPr/>
            <p:nvPr/>
          </p:nvSpPr>
          <p:spPr>
            <a:xfrm>
              <a:off x="992238" y="4793309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Netzwerk</a:t>
              </a:r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126746E0-FC01-66D7-2650-D0F13394FC86}"/>
                </a:ext>
              </a:extLst>
            </p:cNvPr>
            <p:cNvSpPr/>
            <p:nvPr/>
          </p:nvSpPr>
          <p:spPr>
            <a:xfrm>
              <a:off x="992238" y="4462452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Speicher</a:t>
              </a:r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376720D8-F665-C9AA-DCE8-92B089FA2876}"/>
                </a:ext>
              </a:extLst>
            </p:cNvPr>
            <p:cNvSpPr/>
            <p:nvPr/>
          </p:nvSpPr>
          <p:spPr>
            <a:xfrm>
              <a:off x="4117358" y="4136763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Rechenleistung</a:t>
              </a:r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8B22683E-6109-D345-C915-FDADA2D339CD}"/>
                </a:ext>
              </a:extLst>
            </p:cNvPr>
            <p:cNvSpPr/>
            <p:nvPr/>
          </p:nvSpPr>
          <p:spPr>
            <a:xfrm>
              <a:off x="4117357" y="4793309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Netzwerk</a:t>
              </a:r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21AFEFBC-A7FF-B3E5-9037-EB8808CE375C}"/>
                </a:ext>
              </a:extLst>
            </p:cNvPr>
            <p:cNvSpPr/>
            <p:nvPr/>
          </p:nvSpPr>
          <p:spPr>
            <a:xfrm>
              <a:off x="4117358" y="4462452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Speicher</a:t>
              </a:r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68530A5B-70DC-6015-4562-CE891D6A3BAF}"/>
                </a:ext>
              </a:extLst>
            </p:cNvPr>
            <p:cNvSpPr/>
            <p:nvPr/>
          </p:nvSpPr>
          <p:spPr>
            <a:xfrm>
              <a:off x="4117358" y="3144193"/>
              <a:ext cx="3125116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Datenbanken</a:t>
              </a:r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84AD6A67-E60D-9BA8-C5BE-210F8222FAE7}"/>
                </a:ext>
              </a:extLst>
            </p:cNvPr>
            <p:cNvSpPr/>
            <p:nvPr/>
          </p:nvSpPr>
          <p:spPr>
            <a:xfrm>
              <a:off x="4117357" y="3805906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Virtualisierung</a:t>
              </a:r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2E5CFF5C-CE65-D1A2-3538-42F37D70D247}"/>
                </a:ext>
              </a:extLst>
            </p:cNvPr>
            <p:cNvSpPr/>
            <p:nvPr/>
          </p:nvSpPr>
          <p:spPr>
            <a:xfrm>
              <a:off x="4117358" y="3475050"/>
              <a:ext cx="3125116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Betriebssystem</a:t>
              </a:r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87114D8A-FF0D-216B-1390-C6FBC61B23CB}"/>
                </a:ext>
              </a:extLst>
            </p:cNvPr>
            <p:cNvSpPr/>
            <p:nvPr/>
          </p:nvSpPr>
          <p:spPr>
            <a:xfrm>
              <a:off x="4117358" y="2813336"/>
              <a:ext cx="3125116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 err="1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Runtimes</a:t>
              </a: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 &amp; Libraries</a:t>
              </a:r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7ECA13E6-A807-6FE1-C515-100C61453D99}"/>
                </a:ext>
              </a:extLst>
            </p:cNvPr>
            <p:cNvSpPr/>
            <p:nvPr/>
          </p:nvSpPr>
          <p:spPr>
            <a:xfrm>
              <a:off x="4117358" y="2487647"/>
              <a:ext cx="3125116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Security &amp; Integration</a:t>
              </a:r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8D34BC33-8406-6E82-C0EF-7092800D7258}"/>
                </a:ext>
              </a:extLst>
            </p:cNvPr>
            <p:cNvSpPr/>
            <p:nvPr/>
          </p:nvSpPr>
          <p:spPr>
            <a:xfrm>
              <a:off x="992240" y="3805906"/>
              <a:ext cx="3125116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Virtualisierung</a:t>
              </a:r>
            </a:p>
          </p:txBody>
        </p:sp>
        <p:sp>
          <p:nvSpPr>
            <p:cNvPr id="59" name="Rechteck 58">
              <a:extLst>
                <a:ext uri="{FF2B5EF4-FFF2-40B4-BE49-F238E27FC236}">
                  <a16:creationId xmlns:a16="http://schemas.microsoft.com/office/drawing/2014/main" id="{042C7D42-3D17-4071-5D60-BA515F30510A}"/>
                </a:ext>
              </a:extLst>
            </p:cNvPr>
            <p:cNvSpPr/>
            <p:nvPr/>
          </p:nvSpPr>
          <p:spPr>
            <a:xfrm>
              <a:off x="7242473" y="4136763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Rechenleistung</a:t>
              </a:r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FB029DF4-E411-105E-4C10-FDB36E2D6C74}"/>
                </a:ext>
              </a:extLst>
            </p:cNvPr>
            <p:cNvSpPr/>
            <p:nvPr/>
          </p:nvSpPr>
          <p:spPr>
            <a:xfrm>
              <a:off x="7242472" y="4793309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Netzwerk</a:t>
              </a:r>
            </a:p>
          </p:txBody>
        </p:sp>
        <p:sp>
          <p:nvSpPr>
            <p:cNvPr id="61" name="Rechteck 60">
              <a:extLst>
                <a:ext uri="{FF2B5EF4-FFF2-40B4-BE49-F238E27FC236}">
                  <a16:creationId xmlns:a16="http://schemas.microsoft.com/office/drawing/2014/main" id="{D7A1535C-4D1F-B845-C169-E5C7300276EC}"/>
                </a:ext>
              </a:extLst>
            </p:cNvPr>
            <p:cNvSpPr/>
            <p:nvPr/>
          </p:nvSpPr>
          <p:spPr>
            <a:xfrm>
              <a:off x="7242472" y="4462452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Speicher</a:t>
              </a:r>
            </a:p>
          </p:txBody>
        </p:sp>
        <p:sp>
          <p:nvSpPr>
            <p:cNvPr id="62" name="Rechteck 61">
              <a:extLst>
                <a:ext uri="{FF2B5EF4-FFF2-40B4-BE49-F238E27FC236}">
                  <a16:creationId xmlns:a16="http://schemas.microsoft.com/office/drawing/2014/main" id="{8CD820C3-6D6C-0D65-F4DA-8F2600731358}"/>
                </a:ext>
              </a:extLst>
            </p:cNvPr>
            <p:cNvSpPr/>
            <p:nvPr/>
          </p:nvSpPr>
          <p:spPr>
            <a:xfrm>
              <a:off x="7242473" y="3144193"/>
              <a:ext cx="3125118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Datenbanken</a:t>
              </a:r>
            </a:p>
          </p:txBody>
        </p:sp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BFFA4F8B-47F9-4EC7-F25C-C0E2DAA2A4A2}"/>
                </a:ext>
              </a:extLst>
            </p:cNvPr>
            <p:cNvSpPr/>
            <p:nvPr/>
          </p:nvSpPr>
          <p:spPr>
            <a:xfrm>
              <a:off x="7242472" y="3805907"/>
              <a:ext cx="3125118" cy="330857"/>
            </a:xfrm>
            <a:prstGeom prst="rect">
              <a:avLst/>
            </a:prstGeom>
            <a:solidFill>
              <a:srgbClr val="42D0C6">
                <a:alpha val="5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Virtualisierung</a:t>
              </a:r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D7FD2F0D-D80C-63EA-6C1E-A1FE43C965AA}"/>
                </a:ext>
              </a:extLst>
            </p:cNvPr>
            <p:cNvSpPr/>
            <p:nvPr/>
          </p:nvSpPr>
          <p:spPr>
            <a:xfrm>
              <a:off x="7242472" y="3475050"/>
              <a:ext cx="3125118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Betriebssystem</a:t>
              </a:r>
            </a:p>
          </p:txBody>
        </p:sp>
        <p:sp>
          <p:nvSpPr>
            <p:cNvPr id="65" name="Rechteck 64">
              <a:extLst>
                <a:ext uri="{FF2B5EF4-FFF2-40B4-BE49-F238E27FC236}">
                  <a16:creationId xmlns:a16="http://schemas.microsoft.com/office/drawing/2014/main" id="{B3B5BE2C-56B6-2036-3262-B216156AE455}"/>
                </a:ext>
              </a:extLst>
            </p:cNvPr>
            <p:cNvSpPr/>
            <p:nvPr/>
          </p:nvSpPr>
          <p:spPr>
            <a:xfrm>
              <a:off x="7242473" y="2813336"/>
              <a:ext cx="3125118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 err="1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Runtimes</a:t>
              </a: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 &amp; Libraries</a:t>
              </a:r>
            </a:p>
          </p:txBody>
        </p:sp>
        <p:sp>
          <p:nvSpPr>
            <p:cNvPr id="66" name="Rechteck 65">
              <a:extLst>
                <a:ext uri="{FF2B5EF4-FFF2-40B4-BE49-F238E27FC236}">
                  <a16:creationId xmlns:a16="http://schemas.microsoft.com/office/drawing/2014/main" id="{C8478617-6DDE-4EB6-9C70-47ACFA6CA696}"/>
                </a:ext>
              </a:extLst>
            </p:cNvPr>
            <p:cNvSpPr/>
            <p:nvPr/>
          </p:nvSpPr>
          <p:spPr>
            <a:xfrm>
              <a:off x="7242473" y="2487648"/>
              <a:ext cx="3125118" cy="330857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Security &amp; Integration</a:t>
              </a:r>
            </a:p>
          </p:txBody>
        </p:sp>
        <p:sp>
          <p:nvSpPr>
            <p:cNvPr id="67" name="Rechteck 66">
              <a:extLst>
                <a:ext uri="{FF2B5EF4-FFF2-40B4-BE49-F238E27FC236}">
                  <a16:creationId xmlns:a16="http://schemas.microsoft.com/office/drawing/2014/main" id="{D2081180-FCF3-B013-6A8F-CE5F3860FEB3}"/>
                </a:ext>
              </a:extLst>
            </p:cNvPr>
            <p:cNvSpPr/>
            <p:nvPr/>
          </p:nvSpPr>
          <p:spPr>
            <a:xfrm>
              <a:off x="7242473" y="2151623"/>
              <a:ext cx="3125118" cy="336025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1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Anwendungs-Software</a:t>
              </a:r>
            </a:p>
          </p:txBody>
        </p:sp>
        <p:sp>
          <p:nvSpPr>
            <p:cNvPr id="68" name="Freihandform: Form 67">
              <a:extLst>
                <a:ext uri="{FF2B5EF4-FFF2-40B4-BE49-F238E27FC236}">
                  <a16:creationId xmlns:a16="http://schemas.microsoft.com/office/drawing/2014/main" id="{B496B5A0-486B-E4C5-719A-BA281A10FD2F}"/>
                </a:ext>
              </a:extLst>
            </p:cNvPr>
            <p:cNvSpPr/>
            <p:nvPr/>
          </p:nvSpPr>
          <p:spPr>
            <a:xfrm>
              <a:off x="1257540" y="4455653"/>
              <a:ext cx="2438995" cy="1382878"/>
            </a:xfrm>
            <a:custGeom>
              <a:avLst/>
              <a:gdLst>
                <a:gd name="connsiteX0" fmla="*/ 1095420 w 1731130"/>
                <a:gd name="connsiteY0" fmla="*/ 0 h 981526"/>
                <a:gd name="connsiteX1" fmla="*/ 1486136 w 1731130"/>
                <a:gd name="connsiteY1" fmla="*/ 318442 h 981526"/>
                <a:gd name="connsiteX2" fmla="*/ 1493086 w 1731130"/>
                <a:gd name="connsiteY2" fmla="*/ 387389 h 981526"/>
                <a:gd name="connsiteX3" fmla="*/ 1547658 w 1731130"/>
                <a:gd name="connsiteY3" fmla="*/ 404329 h 981526"/>
                <a:gd name="connsiteX4" fmla="*/ 1731130 w 1731130"/>
                <a:gd name="connsiteY4" fmla="*/ 681124 h 981526"/>
                <a:gd name="connsiteX5" fmla="*/ 1491270 w 1731130"/>
                <a:gd name="connsiteY5" fmla="*/ 975423 h 981526"/>
                <a:gd name="connsiteX6" fmla="*/ 1444610 w 1731130"/>
                <a:gd name="connsiteY6" fmla="*/ 980127 h 981526"/>
                <a:gd name="connsiteX7" fmla="*/ 1444610 w 1731130"/>
                <a:gd name="connsiteY7" fmla="*/ 981525 h 981526"/>
                <a:gd name="connsiteX8" fmla="*/ 1430738 w 1731130"/>
                <a:gd name="connsiteY8" fmla="*/ 981525 h 981526"/>
                <a:gd name="connsiteX9" fmla="*/ 1430728 w 1731130"/>
                <a:gd name="connsiteY9" fmla="*/ 981526 h 981526"/>
                <a:gd name="connsiteX10" fmla="*/ 1430722 w 1731130"/>
                <a:gd name="connsiteY10" fmla="*/ 981525 h 981526"/>
                <a:gd name="connsiteX11" fmla="*/ 301720 w 1731130"/>
                <a:gd name="connsiteY11" fmla="*/ 981525 h 981526"/>
                <a:gd name="connsiteX12" fmla="*/ 301720 w 1731130"/>
                <a:gd name="connsiteY12" fmla="*/ 981327 h 981526"/>
                <a:gd name="connsiteX13" fmla="*/ 300402 w 1731130"/>
                <a:gd name="connsiteY13" fmla="*/ 981526 h 981526"/>
                <a:gd name="connsiteX14" fmla="*/ 0 w 1731130"/>
                <a:gd name="connsiteY14" fmla="*/ 681124 h 981526"/>
                <a:gd name="connsiteX15" fmla="*/ 300402 w 1731130"/>
                <a:gd name="connsiteY15" fmla="*/ 380722 h 981526"/>
                <a:gd name="connsiteX16" fmla="*/ 360943 w 1731130"/>
                <a:gd name="connsiteY16" fmla="*/ 386825 h 981526"/>
                <a:gd name="connsiteX17" fmla="*/ 383099 w 1731130"/>
                <a:gd name="connsiteY17" fmla="*/ 393703 h 981526"/>
                <a:gd name="connsiteX18" fmla="*/ 388953 w 1731130"/>
                <a:gd name="connsiteY18" fmla="*/ 374843 h 981526"/>
                <a:gd name="connsiteX19" fmla="*/ 665747 w 1731130"/>
                <a:gd name="connsiteY19" fmla="*/ 191371 h 981526"/>
                <a:gd name="connsiteX20" fmla="*/ 726288 w 1731130"/>
                <a:gd name="connsiteY20" fmla="*/ 197474 h 981526"/>
                <a:gd name="connsiteX21" fmla="*/ 749122 w 1731130"/>
                <a:gd name="connsiteY21" fmla="*/ 204562 h 981526"/>
                <a:gd name="connsiteX22" fmla="*/ 764714 w 1731130"/>
                <a:gd name="connsiteY22" fmla="*/ 175835 h 981526"/>
                <a:gd name="connsiteX23" fmla="*/ 1095420 w 1731130"/>
                <a:gd name="connsiteY23" fmla="*/ 0 h 98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31130" h="981526">
                  <a:moveTo>
                    <a:pt x="1095420" y="0"/>
                  </a:moveTo>
                  <a:cubicBezTo>
                    <a:pt x="1288149" y="0"/>
                    <a:pt x="1448947" y="136708"/>
                    <a:pt x="1486136" y="318442"/>
                  </a:cubicBezTo>
                  <a:lnTo>
                    <a:pt x="1493086" y="387389"/>
                  </a:lnTo>
                  <a:lnTo>
                    <a:pt x="1547658" y="404329"/>
                  </a:lnTo>
                  <a:cubicBezTo>
                    <a:pt x="1655477" y="449933"/>
                    <a:pt x="1731130" y="556694"/>
                    <a:pt x="1731130" y="681124"/>
                  </a:cubicBezTo>
                  <a:cubicBezTo>
                    <a:pt x="1731130" y="826293"/>
                    <a:pt x="1628158" y="947412"/>
                    <a:pt x="1491270" y="975423"/>
                  </a:cubicBezTo>
                  <a:lnTo>
                    <a:pt x="1444610" y="980127"/>
                  </a:lnTo>
                  <a:lnTo>
                    <a:pt x="1444610" y="981525"/>
                  </a:lnTo>
                  <a:lnTo>
                    <a:pt x="1430738" y="981525"/>
                  </a:lnTo>
                  <a:lnTo>
                    <a:pt x="1430728" y="981526"/>
                  </a:lnTo>
                  <a:lnTo>
                    <a:pt x="1430722" y="981525"/>
                  </a:lnTo>
                  <a:lnTo>
                    <a:pt x="301720" y="981525"/>
                  </a:lnTo>
                  <a:lnTo>
                    <a:pt x="301720" y="981327"/>
                  </a:lnTo>
                  <a:lnTo>
                    <a:pt x="300402" y="981526"/>
                  </a:lnTo>
                  <a:cubicBezTo>
                    <a:pt x="134495" y="981526"/>
                    <a:pt x="0" y="847031"/>
                    <a:pt x="0" y="681124"/>
                  </a:cubicBezTo>
                  <a:cubicBezTo>
                    <a:pt x="0" y="515217"/>
                    <a:pt x="134495" y="380722"/>
                    <a:pt x="300402" y="380722"/>
                  </a:cubicBezTo>
                  <a:cubicBezTo>
                    <a:pt x="321140" y="380722"/>
                    <a:pt x="341388" y="382824"/>
                    <a:pt x="360943" y="386825"/>
                  </a:cubicBezTo>
                  <a:lnTo>
                    <a:pt x="383099" y="393703"/>
                  </a:lnTo>
                  <a:lnTo>
                    <a:pt x="388953" y="374843"/>
                  </a:lnTo>
                  <a:cubicBezTo>
                    <a:pt x="434556" y="267025"/>
                    <a:pt x="541317" y="191371"/>
                    <a:pt x="665747" y="191371"/>
                  </a:cubicBezTo>
                  <a:cubicBezTo>
                    <a:pt x="686485" y="191371"/>
                    <a:pt x="706733" y="193473"/>
                    <a:pt x="726288" y="197474"/>
                  </a:cubicBezTo>
                  <a:lnTo>
                    <a:pt x="749122" y="204562"/>
                  </a:lnTo>
                  <a:lnTo>
                    <a:pt x="764714" y="175835"/>
                  </a:lnTo>
                  <a:cubicBezTo>
                    <a:pt x="836385" y="69749"/>
                    <a:pt x="957757" y="0"/>
                    <a:pt x="1095420" y="0"/>
                  </a:cubicBezTo>
                  <a:close/>
                </a:path>
              </a:pathLst>
            </a:custGeom>
            <a:solidFill>
              <a:srgbClr val="01538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7000" bIns="108000" rtlCol="0" anchor="b"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Infrastructure-</a:t>
              </a:r>
              <a:b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</a:b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as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-a-Service </a:t>
              </a:r>
              <a:r>
                <a:rPr lang="de-DE" sz="1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(IaaS)</a:t>
              </a:r>
            </a:p>
          </p:txBody>
        </p:sp>
        <p:sp>
          <p:nvSpPr>
            <p:cNvPr id="69" name="Freihandform: Form 68">
              <a:extLst>
                <a:ext uri="{FF2B5EF4-FFF2-40B4-BE49-F238E27FC236}">
                  <a16:creationId xmlns:a16="http://schemas.microsoft.com/office/drawing/2014/main" id="{993FA481-B888-AC4B-F875-B4EB83D7DD90}"/>
                </a:ext>
              </a:extLst>
            </p:cNvPr>
            <p:cNvSpPr/>
            <p:nvPr/>
          </p:nvSpPr>
          <p:spPr>
            <a:xfrm>
              <a:off x="4455580" y="4455653"/>
              <a:ext cx="2438995" cy="1382878"/>
            </a:xfrm>
            <a:custGeom>
              <a:avLst/>
              <a:gdLst>
                <a:gd name="connsiteX0" fmla="*/ 1095420 w 1731130"/>
                <a:gd name="connsiteY0" fmla="*/ 0 h 981526"/>
                <a:gd name="connsiteX1" fmla="*/ 1486136 w 1731130"/>
                <a:gd name="connsiteY1" fmla="*/ 318442 h 981526"/>
                <a:gd name="connsiteX2" fmla="*/ 1493086 w 1731130"/>
                <a:gd name="connsiteY2" fmla="*/ 387389 h 981526"/>
                <a:gd name="connsiteX3" fmla="*/ 1547658 w 1731130"/>
                <a:gd name="connsiteY3" fmla="*/ 404329 h 981526"/>
                <a:gd name="connsiteX4" fmla="*/ 1731130 w 1731130"/>
                <a:gd name="connsiteY4" fmla="*/ 681124 h 981526"/>
                <a:gd name="connsiteX5" fmla="*/ 1491270 w 1731130"/>
                <a:gd name="connsiteY5" fmla="*/ 975423 h 981526"/>
                <a:gd name="connsiteX6" fmla="*/ 1444610 w 1731130"/>
                <a:gd name="connsiteY6" fmla="*/ 980127 h 981526"/>
                <a:gd name="connsiteX7" fmla="*/ 1444610 w 1731130"/>
                <a:gd name="connsiteY7" fmla="*/ 981525 h 981526"/>
                <a:gd name="connsiteX8" fmla="*/ 1430738 w 1731130"/>
                <a:gd name="connsiteY8" fmla="*/ 981525 h 981526"/>
                <a:gd name="connsiteX9" fmla="*/ 1430728 w 1731130"/>
                <a:gd name="connsiteY9" fmla="*/ 981526 h 981526"/>
                <a:gd name="connsiteX10" fmla="*/ 1430722 w 1731130"/>
                <a:gd name="connsiteY10" fmla="*/ 981525 h 981526"/>
                <a:gd name="connsiteX11" fmla="*/ 301720 w 1731130"/>
                <a:gd name="connsiteY11" fmla="*/ 981525 h 981526"/>
                <a:gd name="connsiteX12" fmla="*/ 301720 w 1731130"/>
                <a:gd name="connsiteY12" fmla="*/ 981327 h 981526"/>
                <a:gd name="connsiteX13" fmla="*/ 300402 w 1731130"/>
                <a:gd name="connsiteY13" fmla="*/ 981526 h 981526"/>
                <a:gd name="connsiteX14" fmla="*/ 0 w 1731130"/>
                <a:gd name="connsiteY14" fmla="*/ 681124 h 981526"/>
                <a:gd name="connsiteX15" fmla="*/ 300402 w 1731130"/>
                <a:gd name="connsiteY15" fmla="*/ 380722 h 981526"/>
                <a:gd name="connsiteX16" fmla="*/ 360943 w 1731130"/>
                <a:gd name="connsiteY16" fmla="*/ 386825 h 981526"/>
                <a:gd name="connsiteX17" fmla="*/ 383099 w 1731130"/>
                <a:gd name="connsiteY17" fmla="*/ 393703 h 981526"/>
                <a:gd name="connsiteX18" fmla="*/ 388953 w 1731130"/>
                <a:gd name="connsiteY18" fmla="*/ 374843 h 981526"/>
                <a:gd name="connsiteX19" fmla="*/ 665747 w 1731130"/>
                <a:gd name="connsiteY19" fmla="*/ 191371 h 981526"/>
                <a:gd name="connsiteX20" fmla="*/ 726288 w 1731130"/>
                <a:gd name="connsiteY20" fmla="*/ 197474 h 981526"/>
                <a:gd name="connsiteX21" fmla="*/ 749122 w 1731130"/>
                <a:gd name="connsiteY21" fmla="*/ 204562 h 981526"/>
                <a:gd name="connsiteX22" fmla="*/ 764714 w 1731130"/>
                <a:gd name="connsiteY22" fmla="*/ 175835 h 981526"/>
                <a:gd name="connsiteX23" fmla="*/ 1095420 w 1731130"/>
                <a:gd name="connsiteY23" fmla="*/ 0 h 98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31130" h="981526">
                  <a:moveTo>
                    <a:pt x="1095420" y="0"/>
                  </a:moveTo>
                  <a:cubicBezTo>
                    <a:pt x="1288149" y="0"/>
                    <a:pt x="1448947" y="136708"/>
                    <a:pt x="1486136" y="318442"/>
                  </a:cubicBezTo>
                  <a:lnTo>
                    <a:pt x="1493086" y="387389"/>
                  </a:lnTo>
                  <a:lnTo>
                    <a:pt x="1547658" y="404329"/>
                  </a:lnTo>
                  <a:cubicBezTo>
                    <a:pt x="1655477" y="449933"/>
                    <a:pt x="1731130" y="556694"/>
                    <a:pt x="1731130" y="681124"/>
                  </a:cubicBezTo>
                  <a:cubicBezTo>
                    <a:pt x="1731130" y="826293"/>
                    <a:pt x="1628158" y="947412"/>
                    <a:pt x="1491270" y="975423"/>
                  </a:cubicBezTo>
                  <a:lnTo>
                    <a:pt x="1444610" y="980127"/>
                  </a:lnTo>
                  <a:lnTo>
                    <a:pt x="1444610" y="981525"/>
                  </a:lnTo>
                  <a:lnTo>
                    <a:pt x="1430738" y="981525"/>
                  </a:lnTo>
                  <a:lnTo>
                    <a:pt x="1430728" y="981526"/>
                  </a:lnTo>
                  <a:lnTo>
                    <a:pt x="1430722" y="981525"/>
                  </a:lnTo>
                  <a:lnTo>
                    <a:pt x="301720" y="981525"/>
                  </a:lnTo>
                  <a:lnTo>
                    <a:pt x="301720" y="981327"/>
                  </a:lnTo>
                  <a:lnTo>
                    <a:pt x="300402" y="981526"/>
                  </a:lnTo>
                  <a:cubicBezTo>
                    <a:pt x="134495" y="981526"/>
                    <a:pt x="0" y="847031"/>
                    <a:pt x="0" y="681124"/>
                  </a:cubicBezTo>
                  <a:cubicBezTo>
                    <a:pt x="0" y="515217"/>
                    <a:pt x="134495" y="380722"/>
                    <a:pt x="300402" y="380722"/>
                  </a:cubicBezTo>
                  <a:cubicBezTo>
                    <a:pt x="321140" y="380722"/>
                    <a:pt x="341388" y="382824"/>
                    <a:pt x="360943" y="386825"/>
                  </a:cubicBezTo>
                  <a:lnTo>
                    <a:pt x="383099" y="393703"/>
                  </a:lnTo>
                  <a:lnTo>
                    <a:pt x="388953" y="374843"/>
                  </a:lnTo>
                  <a:cubicBezTo>
                    <a:pt x="434556" y="267025"/>
                    <a:pt x="541317" y="191371"/>
                    <a:pt x="665747" y="191371"/>
                  </a:cubicBezTo>
                  <a:cubicBezTo>
                    <a:pt x="686485" y="191371"/>
                    <a:pt x="706733" y="193473"/>
                    <a:pt x="726288" y="197474"/>
                  </a:cubicBezTo>
                  <a:lnTo>
                    <a:pt x="749122" y="204562"/>
                  </a:lnTo>
                  <a:lnTo>
                    <a:pt x="764714" y="175835"/>
                  </a:lnTo>
                  <a:cubicBezTo>
                    <a:pt x="836385" y="69749"/>
                    <a:pt x="957757" y="0"/>
                    <a:pt x="1095420" y="0"/>
                  </a:cubicBezTo>
                  <a:close/>
                </a:path>
              </a:pathLst>
            </a:custGeom>
            <a:solidFill>
              <a:srgbClr val="01538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7000" bIns="108000" rtlCol="0" anchor="b"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Platform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-</a:t>
              </a:r>
              <a:b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</a:b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as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-a-Service </a:t>
              </a:r>
              <a:r>
                <a:rPr lang="de-DE" sz="1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(PaaS)</a:t>
              </a:r>
              <a:endParaRPr lang="de-DE" sz="1400" b="1" dirty="0">
                <a:solidFill>
                  <a:schemeClr val="tx1"/>
                </a:solidFill>
                <a:latin typeface="Gilroy Bold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70" name="Freihandform: Form 69">
              <a:extLst>
                <a:ext uri="{FF2B5EF4-FFF2-40B4-BE49-F238E27FC236}">
                  <a16:creationId xmlns:a16="http://schemas.microsoft.com/office/drawing/2014/main" id="{7A939D68-E6B0-65D7-D640-C6262347DC63}"/>
                </a:ext>
              </a:extLst>
            </p:cNvPr>
            <p:cNvSpPr/>
            <p:nvPr/>
          </p:nvSpPr>
          <p:spPr>
            <a:xfrm>
              <a:off x="7653619" y="4455653"/>
              <a:ext cx="2438995" cy="1382878"/>
            </a:xfrm>
            <a:custGeom>
              <a:avLst/>
              <a:gdLst>
                <a:gd name="connsiteX0" fmla="*/ 1095420 w 1731130"/>
                <a:gd name="connsiteY0" fmla="*/ 0 h 981526"/>
                <a:gd name="connsiteX1" fmla="*/ 1486136 w 1731130"/>
                <a:gd name="connsiteY1" fmla="*/ 318442 h 981526"/>
                <a:gd name="connsiteX2" fmla="*/ 1493086 w 1731130"/>
                <a:gd name="connsiteY2" fmla="*/ 387389 h 981526"/>
                <a:gd name="connsiteX3" fmla="*/ 1547658 w 1731130"/>
                <a:gd name="connsiteY3" fmla="*/ 404329 h 981526"/>
                <a:gd name="connsiteX4" fmla="*/ 1731130 w 1731130"/>
                <a:gd name="connsiteY4" fmla="*/ 681124 h 981526"/>
                <a:gd name="connsiteX5" fmla="*/ 1491270 w 1731130"/>
                <a:gd name="connsiteY5" fmla="*/ 975423 h 981526"/>
                <a:gd name="connsiteX6" fmla="*/ 1444610 w 1731130"/>
                <a:gd name="connsiteY6" fmla="*/ 980127 h 981526"/>
                <a:gd name="connsiteX7" fmla="*/ 1444610 w 1731130"/>
                <a:gd name="connsiteY7" fmla="*/ 981525 h 981526"/>
                <a:gd name="connsiteX8" fmla="*/ 1430738 w 1731130"/>
                <a:gd name="connsiteY8" fmla="*/ 981525 h 981526"/>
                <a:gd name="connsiteX9" fmla="*/ 1430728 w 1731130"/>
                <a:gd name="connsiteY9" fmla="*/ 981526 h 981526"/>
                <a:gd name="connsiteX10" fmla="*/ 1430722 w 1731130"/>
                <a:gd name="connsiteY10" fmla="*/ 981525 h 981526"/>
                <a:gd name="connsiteX11" fmla="*/ 301720 w 1731130"/>
                <a:gd name="connsiteY11" fmla="*/ 981525 h 981526"/>
                <a:gd name="connsiteX12" fmla="*/ 301720 w 1731130"/>
                <a:gd name="connsiteY12" fmla="*/ 981327 h 981526"/>
                <a:gd name="connsiteX13" fmla="*/ 300402 w 1731130"/>
                <a:gd name="connsiteY13" fmla="*/ 981526 h 981526"/>
                <a:gd name="connsiteX14" fmla="*/ 0 w 1731130"/>
                <a:gd name="connsiteY14" fmla="*/ 681124 h 981526"/>
                <a:gd name="connsiteX15" fmla="*/ 300402 w 1731130"/>
                <a:gd name="connsiteY15" fmla="*/ 380722 h 981526"/>
                <a:gd name="connsiteX16" fmla="*/ 360943 w 1731130"/>
                <a:gd name="connsiteY16" fmla="*/ 386825 h 981526"/>
                <a:gd name="connsiteX17" fmla="*/ 383099 w 1731130"/>
                <a:gd name="connsiteY17" fmla="*/ 393703 h 981526"/>
                <a:gd name="connsiteX18" fmla="*/ 388953 w 1731130"/>
                <a:gd name="connsiteY18" fmla="*/ 374843 h 981526"/>
                <a:gd name="connsiteX19" fmla="*/ 665747 w 1731130"/>
                <a:gd name="connsiteY19" fmla="*/ 191371 h 981526"/>
                <a:gd name="connsiteX20" fmla="*/ 726288 w 1731130"/>
                <a:gd name="connsiteY20" fmla="*/ 197474 h 981526"/>
                <a:gd name="connsiteX21" fmla="*/ 749122 w 1731130"/>
                <a:gd name="connsiteY21" fmla="*/ 204562 h 981526"/>
                <a:gd name="connsiteX22" fmla="*/ 764714 w 1731130"/>
                <a:gd name="connsiteY22" fmla="*/ 175835 h 981526"/>
                <a:gd name="connsiteX23" fmla="*/ 1095420 w 1731130"/>
                <a:gd name="connsiteY23" fmla="*/ 0 h 98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31130" h="981526">
                  <a:moveTo>
                    <a:pt x="1095420" y="0"/>
                  </a:moveTo>
                  <a:cubicBezTo>
                    <a:pt x="1288149" y="0"/>
                    <a:pt x="1448947" y="136708"/>
                    <a:pt x="1486136" y="318442"/>
                  </a:cubicBezTo>
                  <a:lnTo>
                    <a:pt x="1493086" y="387389"/>
                  </a:lnTo>
                  <a:lnTo>
                    <a:pt x="1547658" y="404329"/>
                  </a:lnTo>
                  <a:cubicBezTo>
                    <a:pt x="1655477" y="449933"/>
                    <a:pt x="1731130" y="556694"/>
                    <a:pt x="1731130" y="681124"/>
                  </a:cubicBezTo>
                  <a:cubicBezTo>
                    <a:pt x="1731130" y="826293"/>
                    <a:pt x="1628158" y="947412"/>
                    <a:pt x="1491270" y="975423"/>
                  </a:cubicBezTo>
                  <a:lnTo>
                    <a:pt x="1444610" y="980127"/>
                  </a:lnTo>
                  <a:lnTo>
                    <a:pt x="1444610" y="981525"/>
                  </a:lnTo>
                  <a:lnTo>
                    <a:pt x="1430738" y="981525"/>
                  </a:lnTo>
                  <a:lnTo>
                    <a:pt x="1430728" y="981526"/>
                  </a:lnTo>
                  <a:lnTo>
                    <a:pt x="1430722" y="981525"/>
                  </a:lnTo>
                  <a:lnTo>
                    <a:pt x="301720" y="981525"/>
                  </a:lnTo>
                  <a:lnTo>
                    <a:pt x="301720" y="981327"/>
                  </a:lnTo>
                  <a:lnTo>
                    <a:pt x="300402" y="981526"/>
                  </a:lnTo>
                  <a:cubicBezTo>
                    <a:pt x="134495" y="981526"/>
                    <a:pt x="0" y="847031"/>
                    <a:pt x="0" y="681124"/>
                  </a:cubicBezTo>
                  <a:cubicBezTo>
                    <a:pt x="0" y="515217"/>
                    <a:pt x="134495" y="380722"/>
                    <a:pt x="300402" y="380722"/>
                  </a:cubicBezTo>
                  <a:cubicBezTo>
                    <a:pt x="321140" y="380722"/>
                    <a:pt x="341388" y="382824"/>
                    <a:pt x="360943" y="386825"/>
                  </a:cubicBezTo>
                  <a:lnTo>
                    <a:pt x="383099" y="393703"/>
                  </a:lnTo>
                  <a:lnTo>
                    <a:pt x="388953" y="374843"/>
                  </a:lnTo>
                  <a:cubicBezTo>
                    <a:pt x="434556" y="267025"/>
                    <a:pt x="541317" y="191371"/>
                    <a:pt x="665747" y="191371"/>
                  </a:cubicBezTo>
                  <a:cubicBezTo>
                    <a:pt x="686485" y="191371"/>
                    <a:pt x="706733" y="193473"/>
                    <a:pt x="726288" y="197474"/>
                  </a:cubicBezTo>
                  <a:lnTo>
                    <a:pt x="749122" y="204562"/>
                  </a:lnTo>
                  <a:lnTo>
                    <a:pt x="764714" y="175835"/>
                  </a:lnTo>
                  <a:cubicBezTo>
                    <a:pt x="836385" y="69749"/>
                    <a:pt x="957757" y="0"/>
                    <a:pt x="1095420" y="0"/>
                  </a:cubicBezTo>
                  <a:close/>
                </a:path>
              </a:pathLst>
            </a:custGeom>
            <a:solidFill>
              <a:srgbClr val="01538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7000" bIns="108000" rtlCol="0" anchor="b">
              <a:noAutofit/>
            </a:bodyPr>
            <a:lstStyle/>
            <a:p>
              <a:pPr algn="ctr">
                <a:spcBef>
                  <a:spcPts val="225"/>
                </a:spcBef>
              </a:pP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Software-</a:t>
              </a:r>
              <a:b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</a:b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as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-a-Service </a:t>
              </a:r>
              <a:r>
                <a:rPr lang="de-DE" sz="1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(SaaS)</a:t>
              </a:r>
              <a:endParaRPr lang="de-DE" sz="1400" b="1" dirty="0">
                <a:solidFill>
                  <a:schemeClr val="tx1"/>
                </a:solidFill>
                <a:latin typeface="Gilroy Bold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71" name="Rechteck 70">
              <a:extLst>
                <a:ext uri="{FF2B5EF4-FFF2-40B4-BE49-F238E27FC236}">
                  <a16:creationId xmlns:a16="http://schemas.microsoft.com/office/drawing/2014/main" id="{22B373AF-4091-12EA-4E19-3C6E2CD0C384}"/>
                </a:ext>
              </a:extLst>
            </p:cNvPr>
            <p:cNvSpPr/>
            <p:nvPr/>
          </p:nvSpPr>
          <p:spPr>
            <a:xfrm>
              <a:off x="1403387" y="3791815"/>
              <a:ext cx="2302817" cy="133235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552455184">
                    <a:custGeom>
                      <a:avLst/>
                      <a:gdLst>
                        <a:gd name="connsiteX0" fmla="*/ 0 w 1607288"/>
                        <a:gd name="connsiteY0" fmla="*/ 0 h 929935"/>
                        <a:gd name="connsiteX1" fmla="*/ 567908 w 1607288"/>
                        <a:gd name="connsiteY1" fmla="*/ 0 h 929935"/>
                        <a:gd name="connsiteX2" fmla="*/ 1071525 w 1607288"/>
                        <a:gd name="connsiteY2" fmla="*/ 0 h 929935"/>
                        <a:gd name="connsiteX3" fmla="*/ 1607288 w 1607288"/>
                        <a:gd name="connsiteY3" fmla="*/ 0 h 929935"/>
                        <a:gd name="connsiteX4" fmla="*/ 1607288 w 1607288"/>
                        <a:gd name="connsiteY4" fmla="*/ 455668 h 929935"/>
                        <a:gd name="connsiteX5" fmla="*/ 1607288 w 1607288"/>
                        <a:gd name="connsiteY5" fmla="*/ 929935 h 929935"/>
                        <a:gd name="connsiteX6" fmla="*/ 1071525 w 1607288"/>
                        <a:gd name="connsiteY6" fmla="*/ 929935 h 929935"/>
                        <a:gd name="connsiteX7" fmla="*/ 535763 w 1607288"/>
                        <a:gd name="connsiteY7" fmla="*/ 929935 h 929935"/>
                        <a:gd name="connsiteX8" fmla="*/ 0 w 1607288"/>
                        <a:gd name="connsiteY8" fmla="*/ 929935 h 929935"/>
                        <a:gd name="connsiteX9" fmla="*/ 0 w 1607288"/>
                        <a:gd name="connsiteY9" fmla="*/ 483566 h 929935"/>
                        <a:gd name="connsiteX10" fmla="*/ 0 w 1607288"/>
                        <a:gd name="connsiteY10" fmla="*/ 0 h 9299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607288" h="929935" extrusionOk="0">
                          <a:moveTo>
                            <a:pt x="0" y="0"/>
                          </a:moveTo>
                          <a:cubicBezTo>
                            <a:pt x="234010" y="-62645"/>
                            <a:pt x="286068" y="3636"/>
                            <a:pt x="567908" y="0"/>
                          </a:cubicBezTo>
                          <a:cubicBezTo>
                            <a:pt x="849748" y="-3636"/>
                            <a:pt x="896871" y="3917"/>
                            <a:pt x="1071525" y="0"/>
                          </a:cubicBezTo>
                          <a:cubicBezTo>
                            <a:pt x="1246179" y="-3917"/>
                            <a:pt x="1434771" y="40313"/>
                            <a:pt x="1607288" y="0"/>
                          </a:cubicBezTo>
                          <a:cubicBezTo>
                            <a:pt x="1627545" y="180243"/>
                            <a:pt x="1600907" y="270774"/>
                            <a:pt x="1607288" y="455668"/>
                          </a:cubicBezTo>
                          <a:cubicBezTo>
                            <a:pt x="1613669" y="640562"/>
                            <a:pt x="1572069" y="798909"/>
                            <a:pt x="1607288" y="929935"/>
                          </a:cubicBezTo>
                          <a:cubicBezTo>
                            <a:pt x="1403241" y="957963"/>
                            <a:pt x="1300711" y="905133"/>
                            <a:pt x="1071525" y="929935"/>
                          </a:cubicBezTo>
                          <a:cubicBezTo>
                            <a:pt x="842339" y="954737"/>
                            <a:pt x="677552" y="866517"/>
                            <a:pt x="535763" y="929935"/>
                          </a:cubicBezTo>
                          <a:cubicBezTo>
                            <a:pt x="393974" y="993353"/>
                            <a:pt x="222798" y="899583"/>
                            <a:pt x="0" y="929935"/>
                          </a:cubicBezTo>
                          <a:cubicBezTo>
                            <a:pt x="-26567" y="802266"/>
                            <a:pt x="21889" y="659198"/>
                            <a:pt x="0" y="483566"/>
                          </a:cubicBezTo>
                          <a:cubicBezTo>
                            <a:pt x="-21889" y="307934"/>
                            <a:pt x="13521" y="17705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>
                <a:solidFill>
                  <a:schemeClr val="tx1"/>
                </a:solidFill>
                <a:latin typeface="Gilroy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72" name="Rechteck 71">
              <a:extLst>
                <a:ext uri="{FF2B5EF4-FFF2-40B4-BE49-F238E27FC236}">
                  <a16:creationId xmlns:a16="http://schemas.microsoft.com/office/drawing/2014/main" id="{A7DF2C50-1912-089D-66CB-306E17E809A6}"/>
                </a:ext>
              </a:extLst>
            </p:cNvPr>
            <p:cNvSpPr/>
            <p:nvPr/>
          </p:nvSpPr>
          <p:spPr>
            <a:xfrm>
              <a:off x="4528505" y="2487646"/>
              <a:ext cx="2302817" cy="263651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189338486">
                    <a:custGeom>
                      <a:avLst/>
                      <a:gdLst>
                        <a:gd name="connsiteX0" fmla="*/ 0 w 1607288"/>
                        <a:gd name="connsiteY0" fmla="*/ 0 h 1840201"/>
                        <a:gd name="connsiteX1" fmla="*/ 503617 w 1607288"/>
                        <a:gd name="connsiteY1" fmla="*/ 0 h 1840201"/>
                        <a:gd name="connsiteX2" fmla="*/ 991161 w 1607288"/>
                        <a:gd name="connsiteY2" fmla="*/ 0 h 1840201"/>
                        <a:gd name="connsiteX3" fmla="*/ 1607288 w 1607288"/>
                        <a:gd name="connsiteY3" fmla="*/ 0 h 1840201"/>
                        <a:gd name="connsiteX4" fmla="*/ 1607288 w 1607288"/>
                        <a:gd name="connsiteY4" fmla="*/ 441648 h 1840201"/>
                        <a:gd name="connsiteX5" fmla="*/ 1607288 w 1607288"/>
                        <a:gd name="connsiteY5" fmla="*/ 883296 h 1840201"/>
                        <a:gd name="connsiteX6" fmla="*/ 1607288 w 1607288"/>
                        <a:gd name="connsiteY6" fmla="*/ 1306543 h 1840201"/>
                        <a:gd name="connsiteX7" fmla="*/ 1607288 w 1607288"/>
                        <a:gd name="connsiteY7" fmla="*/ 1840201 h 1840201"/>
                        <a:gd name="connsiteX8" fmla="*/ 1119744 w 1607288"/>
                        <a:gd name="connsiteY8" fmla="*/ 1840201 h 1840201"/>
                        <a:gd name="connsiteX9" fmla="*/ 551836 w 1607288"/>
                        <a:gd name="connsiteY9" fmla="*/ 1840201 h 1840201"/>
                        <a:gd name="connsiteX10" fmla="*/ 0 w 1607288"/>
                        <a:gd name="connsiteY10" fmla="*/ 1840201 h 1840201"/>
                        <a:gd name="connsiteX11" fmla="*/ 0 w 1607288"/>
                        <a:gd name="connsiteY11" fmla="*/ 1361749 h 1840201"/>
                        <a:gd name="connsiteX12" fmla="*/ 0 w 1607288"/>
                        <a:gd name="connsiteY12" fmla="*/ 883296 h 1840201"/>
                        <a:gd name="connsiteX13" fmla="*/ 0 w 1607288"/>
                        <a:gd name="connsiteY13" fmla="*/ 478452 h 1840201"/>
                        <a:gd name="connsiteX14" fmla="*/ 0 w 1607288"/>
                        <a:gd name="connsiteY14" fmla="*/ 0 h 184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607288" h="1840201" extrusionOk="0">
                          <a:moveTo>
                            <a:pt x="0" y="0"/>
                          </a:moveTo>
                          <a:cubicBezTo>
                            <a:pt x="110759" y="-21018"/>
                            <a:pt x="328834" y="55031"/>
                            <a:pt x="503617" y="0"/>
                          </a:cubicBezTo>
                          <a:cubicBezTo>
                            <a:pt x="678400" y="-55031"/>
                            <a:pt x="869828" y="17884"/>
                            <a:pt x="991161" y="0"/>
                          </a:cubicBezTo>
                          <a:cubicBezTo>
                            <a:pt x="1112494" y="-17884"/>
                            <a:pt x="1413143" y="40703"/>
                            <a:pt x="1607288" y="0"/>
                          </a:cubicBezTo>
                          <a:cubicBezTo>
                            <a:pt x="1608541" y="202858"/>
                            <a:pt x="1605138" y="332100"/>
                            <a:pt x="1607288" y="441648"/>
                          </a:cubicBezTo>
                          <a:cubicBezTo>
                            <a:pt x="1609438" y="551196"/>
                            <a:pt x="1605720" y="704450"/>
                            <a:pt x="1607288" y="883296"/>
                          </a:cubicBezTo>
                          <a:cubicBezTo>
                            <a:pt x="1608856" y="1062142"/>
                            <a:pt x="1563598" y="1102708"/>
                            <a:pt x="1607288" y="1306543"/>
                          </a:cubicBezTo>
                          <a:cubicBezTo>
                            <a:pt x="1650978" y="1510378"/>
                            <a:pt x="1583172" y="1700974"/>
                            <a:pt x="1607288" y="1840201"/>
                          </a:cubicBezTo>
                          <a:cubicBezTo>
                            <a:pt x="1378475" y="1848460"/>
                            <a:pt x="1344352" y="1785083"/>
                            <a:pt x="1119744" y="1840201"/>
                          </a:cubicBezTo>
                          <a:cubicBezTo>
                            <a:pt x="895136" y="1895319"/>
                            <a:pt x="733058" y="1796505"/>
                            <a:pt x="551836" y="1840201"/>
                          </a:cubicBezTo>
                          <a:cubicBezTo>
                            <a:pt x="370614" y="1883897"/>
                            <a:pt x="128539" y="1777467"/>
                            <a:pt x="0" y="1840201"/>
                          </a:cubicBezTo>
                          <a:cubicBezTo>
                            <a:pt x="-21210" y="1697784"/>
                            <a:pt x="43370" y="1503728"/>
                            <a:pt x="0" y="1361749"/>
                          </a:cubicBezTo>
                          <a:cubicBezTo>
                            <a:pt x="-43370" y="1219770"/>
                            <a:pt x="28425" y="1088866"/>
                            <a:pt x="0" y="883296"/>
                          </a:cubicBezTo>
                          <a:cubicBezTo>
                            <a:pt x="-28425" y="677726"/>
                            <a:pt x="14291" y="615980"/>
                            <a:pt x="0" y="478452"/>
                          </a:cubicBezTo>
                          <a:cubicBezTo>
                            <a:pt x="-14291" y="340924"/>
                            <a:pt x="54474" y="208658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>
                <a:solidFill>
                  <a:schemeClr val="tx1"/>
                </a:solidFill>
                <a:latin typeface="Gilroy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73" name="Rechteck 72">
              <a:extLst>
                <a:ext uri="{FF2B5EF4-FFF2-40B4-BE49-F238E27FC236}">
                  <a16:creationId xmlns:a16="http://schemas.microsoft.com/office/drawing/2014/main" id="{3541A1E2-F895-D1AE-81DD-F48B67B6C18F}"/>
                </a:ext>
              </a:extLst>
            </p:cNvPr>
            <p:cNvSpPr/>
            <p:nvPr/>
          </p:nvSpPr>
          <p:spPr>
            <a:xfrm>
              <a:off x="7653622" y="2151623"/>
              <a:ext cx="2302817" cy="297254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189338486">
                    <a:custGeom>
                      <a:avLst/>
                      <a:gdLst>
                        <a:gd name="connsiteX0" fmla="*/ 0 w 1607288"/>
                        <a:gd name="connsiteY0" fmla="*/ 0 h 2074734"/>
                        <a:gd name="connsiteX1" fmla="*/ 503617 w 1607288"/>
                        <a:gd name="connsiteY1" fmla="*/ 0 h 2074734"/>
                        <a:gd name="connsiteX2" fmla="*/ 991161 w 1607288"/>
                        <a:gd name="connsiteY2" fmla="*/ 0 h 2074734"/>
                        <a:gd name="connsiteX3" fmla="*/ 1607288 w 1607288"/>
                        <a:gd name="connsiteY3" fmla="*/ 0 h 2074734"/>
                        <a:gd name="connsiteX4" fmla="*/ 1607288 w 1607288"/>
                        <a:gd name="connsiteY4" fmla="*/ 497936 h 2074734"/>
                        <a:gd name="connsiteX5" fmla="*/ 1607288 w 1607288"/>
                        <a:gd name="connsiteY5" fmla="*/ 995872 h 2074734"/>
                        <a:gd name="connsiteX6" fmla="*/ 1607288 w 1607288"/>
                        <a:gd name="connsiteY6" fmla="*/ 1473061 h 2074734"/>
                        <a:gd name="connsiteX7" fmla="*/ 1607288 w 1607288"/>
                        <a:gd name="connsiteY7" fmla="*/ 2074734 h 2074734"/>
                        <a:gd name="connsiteX8" fmla="*/ 1119744 w 1607288"/>
                        <a:gd name="connsiteY8" fmla="*/ 2074734 h 2074734"/>
                        <a:gd name="connsiteX9" fmla="*/ 551836 w 1607288"/>
                        <a:gd name="connsiteY9" fmla="*/ 2074734 h 2074734"/>
                        <a:gd name="connsiteX10" fmla="*/ 0 w 1607288"/>
                        <a:gd name="connsiteY10" fmla="*/ 2074734 h 2074734"/>
                        <a:gd name="connsiteX11" fmla="*/ 0 w 1607288"/>
                        <a:gd name="connsiteY11" fmla="*/ 1535303 h 2074734"/>
                        <a:gd name="connsiteX12" fmla="*/ 0 w 1607288"/>
                        <a:gd name="connsiteY12" fmla="*/ 995872 h 2074734"/>
                        <a:gd name="connsiteX13" fmla="*/ 0 w 1607288"/>
                        <a:gd name="connsiteY13" fmla="*/ 539431 h 2074734"/>
                        <a:gd name="connsiteX14" fmla="*/ 0 w 1607288"/>
                        <a:gd name="connsiteY14" fmla="*/ 0 h 20747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607288" h="2074734" extrusionOk="0">
                          <a:moveTo>
                            <a:pt x="0" y="0"/>
                          </a:moveTo>
                          <a:cubicBezTo>
                            <a:pt x="110759" y="-21018"/>
                            <a:pt x="328834" y="55031"/>
                            <a:pt x="503617" y="0"/>
                          </a:cubicBezTo>
                          <a:cubicBezTo>
                            <a:pt x="678400" y="-55031"/>
                            <a:pt x="869828" y="17884"/>
                            <a:pt x="991161" y="0"/>
                          </a:cubicBezTo>
                          <a:cubicBezTo>
                            <a:pt x="1112494" y="-17884"/>
                            <a:pt x="1413143" y="40703"/>
                            <a:pt x="1607288" y="0"/>
                          </a:cubicBezTo>
                          <a:cubicBezTo>
                            <a:pt x="1633228" y="124428"/>
                            <a:pt x="1571238" y="346430"/>
                            <a:pt x="1607288" y="497936"/>
                          </a:cubicBezTo>
                          <a:cubicBezTo>
                            <a:pt x="1643338" y="649442"/>
                            <a:pt x="1547607" y="826048"/>
                            <a:pt x="1607288" y="995872"/>
                          </a:cubicBezTo>
                          <a:cubicBezTo>
                            <a:pt x="1666969" y="1165696"/>
                            <a:pt x="1600913" y="1267566"/>
                            <a:pt x="1607288" y="1473061"/>
                          </a:cubicBezTo>
                          <a:cubicBezTo>
                            <a:pt x="1613663" y="1678556"/>
                            <a:pt x="1544509" y="1891898"/>
                            <a:pt x="1607288" y="2074734"/>
                          </a:cubicBezTo>
                          <a:cubicBezTo>
                            <a:pt x="1378475" y="2082993"/>
                            <a:pt x="1344352" y="2019616"/>
                            <a:pt x="1119744" y="2074734"/>
                          </a:cubicBezTo>
                          <a:cubicBezTo>
                            <a:pt x="895136" y="2129852"/>
                            <a:pt x="733058" y="2031038"/>
                            <a:pt x="551836" y="2074734"/>
                          </a:cubicBezTo>
                          <a:cubicBezTo>
                            <a:pt x="370614" y="2118430"/>
                            <a:pt x="128539" y="2012000"/>
                            <a:pt x="0" y="2074734"/>
                          </a:cubicBezTo>
                          <a:cubicBezTo>
                            <a:pt x="-41583" y="1909695"/>
                            <a:pt x="27158" y="1698247"/>
                            <a:pt x="0" y="1535303"/>
                          </a:cubicBezTo>
                          <a:cubicBezTo>
                            <a:pt x="-27158" y="1372359"/>
                            <a:pt x="37193" y="1223983"/>
                            <a:pt x="0" y="995872"/>
                          </a:cubicBezTo>
                          <a:cubicBezTo>
                            <a:pt x="-37193" y="767761"/>
                            <a:pt x="19597" y="734098"/>
                            <a:pt x="0" y="539431"/>
                          </a:cubicBezTo>
                          <a:cubicBezTo>
                            <a:pt x="-19597" y="344764"/>
                            <a:pt x="18161" y="239515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>
                <a:solidFill>
                  <a:schemeClr val="tx1"/>
                </a:solidFill>
                <a:latin typeface="Gilroy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74" name="Rechteck 73">
              <a:extLst>
                <a:ext uri="{FF2B5EF4-FFF2-40B4-BE49-F238E27FC236}">
                  <a16:creationId xmlns:a16="http://schemas.microsoft.com/office/drawing/2014/main" id="{D0B6BDE0-DD1D-66D4-B990-FCAA98D12DF7}"/>
                </a:ext>
              </a:extLst>
            </p:cNvPr>
            <p:cNvSpPr/>
            <p:nvPr/>
          </p:nvSpPr>
          <p:spPr>
            <a:xfrm>
              <a:off x="1403387" y="3392308"/>
              <a:ext cx="2302817" cy="437296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971825985">
                    <a:custGeom>
                      <a:avLst/>
                      <a:gdLst>
                        <a:gd name="connsiteX0" fmla="*/ 0 w 2207866"/>
                        <a:gd name="connsiteY0" fmla="*/ 0 h 305218"/>
                        <a:gd name="connsiteX1" fmla="*/ 529888 w 2207866"/>
                        <a:gd name="connsiteY1" fmla="*/ 0 h 305218"/>
                        <a:gd name="connsiteX2" fmla="*/ 1037697 w 2207866"/>
                        <a:gd name="connsiteY2" fmla="*/ 0 h 305218"/>
                        <a:gd name="connsiteX3" fmla="*/ 1523428 w 2207866"/>
                        <a:gd name="connsiteY3" fmla="*/ 0 h 305218"/>
                        <a:gd name="connsiteX4" fmla="*/ 2207866 w 2207866"/>
                        <a:gd name="connsiteY4" fmla="*/ 0 h 305218"/>
                        <a:gd name="connsiteX5" fmla="*/ 2207866 w 2207866"/>
                        <a:gd name="connsiteY5" fmla="*/ 305218 h 305218"/>
                        <a:gd name="connsiteX6" fmla="*/ 1633821 w 2207866"/>
                        <a:gd name="connsiteY6" fmla="*/ 305218 h 305218"/>
                        <a:gd name="connsiteX7" fmla="*/ 1059776 w 2207866"/>
                        <a:gd name="connsiteY7" fmla="*/ 305218 h 305218"/>
                        <a:gd name="connsiteX8" fmla="*/ 551967 w 2207866"/>
                        <a:gd name="connsiteY8" fmla="*/ 305218 h 305218"/>
                        <a:gd name="connsiteX9" fmla="*/ 0 w 2207866"/>
                        <a:gd name="connsiteY9" fmla="*/ 305218 h 305218"/>
                        <a:gd name="connsiteX10" fmla="*/ 0 w 2207866"/>
                        <a:gd name="connsiteY10" fmla="*/ 0 h 3052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207866" h="305218" fill="none" extrusionOk="0">
                          <a:moveTo>
                            <a:pt x="0" y="0"/>
                          </a:moveTo>
                          <a:cubicBezTo>
                            <a:pt x="229190" y="-18394"/>
                            <a:pt x="307677" y="41143"/>
                            <a:pt x="529888" y="0"/>
                          </a:cubicBezTo>
                          <a:cubicBezTo>
                            <a:pt x="752099" y="-41143"/>
                            <a:pt x="893935" y="7805"/>
                            <a:pt x="1037697" y="0"/>
                          </a:cubicBezTo>
                          <a:cubicBezTo>
                            <a:pt x="1181459" y="-7805"/>
                            <a:pt x="1298420" y="37450"/>
                            <a:pt x="1523428" y="0"/>
                          </a:cubicBezTo>
                          <a:cubicBezTo>
                            <a:pt x="1748436" y="-37450"/>
                            <a:pt x="2050566" y="52683"/>
                            <a:pt x="2207866" y="0"/>
                          </a:cubicBezTo>
                          <a:cubicBezTo>
                            <a:pt x="2238411" y="114588"/>
                            <a:pt x="2190850" y="196146"/>
                            <a:pt x="2207866" y="305218"/>
                          </a:cubicBezTo>
                          <a:cubicBezTo>
                            <a:pt x="2017731" y="322620"/>
                            <a:pt x="1866173" y="284902"/>
                            <a:pt x="1633821" y="305218"/>
                          </a:cubicBezTo>
                          <a:cubicBezTo>
                            <a:pt x="1401470" y="325534"/>
                            <a:pt x="1191771" y="236374"/>
                            <a:pt x="1059776" y="305218"/>
                          </a:cubicBezTo>
                          <a:cubicBezTo>
                            <a:pt x="927782" y="374062"/>
                            <a:pt x="770032" y="244884"/>
                            <a:pt x="551967" y="305218"/>
                          </a:cubicBezTo>
                          <a:cubicBezTo>
                            <a:pt x="333902" y="365552"/>
                            <a:pt x="237837" y="251638"/>
                            <a:pt x="0" y="305218"/>
                          </a:cubicBezTo>
                          <a:cubicBezTo>
                            <a:pt x="-25409" y="154512"/>
                            <a:pt x="13292" y="142973"/>
                            <a:pt x="0" y="0"/>
                          </a:cubicBezTo>
                          <a:close/>
                        </a:path>
                        <a:path w="2207866" h="305218" stroke="0" extrusionOk="0">
                          <a:moveTo>
                            <a:pt x="0" y="0"/>
                          </a:moveTo>
                          <a:cubicBezTo>
                            <a:pt x="180348" y="-46918"/>
                            <a:pt x="319974" y="249"/>
                            <a:pt x="507809" y="0"/>
                          </a:cubicBezTo>
                          <a:cubicBezTo>
                            <a:pt x="695644" y="-249"/>
                            <a:pt x="842385" y="18375"/>
                            <a:pt x="1037697" y="0"/>
                          </a:cubicBezTo>
                          <a:cubicBezTo>
                            <a:pt x="1233009" y="-18375"/>
                            <a:pt x="1465998" y="32910"/>
                            <a:pt x="1633821" y="0"/>
                          </a:cubicBezTo>
                          <a:cubicBezTo>
                            <a:pt x="1801644" y="-32910"/>
                            <a:pt x="2014418" y="13370"/>
                            <a:pt x="2207866" y="0"/>
                          </a:cubicBezTo>
                          <a:cubicBezTo>
                            <a:pt x="2223765" y="138753"/>
                            <a:pt x="2183841" y="219094"/>
                            <a:pt x="2207866" y="305218"/>
                          </a:cubicBezTo>
                          <a:cubicBezTo>
                            <a:pt x="2024284" y="319661"/>
                            <a:pt x="1951709" y="299169"/>
                            <a:pt x="1700057" y="305218"/>
                          </a:cubicBezTo>
                          <a:cubicBezTo>
                            <a:pt x="1448405" y="311267"/>
                            <a:pt x="1318572" y="249042"/>
                            <a:pt x="1192248" y="305218"/>
                          </a:cubicBezTo>
                          <a:cubicBezTo>
                            <a:pt x="1065924" y="361394"/>
                            <a:pt x="863693" y="297714"/>
                            <a:pt x="706517" y="305218"/>
                          </a:cubicBezTo>
                          <a:cubicBezTo>
                            <a:pt x="549341" y="312722"/>
                            <a:pt x="274648" y="247926"/>
                            <a:pt x="0" y="305218"/>
                          </a:cubicBezTo>
                          <a:cubicBezTo>
                            <a:pt x="-25344" y="214313"/>
                            <a:pt x="35291" y="62703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API</a:t>
              </a:r>
            </a:p>
          </p:txBody>
        </p:sp>
        <p:sp>
          <p:nvSpPr>
            <p:cNvPr id="75" name="Rechteck 74">
              <a:extLst>
                <a:ext uri="{FF2B5EF4-FFF2-40B4-BE49-F238E27FC236}">
                  <a16:creationId xmlns:a16="http://schemas.microsoft.com/office/drawing/2014/main" id="{89D63C0A-B24E-0504-BA3B-63DA52C42822}"/>
                </a:ext>
              </a:extLst>
            </p:cNvPr>
            <p:cNvSpPr/>
            <p:nvPr/>
          </p:nvSpPr>
          <p:spPr>
            <a:xfrm>
              <a:off x="4528505" y="2085553"/>
              <a:ext cx="2302817" cy="437296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971825985">
                    <a:custGeom>
                      <a:avLst/>
                      <a:gdLst>
                        <a:gd name="connsiteX0" fmla="*/ 0 w 2207866"/>
                        <a:gd name="connsiteY0" fmla="*/ 0 h 305218"/>
                        <a:gd name="connsiteX1" fmla="*/ 529888 w 2207866"/>
                        <a:gd name="connsiteY1" fmla="*/ 0 h 305218"/>
                        <a:gd name="connsiteX2" fmla="*/ 1037697 w 2207866"/>
                        <a:gd name="connsiteY2" fmla="*/ 0 h 305218"/>
                        <a:gd name="connsiteX3" fmla="*/ 1523428 w 2207866"/>
                        <a:gd name="connsiteY3" fmla="*/ 0 h 305218"/>
                        <a:gd name="connsiteX4" fmla="*/ 2207866 w 2207866"/>
                        <a:gd name="connsiteY4" fmla="*/ 0 h 305218"/>
                        <a:gd name="connsiteX5" fmla="*/ 2207866 w 2207866"/>
                        <a:gd name="connsiteY5" fmla="*/ 305218 h 305218"/>
                        <a:gd name="connsiteX6" fmla="*/ 1633821 w 2207866"/>
                        <a:gd name="connsiteY6" fmla="*/ 305218 h 305218"/>
                        <a:gd name="connsiteX7" fmla="*/ 1059776 w 2207866"/>
                        <a:gd name="connsiteY7" fmla="*/ 305218 h 305218"/>
                        <a:gd name="connsiteX8" fmla="*/ 551967 w 2207866"/>
                        <a:gd name="connsiteY8" fmla="*/ 305218 h 305218"/>
                        <a:gd name="connsiteX9" fmla="*/ 0 w 2207866"/>
                        <a:gd name="connsiteY9" fmla="*/ 305218 h 305218"/>
                        <a:gd name="connsiteX10" fmla="*/ 0 w 2207866"/>
                        <a:gd name="connsiteY10" fmla="*/ 0 h 3052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207866" h="305218" fill="none" extrusionOk="0">
                          <a:moveTo>
                            <a:pt x="0" y="0"/>
                          </a:moveTo>
                          <a:cubicBezTo>
                            <a:pt x="229190" y="-18394"/>
                            <a:pt x="307677" y="41143"/>
                            <a:pt x="529888" y="0"/>
                          </a:cubicBezTo>
                          <a:cubicBezTo>
                            <a:pt x="752099" y="-41143"/>
                            <a:pt x="893935" y="7805"/>
                            <a:pt x="1037697" y="0"/>
                          </a:cubicBezTo>
                          <a:cubicBezTo>
                            <a:pt x="1181459" y="-7805"/>
                            <a:pt x="1298420" y="37450"/>
                            <a:pt x="1523428" y="0"/>
                          </a:cubicBezTo>
                          <a:cubicBezTo>
                            <a:pt x="1748436" y="-37450"/>
                            <a:pt x="2050566" y="52683"/>
                            <a:pt x="2207866" y="0"/>
                          </a:cubicBezTo>
                          <a:cubicBezTo>
                            <a:pt x="2238411" y="114588"/>
                            <a:pt x="2190850" y="196146"/>
                            <a:pt x="2207866" y="305218"/>
                          </a:cubicBezTo>
                          <a:cubicBezTo>
                            <a:pt x="2017731" y="322620"/>
                            <a:pt x="1866173" y="284902"/>
                            <a:pt x="1633821" y="305218"/>
                          </a:cubicBezTo>
                          <a:cubicBezTo>
                            <a:pt x="1401470" y="325534"/>
                            <a:pt x="1191771" y="236374"/>
                            <a:pt x="1059776" y="305218"/>
                          </a:cubicBezTo>
                          <a:cubicBezTo>
                            <a:pt x="927782" y="374062"/>
                            <a:pt x="770032" y="244884"/>
                            <a:pt x="551967" y="305218"/>
                          </a:cubicBezTo>
                          <a:cubicBezTo>
                            <a:pt x="333902" y="365552"/>
                            <a:pt x="237837" y="251638"/>
                            <a:pt x="0" y="305218"/>
                          </a:cubicBezTo>
                          <a:cubicBezTo>
                            <a:pt x="-25409" y="154512"/>
                            <a:pt x="13292" y="142973"/>
                            <a:pt x="0" y="0"/>
                          </a:cubicBezTo>
                          <a:close/>
                        </a:path>
                        <a:path w="2207866" h="305218" stroke="0" extrusionOk="0">
                          <a:moveTo>
                            <a:pt x="0" y="0"/>
                          </a:moveTo>
                          <a:cubicBezTo>
                            <a:pt x="180348" y="-46918"/>
                            <a:pt x="319974" y="249"/>
                            <a:pt x="507809" y="0"/>
                          </a:cubicBezTo>
                          <a:cubicBezTo>
                            <a:pt x="695644" y="-249"/>
                            <a:pt x="842385" y="18375"/>
                            <a:pt x="1037697" y="0"/>
                          </a:cubicBezTo>
                          <a:cubicBezTo>
                            <a:pt x="1233009" y="-18375"/>
                            <a:pt x="1465998" y="32910"/>
                            <a:pt x="1633821" y="0"/>
                          </a:cubicBezTo>
                          <a:cubicBezTo>
                            <a:pt x="1801644" y="-32910"/>
                            <a:pt x="2014418" y="13370"/>
                            <a:pt x="2207866" y="0"/>
                          </a:cubicBezTo>
                          <a:cubicBezTo>
                            <a:pt x="2223765" y="138753"/>
                            <a:pt x="2183841" y="219094"/>
                            <a:pt x="2207866" y="305218"/>
                          </a:cubicBezTo>
                          <a:cubicBezTo>
                            <a:pt x="2024284" y="319661"/>
                            <a:pt x="1951709" y="299169"/>
                            <a:pt x="1700057" y="305218"/>
                          </a:cubicBezTo>
                          <a:cubicBezTo>
                            <a:pt x="1448405" y="311267"/>
                            <a:pt x="1318572" y="249042"/>
                            <a:pt x="1192248" y="305218"/>
                          </a:cubicBezTo>
                          <a:cubicBezTo>
                            <a:pt x="1065924" y="361394"/>
                            <a:pt x="863693" y="297714"/>
                            <a:pt x="706517" y="305218"/>
                          </a:cubicBezTo>
                          <a:cubicBezTo>
                            <a:pt x="549341" y="312722"/>
                            <a:pt x="274648" y="247926"/>
                            <a:pt x="0" y="305218"/>
                          </a:cubicBezTo>
                          <a:cubicBezTo>
                            <a:pt x="-25344" y="214313"/>
                            <a:pt x="35291" y="62703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API</a:t>
              </a:r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4E2CC574-5D25-4943-9CC3-C256C4680A40}"/>
                </a:ext>
              </a:extLst>
            </p:cNvPr>
            <p:cNvSpPr/>
            <p:nvPr/>
          </p:nvSpPr>
          <p:spPr>
            <a:xfrm>
              <a:off x="7653622" y="1753758"/>
              <a:ext cx="2302817" cy="437296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971825985">
                    <a:custGeom>
                      <a:avLst/>
                      <a:gdLst>
                        <a:gd name="connsiteX0" fmla="*/ 0 w 2207866"/>
                        <a:gd name="connsiteY0" fmla="*/ 0 h 305218"/>
                        <a:gd name="connsiteX1" fmla="*/ 529888 w 2207866"/>
                        <a:gd name="connsiteY1" fmla="*/ 0 h 305218"/>
                        <a:gd name="connsiteX2" fmla="*/ 1037697 w 2207866"/>
                        <a:gd name="connsiteY2" fmla="*/ 0 h 305218"/>
                        <a:gd name="connsiteX3" fmla="*/ 1523428 w 2207866"/>
                        <a:gd name="connsiteY3" fmla="*/ 0 h 305218"/>
                        <a:gd name="connsiteX4" fmla="*/ 2207866 w 2207866"/>
                        <a:gd name="connsiteY4" fmla="*/ 0 h 305218"/>
                        <a:gd name="connsiteX5" fmla="*/ 2207866 w 2207866"/>
                        <a:gd name="connsiteY5" fmla="*/ 305218 h 305218"/>
                        <a:gd name="connsiteX6" fmla="*/ 1633821 w 2207866"/>
                        <a:gd name="connsiteY6" fmla="*/ 305218 h 305218"/>
                        <a:gd name="connsiteX7" fmla="*/ 1059776 w 2207866"/>
                        <a:gd name="connsiteY7" fmla="*/ 305218 h 305218"/>
                        <a:gd name="connsiteX8" fmla="*/ 551967 w 2207866"/>
                        <a:gd name="connsiteY8" fmla="*/ 305218 h 305218"/>
                        <a:gd name="connsiteX9" fmla="*/ 0 w 2207866"/>
                        <a:gd name="connsiteY9" fmla="*/ 305218 h 305218"/>
                        <a:gd name="connsiteX10" fmla="*/ 0 w 2207866"/>
                        <a:gd name="connsiteY10" fmla="*/ 0 h 3052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207866" h="305218" fill="none" extrusionOk="0">
                          <a:moveTo>
                            <a:pt x="0" y="0"/>
                          </a:moveTo>
                          <a:cubicBezTo>
                            <a:pt x="229190" y="-18394"/>
                            <a:pt x="307677" y="41143"/>
                            <a:pt x="529888" y="0"/>
                          </a:cubicBezTo>
                          <a:cubicBezTo>
                            <a:pt x="752099" y="-41143"/>
                            <a:pt x="893935" y="7805"/>
                            <a:pt x="1037697" y="0"/>
                          </a:cubicBezTo>
                          <a:cubicBezTo>
                            <a:pt x="1181459" y="-7805"/>
                            <a:pt x="1298420" y="37450"/>
                            <a:pt x="1523428" y="0"/>
                          </a:cubicBezTo>
                          <a:cubicBezTo>
                            <a:pt x="1748436" y="-37450"/>
                            <a:pt x="2050566" y="52683"/>
                            <a:pt x="2207866" y="0"/>
                          </a:cubicBezTo>
                          <a:cubicBezTo>
                            <a:pt x="2238411" y="114588"/>
                            <a:pt x="2190850" y="196146"/>
                            <a:pt x="2207866" y="305218"/>
                          </a:cubicBezTo>
                          <a:cubicBezTo>
                            <a:pt x="2017731" y="322620"/>
                            <a:pt x="1866173" y="284902"/>
                            <a:pt x="1633821" y="305218"/>
                          </a:cubicBezTo>
                          <a:cubicBezTo>
                            <a:pt x="1401470" y="325534"/>
                            <a:pt x="1191771" y="236374"/>
                            <a:pt x="1059776" y="305218"/>
                          </a:cubicBezTo>
                          <a:cubicBezTo>
                            <a:pt x="927782" y="374062"/>
                            <a:pt x="770032" y="244884"/>
                            <a:pt x="551967" y="305218"/>
                          </a:cubicBezTo>
                          <a:cubicBezTo>
                            <a:pt x="333902" y="365552"/>
                            <a:pt x="237837" y="251638"/>
                            <a:pt x="0" y="305218"/>
                          </a:cubicBezTo>
                          <a:cubicBezTo>
                            <a:pt x="-25409" y="154512"/>
                            <a:pt x="13292" y="142973"/>
                            <a:pt x="0" y="0"/>
                          </a:cubicBezTo>
                          <a:close/>
                        </a:path>
                        <a:path w="2207866" h="305218" stroke="0" extrusionOk="0">
                          <a:moveTo>
                            <a:pt x="0" y="0"/>
                          </a:moveTo>
                          <a:cubicBezTo>
                            <a:pt x="180348" y="-46918"/>
                            <a:pt x="319974" y="249"/>
                            <a:pt x="507809" y="0"/>
                          </a:cubicBezTo>
                          <a:cubicBezTo>
                            <a:pt x="695644" y="-249"/>
                            <a:pt x="842385" y="18375"/>
                            <a:pt x="1037697" y="0"/>
                          </a:cubicBezTo>
                          <a:cubicBezTo>
                            <a:pt x="1233009" y="-18375"/>
                            <a:pt x="1465998" y="32910"/>
                            <a:pt x="1633821" y="0"/>
                          </a:cubicBezTo>
                          <a:cubicBezTo>
                            <a:pt x="1801644" y="-32910"/>
                            <a:pt x="2014418" y="13370"/>
                            <a:pt x="2207866" y="0"/>
                          </a:cubicBezTo>
                          <a:cubicBezTo>
                            <a:pt x="2223765" y="138753"/>
                            <a:pt x="2183841" y="219094"/>
                            <a:pt x="2207866" y="305218"/>
                          </a:cubicBezTo>
                          <a:cubicBezTo>
                            <a:pt x="2024284" y="319661"/>
                            <a:pt x="1951709" y="299169"/>
                            <a:pt x="1700057" y="305218"/>
                          </a:cubicBezTo>
                          <a:cubicBezTo>
                            <a:pt x="1448405" y="311267"/>
                            <a:pt x="1318572" y="249042"/>
                            <a:pt x="1192248" y="305218"/>
                          </a:cubicBezTo>
                          <a:cubicBezTo>
                            <a:pt x="1065924" y="361394"/>
                            <a:pt x="863693" y="297714"/>
                            <a:pt x="706517" y="305218"/>
                          </a:cubicBezTo>
                          <a:cubicBezTo>
                            <a:pt x="549341" y="312722"/>
                            <a:pt x="274648" y="247926"/>
                            <a:pt x="0" y="305218"/>
                          </a:cubicBezTo>
                          <a:cubicBezTo>
                            <a:pt x="-25344" y="214313"/>
                            <a:pt x="35291" y="62703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API oder GUI</a:t>
              </a:r>
            </a:p>
          </p:txBody>
        </p:sp>
        <p:pic>
          <p:nvPicPr>
            <p:cNvPr id="77" name="Grafik 76">
              <a:extLst>
                <a:ext uri="{FF2B5EF4-FFF2-40B4-BE49-F238E27FC236}">
                  <a16:creationId xmlns:a16="http://schemas.microsoft.com/office/drawing/2014/main" id="{23939B3B-4747-E74B-62EB-A193483AE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3035" y="3791815"/>
              <a:ext cx="1265382" cy="1265382"/>
            </a:xfrm>
            <a:prstGeom prst="rect">
              <a:avLst/>
            </a:prstGeom>
          </p:spPr>
        </p:pic>
        <p:pic>
          <p:nvPicPr>
            <p:cNvPr id="78" name="Grafik 77">
              <a:extLst>
                <a:ext uri="{FF2B5EF4-FFF2-40B4-BE49-F238E27FC236}">
                  <a16:creationId xmlns:a16="http://schemas.microsoft.com/office/drawing/2014/main" id="{493AD2D2-D43C-9575-82B0-EB6A032A3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09784" y="3791815"/>
              <a:ext cx="1265382" cy="1265382"/>
            </a:xfrm>
            <a:prstGeom prst="rect">
              <a:avLst/>
            </a:prstGeom>
          </p:spPr>
        </p:pic>
        <p:pic>
          <p:nvPicPr>
            <p:cNvPr id="79" name="Grafik 78">
              <a:extLst>
                <a:ext uri="{FF2B5EF4-FFF2-40B4-BE49-F238E27FC236}">
                  <a16:creationId xmlns:a16="http://schemas.microsoft.com/office/drawing/2014/main" id="{365EDB69-FEEB-D2CF-72A5-F28AEE024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09784" y="2564222"/>
              <a:ext cx="1265382" cy="1265382"/>
            </a:xfrm>
            <a:prstGeom prst="rect">
              <a:avLst/>
            </a:prstGeom>
          </p:spPr>
        </p:pic>
      </p:grpSp>
      <p:sp>
        <p:nvSpPr>
          <p:cNvPr id="80" name="Sprechblase: rechteckig 79">
            <a:extLst>
              <a:ext uri="{FF2B5EF4-FFF2-40B4-BE49-F238E27FC236}">
                <a16:creationId xmlns:a16="http://schemas.microsoft.com/office/drawing/2014/main" id="{EA42FFE5-A962-24F0-A94F-687A8E83E94D}"/>
              </a:ext>
            </a:extLst>
          </p:cNvPr>
          <p:cNvSpPr/>
          <p:nvPr/>
        </p:nvSpPr>
        <p:spPr>
          <a:xfrm>
            <a:off x="291292" y="1873248"/>
            <a:ext cx="2539632" cy="956231"/>
          </a:xfrm>
          <a:prstGeom prst="wedgeRectCallout">
            <a:avLst>
              <a:gd name="adj1" fmla="val 61947"/>
              <a:gd name="adj2" fmla="val 41478"/>
            </a:avLst>
          </a:prstGeom>
          <a:solidFill>
            <a:schemeClr val="bg1"/>
          </a:solidFill>
          <a:ln>
            <a:solidFill>
              <a:srgbClr val="42D0C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Oberhalb der Programmierschnittstelle (API) oder der Benutzeroberfläche (GUI) werden Menschen manuell tätig.</a:t>
            </a:r>
          </a:p>
        </p:txBody>
      </p:sp>
    </p:spTree>
    <p:extLst>
      <p:ext uri="{BB962C8B-B14F-4D97-AF65-F5344CB8AC3E}">
        <p14:creationId xmlns:p14="http://schemas.microsoft.com/office/powerpoint/2010/main" val="1091680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523F8-1951-FEEA-58D9-EB6F63ABB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Zur Person: Gregor Schumacher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8472426-1104-347E-CA8A-EA92250D5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5188" y="1508241"/>
            <a:ext cx="3125787" cy="446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40147DE-FE79-F87A-B259-5148B7D05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591862"/>
              </p:ext>
            </p:extLst>
          </p:nvPr>
        </p:nvGraphicFramePr>
        <p:xfrm>
          <a:off x="676275" y="1943100"/>
          <a:ext cx="7239000" cy="28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6227">
                  <a:extLst>
                    <a:ext uri="{9D8B030D-6E8A-4147-A177-3AD203B41FA5}">
                      <a16:colId xmlns:a16="http://schemas.microsoft.com/office/drawing/2014/main" val="2329896939"/>
                    </a:ext>
                  </a:extLst>
                </a:gridCol>
                <a:gridCol w="2612399">
                  <a:extLst>
                    <a:ext uri="{9D8B030D-6E8A-4147-A177-3AD203B41FA5}">
                      <a16:colId xmlns:a16="http://schemas.microsoft.com/office/drawing/2014/main" val="828555124"/>
                    </a:ext>
                  </a:extLst>
                </a:gridCol>
                <a:gridCol w="3220374">
                  <a:extLst>
                    <a:ext uri="{9D8B030D-6E8A-4147-A177-3AD203B41FA5}">
                      <a16:colId xmlns:a16="http://schemas.microsoft.com/office/drawing/2014/main" val="2565105628"/>
                    </a:ext>
                  </a:extLst>
                </a:gridCol>
              </a:tblGrid>
              <a:tr h="409575">
                <a:tc>
                  <a:txBody>
                    <a:bodyPr/>
                    <a:lstStyle/>
                    <a:p>
                      <a:r>
                        <a:rPr lang="de-DE" sz="1200" b="1" kern="1200" dirty="0">
                          <a:solidFill>
                            <a:schemeClr val="lt1"/>
                          </a:solidFill>
                          <a:latin typeface="Gilroy Bold" panose="00000500000000000000" pitchFamily="50" charset="0"/>
                          <a:ea typeface="+mn-ea"/>
                          <a:cs typeface="+mn-cs"/>
                        </a:rPr>
                        <a:t>Zeit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kern="1200" dirty="0">
                          <a:solidFill>
                            <a:schemeClr val="lt1"/>
                          </a:solidFill>
                          <a:latin typeface="Gilroy Bold" panose="00000500000000000000" pitchFamily="50" charset="0"/>
                          <a:ea typeface="+mn-ea"/>
                          <a:cs typeface="+mn-cs"/>
                        </a:rPr>
                        <a:t>Thema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kern="1200" dirty="0">
                          <a:solidFill>
                            <a:schemeClr val="lt1"/>
                          </a:solidFill>
                          <a:latin typeface="Gilroy Bold" panose="00000500000000000000" pitchFamily="50" charset="0"/>
                          <a:ea typeface="+mn-ea"/>
                          <a:cs typeface="+mn-cs"/>
                        </a:rPr>
                        <a:t>Details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704488"/>
                  </a:ext>
                </a:extLst>
              </a:tr>
              <a:tr h="779425">
                <a:tc>
                  <a:txBody>
                    <a:bodyPr/>
                    <a:lstStyle/>
                    <a:p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Gilroy Bold" panose="00000800000000000000" pitchFamily="50" charset="0"/>
                          <a:ea typeface="+mn-ea"/>
                          <a:cs typeface="+mn-cs"/>
                        </a:rPr>
                        <a:t>Seit 2002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0" dirty="0">
                          <a:latin typeface="Gilroy Bold" panose="00000800000000000000" pitchFamily="50" charset="0"/>
                        </a:rPr>
                        <a:t>Bertelsmann-Umfeld + externe Beratung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Gilroy" panose="00000500000000000000" pitchFamily="50" charset="0"/>
                        </a:rPr>
                        <a:t>BMG, Arvato Systems, </a:t>
                      </a:r>
                      <a:r>
                        <a:rPr lang="de-DE" sz="1400" dirty="0" err="1">
                          <a:latin typeface="Gilroy" panose="00000500000000000000" pitchFamily="50" charset="0"/>
                        </a:rPr>
                        <a:t>Riverty</a:t>
                      </a:r>
                      <a:r>
                        <a:rPr lang="de-DE" sz="1400" dirty="0">
                          <a:latin typeface="Gilroy" panose="00000500000000000000" pitchFamily="50" charset="0"/>
                        </a:rPr>
                        <a:t> (Finance)</a:t>
                      </a:r>
                    </a:p>
                    <a:p>
                      <a:r>
                        <a:rPr lang="de-DE" sz="1400" dirty="0">
                          <a:latin typeface="Gilroy" panose="00000500000000000000" pitchFamily="50" charset="0"/>
                        </a:rPr>
                        <a:t>Accenture, </a:t>
                      </a:r>
                      <a:r>
                        <a:rPr lang="de-DE" sz="1400" dirty="0" err="1">
                          <a:latin typeface="Gilroy" panose="00000500000000000000" pitchFamily="50" charset="0"/>
                        </a:rPr>
                        <a:t>cidpartners</a:t>
                      </a:r>
                      <a:endParaRPr lang="de-DE" sz="1400" dirty="0">
                        <a:latin typeface="Gilroy" panose="00000500000000000000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262822"/>
                  </a:ext>
                </a:extLst>
              </a:tr>
              <a:tr h="705391">
                <a:tc>
                  <a:txBody>
                    <a:bodyPr/>
                    <a:lstStyle/>
                    <a:p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Gilroy Bold" panose="00000800000000000000" pitchFamily="50" charset="0"/>
                          <a:ea typeface="+mn-ea"/>
                          <a:cs typeface="+mn-cs"/>
                        </a:rPr>
                        <a:t>Seit 2014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0" dirty="0">
                          <a:latin typeface="Gilroy Bold" panose="00000800000000000000" pitchFamily="50" charset="0"/>
                        </a:rPr>
                        <a:t>Management von </a:t>
                      </a:r>
                      <a:r>
                        <a:rPr lang="de-DE" b="0" dirty="0" err="1">
                          <a:latin typeface="Gilroy Bold" panose="00000800000000000000" pitchFamily="50" charset="0"/>
                        </a:rPr>
                        <a:t>OnPrem</a:t>
                      </a:r>
                      <a:r>
                        <a:rPr lang="de-DE" b="0" dirty="0">
                          <a:latin typeface="Gilroy Bold" panose="00000800000000000000" pitchFamily="50" charset="0"/>
                        </a:rPr>
                        <a:t> zur Cloud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Gilroy" panose="00000500000000000000" pitchFamily="50" charset="0"/>
                        </a:rPr>
                        <a:t>Organisations-Transformation, Change-Management, Geschäfts-Entwicklung.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0562162"/>
                  </a:ext>
                </a:extLst>
              </a:tr>
              <a:tr h="705391">
                <a:tc>
                  <a:txBody>
                    <a:bodyPr/>
                    <a:lstStyle/>
                    <a:p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Gilroy Bold" panose="00000800000000000000" pitchFamily="50" charset="0"/>
                          <a:ea typeface="+mn-ea"/>
                          <a:cs typeface="+mn-cs"/>
                        </a:rPr>
                        <a:t>+15 Jahre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0" dirty="0">
                          <a:latin typeface="Gilroy Bold" panose="00000800000000000000" pitchFamily="50" charset="0"/>
                        </a:rPr>
                        <a:t>Interne Verantwortung und Beratung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Gilroy" panose="00000500000000000000" pitchFamily="50" charset="0"/>
                        </a:rPr>
                        <a:t>Software Transformation, Infrastruktur-Transformation, Kosten-Senkung, Software-Entwicklung.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02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98719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A92814-351E-E4FC-8FF9-06A5409E3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Beispiele für IaaS, PaaS und SaaS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544411E-64A6-3D1B-8ACC-D73F78131EEA}"/>
              </a:ext>
            </a:extLst>
          </p:cNvPr>
          <p:cNvGrpSpPr/>
          <p:nvPr/>
        </p:nvGrpSpPr>
        <p:grpSpPr>
          <a:xfrm>
            <a:off x="1612167" y="1349067"/>
            <a:ext cx="9375353" cy="4755275"/>
            <a:chOff x="1612167" y="1349067"/>
            <a:chExt cx="9375353" cy="4755275"/>
          </a:xfrm>
        </p:grpSpPr>
        <p:grpSp>
          <p:nvGrpSpPr>
            <p:cNvPr id="45" name="Gruppieren 44">
              <a:extLst>
                <a:ext uri="{FF2B5EF4-FFF2-40B4-BE49-F238E27FC236}">
                  <a16:creationId xmlns:a16="http://schemas.microsoft.com/office/drawing/2014/main" id="{F41FD46A-C524-4C2D-FFEC-792B1977A21F}"/>
                </a:ext>
              </a:extLst>
            </p:cNvPr>
            <p:cNvGrpSpPr/>
            <p:nvPr/>
          </p:nvGrpSpPr>
          <p:grpSpPr>
            <a:xfrm>
              <a:off x="1612167" y="2019569"/>
              <a:ext cx="9375353" cy="4084773"/>
              <a:chOff x="992238" y="1753758"/>
              <a:chExt cx="9375353" cy="4084773"/>
            </a:xfrm>
          </p:grpSpPr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73D131D3-6676-F467-0392-6C1A312065DE}"/>
                  </a:ext>
                </a:extLst>
              </p:cNvPr>
              <p:cNvSpPr/>
              <p:nvPr/>
            </p:nvSpPr>
            <p:spPr>
              <a:xfrm>
                <a:off x="992239" y="4136763"/>
                <a:ext cx="3125118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Rechenleistung</a:t>
                </a:r>
              </a:p>
            </p:txBody>
          </p:sp>
          <p:sp>
            <p:nvSpPr>
              <p:cNvPr id="47" name="Rechteck 46">
                <a:extLst>
                  <a:ext uri="{FF2B5EF4-FFF2-40B4-BE49-F238E27FC236}">
                    <a16:creationId xmlns:a16="http://schemas.microsoft.com/office/drawing/2014/main" id="{D61E9A6D-1298-FF57-3E38-CC84B8B41829}"/>
                  </a:ext>
                </a:extLst>
              </p:cNvPr>
              <p:cNvSpPr/>
              <p:nvPr/>
            </p:nvSpPr>
            <p:spPr>
              <a:xfrm>
                <a:off x="992238" y="4793309"/>
                <a:ext cx="3125118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Netzwerk</a:t>
                </a:r>
              </a:p>
            </p:txBody>
          </p:sp>
          <p:sp>
            <p:nvSpPr>
              <p:cNvPr id="48" name="Rechteck 47">
                <a:extLst>
                  <a:ext uri="{FF2B5EF4-FFF2-40B4-BE49-F238E27FC236}">
                    <a16:creationId xmlns:a16="http://schemas.microsoft.com/office/drawing/2014/main" id="{457BBA01-2546-590A-E8C2-6F71D3816415}"/>
                  </a:ext>
                </a:extLst>
              </p:cNvPr>
              <p:cNvSpPr/>
              <p:nvPr/>
            </p:nvSpPr>
            <p:spPr>
              <a:xfrm>
                <a:off x="992238" y="4462452"/>
                <a:ext cx="3125118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Speicher</a:t>
                </a:r>
              </a:p>
            </p:txBody>
          </p:sp>
          <p:sp>
            <p:nvSpPr>
              <p:cNvPr id="49" name="Rechteck 48">
                <a:extLst>
                  <a:ext uri="{FF2B5EF4-FFF2-40B4-BE49-F238E27FC236}">
                    <a16:creationId xmlns:a16="http://schemas.microsoft.com/office/drawing/2014/main" id="{8D6F0E7C-17A6-B151-7DC1-B53F6D827EDE}"/>
                  </a:ext>
                </a:extLst>
              </p:cNvPr>
              <p:cNvSpPr/>
              <p:nvPr/>
            </p:nvSpPr>
            <p:spPr>
              <a:xfrm>
                <a:off x="4117358" y="4136763"/>
                <a:ext cx="3125116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Rechenleistung</a:t>
                </a:r>
              </a:p>
            </p:txBody>
          </p:sp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A8E4DE7C-E270-313B-E912-9A10809465B0}"/>
                  </a:ext>
                </a:extLst>
              </p:cNvPr>
              <p:cNvSpPr/>
              <p:nvPr/>
            </p:nvSpPr>
            <p:spPr>
              <a:xfrm>
                <a:off x="4117357" y="4793309"/>
                <a:ext cx="3125116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Netzwerk</a:t>
                </a:r>
              </a:p>
            </p:txBody>
          </p:sp>
          <p:sp>
            <p:nvSpPr>
              <p:cNvPr id="51" name="Rechteck 50">
                <a:extLst>
                  <a:ext uri="{FF2B5EF4-FFF2-40B4-BE49-F238E27FC236}">
                    <a16:creationId xmlns:a16="http://schemas.microsoft.com/office/drawing/2014/main" id="{82A2D777-05FC-F69D-8E55-05F63A76C666}"/>
                  </a:ext>
                </a:extLst>
              </p:cNvPr>
              <p:cNvSpPr/>
              <p:nvPr/>
            </p:nvSpPr>
            <p:spPr>
              <a:xfrm>
                <a:off x="4117358" y="4462452"/>
                <a:ext cx="3125116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Speicher</a:t>
                </a:r>
              </a:p>
            </p:txBody>
          </p:sp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6FA7C46F-8C70-86F9-1E14-6B607AD23FB0}"/>
                  </a:ext>
                </a:extLst>
              </p:cNvPr>
              <p:cNvSpPr/>
              <p:nvPr/>
            </p:nvSpPr>
            <p:spPr>
              <a:xfrm>
                <a:off x="4117358" y="3144193"/>
                <a:ext cx="3125116" cy="330857"/>
              </a:xfrm>
              <a:prstGeom prst="rect">
                <a:avLst/>
              </a:prstGeom>
              <a:solidFill>
                <a:srgbClr val="42D0C6">
                  <a:alpha val="2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Datenbanken</a:t>
                </a:r>
              </a:p>
            </p:txBody>
          </p:sp>
          <p:sp>
            <p:nvSpPr>
              <p:cNvPr id="53" name="Rechteck 52">
                <a:extLst>
                  <a:ext uri="{FF2B5EF4-FFF2-40B4-BE49-F238E27FC236}">
                    <a16:creationId xmlns:a16="http://schemas.microsoft.com/office/drawing/2014/main" id="{9D3C79FB-9266-8D2E-7CF1-5EE91A6FE4CB}"/>
                  </a:ext>
                </a:extLst>
              </p:cNvPr>
              <p:cNvSpPr/>
              <p:nvPr/>
            </p:nvSpPr>
            <p:spPr>
              <a:xfrm>
                <a:off x="4117357" y="3805906"/>
                <a:ext cx="3125116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Virtualisierung</a:t>
                </a:r>
              </a:p>
            </p:txBody>
          </p:sp>
          <p:sp>
            <p:nvSpPr>
              <p:cNvPr id="54" name="Rechteck 53">
                <a:extLst>
                  <a:ext uri="{FF2B5EF4-FFF2-40B4-BE49-F238E27FC236}">
                    <a16:creationId xmlns:a16="http://schemas.microsoft.com/office/drawing/2014/main" id="{FFB89C39-2B35-0E46-A1A4-6BAE0009DCF6}"/>
                  </a:ext>
                </a:extLst>
              </p:cNvPr>
              <p:cNvSpPr/>
              <p:nvPr/>
            </p:nvSpPr>
            <p:spPr>
              <a:xfrm>
                <a:off x="4117358" y="3475050"/>
                <a:ext cx="3125116" cy="330857"/>
              </a:xfrm>
              <a:prstGeom prst="rect">
                <a:avLst/>
              </a:prstGeom>
              <a:solidFill>
                <a:srgbClr val="42D0C6">
                  <a:alpha val="2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Betriebssystem</a:t>
                </a:r>
              </a:p>
            </p:txBody>
          </p:sp>
          <p:sp>
            <p:nvSpPr>
              <p:cNvPr id="55" name="Rechteck 54">
                <a:extLst>
                  <a:ext uri="{FF2B5EF4-FFF2-40B4-BE49-F238E27FC236}">
                    <a16:creationId xmlns:a16="http://schemas.microsoft.com/office/drawing/2014/main" id="{E610E5EB-A66D-849E-88EB-06700B143B33}"/>
                  </a:ext>
                </a:extLst>
              </p:cNvPr>
              <p:cNvSpPr/>
              <p:nvPr/>
            </p:nvSpPr>
            <p:spPr>
              <a:xfrm>
                <a:off x="4117358" y="2813336"/>
                <a:ext cx="3125116" cy="330857"/>
              </a:xfrm>
              <a:prstGeom prst="rect">
                <a:avLst/>
              </a:prstGeom>
              <a:solidFill>
                <a:srgbClr val="42D0C6">
                  <a:alpha val="2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 err="1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Runtimes</a:t>
                </a: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 &amp; Libraries</a:t>
                </a:r>
              </a:p>
            </p:txBody>
          </p:sp>
          <p:sp>
            <p:nvSpPr>
              <p:cNvPr id="56" name="Rechteck 55">
                <a:extLst>
                  <a:ext uri="{FF2B5EF4-FFF2-40B4-BE49-F238E27FC236}">
                    <a16:creationId xmlns:a16="http://schemas.microsoft.com/office/drawing/2014/main" id="{A70D4472-6610-D107-A989-7A8C0B8A8AEF}"/>
                  </a:ext>
                </a:extLst>
              </p:cNvPr>
              <p:cNvSpPr/>
              <p:nvPr/>
            </p:nvSpPr>
            <p:spPr>
              <a:xfrm>
                <a:off x="4117358" y="2487647"/>
                <a:ext cx="3125116" cy="330857"/>
              </a:xfrm>
              <a:prstGeom prst="rect">
                <a:avLst/>
              </a:prstGeom>
              <a:solidFill>
                <a:srgbClr val="42D0C6">
                  <a:alpha val="2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Security &amp; Integration</a:t>
                </a:r>
              </a:p>
            </p:txBody>
          </p:sp>
          <p:sp>
            <p:nvSpPr>
              <p:cNvPr id="57" name="Rechteck 56">
                <a:extLst>
                  <a:ext uri="{FF2B5EF4-FFF2-40B4-BE49-F238E27FC236}">
                    <a16:creationId xmlns:a16="http://schemas.microsoft.com/office/drawing/2014/main" id="{985DBE33-3292-6F91-B781-55B9CBE3B0B4}"/>
                  </a:ext>
                </a:extLst>
              </p:cNvPr>
              <p:cNvSpPr/>
              <p:nvPr/>
            </p:nvSpPr>
            <p:spPr>
              <a:xfrm>
                <a:off x="992240" y="3805906"/>
                <a:ext cx="3125116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Virtualisierung</a:t>
                </a:r>
              </a:p>
            </p:txBody>
          </p:sp>
          <p:sp>
            <p:nvSpPr>
              <p:cNvPr id="58" name="Rechteck 57">
                <a:extLst>
                  <a:ext uri="{FF2B5EF4-FFF2-40B4-BE49-F238E27FC236}">
                    <a16:creationId xmlns:a16="http://schemas.microsoft.com/office/drawing/2014/main" id="{27EC53A2-A4AF-5D5F-2D93-75755C5DFEC2}"/>
                  </a:ext>
                </a:extLst>
              </p:cNvPr>
              <p:cNvSpPr/>
              <p:nvPr/>
            </p:nvSpPr>
            <p:spPr>
              <a:xfrm>
                <a:off x="7242473" y="4136763"/>
                <a:ext cx="3125118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Rechenleistung</a:t>
                </a:r>
              </a:p>
            </p:txBody>
          </p:sp>
          <p:sp>
            <p:nvSpPr>
              <p:cNvPr id="59" name="Rechteck 58">
                <a:extLst>
                  <a:ext uri="{FF2B5EF4-FFF2-40B4-BE49-F238E27FC236}">
                    <a16:creationId xmlns:a16="http://schemas.microsoft.com/office/drawing/2014/main" id="{7467DD29-EF65-152E-C298-EA62F953A80E}"/>
                  </a:ext>
                </a:extLst>
              </p:cNvPr>
              <p:cNvSpPr/>
              <p:nvPr/>
            </p:nvSpPr>
            <p:spPr>
              <a:xfrm>
                <a:off x="7242472" y="4793309"/>
                <a:ext cx="3125118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Netzwerk</a:t>
                </a:r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3CAC3632-AEDB-CDD0-0B8A-60EDC285D553}"/>
                  </a:ext>
                </a:extLst>
              </p:cNvPr>
              <p:cNvSpPr/>
              <p:nvPr/>
            </p:nvSpPr>
            <p:spPr>
              <a:xfrm>
                <a:off x="7242472" y="4462452"/>
                <a:ext cx="3125118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Speicher</a:t>
                </a:r>
              </a:p>
            </p:txBody>
          </p:sp>
          <p:sp>
            <p:nvSpPr>
              <p:cNvPr id="61" name="Rechteck 60">
                <a:extLst>
                  <a:ext uri="{FF2B5EF4-FFF2-40B4-BE49-F238E27FC236}">
                    <a16:creationId xmlns:a16="http://schemas.microsoft.com/office/drawing/2014/main" id="{B31F2304-30DF-838F-8585-CBB2EE0178A5}"/>
                  </a:ext>
                </a:extLst>
              </p:cNvPr>
              <p:cNvSpPr/>
              <p:nvPr/>
            </p:nvSpPr>
            <p:spPr>
              <a:xfrm>
                <a:off x="7242473" y="3144193"/>
                <a:ext cx="3125118" cy="330857"/>
              </a:xfrm>
              <a:prstGeom prst="rect">
                <a:avLst/>
              </a:prstGeom>
              <a:solidFill>
                <a:srgbClr val="42D0C6">
                  <a:alpha val="2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Datenbanken</a:t>
                </a:r>
              </a:p>
            </p:txBody>
          </p:sp>
          <p:sp>
            <p:nvSpPr>
              <p:cNvPr id="62" name="Rechteck 61">
                <a:extLst>
                  <a:ext uri="{FF2B5EF4-FFF2-40B4-BE49-F238E27FC236}">
                    <a16:creationId xmlns:a16="http://schemas.microsoft.com/office/drawing/2014/main" id="{65DA435D-F6A0-77B6-F79A-ABBC1561093B}"/>
                  </a:ext>
                </a:extLst>
              </p:cNvPr>
              <p:cNvSpPr/>
              <p:nvPr/>
            </p:nvSpPr>
            <p:spPr>
              <a:xfrm>
                <a:off x="7242472" y="3805907"/>
                <a:ext cx="3125118" cy="330857"/>
              </a:xfrm>
              <a:prstGeom prst="rect">
                <a:avLst/>
              </a:prstGeom>
              <a:solidFill>
                <a:srgbClr val="42D0C6">
                  <a:alpha val="5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Virtualisierung</a:t>
                </a:r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3151AB61-7912-BC4F-ADFC-318DBBC96A55}"/>
                  </a:ext>
                </a:extLst>
              </p:cNvPr>
              <p:cNvSpPr/>
              <p:nvPr/>
            </p:nvSpPr>
            <p:spPr>
              <a:xfrm>
                <a:off x="7242472" y="3475050"/>
                <a:ext cx="3125118" cy="330857"/>
              </a:xfrm>
              <a:prstGeom prst="rect">
                <a:avLst/>
              </a:prstGeom>
              <a:solidFill>
                <a:srgbClr val="42D0C6">
                  <a:alpha val="2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Betriebssystem</a:t>
                </a:r>
              </a:p>
            </p:txBody>
          </p:sp>
          <p:sp>
            <p:nvSpPr>
              <p:cNvPr id="64" name="Rechteck 63">
                <a:extLst>
                  <a:ext uri="{FF2B5EF4-FFF2-40B4-BE49-F238E27FC236}">
                    <a16:creationId xmlns:a16="http://schemas.microsoft.com/office/drawing/2014/main" id="{C3184FF5-0703-F535-5DA7-7063FD9CE4BF}"/>
                  </a:ext>
                </a:extLst>
              </p:cNvPr>
              <p:cNvSpPr/>
              <p:nvPr/>
            </p:nvSpPr>
            <p:spPr>
              <a:xfrm>
                <a:off x="7242473" y="2813336"/>
                <a:ext cx="3125118" cy="330857"/>
              </a:xfrm>
              <a:prstGeom prst="rect">
                <a:avLst/>
              </a:prstGeom>
              <a:solidFill>
                <a:srgbClr val="42D0C6">
                  <a:alpha val="2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 err="1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Runtimes</a:t>
                </a: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 &amp; Libraries</a:t>
                </a:r>
              </a:p>
            </p:txBody>
          </p:sp>
          <p:sp>
            <p:nvSpPr>
              <p:cNvPr id="65" name="Rechteck 64">
                <a:extLst>
                  <a:ext uri="{FF2B5EF4-FFF2-40B4-BE49-F238E27FC236}">
                    <a16:creationId xmlns:a16="http://schemas.microsoft.com/office/drawing/2014/main" id="{BD439DA1-61D8-9241-8F44-7A7703FBFCA9}"/>
                  </a:ext>
                </a:extLst>
              </p:cNvPr>
              <p:cNvSpPr/>
              <p:nvPr/>
            </p:nvSpPr>
            <p:spPr>
              <a:xfrm>
                <a:off x="7242473" y="2487648"/>
                <a:ext cx="3125118" cy="330857"/>
              </a:xfrm>
              <a:prstGeom prst="rect">
                <a:avLst/>
              </a:prstGeom>
              <a:solidFill>
                <a:srgbClr val="42D0C6">
                  <a:alpha val="2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Security &amp; Integration</a:t>
                </a:r>
              </a:p>
            </p:txBody>
          </p:sp>
          <p:sp>
            <p:nvSpPr>
              <p:cNvPr id="66" name="Rechteck 65">
                <a:extLst>
                  <a:ext uri="{FF2B5EF4-FFF2-40B4-BE49-F238E27FC236}">
                    <a16:creationId xmlns:a16="http://schemas.microsoft.com/office/drawing/2014/main" id="{42C3A07A-3939-AB03-31D8-369600240648}"/>
                  </a:ext>
                </a:extLst>
              </p:cNvPr>
              <p:cNvSpPr/>
              <p:nvPr/>
            </p:nvSpPr>
            <p:spPr>
              <a:xfrm>
                <a:off x="7242473" y="2151623"/>
                <a:ext cx="3125118" cy="336025"/>
              </a:xfrm>
              <a:prstGeom prst="rect">
                <a:avLst/>
              </a:prstGeom>
              <a:solidFill>
                <a:srgbClr val="42D0C6">
                  <a:alpha val="2000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7500" tIns="17145" rIns="34290" bIns="1714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Anwendungs-Software</a:t>
                </a:r>
              </a:p>
            </p:txBody>
          </p:sp>
          <p:sp>
            <p:nvSpPr>
              <p:cNvPr id="67" name="Freihandform: Form 66">
                <a:extLst>
                  <a:ext uri="{FF2B5EF4-FFF2-40B4-BE49-F238E27FC236}">
                    <a16:creationId xmlns:a16="http://schemas.microsoft.com/office/drawing/2014/main" id="{531A5746-6D04-6EED-C565-9830ADC47143}"/>
                  </a:ext>
                </a:extLst>
              </p:cNvPr>
              <p:cNvSpPr/>
              <p:nvPr/>
            </p:nvSpPr>
            <p:spPr>
              <a:xfrm>
                <a:off x="1257540" y="4455653"/>
                <a:ext cx="2438995" cy="1382878"/>
              </a:xfrm>
              <a:custGeom>
                <a:avLst/>
                <a:gdLst>
                  <a:gd name="connsiteX0" fmla="*/ 1095420 w 1731130"/>
                  <a:gd name="connsiteY0" fmla="*/ 0 h 981526"/>
                  <a:gd name="connsiteX1" fmla="*/ 1486136 w 1731130"/>
                  <a:gd name="connsiteY1" fmla="*/ 318442 h 981526"/>
                  <a:gd name="connsiteX2" fmla="*/ 1493086 w 1731130"/>
                  <a:gd name="connsiteY2" fmla="*/ 387389 h 981526"/>
                  <a:gd name="connsiteX3" fmla="*/ 1547658 w 1731130"/>
                  <a:gd name="connsiteY3" fmla="*/ 404329 h 981526"/>
                  <a:gd name="connsiteX4" fmla="*/ 1731130 w 1731130"/>
                  <a:gd name="connsiteY4" fmla="*/ 681124 h 981526"/>
                  <a:gd name="connsiteX5" fmla="*/ 1491270 w 1731130"/>
                  <a:gd name="connsiteY5" fmla="*/ 975423 h 981526"/>
                  <a:gd name="connsiteX6" fmla="*/ 1444610 w 1731130"/>
                  <a:gd name="connsiteY6" fmla="*/ 980127 h 981526"/>
                  <a:gd name="connsiteX7" fmla="*/ 1444610 w 1731130"/>
                  <a:gd name="connsiteY7" fmla="*/ 981525 h 981526"/>
                  <a:gd name="connsiteX8" fmla="*/ 1430738 w 1731130"/>
                  <a:gd name="connsiteY8" fmla="*/ 981525 h 981526"/>
                  <a:gd name="connsiteX9" fmla="*/ 1430728 w 1731130"/>
                  <a:gd name="connsiteY9" fmla="*/ 981526 h 981526"/>
                  <a:gd name="connsiteX10" fmla="*/ 1430722 w 1731130"/>
                  <a:gd name="connsiteY10" fmla="*/ 981525 h 981526"/>
                  <a:gd name="connsiteX11" fmla="*/ 301720 w 1731130"/>
                  <a:gd name="connsiteY11" fmla="*/ 981525 h 981526"/>
                  <a:gd name="connsiteX12" fmla="*/ 301720 w 1731130"/>
                  <a:gd name="connsiteY12" fmla="*/ 981327 h 981526"/>
                  <a:gd name="connsiteX13" fmla="*/ 300402 w 1731130"/>
                  <a:gd name="connsiteY13" fmla="*/ 981526 h 981526"/>
                  <a:gd name="connsiteX14" fmla="*/ 0 w 1731130"/>
                  <a:gd name="connsiteY14" fmla="*/ 681124 h 981526"/>
                  <a:gd name="connsiteX15" fmla="*/ 300402 w 1731130"/>
                  <a:gd name="connsiteY15" fmla="*/ 380722 h 981526"/>
                  <a:gd name="connsiteX16" fmla="*/ 360943 w 1731130"/>
                  <a:gd name="connsiteY16" fmla="*/ 386825 h 981526"/>
                  <a:gd name="connsiteX17" fmla="*/ 383099 w 1731130"/>
                  <a:gd name="connsiteY17" fmla="*/ 393703 h 981526"/>
                  <a:gd name="connsiteX18" fmla="*/ 388953 w 1731130"/>
                  <a:gd name="connsiteY18" fmla="*/ 374843 h 981526"/>
                  <a:gd name="connsiteX19" fmla="*/ 665747 w 1731130"/>
                  <a:gd name="connsiteY19" fmla="*/ 191371 h 981526"/>
                  <a:gd name="connsiteX20" fmla="*/ 726288 w 1731130"/>
                  <a:gd name="connsiteY20" fmla="*/ 197474 h 981526"/>
                  <a:gd name="connsiteX21" fmla="*/ 749122 w 1731130"/>
                  <a:gd name="connsiteY21" fmla="*/ 204562 h 981526"/>
                  <a:gd name="connsiteX22" fmla="*/ 764714 w 1731130"/>
                  <a:gd name="connsiteY22" fmla="*/ 175835 h 981526"/>
                  <a:gd name="connsiteX23" fmla="*/ 1095420 w 1731130"/>
                  <a:gd name="connsiteY23" fmla="*/ 0 h 9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31130" h="981526">
                    <a:moveTo>
                      <a:pt x="1095420" y="0"/>
                    </a:moveTo>
                    <a:cubicBezTo>
                      <a:pt x="1288149" y="0"/>
                      <a:pt x="1448947" y="136708"/>
                      <a:pt x="1486136" y="318442"/>
                    </a:cubicBezTo>
                    <a:lnTo>
                      <a:pt x="1493086" y="387389"/>
                    </a:lnTo>
                    <a:lnTo>
                      <a:pt x="1547658" y="404329"/>
                    </a:lnTo>
                    <a:cubicBezTo>
                      <a:pt x="1655477" y="449933"/>
                      <a:pt x="1731130" y="556694"/>
                      <a:pt x="1731130" y="681124"/>
                    </a:cubicBezTo>
                    <a:cubicBezTo>
                      <a:pt x="1731130" y="826293"/>
                      <a:pt x="1628158" y="947412"/>
                      <a:pt x="1491270" y="975423"/>
                    </a:cubicBezTo>
                    <a:lnTo>
                      <a:pt x="1444610" y="980127"/>
                    </a:lnTo>
                    <a:lnTo>
                      <a:pt x="1444610" y="981525"/>
                    </a:lnTo>
                    <a:lnTo>
                      <a:pt x="1430738" y="981525"/>
                    </a:lnTo>
                    <a:lnTo>
                      <a:pt x="1430728" y="981526"/>
                    </a:lnTo>
                    <a:lnTo>
                      <a:pt x="1430722" y="981525"/>
                    </a:lnTo>
                    <a:lnTo>
                      <a:pt x="301720" y="981525"/>
                    </a:lnTo>
                    <a:lnTo>
                      <a:pt x="301720" y="981327"/>
                    </a:lnTo>
                    <a:lnTo>
                      <a:pt x="300402" y="981526"/>
                    </a:lnTo>
                    <a:cubicBezTo>
                      <a:pt x="134495" y="981526"/>
                      <a:pt x="0" y="847031"/>
                      <a:pt x="0" y="681124"/>
                    </a:cubicBezTo>
                    <a:cubicBezTo>
                      <a:pt x="0" y="515217"/>
                      <a:pt x="134495" y="380722"/>
                      <a:pt x="300402" y="380722"/>
                    </a:cubicBezTo>
                    <a:cubicBezTo>
                      <a:pt x="321140" y="380722"/>
                      <a:pt x="341388" y="382824"/>
                      <a:pt x="360943" y="386825"/>
                    </a:cubicBezTo>
                    <a:lnTo>
                      <a:pt x="383099" y="393703"/>
                    </a:lnTo>
                    <a:lnTo>
                      <a:pt x="388953" y="374843"/>
                    </a:lnTo>
                    <a:cubicBezTo>
                      <a:pt x="434556" y="267025"/>
                      <a:pt x="541317" y="191371"/>
                      <a:pt x="665747" y="191371"/>
                    </a:cubicBezTo>
                    <a:cubicBezTo>
                      <a:pt x="686485" y="191371"/>
                      <a:pt x="706733" y="193473"/>
                      <a:pt x="726288" y="197474"/>
                    </a:cubicBezTo>
                    <a:lnTo>
                      <a:pt x="749122" y="204562"/>
                    </a:lnTo>
                    <a:lnTo>
                      <a:pt x="764714" y="175835"/>
                    </a:lnTo>
                    <a:cubicBezTo>
                      <a:pt x="836385" y="69749"/>
                      <a:pt x="957757" y="0"/>
                      <a:pt x="1095420" y="0"/>
                    </a:cubicBezTo>
                    <a:close/>
                  </a:path>
                </a:pathLst>
              </a:custGeom>
              <a:solidFill>
                <a:srgbClr val="015384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7000" bIns="108000" rtlCol="0" anchor="b"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400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Infrastructure-</a:t>
                </a:r>
                <a:br>
                  <a:rPr lang="de-DE" sz="1400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</a:br>
                <a:r>
                  <a:rPr lang="de-DE" sz="1400" dirty="0" err="1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as</a:t>
                </a:r>
                <a:r>
                  <a:rPr lang="de-DE" sz="1400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-a-Service </a:t>
                </a:r>
                <a:r>
                  <a:rPr lang="de-DE" sz="1400" dirty="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(IaaS)</a:t>
                </a:r>
              </a:p>
            </p:txBody>
          </p:sp>
          <p:sp>
            <p:nvSpPr>
              <p:cNvPr id="68" name="Freihandform: Form 67">
                <a:extLst>
                  <a:ext uri="{FF2B5EF4-FFF2-40B4-BE49-F238E27FC236}">
                    <a16:creationId xmlns:a16="http://schemas.microsoft.com/office/drawing/2014/main" id="{84B34E6B-B15D-B104-8A5A-7BF038EC5458}"/>
                  </a:ext>
                </a:extLst>
              </p:cNvPr>
              <p:cNvSpPr/>
              <p:nvPr/>
            </p:nvSpPr>
            <p:spPr>
              <a:xfrm>
                <a:off x="4455580" y="4455653"/>
                <a:ext cx="2438995" cy="1382878"/>
              </a:xfrm>
              <a:custGeom>
                <a:avLst/>
                <a:gdLst>
                  <a:gd name="connsiteX0" fmla="*/ 1095420 w 1731130"/>
                  <a:gd name="connsiteY0" fmla="*/ 0 h 981526"/>
                  <a:gd name="connsiteX1" fmla="*/ 1486136 w 1731130"/>
                  <a:gd name="connsiteY1" fmla="*/ 318442 h 981526"/>
                  <a:gd name="connsiteX2" fmla="*/ 1493086 w 1731130"/>
                  <a:gd name="connsiteY2" fmla="*/ 387389 h 981526"/>
                  <a:gd name="connsiteX3" fmla="*/ 1547658 w 1731130"/>
                  <a:gd name="connsiteY3" fmla="*/ 404329 h 981526"/>
                  <a:gd name="connsiteX4" fmla="*/ 1731130 w 1731130"/>
                  <a:gd name="connsiteY4" fmla="*/ 681124 h 981526"/>
                  <a:gd name="connsiteX5" fmla="*/ 1491270 w 1731130"/>
                  <a:gd name="connsiteY5" fmla="*/ 975423 h 981526"/>
                  <a:gd name="connsiteX6" fmla="*/ 1444610 w 1731130"/>
                  <a:gd name="connsiteY6" fmla="*/ 980127 h 981526"/>
                  <a:gd name="connsiteX7" fmla="*/ 1444610 w 1731130"/>
                  <a:gd name="connsiteY7" fmla="*/ 981525 h 981526"/>
                  <a:gd name="connsiteX8" fmla="*/ 1430738 w 1731130"/>
                  <a:gd name="connsiteY8" fmla="*/ 981525 h 981526"/>
                  <a:gd name="connsiteX9" fmla="*/ 1430728 w 1731130"/>
                  <a:gd name="connsiteY9" fmla="*/ 981526 h 981526"/>
                  <a:gd name="connsiteX10" fmla="*/ 1430722 w 1731130"/>
                  <a:gd name="connsiteY10" fmla="*/ 981525 h 981526"/>
                  <a:gd name="connsiteX11" fmla="*/ 301720 w 1731130"/>
                  <a:gd name="connsiteY11" fmla="*/ 981525 h 981526"/>
                  <a:gd name="connsiteX12" fmla="*/ 301720 w 1731130"/>
                  <a:gd name="connsiteY12" fmla="*/ 981327 h 981526"/>
                  <a:gd name="connsiteX13" fmla="*/ 300402 w 1731130"/>
                  <a:gd name="connsiteY13" fmla="*/ 981526 h 981526"/>
                  <a:gd name="connsiteX14" fmla="*/ 0 w 1731130"/>
                  <a:gd name="connsiteY14" fmla="*/ 681124 h 981526"/>
                  <a:gd name="connsiteX15" fmla="*/ 300402 w 1731130"/>
                  <a:gd name="connsiteY15" fmla="*/ 380722 h 981526"/>
                  <a:gd name="connsiteX16" fmla="*/ 360943 w 1731130"/>
                  <a:gd name="connsiteY16" fmla="*/ 386825 h 981526"/>
                  <a:gd name="connsiteX17" fmla="*/ 383099 w 1731130"/>
                  <a:gd name="connsiteY17" fmla="*/ 393703 h 981526"/>
                  <a:gd name="connsiteX18" fmla="*/ 388953 w 1731130"/>
                  <a:gd name="connsiteY18" fmla="*/ 374843 h 981526"/>
                  <a:gd name="connsiteX19" fmla="*/ 665747 w 1731130"/>
                  <a:gd name="connsiteY19" fmla="*/ 191371 h 981526"/>
                  <a:gd name="connsiteX20" fmla="*/ 726288 w 1731130"/>
                  <a:gd name="connsiteY20" fmla="*/ 197474 h 981526"/>
                  <a:gd name="connsiteX21" fmla="*/ 749122 w 1731130"/>
                  <a:gd name="connsiteY21" fmla="*/ 204562 h 981526"/>
                  <a:gd name="connsiteX22" fmla="*/ 764714 w 1731130"/>
                  <a:gd name="connsiteY22" fmla="*/ 175835 h 981526"/>
                  <a:gd name="connsiteX23" fmla="*/ 1095420 w 1731130"/>
                  <a:gd name="connsiteY23" fmla="*/ 0 h 9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31130" h="981526">
                    <a:moveTo>
                      <a:pt x="1095420" y="0"/>
                    </a:moveTo>
                    <a:cubicBezTo>
                      <a:pt x="1288149" y="0"/>
                      <a:pt x="1448947" y="136708"/>
                      <a:pt x="1486136" y="318442"/>
                    </a:cubicBezTo>
                    <a:lnTo>
                      <a:pt x="1493086" y="387389"/>
                    </a:lnTo>
                    <a:lnTo>
                      <a:pt x="1547658" y="404329"/>
                    </a:lnTo>
                    <a:cubicBezTo>
                      <a:pt x="1655477" y="449933"/>
                      <a:pt x="1731130" y="556694"/>
                      <a:pt x="1731130" y="681124"/>
                    </a:cubicBezTo>
                    <a:cubicBezTo>
                      <a:pt x="1731130" y="826293"/>
                      <a:pt x="1628158" y="947412"/>
                      <a:pt x="1491270" y="975423"/>
                    </a:cubicBezTo>
                    <a:lnTo>
                      <a:pt x="1444610" y="980127"/>
                    </a:lnTo>
                    <a:lnTo>
                      <a:pt x="1444610" y="981525"/>
                    </a:lnTo>
                    <a:lnTo>
                      <a:pt x="1430738" y="981525"/>
                    </a:lnTo>
                    <a:lnTo>
                      <a:pt x="1430728" y="981526"/>
                    </a:lnTo>
                    <a:lnTo>
                      <a:pt x="1430722" y="981525"/>
                    </a:lnTo>
                    <a:lnTo>
                      <a:pt x="301720" y="981525"/>
                    </a:lnTo>
                    <a:lnTo>
                      <a:pt x="301720" y="981327"/>
                    </a:lnTo>
                    <a:lnTo>
                      <a:pt x="300402" y="981526"/>
                    </a:lnTo>
                    <a:cubicBezTo>
                      <a:pt x="134495" y="981526"/>
                      <a:pt x="0" y="847031"/>
                      <a:pt x="0" y="681124"/>
                    </a:cubicBezTo>
                    <a:cubicBezTo>
                      <a:pt x="0" y="515217"/>
                      <a:pt x="134495" y="380722"/>
                      <a:pt x="300402" y="380722"/>
                    </a:cubicBezTo>
                    <a:cubicBezTo>
                      <a:pt x="321140" y="380722"/>
                      <a:pt x="341388" y="382824"/>
                      <a:pt x="360943" y="386825"/>
                    </a:cubicBezTo>
                    <a:lnTo>
                      <a:pt x="383099" y="393703"/>
                    </a:lnTo>
                    <a:lnTo>
                      <a:pt x="388953" y="374843"/>
                    </a:lnTo>
                    <a:cubicBezTo>
                      <a:pt x="434556" y="267025"/>
                      <a:pt x="541317" y="191371"/>
                      <a:pt x="665747" y="191371"/>
                    </a:cubicBezTo>
                    <a:cubicBezTo>
                      <a:pt x="686485" y="191371"/>
                      <a:pt x="706733" y="193473"/>
                      <a:pt x="726288" y="197474"/>
                    </a:cubicBezTo>
                    <a:lnTo>
                      <a:pt x="749122" y="204562"/>
                    </a:lnTo>
                    <a:lnTo>
                      <a:pt x="764714" y="175835"/>
                    </a:lnTo>
                    <a:cubicBezTo>
                      <a:pt x="836385" y="69749"/>
                      <a:pt x="957757" y="0"/>
                      <a:pt x="1095420" y="0"/>
                    </a:cubicBezTo>
                    <a:close/>
                  </a:path>
                </a:pathLst>
              </a:custGeom>
              <a:solidFill>
                <a:srgbClr val="015384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7000" bIns="108000" rtlCol="0" anchor="b"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400" dirty="0" err="1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Platform</a:t>
                </a:r>
                <a:r>
                  <a:rPr lang="de-DE" sz="1400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-</a:t>
                </a:r>
                <a:br>
                  <a:rPr lang="de-DE" sz="1400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</a:br>
                <a:r>
                  <a:rPr lang="de-DE" sz="1400" dirty="0" err="1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as</a:t>
                </a:r>
                <a:r>
                  <a:rPr lang="de-DE" sz="1400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-a-Service </a:t>
                </a:r>
                <a:r>
                  <a:rPr lang="de-DE" sz="1400" dirty="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(PaaS)</a:t>
                </a:r>
                <a:endParaRPr lang="de-DE" sz="1400" b="1" dirty="0">
                  <a:solidFill>
                    <a:schemeClr val="tx1"/>
                  </a:solidFill>
                  <a:latin typeface="Gilroy Bold" panose="00000500000000000000" pitchFamily="50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69" name="Freihandform: Form 68">
                <a:extLst>
                  <a:ext uri="{FF2B5EF4-FFF2-40B4-BE49-F238E27FC236}">
                    <a16:creationId xmlns:a16="http://schemas.microsoft.com/office/drawing/2014/main" id="{5ABE7F6C-6BBD-8937-9BB3-D4F405CC91D4}"/>
                  </a:ext>
                </a:extLst>
              </p:cNvPr>
              <p:cNvSpPr/>
              <p:nvPr/>
            </p:nvSpPr>
            <p:spPr>
              <a:xfrm>
                <a:off x="7653619" y="4455653"/>
                <a:ext cx="2438995" cy="1382878"/>
              </a:xfrm>
              <a:custGeom>
                <a:avLst/>
                <a:gdLst>
                  <a:gd name="connsiteX0" fmla="*/ 1095420 w 1731130"/>
                  <a:gd name="connsiteY0" fmla="*/ 0 h 981526"/>
                  <a:gd name="connsiteX1" fmla="*/ 1486136 w 1731130"/>
                  <a:gd name="connsiteY1" fmla="*/ 318442 h 981526"/>
                  <a:gd name="connsiteX2" fmla="*/ 1493086 w 1731130"/>
                  <a:gd name="connsiteY2" fmla="*/ 387389 h 981526"/>
                  <a:gd name="connsiteX3" fmla="*/ 1547658 w 1731130"/>
                  <a:gd name="connsiteY3" fmla="*/ 404329 h 981526"/>
                  <a:gd name="connsiteX4" fmla="*/ 1731130 w 1731130"/>
                  <a:gd name="connsiteY4" fmla="*/ 681124 h 981526"/>
                  <a:gd name="connsiteX5" fmla="*/ 1491270 w 1731130"/>
                  <a:gd name="connsiteY5" fmla="*/ 975423 h 981526"/>
                  <a:gd name="connsiteX6" fmla="*/ 1444610 w 1731130"/>
                  <a:gd name="connsiteY6" fmla="*/ 980127 h 981526"/>
                  <a:gd name="connsiteX7" fmla="*/ 1444610 w 1731130"/>
                  <a:gd name="connsiteY7" fmla="*/ 981525 h 981526"/>
                  <a:gd name="connsiteX8" fmla="*/ 1430738 w 1731130"/>
                  <a:gd name="connsiteY8" fmla="*/ 981525 h 981526"/>
                  <a:gd name="connsiteX9" fmla="*/ 1430728 w 1731130"/>
                  <a:gd name="connsiteY9" fmla="*/ 981526 h 981526"/>
                  <a:gd name="connsiteX10" fmla="*/ 1430722 w 1731130"/>
                  <a:gd name="connsiteY10" fmla="*/ 981525 h 981526"/>
                  <a:gd name="connsiteX11" fmla="*/ 301720 w 1731130"/>
                  <a:gd name="connsiteY11" fmla="*/ 981525 h 981526"/>
                  <a:gd name="connsiteX12" fmla="*/ 301720 w 1731130"/>
                  <a:gd name="connsiteY12" fmla="*/ 981327 h 981526"/>
                  <a:gd name="connsiteX13" fmla="*/ 300402 w 1731130"/>
                  <a:gd name="connsiteY13" fmla="*/ 981526 h 981526"/>
                  <a:gd name="connsiteX14" fmla="*/ 0 w 1731130"/>
                  <a:gd name="connsiteY14" fmla="*/ 681124 h 981526"/>
                  <a:gd name="connsiteX15" fmla="*/ 300402 w 1731130"/>
                  <a:gd name="connsiteY15" fmla="*/ 380722 h 981526"/>
                  <a:gd name="connsiteX16" fmla="*/ 360943 w 1731130"/>
                  <a:gd name="connsiteY16" fmla="*/ 386825 h 981526"/>
                  <a:gd name="connsiteX17" fmla="*/ 383099 w 1731130"/>
                  <a:gd name="connsiteY17" fmla="*/ 393703 h 981526"/>
                  <a:gd name="connsiteX18" fmla="*/ 388953 w 1731130"/>
                  <a:gd name="connsiteY18" fmla="*/ 374843 h 981526"/>
                  <a:gd name="connsiteX19" fmla="*/ 665747 w 1731130"/>
                  <a:gd name="connsiteY19" fmla="*/ 191371 h 981526"/>
                  <a:gd name="connsiteX20" fmla="*/ 726288 w 1731130"/>
                  <a:gd name="connsiteY20" fmla="*/ 197474 h 981526"/>
                  <a:gd name="connsiteX21" fmla="*/ 749122 w 1731130"/>
                  <a:gd name="connsiteY21" fmla="*/ 204562 h 981526"/>
                  <a:gd name="connsiteX22" fmla="*/ 764714 w 1731130"/>
                  <a:gd name="connsiteY22" fmla="*/ 175835 h 981526"/>
                  <a:gd name="connsiteX23" fmla="*/ 1095420 w 1731130"/>
                  <a:gd name="connsiteY23" fmla="*/ 0 h 9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31130" h="981526">
                    <a:moveTo>
                      <a:pt x="1095420" y="0"/>
                    </a:moveTo>
                    <a:cubicBezTo>
                      <a:pt x="1288149" y="0"/>
                      <a:pt x="1448947" y="136708"/>
                      <a:pt x="1486136" y="318442"/>
                    </a:cubicBezTo>
                    <a:lnTo>
                      <a:pt x="1493086" y="387389"/>
                    </a:lnTo>
                    <a:lnTo>
                      <a:pt x="1547658" y="404329"/>
                    </a:lnTo>
                    <a:cubicBezTo>
                      <a:pt x="1655477" y="449933"/>
                      <a:pt x="1731130" y="556694"/>
                      <a:pt x="1731130" y="681124"/>
                    </a:cubicBezTo>
                    <a:cubicBezTo>
                      <a:pt x="1731130" y="826293"/>
                      <a:pt x="1628158" y="947412"/>
                      <a:pt x="1491270" y="975423"/>
                    </a:cubicBezTo>
                    <a:lnTo>
                      <a:pt x="1444610" y="980127"/>
                    </a:lnTo>
                    <a:lnTo>
                      <a:pt x="1444610" y="981525"/>
                    </a:lnTo>
                    <a:lnTo>
                      <a:pt x="1430738" y="981525"/>
                    </a:lnTo>
                    <a:lnTo>
                      <a:pt x="1430728" y="981526"/>
                    </a:lnTo>
                    <a:lnTo>
                      <a:pt x="1430722" y="981525"/>
                    </a:lnTo>
                    <a:lnTo>
                      <a:pt x="301720" y="981525"/>
                    </a:lnTo>
                    <a:lnTo>
                      <a:pt x="301720" y="981327"/>
                    </a:lnTo>
                    <a:lnTo>
                      <a:pt x="300402" y="981526"/>
                    </a:lnTo>
                    <a:cubicBezTo>
                      <a:pt x="134495" y="981526"/>
                      <a:pt x="0" y="847031"/>
                      <a:pt x="0" y="681124"/>
                    </a:cubicBezTo>
                    <a:cubicBezTo>
                      <a:pt x="0" y="515217"/>
                      <a:pt x="134495" y="380722"/>
                      <a:pt x="300402" y="380722"/>
                    </a:cubicBezTo>
                    <a:cubicBezTo>
                      <a:pt x="321140" y="380722"/>
                      <a:pt x="341388" y="382824"/>
                      <a:pt x="360943" y="386825"/>
                    </a:cubicBezTo>
                    <a:lnTo>
                      <a:pt x="383099" y="393703"/>
                    </a:lnTo>
                    <a:lnTo>
                      <a:pt x="388953" y="374843"/>
                    </a:lnTo>
                    <a:cubicBezTo>
                      <a:pt x="434556" y="267025"/>
                      <a:pt x="541317" y="191371"/>
                      <a:pt x="665747" y="191371"/>
                    </a:cubicBezTo>
                    <a:cubicBezTo>
                      <a:pt x="686485" y="191371"/>
                      <a:pt x="706733" y="193473"/>
                      <a:pt x="726288" y="197474"/>
                    </a:cubicBezTo>
                    <a:lnTo>
                      <a:pt x="749122" y="204562"/>
                    </a:lnTo>
                    <a:lnTo>
                      <a:pt x="764714" y="175835"/>
                    </a:lnTo>
                    <a:cubicBezTo>
                      <a:pt x="836385" y="69749"/>
                      <a:pt x="957757" y="0"/>
                      <a:pt x="1095420" y="0"/>
                    </a:cubicBezTo>
                    <a:close/>
                  </a:path>
                </a:pathLst>
              </a:custGeom>
              <a:solidFill>
                <a:srgbClr val="015384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7000" bIns="108000" rtlCol="0" anchor="b"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r>
                  <a:rPr lang="de-DE" sz="1400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Software-</a:t>
                </a:r>
                <a:br>
                  <a:rPr lang="de-DE" sz="1400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</a:br>
                <a:r>
                  <a:rPr lang="de-DE" sz="1400" dirty="0" err="1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as</a:t>
                </a:r>
                <a:r>
                  <a:rPr lang="de-DE" sz="1400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-a-Service </a:t>
                </a:r>
                <a:r>
                  <a:rPr lang="de-DE" sz="1400" dirty="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(SaaS)</a:t>
                </a:r>
                <a:endParaRPr lang="de-DE" sz="1400" b="1" dirty="0">
                  <a:solidFill>
                    <a:schemeClr val="tx1"/>
                  </a:solidFill>
                  <a:latin typeface="Gilroy Bold" panose="00000500000000000000" pitchFamily="50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70" name="Rechteck 69">
                <a:extLst>
                  <a:ext uri="{FF2B5EF4-FFF2-40B4-BE49-F238E27FC236}">
                    <a16:creationId xmlns:a16="http://schemas.microsoft.com/office/drawing/2014/main" id="{5F12D425-7096-19D3-1158-AB3F73E1916E}"/>
                  </a:ext>
                </a:extLst>
              </p:cNvPr>
              <p:cNvSpPr/>
              <p:nvPr/>
            </p:nvSpPr>
            <p:spPr>
              <a:xfrm>
                <a:off x="1403387" y="3791815"/>
                <a:ext cx="2302817" cy="133235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552455184">
                      <a:custGeom>
                        <a:avLst/>
                        <a:gdLst>
                          <a:gd name="connsiteX0" fmla="*/ 0 w 1607288"/>
                          <a:gd name="connsiteY0" fmla="*/ 0 h 929935"/>
                          <a:gd name="connsiteX1" fmla="*/ 567908 w 1607288"/>
                          <a:gd name="connsiteY1" fmla="*/ 0 h 929935"/>
                          <a:gd name="connsiteX2" fmla="*/ 1071525 w 1607288"/>
                          <a:gd name="connsiteY2" fmla="*/ 0 h 929935"/>
                          <a:gd name="connsiteX3" fmla="*/ 1607288 w 1607288"/>
                          <a:gd name="connsiteY3" fmla="*/ 0 h 929935"/>
                          <a:gd name="connsiteX4" fmla="*/ 1607288 w 1607288"/>
                          <a:gd name="connsiteY4" fmla="*/ 455668 h 929935"/>
                          <a:gd name="connsiteX5" fmla="*/ 1607288 w 1607288"/>
                          <a:gd name="connsiteY5" fmla="*/ 929935 h 929935"/>
                          <a:gd name="connsiteX6" fmla="*/ 1071525 w 1607288"/>
                          <a:gd name="connsiteY6" fmla="*/ 929935 h 929935"/>
                          <a:gd name="connsiteX7" fmla="*/ 535763 w 1607288"/>
                          <a:gd name="connsiteY7" fmla="*/ 929935 h 929935"/>
                          <a:gd name="connsiteX8" fmla="*/ 0 w 1607288"/>
                          <a:gd name="connsiteY8" fmla="*/ 929935 h 929935"/>
                          <a:gd name="connsiteX9" fmla="*/ 0 w 1607288"/>
                          <a:gd name="connsiteY9" fmla="*/ 483566 h 929935"/>
                          <a:gd name="connsiteX10" fmla="*/ 0 w 1607288"/>
                          <a:gd name="connsiteY10" fmla="*/ 0 h 92993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1607288" h="929935" extrusionOk="0">
                            <a:moveTo>
                              <a:pt x="0" y="0"/>
                            </a:moveTo>
                            <a:cubicBezTo>
                              <a:pt x="234010" y="-62645"/>
                              <a:pt x="286068" y="3636"/>
                              <a:pt x="567908" y="0"/>
                            </a:cubicBezTo>
                            <a:cubicBezTo>
                              <a:pt x="849748" y="-3636"/>
                              <a:pt x="896871" y="3917"/>
                              <a:pt x="1071525" y="0"/>
                            </a:cubicBezTo>
                            <a:cubicBezTo>
                              <a:pt x="1246179" y="-3917"/>
                              <a:pt x="1434771" y="40313"/>
                              <a:pt x="1607288" y="0"/>
                            </a:cubicBezTo>
                            <a:cubicBezTo>
                              <a:pt x="1627545" y="180243"/>
                              <a:pt x="1600907" y="270774"/>
                              <a:pt x="1607288" y="455668"/>
                            </a:cubicBezTo>
                            <a:cubicBezTo>
                              <a:pt x="1613669" y="640562"/>
                              <a:pt x="1572069" y="798909"/>
                              <a:pt x="1607288" y="929935"/>
                            </a:cubicBezTo>
                            <a:cubicBezTo>
                              <a:pt x="1403241" y="957963"/>
                              <a:pt x="1300711" y="905133"/>
                              <a:pt x="1071525" y="929935"/>
                            </a:cubicBezTo>
                            <a:cubicBezTo>
                              <a:pt x="842339" y="954737"/>
                              <a:pt x="677552" y="866517"/>
                              <a:pt x="535763" y="929935"/>
                            </a:cubicBezTo>
                            <a:cubicBezTo>
                              <a:pt x="393974" y="993353"/>
                              <a:pt x="222798" y="899583"/>
                              <a:pt x="0" y="929935"/>
                            </a:cubicBezTo>
                            <a:cubicBezTo>
                              <a:pt x="-26567" y="802266"/>
                              <a:pt x="21889" y="659198"/>
                              <a:pt x="0" y="483566"/>
                            </a:cubicBezTo>
                            <a:cubicBezTo>
                              <a:pt x="-21889" y="307934"/>
                              <a:pt x="13521" y="177050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71" name="Rechteck 70">
                <a:extLst>
                  <a:ext uri="{FF2B5EF4-FFF2-40B4-BE49-F238E27FC236}">
                    <a16:creationId xmlns:a16="http://schemas.microsoft.com/office/drawing/2014/main" id="{2420854E-2384-0039-0BC9-34CF7C5BFD66}"/>
                  </a:ext>
                </a:extLst>
              </p:cNvPr>
              <p:cNvSpPr/>
              <p:nvPr/>
            </p:nvSpPr>
            <p:spPr>
              <a:xfrm>
                <a:off x="4528505" y="2487646"/>
                <a:ext cx="2302817" cy="263651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189338486">
                      <a:custGeom>
                        <a:avLst/>
                        <a:gdLst>
                          <a:gd name="connsiteX0" fmla="*/ 0 w 1607288"/>
                          <a:gd name="connsiteY0" fmla="*/ 0 h 1840201"/>
                          <a:gd name="connsiteX1" fmla="*/ 503617 w 1607288"/>
                          <a:gd name="connsiteY1" fmla="*/ 0 h 1840201"/>
                          <a:gd name="connsiteX2" fmla="*/ 991161 w 1607288"/>
                          <a:gd name="connsiteY2" fmla="*/ 0 h 1840201"/>
                          <a:gd name="connsiteX3" fmla="*/ 1607288 w 1607288"/>
                          <a:gd name="connsiteY3" fmla="*/ 0 h 1840201"/>
                          <a:gd name="connsiteX4" fmla="*/ 1607288 w 1607288"/>
                          <a:gd name="connsiteY4" fmla="*/ 441648 h 1840201"/>
                          <a:gd name="connsiteX5" fmla="*/ 1607288 w 1607288"/>
                          <a:gd name="connsiteY5" fmla="*/ 883296 h 1840201"/>
                          <a:gd name="connsiteX6" fmla="*/ 1607288 w 1607288"/>
                          <a:gd name="connsiteY6" fmla="*/ 1306543 h 1840201"/>
                          <a:gd name="connsiteX7" fmla="*/ 1607288 w 1607288"/>
                          <a:gd name="connsiteY7" fmla="*/ 1840201 h 1840201"/>
                          <a:gd name="connsiteX8" fmla="*/ 1119744 w 1607288"/>
                          <a:gd name="connsiteY8" fmla="*/ 1840201 h 1840201"/>
                          <a:gd name="connsiteX9" fmla="*/ 551836 w 1607288"/>
                          <a:gd name="connsiteY9" fmla="*/ 1840201 h 1840201"/>
                          <a:gd name="connsiteX10" fmla="*/ 0 w 1607288"/>
                          <a:gd name="connsiteY10" fmla="*/ 1840201 h 1840201"/>
                          <a:gd name="connsiteX11" fmla="*/ 0 w 1607288"/>
                          <a:gd name="connsiteY11" fmla="*/ 1361749 h 1840201"/>
                          <a:gd name="connsiteX12" fmla="*/ 0 w 1607288"/>
                          <a:gd name="connsiteY12" fmla="*/ 883296 h 1840201"/>
                          <a:gd name="connsiteX13" fmla="*/ 0 w 1607288"/>
                          <a:gd name="connsiteY13" fmla="*/ 478452 h 1840201"/>
                          <a:gd name="connsiteX14" fmla="*/ 0 w 1607288"/>
                          <a:gd name="connsiteY14" fmla="*/ 0 h 18402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1607288" h="1840201" extrusionOk="0">
                            <a:moveTo>
                              <a:pt x="0" y="0"/>
                            </a:moveTo>
                            <a:cubicBezTo>
                              <a:pt x="110759" y="-21018"/>
                              <a:pt x="328834" y="55031"/>
                              <a:pt x="503617" y="0"/>
                            </a:cubicBezTo>
                            <a:cubicBezTo>
                              <a:pt x="678400" y="-55031"/>
                              <a:pt x="869828" y="17884"/>
                              <a:pt x="991161" y="0"/>
                            </a:cubicBezTo>
                            <a:cubicBezTo>
                              <a:pt x="1112494" y="-17884"/>
                              <a:pt x="1413143" y="40703"/>
                              <a:pt x="1607288" y="0"/>
                            </a:cubicBezTo>
                            <a:cubicBezTo>
                              <a:pt x="1608541" y="202858"/>
                              <a:pt x="1605138" y="332100"/>
                              <a:pt x="1607288" y="441648"/>
                            </a:cubicBezTo>
                            <a:cubicBezTo>
                              <a:pt x="1609438" y="551196"/>
                              <a:pt x="1605720" y="704450"/>
                              <a:pt x="1607288" y="883296"/>
                            </a:cubicBezTo>
                            <a:cubicBezTo>
                              <a:pt x="1608856" y="1062142"/>
                              <a:pt x="1563598" y="1102708"/>
                              <a:pt x="1607288" y="1306543"/>
                            </a:cubicBezTo>
                            <a:cubicBezTo>
                              <a:pt x="1650978" y="1510378"/>
                              <a:pt x="1583172" y="1700974"/>
                              <a:pt x="1607288" y="1840201"/>
                            </a:cubicBezTo>
                            <a:cubicBezTo>
                              <a:pt x="1378475" y="1848460"/>
                              <a:pt x="1344352" y="1785083"/>
                              <a:pt x="1119744" y="1840201"/>
                            </a:cubicBezTo>
                            <a:cubicBezTo>
                              <a:pt x="895136" y="1895319"/>
                              <a:pt x="733058" y="1796505"/>
                              <a:pt x="551836" y="1840201"/>
                            </a:cubicBezTo>
                            <a:cubicBezTo>
                              <a:pt x="370614" y="1883897"/>
                              <a:pt x="128539" y="1777467"/>
                              <a:pt x="0" y="1840201"/>
                            </a:cubicBezTo>
                            <a:cubicBezTo>
                              <a:pt x="-21210" y="1697784"/>
                              <a:pt x="43370" y="1503728"/>
                              <a:pt x="0" y="1361749"/>
                            </a:cubicBezTo>
                            <a:cubicBezTo>
                              <a:pt x="-43370" y="1219770"/>
                              <a:pt x="28425" y="1088866"/>
                              <a:pt x="0" y="883296"/>
                            </a:cubicBezTo>
                            <a:cubicBezTo>
                              <a:pt x="-28425" y="677726"/>
                              <a:pt x="14291" y="615980"/>
                              <a:pt x="0" y="478452"/>
                            </a:cubicBezTo>
                            <a:cubicBezTo>
                              <a:pt x="-14291" y="340924"/>
                              <a:pt x="54474" y="208658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72" name="Rechteck 71">
                <a:extLst>
                  <a:ext uri="{FF2B5EF4-FFF2-40B4-BE49-F238E27FC236}">
                    <a16:creationId xmlns:a16="http://schemas.microsoft.com/office/drawing/2014/main" id="{7C089A4A-47F9-648F-8D3C-6B58B2C07F15}"/>
                  </a:ext>
                </a:extLst>
              </p:cNvPr>
              <p:cNvSpPr/>
              <p:nvPr/>
            </p:nvSpPr>
            <p:spPr>
              <a:xfrm>
                <a:off x="7653622" y="2151623"/>
                <a:ext cx="2302817" cy="297254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189338486">
                      <a:custGeom>
                        <a:avLst/>
                        <a:gdLst>
                          <a:gd name="connsiteX0" fmla="*/ 0 w 1607288"/>
                          <a:gd name="connsiteY0" fmla="*/ 0 h 2074734"/>
                          <a:gd name="connsiteX1" fmla="*/ 503617 w 1607288"/>
                          <a:gd name="connsiteY1" fmla="*/ 0 h 2074734"/>
                          <a:gd name="connsiteX2" fmla="*/ 991161 w 1607288"/>
                          <a:gd name="connsiteY2" fmla="*/ 0 h 2074734"/>
                          <a:gd name="connsiteX3" fmla="*/ 1607288 w 1607288"/>
                          <a:gd name="connsiteY3" fmla="*/ 0 h 2074734"/>
                          <a:gd name="connsiteX4" fmla="*/ 1607288 w 1607288"/>
                          <a:gd name="connsiteY4" fmla="*/ 497936 h 2074734"/>
                          <a:gd name="connsiteX5" fmla="*/ 1607288 w 1607288"/>
                          <a:gd name="connsiteY5" fmla="*/ 995872 h 2074734"/>
                          <a:gd name="connsiteX6" fmla="*/ 1607288 w 1607288"/>
                          <a:gd name="connsiteY6" fmla="*/ 1473061 h 2074734"/>
                          <a:gd name="connsiteX7" fmla="*/ 1607288 w 1607288"/>
                          <a:gd name="connsiteY7" fmla="*/ 2074734 h 2074734"/>
                          <a:gd name="connsiteX8" fmla="*/ 1119744 w 1607288"/>
                          <a:gd name="connsiteY8" fmla="*/ 2074734 h 2074734"/>
                          <a:gd name="connsiteX9" fmla="*/ 551836 w 1607288"/>
                          <a:gd name="connsiteY9" fmla="*/ 2074734 h 2074734"/>
                          <a:gd name="connsiteX10" fmla="*/ 0 w 1607288"/>
                          <a:gd name="connsiteY10" fmla="*/ 2074734 h 2074734"/>
                          <a:gd name="connsiteX11" fmla="*/ 0 w 1607288"/>
                          <a:gd name="connsiteY11" fmla="*/ 1535303 h 2074734"/>
                          <a:gd name="connsiteX12" fmla="*/ 0 w 1607288"/>
                          <a:gd name="connsiteY12" fmla="*/ 995872 h 2074734"/>
                          <a:gd name="connsiteX13" fmla="*/ 0 w 1607288"/>
                          <a:gd name="connsiteY13" fmla="*/ 539431 h 2074734"/>
                          <a:gd name="connsiteX14" fmla="*/ 0 w 1607288"/>
                          <a:gd name="connsiteY14" fmla="*/ 0 h 2074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1607288" h="2074734" extrusionOk="0">
                            <a:moveTo>
                              <a:pt x="0" y="0"/>
                            </a:moveTo>
                            <a:cubicBezTo>
                              <a:pt x="110759" y="-21018"/>
                              <a:pt x="328834" y="55031"/>
                              <a:pt x="503617" y="0"/>
                            </a:cubicBezTo>
                            <a:cubicBezTo>
                              <a:pt x="678400" y="-55031"/>
                              <a:pt x="869828" y="17884"/>
                              <a:pt x="991161" y="0"/>
                            </a:cubicBezTo>
                            <a:cubicBezTo>
                              <a:pt x="1112494" y="-17884"/>
                              <a:pt x="1413143" y="40703"/>
                              <a:pt x="1607288" y="0"/>
                            </a:cubicBezTo>
                            <a:cubicBezTo>
                              <a:pt x="1633228" y="124428"/>
                              <a:pt x="1571238" y="346430"/>
                              <a:pt x="1607288" y="497936"/>
                            </a:cubicBezTo>
                            <a:cubicBezTo>
                              <a:pt x="1643338" y="649442"/>
                              <a:pt x="1547607" y="826048"/>
                              <a:pt x="1607288" y="995872"/>
                            </a:cubicBezTo>
                            <a:cubicBezTo>
                              <a:pt x="1666969" y="1165696"/>
                              <a:pt x="1600913" y="1267566"/>
                              <a:pt x="1607288" y="1473061"/>
                            </a:cubicBezTo>
                            <a:cubicBezTo>
                              <a:pt x="1613663" y="1678556"/>
                              <a:pt x="1544509" y="1891898"/>
                              <a:pt x="1607288" y="2074734"/>
                            </a:cubicBezTo>
                            <a:cubicBezTo>
                              <a:pt x="1378475" y="2082993"/>
                              <a:pt x="1344352" y="2019616"/>
                              <a:pt x="1119744" y="2074734"/>
                            </a:cubicBezTo>
                            <a:cubicBezTo>
                              <a:pt x="895136" y="2129852"/>
                              <a:pt x="733058" y="2031038"/>
                              <a:pt x="551836" y="2074734"/>
                            </a:cubicBezTo>
                            <a:cubicBezTo>
                              <a:pt x="370614" y="2118430"/>
                              <a:pt x="128539" y="2012000"/>
                              <a:pt x="0" y="2074734"/>
                            </a:cubicBezTo>
                            <a:cubicBezTo>
                              <a:pt x="-41583" y="1909695"/>
                              <a:pt x="27158" y="1698247"/>
                              <a:pt x="0" y="1535303"/>
                            </a:cubicBezTo>
                            <a:cubicBezTo>
                              <a:pt x="-27158" y="1372359"/>
                              <a:pt x="37193" y="1223983"/>
                              <a:pt x="0" y="995872"/>
                            </a:cubicBezTo>
                            <a:cubicBezTo>
                              <a:pt x="-37193" y="767761"/>
                              <a:pt x="19597" y="734098"/>
                              <a:pt x="0" y="539431"/>
                            </a:cubicBezTo>
                            <a:cubicBezTo>
                              <a:pt x="-19597" y="344764"/>
                              <a:pt x="18161" y="239515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73" name="Rechteck 72">
                <a:extLst>
                  <a:ext uri="{FF2B5EF4-FFF2-40B4-BE49-F238E27FC236}">
                    <a16:creationId xmlns:a16="http://schemas.microsoft.com/office/drawing/2014/main" id="{F0713444-7946-C917-1685-8CD4101794F8}"/>
                  </a:ext>
                </a:extLst>
              </p:cNvPr>
              <p:cNvSpPr/>
              <p:nvPr/>
            </p:nvSpPr>
            <p:spPr>
              <a:xfrm>
                <a:off x="1403387" y="3392308"/>
                <a:ext cx="2302817" cy="437296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971825985">
                      <a:custGeom>
                        <a:avLst/>
                        <a:gdLst>
                          <a:gd name="connsiteX0" fmla="*/ 0 w 2207866"/>
                          <a:gd name="connsiteY0" fmla="*/ 0 h 305218"/>
                          <a:gd name="connsiteX1" fmla="*/ 529888 w 2207866"/>
                          <a:gd name="connsiteY1" fmla="*/ 0 h 305218"/>
                          <a:gd name="connsiteX2" fmla="*/ 1037697 w 2207866"/>
                          <a:gd name="connsiteY2" fmla="*/ 0 h 305218"/>
                          <a:gd name="connsiteX3" fmla="*/ 1523428 w 2207866"/>
                          <a:gd name="connsiteY3" fmla="*/ 0 h 305218"/>
                          <a:gd name="connsiteX4" fmla="*/ 2207866 w 2207866"/>
                          <a:gd name="connsiteY4" fmla="*/ 0 h 305218"/>
                          <a:gd name="connsiteX5" fmla="*/ 2207866 w 2207866"/>
                          <a:gd name="connsiteY5" fmla="*/ 305218 h 305218"/>
                          <a:gd name="connsiteX6" fmla="*/ 1633821 w 2207866"/>
                          <a:gd name="connsiteY6" fmla="*/ 305218 h 305218"/>
                          <a:gd name="connsiteX7" fmla="*/ 1059776 w 2207866"/>
                          <a:gd name="connsiteY7" fmla="*/ 305218 h 305218"/>
                          <a:gd name="connsiteX8" fmla="*/ 551967 w 2207866"/>
                          <a:gd name="connsiteY8" fmla="*/ 305218 h 305218"/>
                          <a:gd name="connsiteX9" fmla="*/ 0 w 2207866"/>
                          <a:gd name="connsiteY9" fmla="*/ 305218 h 305218"/>
                          <a:gd name="connsiteX10" fmla="*/ 0 w 2207866"/>
                          <a:gd name="connsiteY10" fmla="*/ 0 h 305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207866" h="305218" fill="none" extrusionOk="0">
                            <a:moveTo>
                              <a:pt x="0" y="0"/>
                            </a:moveTo>
                            <a:cubicBezTo>
                              <a:pt x="229190" y="-18394"/>
                              <a:pt x="307677" y="41143"/>
                              <a:pt x="529888" y="0"/>
                            </a:cubicBezTo>
                            <a:cubicBezTo>
                              <a:pt x="752099" y="-41143"/>
                              <a:pt x="893935" y="7805"/>
                              <a:pt x="1037697" y="0"/>
                            </a:cubicBezTo>
                            <a:cubicBezTo>
                              <a:pt x="1181459" y="-7805"/>
                              <a:pt x="1298420" y="37450"/>
                              <a:pt x="1523428" y="0"/>
                            </a:cubicBezTo>
                            <a:cubicBezTo>
                              <a:pt x="1748436" y="-37450"/>
                              <a:pt x="2050566" y="52683"/>
                              <a:pt x="2207866" y="0"/>
                            </a:cubicBezTo>
                            <a:cubicBezTo>
                              <a:pt x="2238411" y="114588"/>
                              <a:pt x="2190850" y="196146"/>
                              <a:pt x="2207866" y="305218"/>
                            </a:cubicBezTo>
                            <a:cubicBezTo>
                              <a:pt x="2017731" y="322620"/>
                              <a:pt x="1866173" y="284902"/>
                              <a:pt x="1633821" y="305218"/>
                            </a:cubicBezTo>
                            <a:cubicBezTo>
                              <a:pt x="1401470" y="325534"/>
                              <a:pt x="1191771" y="236374"/>
                              <a:pt x="1059776" y="305218"/>
                            </a:cubicBezTo>
                            <a:cubicBezTo>
                              <a:pt x="927782" y="374062"/>
                              <a:pt x="770032" y="244884"/>
                              <a:pt x="551967" y="305218"/>
                            </a:cubicBezTo>
                            <a:cubicBezTo>
                              <a:pt x="333902" y="365552"/>
                              <a:pt x="237837" y="251638"/>
                              <a:pt x="0" y="305218"/>
                            </a:cubicBezTo>
                            <a:cubicBezTo>
                              <a:pt x="-25409" y="154512"/>
                              <a:pt x="13292" y="142973"/>
                              <a:pt x="0" y="0"/>
                            </a:cubicBezTo>
                            <a:close/>
                          </a:path>
                          <a:path w="2207866" h="305218" stroke="0" extrusionOk="0">
                            <a:moveTo>
                              <a:pt x="0" y="0"/>
                            </a:moveTo>
                            <a:cubicBezTo>
                              <a:pt x="180348" y="-46918"/>
                              <a:pt x="319974" y="249"/>
                              <a:pt x="507809" y="0"/>
                            </a:cubicBezTo>
                            <a:cubicBezTo>
                              <a:pt x="695644" y="-249"/>
                              <a:pt x="842385" y="18375"/>
                              <a:pt x="1037697" y="0"/>
                            </a:cubicBezTo>
                            <a:cubicBezTo>
                              <a:pt x="1233009" y="-18375"/>
                              <a:pt x="1465998" y="32910"/>
                              <a:pt x="1633821" y="0"/>
                            </a:cubicBezTo>
                            <a:cubicBezTo>
                              <a:pt x="1801644" y="-32910"/>
                              <a:pt x="2014418" y="13370"/>
                              <a:pt x="2207866" y="0"/>
                            </a:cubicBezTo>
                            <a:cubicBezTo>
                              <a:pt x="2223765" y="138753"/>
                              <a:pt x="2183841" y="219094"/>
                              <a:pt x="2207866" y="305218"/>
                            </a:cubicBezTo>
                            <a:cubicBezTo>
                              <a:pt x="2024284" y="319661"/>
                              <a:pt x="1951709" y="299169"/>
                              <a:pt x="1700057" y="305218"/>
                            </a:cubicBezTo>
                            <a:cubicBezTo>
                              <a:pt x="1448405" y="311267"/>
                              <a:pt x="1318572" y="249042"/>
                              <a:pt x="1192248" y="305218"/>
                            </a:cubicBezTo>
                            <a:cubicBezTo>
                              <a:pt x="1065924" y="361394"/>
                              <a:pt x="863693" y="297714"/>
                              <a:pt x="706517" y="305218"/>
                            </a:cubicBezTo>
                            <a:cubicBezTo>
                              <a:pt x="549341" y="312722"/>
                              <a:pt x="274648" y="247926"/>
                              <a:pt x="0" y="305218"/>
                            </a:cubicBezTo>
                            <a:cubicBezTo>
                              <a:pt x="-25344" y="214313"/>
                              <a:pt x="35291" y="62703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b="1">
                    <a:solidFill>
                      <a:schemeClr val="bg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API</a:t>
                </a:r>
              </a:p>
            </p:txBody>
          </p:sp>
          <p:sp>
            <p:nvSpPr>
              <p:cNvPr id="74" name="Rechteck 73">
                <a:extLst>
                  <a:ext uri="{FF2B5EF4-FFF2-40B4-BE49-F238E27FC236}">
                    <a16:creationId xmlns:a16="http://schemas.microsoft.com/office/drawing/2014/main" id="{3018B75E-00C1-F986-49F2-C503E6E6C163}"/>
                  </a:ext>
                </a:extLst>
              </p:cNvPr>
              <p:cNvSpPr/>
              <p:nvPr/>
            </p:nvSpPr>
            <p:spPr>
              <a:xfrm>
                <a:off x="4528505" y="2085553"/>
                <a:ext cx="2302817" cy="437296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971825985">
                      <a:custGeom>
                        <a:avLst/>
                        <a:gdLst>
                          <a:gd name="connsiteX0" fmla="*/ 0 w 2207866"/>
                          <a:gd name="connsiteY0" fmla="*/ 0 h 305218"/>
                          <a:gd name="connsiteX1" fmla="*/ 529888 w 2207866"/>
                          <a:gd name="connsiteY1" fmla="*/ 0 h 305218"/>
                          <a:gd name="connsiteX2" fmla="*/ 1037697 w 2207866"/>
                          <a:gd name="connsiteY2" fmla="*/ 0 h 305218"/>
                          <a:gd name="connsiteX3" fmla="*/ 1523428 w 2207866"/>
                          <a:gd name="connsiteY3" fmla="*/ 0 h 305218"/>
                          <a:gd name="connsiteX4" fmla="*/ 2207866 w 2207866"/>
                          <a:gd name="connsiteY4" fmla="*/ 0 h 305218"/>
                          <a:gd name="connsiteX5" fmla="*/ 2207866 w 2207866"/>
                          <a:gd name="connsiteY5" fmla="*/ 305218 h 305218"/>
                          <a:gd name="connsiteX6" fmla="*/ 1633821 w 2207866"/>
                          <a:gd name="connsiteY6" fmla="*/ 305218 h 305218"/>
                          <a:gd name="connsiteX7" fmla="*/ 1059776 w 2207866"/>
                          <a:gd name="connsiteY7" fmla="*/ 305218 h 305218"/>
                          <a:gd name="connsiteX8" fmla="*/ 551967 w 2207866"/>
                          <a:gd name="connsiteY8" fmla="*/ 305218 h 305218"/>
                          <a:gd name="connsiteX9" fmla="*/ 0 w 2207866"/>
                          <a:gd name="connsiteY9" fmla="*/ 305218 h 305218"/>
                          <a:gd name="connsiteX10" fmla="*/ 0 w 2207866"/>
                          <a:gd name="connsiteY10" fmla="*/ 0 h 305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207866" h="305218" fill="none" extrusionOk="0">
                            <a:moveTo>
                              <a:pt x="0" y="0"/>
                            </a:moveTo>
                            <a:cubicBezTo>
                              <a:pt x="229190" y="-18394"/>
                              <a:pt x="307677" y="41143"/>
                              <a:pt x="529888" y="0"/>
                            </a:cubicBezTo>
                            <a:cubicBezTo>
                              <a:pt x="752099" y="-41143"/>
                              <a:pt x="893935" y="7805"/>
                              <a:pt x="1037697" y="0"/>
                            </a:cubicBezTo>
                            <a:cubicBezTo>
                              <a:pt x="1181459" y="-7805"/>
                              <a:pt x="1298420" y="37450"/>
                              <a:pt x="1523428" y="0"/>
                            </a:cubicBezTo>
                            <a:cubicBezTo>
                              <a:pt x="1748436" y="-37450"/>
                              <a:pt x="2050566" y="52683"/>
                              <a:pt x="2207866" y="0"/>
                            </a:cubicBezTo>
                            <a:cubicBezTo>
                              <a:pt x="2238411" y="114588"/>
                              <a:pt x="2190850" y="196146"/>
                              <a:pt x="2207866" y="305218"/>
                            </a:cubicBezTo>
                            <a:cubicBezTo>
                              <a:pt x="2017731" y="322620"/>
                              <a:pt x="1866173" y="284902"/>
                              <a:pt x="1633821" y="305218"/>
                            </a:cubicBezTo>
                            <a:cubicBezTo>
                              <a:pt x="1401470" y="325534"/>
                              <a:pt x="1191771" y="236374"/>
                              <a:pt x="1059776" y="305218"/>
                            </a:cubicBezTo>
                            <a:cubicBezTo>
                              <a:pt x="927782" y="374062"/>
                              <a:pt x="770032" y="244884"/>
                              <a:pt x="551967" y="305218"/>
                            </a:cubicBezTo>
                            <a:cubicBezTo>
                              <a:pt x="333902" y="365552"/>
                              <a:pt x="237837" y="251638"/>
                              <a:pt x="0" y="305218"/>
                            </a:cubicBezTo>
                            <a:cubicBezTo>
                              <a:pt x="-25409" y="154512"/>
                              <a:pt x="13292" y="142973"/>
                              <a:pt x="0" y="0"/>
                            </a:cubicBezTo>
                            <a:close/>
                          </a:path>
                          <a:path w="2207866" h="305218" stroke="0" extrusionOk="0">
                            <a:moveTo>
                              <a:pt x="0" y="0"/>
                            </a:moveTo>
                            <a:cubicBezTo>
                              <a:pt x="180348" y="-46918"/>
                              <a:pt x="319974" y="249"/>
                              <a:pt x="507809" y="0"/>
                            </a:cubicBezTo>
                            <a:cubicBezTo>
                              <a:pt x="695644" y="-249"/>
                              <a:pt x="842385" y="18375"/>
                              <a:pt x="1037697" y="0"/>
                            </a:cubicBezTo>
                            <a:cubicBezTo>
                              <a:pt x="1233009" y="-18375"/>
                              <a:pt x="1465998" y="32910"/>
                              <a:pt x="1633821" y="0"/>
                            </a:cubicBezTo>
                            <a:cubicBezTo>
                              <a:pt x="1801644" y="-32910"/>
                              <a:pt x="2014418" y="13370"/>
                              <a:pt x="2207866" y="0"/>
                            </a:cubicBezTo>
                            <a:cubicBezTo>
                              <a:pt x="2223765" y="138753"/>
                              <a:pt x="2183841" y="219094"/>
                              <a:pt x="2207866" y="305218"/>
                            </a:cubicBezTo>
                            <a:cubicBezTo>
                              <a:pt x="2024284" y="319661"/>
                              <a:pt x="1951709" y="299169"/>
                              <a:pt x="1700057" y="305218"/>
                            </a:cubicBezTo>
                            <a:cubicBezTo>
                              <a:pt x="1448405" y="311267"/>
                              <a:pt x="1318572" y="249042"/>
                              <a:pt x="1192248" y="305218"/>
                            </a:cubicBezTo>
                            <a:cubicBezTo>
                              <a:pt x="1065924" y="361394"/>
                              <a:pt x="863693" y="297714"/>
                              <a:pt x="706517" y="305218"/>
                            </a:cubicBezTo>
                            <a:cubicBezTo>
                              <a:pt x="549341" y="312722"/>
                              <a:pt x="274648" y="247926"/>
                              <a:pt x="0" y="305218"/>
                            </a:cubicBezTo>
                            <a:cubicBezTo>
                              <a:pt x="-25344" y="214313"/>
                              <a:pt x="35291" y="62703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b="1">
                    <a:solidFill>
                      <a:schemeClr val="bg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API</a:t>
                </a:r>
              </a:p>
            </p:txBody>
          </p:sp>
          <p:sp>
            <p:nvSpPr>
              <p:cNvPr id="75" name="Rechteck 74">
                <a:extLst>
                  <a:ext uri="{FF2B5EF4-FFF2-40B4-BE49-F238E27FC236}">
                    <a16:creationId xmlns:a16="http://schemas.microsoft.com/office/drawing/2014/main" id="{167E7EE3-82A5-5AEF-3364-E8FEC5ADF177}"/>
                  </a:ext>
                </a:extLst>
              </p:cNvPr>
              <p:cNvSpPr/>
              <p:nvPr/>
            </p:nvSpPr>
            <p:spPr>
              <a:xfrm>
                <a:off x="7653622" y="1753758"/>
                <a:ext cx="2302817" cy="437296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971825985">
                      <a:custGeom>
                        <a:avLst/>
                        <a:gdLst>
                          <a:gd name="connsiteX0" fmla="*/ 0 w 2207866"/>
                          <a:gd name="connsiteY0" fmla="*/ 0 h 305218"/>
                          <a:gd name="connsiteX1" fmla="*/ 529888 w 2207866"/>
                          <a:gd name="connsiteY1" fmla="*/ 0 h 305218"/>
                          <a:gd name="connsiteX2" fmla="*/ 1037697 w 2207866"/>
                          <a:gd name="connsiteY2" fmla="*/ 0 h 305218"/>
                          <a:gd name="connsiteX3" fmla="*/ 1523428 w 2207866"/>
                          <a:gd name="connsiteY3" fmla="*/ 0 h 305218"/>
                          <a:gd name="connsiteX4" fmla="*/ 2207866 w 2207866"/>
                          <a:gd name="connsiteY4" fmla="*/ 0 h 305218"/>
                          <a:gd name="connsiteX5" fmla="*/ 2207866 w 2207866"/>
                          <a:gd name="connsiteY5" fmla="*/ 305218 h 305218"/>
                          <a:gd name="connsiteX6" fmla="*/ 1633821 w 2207866"/>
                          <a:gd name="connsiteY6" fmla="*/ 305218 h 305218"/>
                          <a:gd name="connsiteX7" fmla="*/ 1059776 w 2207866"/>
                          <a:gd name="connsiteY7" fmla="*/ 305218 h 305218"/>
                          <a:gd name="connsiteX8" fmla="*/ 551967 w 2207866"/>
                          <a:gd name="connsiteY8" fmla="*/ 305218 h 305218"/>
                          <a:gd name="connsiteX9" fmla="*/ 0 w 2207866"/>
                          <a:gd name="connsiteY9" fmla="*/ 305218 h 305218"/>
                          <a:gd name="connsiteX10" fmla="*/ 0 w 2207866"/>
                          <a:gd name="connsiteY10" fmla="*/ 0 h 305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207866" h="305218" fill="none" extrusionOk="0">
                            <a:moveTo>
                              <a:pt x="0" y="0"/>
                            </a:moveTo>
                            <a:cubicBezTo>
                              <a:pt x="229190" y="-18394"/>
                              <a:pt x="307677" y="41143"/>
                              <a:pt x="529888" y="0"/>
                            </a:cubicBezTo>
                            <a:cubicBezTo>
                              <a:pt x="752099" y="-41143"/>
                              <a:pt x="893935" y="7805"/>
                              <a:pt x="1037697" y="0"/>
                            </a:cubicBezTo>
                            <a:cubicBezTo>
                              <a:pt x="1181459" y="-7805"/>
                              <a:pt x="1298420" y="37450"/>
                              <a:pt x="1523428" y="0"/>
                            </a:cubicBezTo>
                            <a:cubicBezTo>
                              <a:pt x="1748436" y="-37450"/>
                              <a:pt x="2050566" y="52683"/>
                              <a:pt x="2207866" y="0"/>
                            </a:cubicBezTo>
                            <a:cubicBezTo>
                              <a:pt x="2238411" y="114588"/>
                              <a:pt x="2190850" y="196146"/>
                              <a:pt x="2207866" y="305218"/>
                            </a:cubicBezTo>
                            <a:cubicBezTo>
                              <a:pt x="2017731" y="322620"/>
                              <a:pt x="1866173" y="284902"/>
                              <a:pt x="1633821" y="305218"/>
                            </a:cubicBezTo>
                            <a:cubicBezTo>
                              <a:pt x="1401470" y="325534"/>
                              <a:pt x="1191771" y="236374"/>
                              <a:pt x="1059776" y="305218"/>
                            </a:cubicBezTo>
                            <a:cubicBezTo>
                              <a:pt x="927782" y="374062"/>
                              <a:pt x="770032" y="244884"/>
                              <a:pt x="551967" y="305218"/>
                            </a:cubicBezTo>
                            <a:cubicBezTo>
                              <a:pt x="333902" y="365552"/>
                              <a:pt x="237837" y="251638"/>
                              <a:pt x="0" y="305218"/>
                            </a:cubicBezTo>
                            <a:cubicBezTo>
                              <a:pt x="-25409" y="154512"/>
                              <a:pt x="13292" y="142973"/>
                              <a:pt x="0" y="0"/>
                            </a:cubicBezTo>
                            <a:close/>
                          </a:path>
                          <a:path w="2207866" h="305218" stroke="0" extrusionOk="0">
                            <a:moveTo>
                              <a:pt x="0" y="0"/>
                            </a:moveTo>
                            <a:cubicBezTo>
                              <a:pt x="180348" y="-46918"/>
                              <a:pt x="319974" y="249"/>
                              <a:pt x="507809" y="0"/>
                            </a:cubicBezTo>
                            <a:cubicBezTo>
                              <a:pt x="695644" y="-249"/>
                              <a:pt x="842385" y="18375"/>
                              <a:pt x="1037697" y="0"/>
                            </a:cubicBezTo>
                            <a:cubicBezTo>
                              <a:pt x="1233009" y="-18375"/>
                              <a:pt x="1465998" y="32910"/>
                              <a:pt x="1633821" y="0"/>
                            </a:cubicBezTo>
                            <a:cubicBezTo>
                              <a:pt x="1801644" y="-32910"/>
                              <a:pt x="2014418" y="13370"/>
                              <a:pt x="2207866" y="0"/>
                            </a:cubicBezTo>
                            <a:cubicBezTo>
                              <a:pt x="2223765" y="138753"/>
                              <a:pt x="2183841" y="219094"/>
                              <a:pt x="2207866" y="305218"/>
                            </a:cubicBezTo>
                            <a:cubicBezTo>
                              <a:pt x="2024284" y="319661"/>
                              <a:pt x="1951709" y="299169"/>
                              <a:pt x="1700057" y="305218"/>
                            </a:cubicBezTo>
                            <a:cubicBezTo>
                              <a:pt x="1448405" y="311267"/>
                              <a:pt x="1318572" y="249042"/>
                              <a:pt x="1192248" y="305218"/>
                            </a:cubicBezTo>
                            <a:cubicBezTo>
                              <a:pt x="1065924" y="361394"/>
                              <a:pt x="863693" y="297714"/>
                              <a:pt x="706517" y="305218"/>
                            </a:cubicBezTo>
                            <a:cubicBezTo>
                              <a:pt x="549341" y="312722"/>
                              <a:pt x="274648" y="247926"/>
                              <a:pt x="0" y="305218"/>
                            </a:cubicBezTo>
                            <a:cubicBezTo>
                              <a:pt x="-25344" y="214313"/>
                              <a:pt x="35291" y="62703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b="1">
                    <a:solidFill>
                      <a:schemeClr val="bg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API oder GUI</a:t>
                </a:r>
              </a:p>
            </p:txBody>
          </p:sp>
          <p:pic>
            <p:nvPicPr>
              <p:cNvPr id="76" name="Grafik 75">
                <a:extLst>
                  <a:ext uri="{FF2B5EF4-FFF2-40B4-BE49-F238E27FC236}">
                    <a16:creationId xmlns:a16="http://schemas.microsoft.com/office/drawing/2014/main" id="{61E9CD34-C973-A9C2-30BF-AF0F207217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53035" y="3791815"/>
                <a:ext cx="1265382" cy="1265382"/>
              </a:xfrm>
              <a:prstGeom prst="rect">
                <a:avLst/>
              </a:prstGeom>
            </p:spPr>
          </p:pic>
          <p:pic>
            <p:nvPicPr>
              <p:cNvPr id="77" name="Grafik 76">
                <a:extLst>
                  <a:ext uri="{FF2B5EF4-FFF2-40B4-BE49-F238E27FC236}">
                    <a16:creationId xmlns:a16="http://schemas.microsoft.com/office/drawing/2014/main" id="{D1245771-B9FD-85B4-D996-4097D7FC54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09784" y="3791815"/>
                <a:ext cx="1265382" cy="1265382"/>
              </a:xfrm>
              <a:prstGeom prst="rect">
                <a:avLst/>
              </a:prstGeom>
            </p:spPr>
          </p:pic>
          <p:pic>
            <p:nvPicPr>
              <p:cNvPr id="78" name="Grafik 77">
                <a:extLst>
                  <a:ext uri="{FF2B5EF4-FFF2-40B4-BE49-F238E27FC236}">
                    <a16:creationId xmlns:a16="http://schemas.microsoft.com/office/drawing/2014/main" id="{B4526E6E-A756-DEBC-C510-53A59DF403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09784" y="2564222"/>
                <a:ext cx="1265382" cy="1265382"/>
              </a:xfrm>
              <a:prstGeom prst="rect">
                <a:avLst/>
              </a:prstGeom>
            </p:spPr>
          </p:pic>
        </p:grpSp>
        <p:grpSp>
          <p:nvGrpSpPr>
            <p:cNvPr id="82" name="Gruppieren 81">
              <a:extLst>
                <a:ext uri="{FF2B5EF4-FFF2-40B4-BE49-F238E27FC236}">
                  <a16:creationId xmlns:a16="http://schemas.microsoft.com/office/drawing/2014/main" id="{89EB2AFB-379D-7A1B-9073-5AD17BE19BC8}"/>
                </a:ext>
              </a:extLst>
            </p:cNvPr>
            <p:cNvGrpSpPr/>
            <p:nvPr/>
          </p:nvGrpSpPr>
          <p:grpSpPr>
            <a:xfrm>
              <a:off x="1612169" y="1349067"/>
              <a:ext cx="8887240" cy="1960830"/>
              <a:chOff x="609599" y="1110097"/>
              <a:chExt cx="7141735" cy="1575712"/>
            </a:xfrm>
          </p:grpSpPr>
          <p:sp>
            <p:nvSpPr>
              <p:cNvPr id="79" name="Sprechblase: rechteckig 78">
                <a:extLst>
                  <a:ext uri="{FF2B5EF4-FFF2-40B4-BE49-F238E27FC236}">
                    <a16:creationId xmlns:a16="http://schemas.microsoft.com/office/drawing/2014/main" id="{863E815D-9696-6D2E-4AAF-FA65C3FE4111}"/>
                  </a:ext>
                </a:extLst>
              </p:cNvPr>
              <p:cNvSpPr/>
              <p:nvPr/>
            </p:nvSpPr>
            <p:spPr>
              <a:xfrm>
                <a:off x="609599" y="2234129"/>
                <a:ext cx="2121639" cy="451680"/>
              </a:xfrm>
              <a:prstGeom prst="wedgeRectCallout">
                <a:avLst>
                  <a:gd name="adj1" fmla="val 17602"/>
                  <a:gd name="adj2" fmla="val 95735"/>
                </a:avLst>
              </a:prstGeom>
              <a:solidFill>
                <a:schemeClr val="bg1"/>
              </a:solidFill>
              <a:ln>
                <a:solidFill>
                  <a:srgbClr val="42D0C6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Virtuelle Maschine oder Datenspeicher auf Azure oder AWS</a:t>
                </a:r>
              </a:p>
            </p:txBody>
          </p:sp>
          <p:sp>
            <p:nvSpPr>
              <p:cNvPr id="80" name="Sprechblase: rechteckig 79">
                <a:extLst>
                  <a:ext uri="{FF2B5EF4-FFF2-40B4-BE49-F238E27FC236}">
                    <a16:creationId xmlns:a16="http://schemas.microsoft.com/office/drawing/2014/main" id="{06705A4C-661C-F3AB-25F0-8A8473CF2E13}"/>
                  </a:ext>
                </a:extLst>
              </p:cNvPr>
              <p:cNvSpPr/>
              <p:nvPr/>
            </p:nvSpPr>
            <p:spPr>
              <a:xfrm>
                <a:off x="2901087" y="1312165"/>
                <a:ext cx="2298343" cy="451680"/>
              </a:xfrm>
              <a:prstGeom prst="wedgeRectCallout">
                <a:avLst>
                  <a:gd name="adj1" fmla="val 18601"/>
                  <a:gd name="adj2" fmla="val 78045"/>
                </a:avLst>
              </a:prstGeom>
              <a:solidFill>
                <a:schemeClr val="bg1"/>
              </a:solidFill>
              <a:ln>
                <a:solidFill>
                  <a:srgbClr val="42D0C6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Datenbank auf Google Cloud oder API eines Übersetzungsservices (</a:t>
                </a:r>
                <a:r>
                  <a:rPr lang="de-DE" sz="1100" err="1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Deepl</a:t>
                </a: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)</a:t>
                </a:r>
              </a:p>
            </p:txBody>
          </p:sp>
          <p:sp>
            <p:nvSpPr>
              <p:cNvPr id="81" name="Sprechblase: rechteckig 80">
                <a:extLst>
                  <a:ext uri="{FF2B5EF4-FFF2-40B4-BE49-F238E27FC236}">
                    <a16:creationId xmlns:a16="http://schemas.microsoft.com/office/drawing/2014/main" id="{1FCF5CF5-E2AF-515F-EFDB-4B1AE30D7AB4}"/>
                  </a:ext>
                </a:extLst>
              </p:cNvPr>
              <p:cNvSpPr/>
              <p:nvPr/>
            </p:nvSpPr>
            <p:spPr>
              <a:xfrm>
                <a:off x="6203630" y="1110097"/>
                <a:ext cx="1547704" cy="343232"/>
              </a:xfrm>
              <a:prstGeom prst="wedgeRectCallout">
                <a:avLst>
                  <a:gd name="adj1" fmla="val 12063"/>
                  <a:gd name="adj2" fmla="val 97546"/>
                </a:avLst>
              </a:prstGeom>
              <a:solidFill>
                <a:schemeClr val="bg1"/>
              </a:solidFill>
              <a:ln>
                <a:solidFill>
                  <a:srgbClr val="42D0C6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Office 365 oder Spotify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05295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A2B84-B11C-F404-1A7F-0CCDD3901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Cloud als Automatisierung der IT ist unvermeidlich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BF59A25-59C1-5401-5C54-DD3F62323C53}"/>
              </a:ext>
            </a:extLst>
          </p:cNvPr>
          <p:cNvGrpSpPr/>
          <p:nvPr/>
        </p:nvGrpSpPr>
        <p:grpSpPr>
          <a:xfrm>
            <a:off x="1090368" y="1778000"/>
            <a:ext cx="9173295" cy="4038600"/>
            <a:chOff x="3530600" y="2578100"/>
            <a:chExt cx="8540639" cy="17907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85DD5E-4747-D195-07ED-59F7673AA993}"/>
                </a:ext>
              </a:extLst>
            </p:cNvPr>
            <p:cNvCxnSpPr/>
            <p:nvPr/>
          </p:nvCxnSpPr>
          <p:spPr>
            <a:xfrm>
              <a:off x="3530600" y="2578100"/>
              <a:ext cx="0" cy="17907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9EAA716-A781-B3EF-020F-53C1278F728A}"/>
                </a:ext>
              </a:extLst>
            </p:cNvPr>
            <p:cNvCxnSpPr/>
            <p:nvPr/>
          </p:nvCxnSpPr>
          <p:spPr>
            <a:xfrm>
              <a:off x="4597400" y="2578100"/>
              <a:ext cx="0" cy="17907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DF0D50F-E767-B493-2945-E34C313CB09D}"/>
                </a:ext>
              </a:extLst>
            </p:cNvPr>
            <p:cNvCxnSpPr/>
            <p:nvPr/>
          </p:nvCxnSpPr>
          <p:spPr>
            <a:xfrm>
              <a:off x="5664200" y="2578100"/>
              <a:ext cx="0" cy="17907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FAFDB3F-A28C-4E16-34C7-08D9FC705DD1}"/>
                </a:ext>
              </a:extLst>
            </p:cNvPr>
            <p:cNvCxnSpPr/>
            <p:nvPr/>
          </p:nvCxnSpPr>
          <p:spPr>
            <a:xfrm>
              <a:off x="6731000" y="2578100"/>
              <a:ext cx="0" cy="17907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1ABA941-F26F-4217-ECDD-4BE2DEC78D66}"/>
                </a:ext>
              </a:extLst>
            </p:cNvPr>
            <p:cNvCxnSpPr/>
            <p:nvPr/>
          </p:nvCxnSpPr>
          <p:spPr>
            <a:xfrm>
              <a:off x="7797800" y="2578100"/>
              <a:ext cx="0" cy="17907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1241DDE-8E10-292E-2841-3AE2C68D843E}"/>
                </a:ext>
              </a:extLst>
            </p:cNvPr>
            <p:cNvCxnSpPr/>
            <p:nvPr/>
          </p:nvCxnSpPr>
          <p:spPr>
            <a:xfrm>
              <a:off x="8864600" y="2578100"/>
              <a:ext cx="0" cy="17907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BE584D2-F0BD-1C78-5F9C-4FCF1619E5C7}"/>
                </a:ext>
              </a:extLst>
            </p:cNvPr>
            <p:cNvCxnSpPr/>
            <p:nvPr/>
          </p:nvCxnSpPr>
          <p:spPr>
            <a:xfrm>
              <a:off x="9931400" y="2578100"/>
              <a:ext cx="0" cy="17907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03F2766-2C10-9457-A0AE-CE7FF22C08D0}"/>
                </a:ext>
              </a:extLst>
            </p:cNvPr>
            <p:cNvCxnSpPr/>
            <p:nvPr/>
          </p:nvCxnSpPr>
          <p:spPr>
            <a:xfrm>
              <a:off x="10998200" y="2578100"/>
              <a:ext cx="0" cy="17907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AAD6677-D2AF-6319-9BAA-6CB877401ED1}"/>
                </a:ext>
              </a:extLst>
            </p:cNvPr>
            <p:cNvCxnSpPr/>
            <p:nvPr/>
          </p:nvCxnSpPr>
          <p:spPr>
            <a:xfrm>
              <a:off x="12071239" y="2578100"/>
              <a:ext cx="0" cy="17907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230E04A-1FF1-F5DB-8120-36416C17DDA8}"/>
              </a:ext>
            </a:extLst>
          </p:cNvPr>
          <p:cNvCxnSpPr/>
          <p:nvPr/>
        </p:nvCxnSpPr>
        <p:spPr>
          <a:xfrm flipV="1">
            <a:off x="1090369" y="1778000"/>
            <a:ext cx="0" cy="403860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BD443E4-C7A7-DF34-8DDD-7F87358232E5}"/>
              </a:ext>
            </a:extLst>
          </p:cNvPr>
          <p:cNvCxnSpPr>
            <a:cxnSpLocks/>
          </p:cNvCxnSpPr>
          <p:nvPr/>
        </p:nvCxnSpPr>
        <p:spPr>
          <a:xfrm>
            <a:off x="1079501" y="5816600"/>
            <a:ext cx="9598024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9ED2A97-141A-3869-CC9F-A39EA5DEE308}"/>
              </a:ext>
            </a:extLst>
          </p:cNvPr>
          <p:cNvSpPr txBox="1"/>
          <p:nvPr/>
        </p:nvSpPr>
        <p:spPr>
          <a:xfrm>
            <a:off x="1879480" y="5880100"/>
            <a:ext cx="71342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-3000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A3DD61B-562D-1360-5598-065E7AF398F4}"/>
              </a:ext>
            </a:extLst>
          </p:cNvPr>
          <p:cNvSpPr txBox="1"/>
          <p:nvPr/>
        </p:nvSpPr>
        <p:spPr>
          <a:xfrm>
            <a:off x="3025305" y="5880100"/>
            <a:ext cx="71342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4957693-B246-B360-CE83-BBC02687A044}"/>
              </a:ext>
            </a:extLst>
          </p:cNvPr>
          <p:cNvSpPr txBox="1"/>
          <p:nvPr/>
        </p:nvSpPr>
        <p:spPr>
          <a:xfrm>
            <a:off x="4171129" y="5880100"/>
            <a:ext cx="71342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1000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EEC451-CC58-83CE-A8E0-38BA7389AE21}"/>
              </a:ext>
            </a:extLst>
          </p:cNvPr>
          <p:cNvSpPr txBox="1"/>
          <p:nvPr/>
        </p:nvSpPr>
        <p:spPr>
          <a:xfrm>
            <a:off x="5316953" y="5880100"/>
            <a:ext cx="71342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1500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2B7A2B-DB85-1BC3-1559-84E2CE348865}"/>
              </a:ext>
            </a:extLst>
          </p:cNvPr>
          <p:cNvSpPr txBox="1"/>
          <p:nvPr/>
        </p:nvSpPr>
        <p:spPr>
          <a:xfrm>
            <a:off x="6462778" y="5880100"/>
            <a:ext cx="71342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1750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A81DD8-8E37-E69D-8C02-DA8CCF9397AA}"/>
              </a:ext>
            </a:extLst>
          </p:cNvPr>
          <p:cNvSpPr txBox="1"/>
          <p:nvPr/>
        </p:nvSpPr>
        <p:spPr>
          <a:xfrm>
            <a:off x="7608602" y="5880100"/>
            <a:ext cx="71342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1900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DE3CAD8-24DD-9C35-C1BC-69FF310A0313}"/>
              </a:ext>
            </a:extLst>
          </p:cNvPr>
          <p:cNvSpPr txBox="1"/>
          <p:nvPr/>
        </p:nvSpPr>
        <p:spPr>
          <a:xfrm>
            <a:off x="8754426" y="5880100"/>
            <a:ext cx="71342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2000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69876AF-F44F-B9E5-EB49-229CC42C34D2}"/>
              </a:ext>
            </a:extLst>
          </p:cNvPr>
          <p:cNvSpPr txBox="1"/>
          <p:nvPr/>
        </p:nvSpPr>
        <p:spPr>
          <a:xfrm>
            <a:off x="9906950" y="5880100"/>
            <a:ext cx="71342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2050</a:t>
            </a:r>
          </a:p>
        </p:txBody>
      </p:sp>
      <p:sp>
        <p:nvSpPr>
          <p:cNvPr id="38" name="Free-form: Shape 37">
            <a:extLst>
              <a:ext uri="{FF2B5EF4-FFF2-40B4-BE49-F238E27FC236}">
                <a16:creationId xmlns:a16="http://schemas.microsoft.com/office/drawing/2014/main" id="{F34708EC-7349-D542-82E3-A7658C45B800}"/>
              </a:ext>
            </a:extLst>
          </p:cNvPr>
          <p:cNvSpPr/>
          <p:nvPr/>
        </p:nvSpPr>
        <p:spPr>
          <a:xfrm>
            <a:off x="1095375" y="1685925"/>
            <a:ext cx="9258300" cy="4124325"/>
          </a:xfrm>
          <a:custGeom>
            <a:avLst/>
            <a:gdLst>
              <a:gd name="connsiteX0" fmla="*/ 0 w 9258300"/>
              <a:gd name="connsiteY0" fmla="*/ 4124325 h 4124325"/>
              <a:gd name="connsiteX1" fmla="*/ 2286000 w 9258300"/>
              <a:gd name="connsiteY1" fmla="*/ 4095750 h 4124325"/>
              <a:gd name="connsiteX2" fmla="*/ 4086225 w 9258300"/>
              <a:gd name="connsiteY2" fmla="*/ 4067175 h 4124325"/>
              <a:gd name="connsiteX3" fmla="*/ 5734050 w 9258300"/>
              <a:gd name="connsiteY3" fmla="*/ 3971925 h 4124325"/>
              <a:gd name="connsiteX4" fmla="*/ 6877050 w 9258300"/>
              <a:gd name="connsiteY4" fmla="*/ 3781425 h 4124325"/>
              <a:gd name="connsiteX5" fmla="*/ 8029575 w 9258300"/>
              <a:gd name="connsiteY5" fmla="*/ 3114675 h 4124325"/>
              <a:gd name="connsiteX6" fmla="*/ 8982075 w 9258300"/>
              <a:gd name="connsiteY6" fmla="*/ 1990725 h 4124325"/>
              <a:gd name="connsiteX7" fmla="*/ 9258300 w 9258300"/>
              <a:gd name="connsiteY7" fmla="*/ 0 h 412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58300" h="4124325">
                <a:moveTo>
                  <a:pt x="0" y="4124325"/>
                </a:moveTo>
                <a:lnTo>
                  <a:pt x="2286000" y="4095750"/>
                </a:lnTo>
                <a:lnTo>
                  <a:pt x="4086225" y="4067175"/>
                </a:lnTo>
                <a:cubicBezTo>
                  <a:pt x="4660900" y="4046538"/>
                  <a:pt x="5268913" y="4019550"/>
                  <a:pt x="5734050" y="3971925"/>
                </a:cubicBezTo>
                <a:cubicBezTo>
                  <a:pt x="6199187" y="3924300"/>
                  <a:pt x="6494463" y="3924300"/>
                  <a:pt x="6877050" y="3781425"/>
                </a:cubicBezTo>
                <a:cubicBezTo>
                  <a:pt x="7259637" y="3638550"/>
                  <a:pt x="7678738" y="3413125"/>
                  <a:pt x="8029575" y="3114675"/>
                </a:cubicBezTo>
                <a:cubicBezTo>
                  <a:pt x="8380412" y="2816225"/>
                  <a:pt x="8777288" y="2509837"/>
                  <a:pt x="8982075" y="1990725"/>
                </a:cubicBezTo>
                <a:cubicBezTo>
                  <a:pt x="9186862" y="1471613"/>
                  <a:pt x="9222581" y="735806"/>
                  <a:pt x="9258300" y="0"/>
                </a:cubicBezTo>
              </a:path>
            </a:pathLst>
          </a:custGeom>
          <a:noFill/>
          <a:ln w="28575">
            <a:gradFill>
              <a:gsLst>
                <a:gs pos="49500">
                  <a:srgbClr val="38CC9E"/>
                </a:gs>
                <a:gs pos="0">
                  <a:schemeClr val="bg1">
                    <a:lumMod val="75000"/>
                  </a:schemeClr>
                </a:gs>
                <a:gs pos="100000">
                  <a:srgbClr val="9189EE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E9019F6-6C12-A888-01D9-A0E2F8363AAE}"/>
              </a:ext>
            </a:extLst>
          </p:cNvPr>
          <p:cNvSpPr txBox="1"/>
          <p:nvPr/>
        </p:nvSpPr>
        <p:spPr>
          <a:xfrm>
            <a:off x="1335963" y="4940350"/>
            <a:ext cx="6479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Stein</a:t>
            </a:r>
          </a:p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Feuer</a:t>
            </a:r>
          </a:p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Bogen</a:t>
            </a:r>
          </a:p>
          <a:p>
            <a:pPr algn="ctr"/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Rad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54E90C4-C444-3E2E-AF4B-CEC9B92DB3D6}"/>
              </a:ext>
            </a:extLst>
          </p:cNvPr>
          <p:cNvSpPr txBox="1"/>
          <p:nvPr/>
        </p:nvSpPr>
        <p:spPr>
          <a:xfrm rot="16200000">
            <a:off x="78957" y="2294906"/>
            <a:ext cx="1587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solidFill>
                  <a:schemeClr val="bg1">
                    <a:lumMod val="75000"/>
                  </a:schemeClr>
                </a:solidFill>
                <a:latin typeface="Gilroy Bold" panose="00000800000000000000" pitchFamily="50" charset="0"/>
              </a:rPr>
              <a:t>Produktivität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F11AA1C-393E-ECB9-7F98-6607EEC8C721}"/>
              </a:ext>
            </a:extLst>
          </p:cNvPr>
          <p:cNvGrpSpPr/>
          <p:nvPr/>
        </p:nvGrpSpPr>
        <p:grpSpPr>
          <a:xfrm>
            <a:off x="2142880" y="1778000"/>
            <a:ext cx="7618926" cy="3871128"/>
            <a:chOff x="2142880" y="1778000"/>
            <a:chExt cx="7618926" cy="3871128"/>
          </a:xfrm>
          <a:gradFill>
            <a:gsLst>
              <a:gs pos="0">
                <a:schemeClr val="bg1">
                  <a:lumMod val="75000"/>
                </a:schemeClr>
              </a:gs>
              <a:gs pos="44000">
                <a:srgbClr val="36C781"/>
              </a:gs>
              <a:gs pos="100000">
                <a:srgbClr val="9189EE"/>
              </a:gs>
            </a:gsLst>
            <a:lin ang="0" scaled="0"/>
          </a:gradFill>
        </p:grpSpPr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DD2F2180-F76B-3C00-BCCF-C410F0BE63E3}"/>
                </a:ext>
              </a:extLst>
            </p:cNvPr>
            <p:cNvSpPr/>
            <p:nvPr/>
          </p:nvSpPr>
          <p:spPr>
            <a:xfrm>
              <a:off x="2142880" y="5449103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Schrift</a:t>
              </a:r>
            </a:p>
          </p:txBody>
        </p:sp>
        <p:sp>
          <p:nvSpPr>
            <p:cNvPr id="43" name="Diamond 42">
              <a:extLst>
                <a:ext uri="{FF2B5EF4-FFF2-40B4-BE49-F238E27FC236}">
                  <a16:creationId xmlns:a16="http://schemas.microsoft.com/office/drawing/2014/main" id="{6AC38DAD-36BD-77A6-9651-4489973438D8}"/>
                </a:ext>
              </a:extLst>
            </p:cNvPr>
            <p:cNvSpPr/>
            <p:nvPr/>
          </p:nvSpPr>
          <p:spPr>
            <a:xfrm>
              <a:off x="3091980" y="5372099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Wassermühle</a:t>
              </a:r>
            </a:p>
          </p:txBody>
        </p:sp>
        <p:sp>
          <p:nvSpPr>
            <p:cNvPr id="44" name="Diamond 43">
              <a:extLst>
                <a:ext uri="{FF2B5EF4-FFF2-40B4-BE49-F238E27FC236}">
                  <a16:creationId xmlns:a16="http://schemas.microsoft.com/office/drawing/2014/main" id="{AF07C3E0-276C-9330-3FC7-429AD5D8C47C}"/>
                </a:ext>
              </a:extLst>
            </p:cNvPr>
            <p:cNvSpPr/>
            <p:nvPr/>
          </p:nvSpPr>
          <p:spPr>
            <a:xfrm>
              <a:off x="4171129" y="5230953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Schießpulver</a:t>
              </a:r>
            </a:p>
          </p:txBody>
        </p:sp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id="{533D804D-BA46-BD9A-96FA-B155A69489ED}"/>
                </a:ext>
              </a:extLst>
            </p:cNvPr>
            <p:cNvSpPr/>
            <p:nvPr/>
          </p:nvSpPr>
          <p:spPr>
            <a:xfrm>
              <a:off x="5265414" y="4940350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Druckerpresse</a:t>
              </a:r>
            </a:p>
          </p:txBody>
        </p:sp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id="{FFE63CDE-2AF5-A6DA-476D-3643F5FB07B1}"/>
                </a:ext>
              </a:extLst>
            </p:cNvPr>
            <p:cNvSpPr/>
            <p:nvPr/>
          </p:nvSpPr>
          <p:spPr>
            <a:xfrm>
              <a:off x="6305615" y="4645075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Dampfmaschine</a:t>
              </a:r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869788D4-56BB-C4EE-E832-A0FE7E85E812}"/>
                </a:ext>
              </a:extLst>
            </p:cNvPr>
            <p:cNvSpPr/>
            <p:nvPr/>
          </p:nvSpPr>
          <p:spPr>
            <a:xfrm>
              <a:off x="6985497" y="5030928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Telegraph</a:t>
              </a:r>
            </a:p>
          </p:txBody>
        </p:sp>
        <p:sp>
          <p:nvSpPr>
            <p:cNvPr id="48" name="Diamond 47">
              <a:extLst>
                <a:ext uri="{FF2B5EF4-FFF2-40B4-BE49-F238E27FC236}">
                  <a16:creationId xmlns:a16="http://schemas.microsoft.com/office/drawing/2014/main" id="{55A7068F-DECC-5546-5E97-6BB0081B5204}"/>
                </a:ext>
              </a:extLst>
            </p:cNvPr>
            <p:cNvSpPr/>
            <p:nvPr/>
          </p:nvSpPr>
          <p:spPr>
            <a:xfrm>
              <a:off x="3375317" y="4959400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Aquädukte</a:t>
              </a:r>
            </a:p>
          </p:txBody>
        </p:sp>
        <p:sp>
          <p:nvSpPr>
            <p:cNvPr id="49" name="Diamond 48">
              <a:extLst>
                <a:ext uri="{FF2B5EF4-FFF2-40B4-BE49-F238E27FC236}">
                  <a16:creationId xmlns:a16="http://schemas.microsoft.com/office/drawing/2014/main" id="{C2B644F7-D508-79F2-9ACF-FCF219552447}"/>
                </a:ext>
              </a:extLst>
            </p:cNvPr>
            <p:cNvSpPr/>
            <p:nvPr/>
          </p:nvSpPr>
          <p:spPr>
            <a:xfrm>
              <a:off x="7170348" y="4345992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Plastik</a:t>
              </a:r>
            </a:p>
          </p:txBody>
        </p:sp>
        <p:sp>
          <p:nvSpPr>
            <p:cNvPr id="50" name="Diamond 49">
              <a:extLst>
                <a:ext uri="{FF2B5EF4-FFF2-40B4-BE49-F238E27FC236}">
                  <a16:creationId xmlns:a16="http://schemas.microsoft.com/office/drawing/2014/main" id="{2C268E52-597B-0839-A558-3C93D65FA134}"/>
                </a:ext>
              </a:extLst>
            </p:cNvPr>
            <p:cNvSpPr/>
            <p:nvPr/>
          </p:nvSpPr>
          <p:spPr>
            <a:xfrm>
              <a:off x="7872001" y="4533367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Flugzeuge</a:t>
              </a:r>
            </a:p>
          </p:txBody>
        </p:sp>
        <p:sp>
          <p:nvSpPr>
            <p:cNvPr id="51" name="Diamond 50">
              <a:extLst>
                <a:ext uri="{FF2B5EF4-FFF2-40B4-BE49-F238E27FC236}">
                  <a16:creationId xmlns:a16="http://schemas.microsoft.com/office/drawing/2014/main" id="{08099ECD-2502-A180-385F-68CCAD1779CF}"/>
                </a:ext>
              </a:extLst>
            </p:cNvPr>
            <p:cNvSpPr/>
            <p:nvPr/>
          </p:nvSpPr>
          <p:spPr>
            <a:xfrm>
              <a:off x="8441563" y="4140671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Transistor</a:t>
              </a:r>
            </a:p>
          </p:txBody>
        </p:sp>
        <p:sp>
          <p:nvSpPr>
            <p:cNvPr id="52" name="Diamond 51">
              <a:extLst>
                <a:ext uri="{FF2B5EF4-FFF2-40B4-BE49-F238E27FC236}">
                  <a16:creationId xmlns:a16="http://schemas.microsoft.com/office/drawing/2014/main" id="{2DCF5422-D819-CB3F-1845-3A8360CFD6ED}"/>
                </a:ext>
              </a:extLst>
            </p:cNvPr>
            <p:cNvSpPr/>
            <p:nvPr/>
          </p:nvSpPr>
          <p:spPr>
            <a:xfrm>
              <a:off x="8597264" y="3810471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Kernkraft</a:t>
              </a:r>
            </a:p>
          </p:txBody>
        </p:sp>
        <p:sp>
          <p:nvSpPr>
            <p:cNvPr id="53" name="Diamond 52">
              <a:extLst>
                <a:ext uri="{FF2B5EF4-FFF2-40B4-BE49-F238E27FC236}">
                  <a16:creationId xmlns:a16="http://schemas.microsoft.com/office/drawing/2014/main" id="{BABD1484-FD6E-A47C-EBD9-933C6FF359C3}"/>
                </a:ext>
              </a:extLst>
            </p:cNvPr>
            <p:cNvSpPr/>
            <p:nvPr/>
          </p:nvSpPr>
          <p:spPr>
            <a:xfrm>
              <a:off x="8519157" y="3499793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Raumfahrt</a:t>
              </a:r>
            </a:p>
          </p:txBody>
        </p:sp>
        <p:sp>
          <p:nvSpPr>
            <p:cNvPr id="54" name="Diamond 53">
              <a:extLst>
                <a:ext uri="{FF2B5EF4-FFF2-40B4-BE49-F238E27FC236}">
                  <a16:creationId xmlns:a16="http://schemas.microsoft.com/office/drawing/2014/main" id="{B0C744DC-0ACA-0145-268B-D2614DA24341}"/>
                </a:ext>
              </a:extLst>
            </p:cNvPr>
            <p:cNvSpPr/>
            <p:nvPr/>
          </p:nvSpPr>
          <p:spPr>
            <a:xfrm>
              <a:off x="8754188" y="3251930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Internet </a:t>
              </a:r>
            </a:p>
          </p:txBody>
        </p:sp>
        <p:sp>
          <p:nvSpPr>
            <p:cNvPr id="55" name="Diamond 54">
              <a:extLst>
                <a:ext uri="{FF2B5EF4-FFF2-40B4-BE49-F238E27FC236}">
                  <a16:creationId xmlns:a16="http://schemas.microsoft.com/office/drawing/2014/main" id="{0B2BC39A-412E-6B0B-3DFF-7A19139E80EA}"/>
                </a:ext>
              </a:extLst>
            </p:cNvPr>
            <p:cNvSpPr/>
            <p:nvPr/>
          </p:nvSpPr>
          <p:spPr>
            <a:xfrm>
              <a:off x="8829213" y="2988406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Mobilfunk</a:t>
              </a:r>
            </a:p>
          </p:txBody>
        </p:sp>
        <p:sp>
          <p:nvSpPr>
            <p:cNvPr id="56" name="Diamond 55">
              <a:extLst>
                <a:ext uri="{FF2B5EF4-FFF2-40B4-BE49-F238E27FC236}">
                  <a16:creationId xmlns:a16="http://schemas.microsoft.com/office/drawing/2014/main" id="{353ECE1D-3F46-2626-89FD-22F4EEB5A188}"/>
                </a:ext>
              </a:extLst>
            </p:cNvPr>
            <p:cNvSpPr/>
            <p:nvPr/>
          </p:nvSpPr>
          <p:spPr>
            <a:xfrm>
              <a:off x="9272364" y="2766831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Cloud</a:t>
              </a:r>
            </a:p>
          </p:txBody>
        </p:sp>
        <p:sp>
          <p:nvSpPr>
            <p:cNvPr id="57" name="Diamond 56">
              <a:extLst>
                <a:ext uri="{FF2B5EF4-FFF2-40B4-BE49-F238E27FC236}">
                  <a16:creationId xmlns:a16="http://schemas.microsoft.com/office/drawing/2014/main" id="{73743A42-4DC8-F462-461D-9A4D5FA272D2}"/>
                </a:ext>
              </a:extLst>
            </p:cNvPr>
            <p:cNvSpPr/>
            <p:nvPr/>
          </p:nvSpPr>
          <p:spPr>
            <a:xfrm>
              <a:off x="8042210" y="4033191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" rIns="324000" rtlCol="0" anchor="ctr"/>
            <a:lstStyle/>
            <a:p>
              <a:pPr algn="r"/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Transistor</a:t>
              </a:r>
            </a:p>
          </p:txBody>
        </p:sp>
        <p:sp>
          <p:nvSpPr>
            <p:cNvPr id="58" name="Diamond 57">
              <a:extLst>
                <a:ext uri="{FF2B5EF4-FFF2-40B4-BE49-F238E27FC236}">
                  <a16:creationId xmlns:a16="http://schemas.microsoft.com/office/drawing/2014/main" id="{CCAD70F4-6210-FAC5-4227-D8CFD2EC54B0}"/>
                </a:ext>
              </a:extLst>
            </p:cNvPr>
            <p:cNvSpPr/>
            <p:nvPr/>
          </p:nvSpPr>
          <p:spPr>
            <a:xfrm>
              <a:off x="8672876" y="2766830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PC</a:t>
              </a:r>
            </a:p>
          </p:txBody>
        </p:sp>
        <p:sp>
          <p:nvSpPr>
            <p:cNvPr id="59" name="Diamond 58">
              <a:extLst>
                <a:ext uri="{FF2B5EF4-FFF2-40B4-BE49-F238E27FC236}">
                  <a16:creationId xmlns:a16="http://schemas.microsoft.com/office/drawing/2014/main" id="{00BBD97C-AD8B-BE21-FFAA-AAA0952F8A5E}"/>
                </a:ext>
              </a:extLst>
            </p:cNvPr>
            <p:cNvSpPr/>
            <p:nvPr/>
          </p:nvSpPr>
          <p:spPr>
            <a:xfrm>
              <a:off x="8848864" y="2432460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" rIns="324000" rtlCol="0" anchor="ctr"/>
            <a:lstStyle/>
            <a:p>
              <a:pPr algn="r"/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Gentechnik</a:t>
              </a:r>
            </a:p>
          </p:txBody>
        </p:sp>
        <p:sp>
          <p:nvSpPr>
            <p:cNvPr id="61" name="Diamond 60">
              <a:extLst>
                <a:ext uri="{FF2B5EF4-FFF2-40B4-BE49-F238E27FC236}">
                  <a16:creationId xmlns:a16="http://schemas.microsoft.com/office/drawing/2014/main" id="{0031EB1A-B515-71A3-224C-CF1B5FF2DFE1}"/>
                </a:ext>
              </a:extLst>
            </p:cNvPr>
            <p:cNvSpPr/>
            <p:nvPr/>
          </p:nvSpPr>
          <p:spPr>
            <a:xfrm>
              <a:off x="9387139" y="2379559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 err="1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genAI</a:t>
              </a:r>
              <a:endPara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2" name="Diamond 61">
              <a:extLst>
                <a:ext uri="{FF2B5EF4-FFF2-40B4-BE49-F238E27FC236}">
                  <a16:creationId xmlns:a16="http://schemas.microsoft.com/office/drawing/2014/main" id="{DAD359DC-B296-95CD-18AC-997E9786934A}"/>
                </a:ext>
              </a:extLst>
            </p:cNvPr>
            <p:cNvSpPr/>
            <p:nvPr/>
          </p:nvSpPr>
          <p:spPr>
            <a:xfrm>
              <a:off x="9561781" y="2076347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Fusion</a:t>
              </a:r>
            </a:p>
          </p:txBody>
        </p:sp>
        <p:sp>
          <p:nvSpPr>
            <p:cNvPr id="63" name="Diamond 62">
              <a:extLst>
                <a:ext uri="{FF2B5EF4-FFF2-40B4-BE49-F238E27FC236}">
                  <a16:creationId xmlns:a16="http://schemas.microsoft.com/office/drawing/2014/main" id="{AE1856A2-610B-9A6C-4373-CB4CC4245379}"/>
                </a:ext>
              </a:extLst>
            </p:cNvPr>
            <p:cNvSpPr/>
            <p:nvPr/>
          </p:nvSpPr>
          <p:spPr>
            <a:xfrm>
              <a:off x="9512983" y="1778000"/>
              <a:ext cx="200025" cy="200025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rtlCol="0" anchor="ctr"/>
            <a:lstStyle/>
            <a:p>
              <a:r>
                <a:rPr lang="de-DE" sz="12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AGI</a:t>
              </a:r>
            </a:p>
          </p:txBody>
        </p:sp>
      </p:grpSp>
      <p:sp>
        <p:nvSpPr>
          <p:cNvPr id="66" name="Arrow: Pentagon 65">
            <a:extLst>
              <a:ext uri="{FF2B5EF4-FFF2-40B4-BE49-F238E27FC236}">
                <a16:creationId xmlns:a16="http://schemas.microsoft.com/office/drawing/2014/main" id="{BC5BC185-8E9A-3680-E59F-610B1DED756E}"/>
              </a:ext>
            </a:extLst>
          </p:cNvPr>
          <p:cNvSpPr/>
          <p:nvPr/>
        </p:nvSpPr>
        <p:spPr>
          <a:xfrm>
            <a:off x="2604837" y="2212925"/>
            <a:ext cx="5080916" cy="1286867"/>
          </a:xfrm>
          <a:prstGeom prst="homePlate">
            <a:avLst>
              <a:gd name="adj" fmla="val 17125"/>
            </a:avLst>
          </a:prstGeom>
          <a:gradFill>
            <a:gsLst>
              <a:gs pos="0">
                <a:srgbClr val="36C781"/>
              </a:gs>
              <a:gs pos="100000">
                <a:srgbClr val="9189EE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de-DE" dirty="0">
                <a:solidFill>
                  <a:schemeClr val="bg1"/>
                </a:solidFill>
                <a:latin typeface="Gilroy Bold" panose="00000800000000000000" pitchFamily="50" charset="0"/>
              </a:rPr>
              <a:t>Ökonomische Praxis seit Jahrtausenden </a:t>
            </a:r>
          </a:p>
          <a:p>
            <a:pPr algn="ctr">
              <a:spcBef>
                <a:spcPts val="600"/>
              </a:spcBef>
            </a:pPr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</a:rPr>
              <a:t>Kapitalinvestitionen führen zur Automatisierung </a:t>
            </a:r>
            <a:b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</a:rPr>
            </a:br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</a:rPr>
              <a:t>vormals menschlicher Arbeit und zu steigendem Wohlstand insgesamt.</a:t>
            </a:r>
            <a:endParaRPr lang="de-DE" dirty="0">
              <a:solidFill>
                <a:schemeClr val="bg1"/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73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82A02-BF2D-227B-C4F7-066A0EBFE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3926" y="3105833"/>
            <a:ext cx="2044149" cy="646331"/>
          </a:xfrm>
        </p:spPr>
        <p:txBody>
          <a:bodyPr/>
          <a:lstStyle/>
          <a:p>
            <a:r>
              <a:rPr lang="de-DE" dirty="0"/>
              <a:t>Fragen?</a:t>
            </a:r>
          </a:p>
        </p:txBody>
      </p:sp>
    </p:spTree>
    <p:extLst>
      <p:ext uri="{BB962C8B-B14F-4D97-AF65-F5344CB8AC3E}">
        <p14:creationId xmlns:p14="http://schemas.microsoft.com/office/powerpoint/2010/main" val="1695625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colorful background&#10;&#10;Description automatically generated">
            <a:extLst>
              <a:ext uri="{FF2B5EF4-FFF2-40B4-BE49-F238E27FC236}">
                <a16:creationId xmlns:a16="http://schemas.microsoft.com/office/drawing/2014/main" id="{280F7144-9370-0E4D-BB6F-0E456453A3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5715" cap="flat">
            <a:noFill/>
            <a:prstDash val="solid"/>
            <a:miter/>
          </a:ln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9775" y="3105833"/>
            <a:ext cx="5192447" cy="646331"/>
          </a:xfrm>
        </p:spPr>
        <p:txBody>
          <a:bodyPr/>
          <a:lstStyle/>
          <a:p>
            <a:r>
              <a:rPr lang="de-DE" dirty="0"/>
              <a:t>Digitale Souveränität </a:t>
            </a:r>
            <a:endParaRPr lang="de-DE" sz="3600" dirty="0">
              <a:solidFill>
                <a:schemeClr val="bg1"/>
              </a:solidFill>
              <a:latin typeface="Gilroy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143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BCF5A1-0A8E-BA5A-67B3-2F2206C78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Schwerpunktstudie „Digitale Souveränität“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D61F51C5-9B85-AC7C-7DFF-FC580F37E667}"/>
              </a:ext>
            </a:extLst>
          </p:cNvPr>
          <p:cNvGrpSpPr/>
          <p:nvPr/>
        </p:nvGrpSpPr>
        <p:grpSpPr>
          <a:xfrm>
            <a:off x="2804907" y="1737700"/>
            <a:ext cx="6096539" cy="4157220"/>
            <a:chOff x="2630100" y="1464689"/>
            <a:chExt cx="6630506" cy="4521331"/>
          </a:xfrm>
        </p:grpSpPr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52CF25EB-D27B-F976-C2A2-F425708773AE}"/>
                </a:ext>
              </a:extLst>
            </p:cNvPr>
            <p:cNvGrpSpPr/>
            <p:nvPr/>
          </p:nvGrpSpPr>
          <p:grpSpPr>
            <a:xfrm>
              <a:off x="2630100" y="1464689"/>
              <a:ext cx="3373665" cy="3416300"/>
              <a:chOff x="1113494" y="2171700"/>
              <a:chExt cx="3373665" cy="3416300"/>
            </a:xfrm>
          </p:grpSpPr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0968011D-EF53-9B77-E862-51B3D5D22285}"/>
                  </a:ext>
                </a:extLst>
              </p:cNvPr>
              <p:cNvSpPr/>
              <p:nvPr/>
            </p:nvSpPr>
            <p:spPr>
              <a:xfrm>
                <a:off x="1113494" y="2171700"/>
                <a:ext cx="3373665" cy="3416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44000" bIns="216000" rtlCol="0" anchor="t"/>
              <a:lstStyle/>
              <a:p>
                <a:pPr marL="84138" algn="l"/>
                <a:r>
                  <a:rPr lang="de-DE" sz="1600" dirty="0">
                    <a:solidFill>
                      <a:srgbClr val="7ED878"/>
                    </a:solidFill>
                    <a:latin typeface="Gilroy Bold" panose="000008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Autorinnen</a:t>
                </a:r>
                <a:endParaRPr lang="de-DE" sz="1600" dirty="0">
                  <a:solidFill>
                    <a:srgbClr val="7ED878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pic>
            <p:nvPicPr>
              <p:cNvPr id="6" name="Grafik 5">
                <a:extLst>
                  <a:ext uri="{FF2B5EF4-FFF2-40B4-BE49-F238E27FC236}">
                    <a16:creationId xmlns:a16="http://schemas.microsoft.com/office/drawing/2014/main" id="{B4ADE5CE-09B9-7F99-AACD-60ED85211C1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451004" y="2857614"/>
                <a:ext cx="1317838" cy="1224557"/>
              </a:xfrm>
              <a:prstGeom prst="rect">
                <a:avLst/>
              </a:prstGeom>
            </p:spPr>
          </p:pic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C9218B9C-0E18-A4CA-EF3B-2CDFE96636C6}"/>
                  </a:ext>
                </a:extLst>
              </p:cNvPr>
              <p:cNvSpPr txBox="1"/>
              <p:nvPr/>
            </p:nvSpPr>
            <p:spPr>
              <a:xfrm>
                <a:off x="1433438" y="4089553"/>
                <a:ext cx="1259204" cy="432000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r>
                  <a:rPr lang="de-DE" sz="1100" dirty="0">
                    <a:solidFill>
                      <a:srgbClr val="111111"/>
                    </a:solidFill>
                    <a:latin typeface="Gilroy" panose="00000500000000000000" pitchFamily="50" charset="0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Dr. Mareike Seifried | LinkedIn</a:t>
                </a:r>
                <a:endParaRPr lang="de-DE" sz="1100" dirty="0">
                  <a:solidFill>
                    <a:srgbClr val="111111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98656924-2DC7-5134-33FA-8E43094A8DA2}"/>
                  </a:ext>
                </a:extLst>
              </p:cNvPr>
              <p:cNvSpPr txBox="1"/>
              <p:nvPr/>
            </p:nvSpPr>
            <p:spPr>
              <a:xfrm>
                <a:off x="2942198" y="4089553"/>
                <a:ext cx="1259204" cy="432000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r>
                  <a:rPr lang="de-DE" sz="1100" dirty="0">
                    <a:solidFill>
                      <a:srgbClr val="111111"/>
                    </a:solidFill>
                    <a:latin typeface="Gilroy" panose="00000500000000000000" pitchFamily="50" charset="0"/>
                    <a:hlinkClick r:id="rId4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Irene </a:t>
                </a:r>
                <a:r>
                  <a:rPr lang="de-DE" sz="1100" dirty="0" err="1">
                    <a:solidFill>
                      <a:srgbClr val="111111"/>
                    </a:solidFill>
                    <a:latin typeface="Gilroy" panose="00000500000000000000" pitchFamily="50" charset="0"/>
                    <a:hlinkClick r:id="rId4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Bertschek</a:t>
                </a:r>
                <a:r>
                  <a:rPr lang="de-DE" sz="1100" dirty="0">
                    <a:solidFill>
                      <a:srgbClr val="111111"/>
                    </a:solidFill>
                    <a:latin typeface="Gilroy" panose="00000500000000000000" pitchFamily="50" charset="0"/>
                    <a:hlinkClick r:id="rId4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 | LinkedIn</a:t>
                </a:r>
                <a:endParaRPr lang="de-DE" sz="1100" dirty="0">
                  <a:solidFill>
                    <a:srgbClr val="111111"/>
                  </a:solidFill>
                  <a:latin typeface="Gilroy" panose="00000500000000000000" pitchFamily="50" charset="0"/>
                </a:endParaRPr>
              </a:p>
            </p:txBody>
          </p:sp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92F4F7DB-2362-EDF7-7131-D0313CDCFD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36673" y="2857614"/>
                <a:ext cx="1296778" cy="1231939"/>
              </a:xfrm>
              <a:prstGeom prst="rect">
                <a:avLst/>
              </a:prstGeom>
            </p:spPr>
          </p:pic>
          <p:pic>
            <p:nvPicPr>
              <p:cNvPr id="10" name="Picture 2" descr="ZEW – Leibniz-Zentrum für Europäische Wirtschaftsforschung | LinkedIn">
                <a:extLst>
                  <a:ext uri="{FF2B5EF4-FFF2-40B4-BE49-F238E27FC236}">
                    <a16:creationId xmlns:a16="http://schemas.microsoft.com/office/drawing/2014/main" id="{2F3F5F58-34DB-DC89-ABB4-6487D93955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3730826" y="5052857"/>
                <a:ext cx="624967" cy="4211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63B5695A-B19F-DF61-2939-88E23157209F}"/>
                  </a:ext>
                </a:extLst>
              </p:cNvPr>
              <p:cNvSpPr txBox="1"/>
              <p:nvPr/>
            </p:nvSpPr>
            <p:spPr>
              <a:xfrm>
                <a:off x="1303612" y="5052857"/>
                <a:ext cx="2768775" cy="430887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r>
                  <a:rPr lang="de-DE" sz="1100" dirty="0">
                    <a:solidFill>
                      <a:srgbClr val="7ED878"/>
                    </a:solidFill>
                    <a:latin typeface="Gilroy" panose="00000500000000000000" pitchFamily="50" charset="0"/>
                  </a:rPr>
                  <a:t>Leibniz-Zentrum für Europäische Wirtschaftsforschung </a:t>
                </a:r>
              </a:p>
            </p:txBody>
          </p:sp>
        </p:grpSp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B06D0EAD-7C2A-807E-F738-D468F2B3670E}"/>
                </a:ext>
              </a:extLst>
            </p:cNvPr>
            <p:cNvGrpSpPr/>
            <p:nvPr/>
          </p:nvGrpSpPr>
          <p:grpSpPr>
            <a:xfrm>
              <a:off x="6245294" y="1464689"/>
              <a:ext cx="3015312" cy="4521331"/>
              <a:chOff x="4450958" y="1464689"/>
              <a:chExt cx="3015312" cy="4521331"/>
            </a:xfrm>
          </p:grpSpPr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777B6206-6F86-9BE2-4A8D-389D99E1D50F}"/>
                  </a:ext>
                </a:extLst>
              </p:cNvPr>
              <p:cNvSpPr/>
              <p:nvPr/>
            </p:nvSpPr>
            <p:spPr>
              <a:xfrm>
                <a:off x="4450958" y="1464689"/>
                <a:ext cx="3015312" cy="45213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44000" bIns="216000" rtlCol="0" anchor="t"/>
              <a:lstStyle/>
              <a:p>
                <a:pPr marL="84138" algn="l"/>
                <a:r>
                  <a:rPr lang="de-DE" sz="1600" dirty="0">
                    <a:solidFill>
                      <a:srgbClr val="7ED878"/>
                    </a:solidFill>
                    <a:latin typeface="Gilroy Bold" panose="000008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Studie</a:t>
                </a:r>
                <a:endParaRPr lang="de-DE" sz="1600" dirty="0">
                  <a:solidFill>
                    <a:srgbClr val="7ED878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pic>
            <p:nvPicPr>
              <p:cNvPr id="15" name="Grafik 14">
                <a:hlinkClick r:id="rId7"/>
                <a:extLst>
                  <a:ext uri="{FF2B5EF4-FFF2-40B4-BE49-F238E27FC236}">
                    <a16:creationId xmlns:a16="http://schemas.microsoft.com/office/drawing/2014/main" id="{4AC23007-4BF7-079F-5F54-79A6BB468A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485" y="2015181"/>
                <a:ext cx="2532256" cy="3583538"/>
              </a:xfrm>
              <a:prstGeom prst="rect">
                <a:avLst/>
              </a:prstGeom>
            </p:spPr>
          </p:pic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6CA243F5-147D-FCDB-1B91-44F5C683C796}"/>
                  </a:ext>
                </a:extLst>
              </p:cNvPr>
              <p:cNvSpPr txBox="1"/>
              <p:nvPr/>
            </p:nvSpPr>
            <p:spPr>
              <a:xfrm>
                <a:off x="4487159" y="5674618"/>
                <a:ext cx="103425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de-DE" sz="1000" dirty="0">
                    <a:solidFill>
                      <a:srgbClr val="7ED878"/>
                    </a:solidFill>
                    <a:latin typeface="Gilroy" panose="000005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Quelle: </a:t>
                </a:r>
                <a:r>
                  <a:rPr lang="de-DE" sz="1000" dirty="0">
                    <a:solidFill>
                      <a:srgbClr val="7ED878"/>
                    </a:solidFill>
                    <a:latin typeface="Gilroy" panose="000005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BMWK</a:t>
                </a:r>
                <a:endParaRPr lang="de-DE" sz="1000" dirty="0">
                  <a:solidFill>
                    <a:srgbClr val="7ED878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99636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96992B-6A42-681B-E3E2-91FCEA9EE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Digitale Souveränität – viele Definitionen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DA0A400-F0BE-9CC9-53AA-3CE441E915FB}"/>
              </a:ext>
            </a:extLst>
          </p:cNvPr>
          <p:cNvSpPr/>
          <p:nvPr/>
        </p:nvSpPr>
        <p:spPr>
          <a:xfrm>
            <a:off x="929726" y="1874700"/>
            <a:ext cx="3334694" cy="3847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216000" rtlCol="0" anchor="t"/>
          <a:lstStyle/>
          <a:p>
            <a:pPr marL="84138" algn="l">
              <a:spcBef>
                <a:spcPts val="1200"/>
              </a:spcBef>
            </a:pPr>
            <a:r>
              <a:rPr lang="de-DE" sz="1600" dirty="0">
                <a:solidFill>
                  <a:srgbClr val="7ED878"/>
                </a:solidFill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18 Urheber von Definitionen </a:t>
            </a:r>
          </a:p>
          <a:p>
            <a:pPr marL="84138">
              <a:spcBef>
                <a:spcPts val="1200"/>
              </a:spcBef>
            </a:pPr>
            <a:r>
              <a:rPr lang="de-DE" sz="1100" dirty="0" err="1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Acatech</a:t>
            </a:r>
            <a:r>
              <a:rPr lang="de-DE" sz="11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 Bertelsmann Stiftung, Bitkom, Bundesministerium für Bildung und Forschung, Bundesministerium für Wirtschaft und Energie, Bundesverband der deutschen Industrie, </a:t>
            </a:r>
            <a:r>
              <a:rPr lang="de-DE" sz="1100" dirty="0" err="1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CESifo</a:t>
            </a:r>
            <a:r>
              <a:rPr lang="de-DE" sz="11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 Deutsches Institut für Vertrauen und Sicherheit im Internet, Digital-Gipfel 2018, Digital-Gipfel 2020, Fraunhofer-Institut für System- und Innovationsforschung, Gesellschaft für Informatik, Institut für Innovation und Technik Berlin, Kompetenzzentrum öffentliche IT, Konrad-Adenauer-Stiftung, Nationaler IT-Gipfel, Sachverständigenrat für Verbraucherfragen, Verband der Elektrotechnik.</a:t>
            </a:r>
          </a:p>
          <a:p>
            <a:pPr marL="84138" algn="l">
              <a:spcBef>
                <a:spcPts val="1200"/>
              </a:spcBef>
            </a:pPr>
            <a:endParaRPr lang="de-DE" sz="1600" dirty="0">
              <a:solidFill>
                <a:srgbClr val="7ED878"/>
              </a:solidFill>
              <a:latin typeface="Gilroy Bold" panose="00000800000000000000" pitchFamily="50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79BCAB3E-0D45-430A-3C82-0D890A53D2E0}"/>
              </a:ext>
            </a:extLst>
          </p:cNvPr>
          <p:cNvGrpSpPr/>
          <p:nvPr/>
        </p:nvGrpSpPr>
        <p:grpSpPr>
          <a:xfrm>
            <a:off x="5408861" y="1874700"/>
            <a:ext cx="6207561" cy="3847370"/>
            <a:chOff x="4381339" y="1874700"/>
            <a:chExt cx="6207561" cy="3847370"/>
          </a:xfrm>
        </p:grpSpPr>
        <p:sp>
          <p:nvSpPr>
            <p:cNvPr id="7" name="Pfeil: nach rechts 6">
              <a:extLst>
                <a:ext uri="{FF2B5EF4-FFF2-40B4-BE49-F238E27FC236}">
                  <a16:creationId xmlns:a16="http://schemas.microsoft.com/office/drawing/2014/main" id="{B07FCE8D-B4C5-9299-70DC-CA8FD14CC921}"/>
                </a:ext>
              </a:extLst>
            </p:cNvPr>
            <p:cNvSpPr/>
            <p:nvPr/>
          </p:nvSpPr>
          <p:spPr>
            <a:xfrm>
              <a:off x="4381339" y="2391346"/>
              <a:ext cx="757199" cy="1796909"/>
            </a:xfrm>
            <a:prstGeom prst="rightArrow">
              <a:avLst>
                <a:gd name="adj1" fmla="val 50000"/>
                <a:gd name="adj2" fmla="val 59044"/>
              </a:avLst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6BF3F04-CE3C-17EB-922A-6B8D679AC0B8}"/>
                </a:ext>
              </a:extLst>
            </p:cNvPr>
            <p:cNvSpPr txBox="1"/>
            <p:nvPr/>
          </p:nvSpPr>
          <p:spPr>
            <a:xfrm>
              <a:off x="8353340" y="4262220"/>
              <a:ext cx="22355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b="1" dirty="0">
                  <a:solidFill>
                    <a:srgbClr val="42D0C6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Welche Begriffe häufen sich?</a:t>
              </a: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C1E306FA-3AB1-54A0-DDA7-9781B7127A73}"/>
                </a:ext>
              </a:extLst>
            </p:cNvPr>
            <p:cNvSpPr/>
            <p:nvPr/>
          </p:nvSpPr>
          <p:spPr>
            <a:xfrm>
              <a:off x="4428653" y="1874700"/>
              <a:ext cx="3334694" cy="38473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bIns="216000" rtlCol="0" anchor="t"/>
            <a:lstStyle/>
            <a:p>
              <a:pPr marL="84138" algn="l">
                <a:spcBef>
                  <a:spcPts val="1200"/>
                </a:spcBef>
              </a:pPr>
              <a:r>
                <a:rPr lang="de-DE" sz="1600" dirty="0">
                  <a:solidFill>
                    <a:srgbClr val="42D0C6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Noch mehr Definitionen</a:t>
              </a:r>
            </a:p>
            <a:p>
              <a:pPr marL="84138" algn="l">
                <a:spcBef>
                  <a:spcPts val="1200"/>
                </a:spcBef>
              </a:pPr>
              <a:endParaRPr lang="de-DE" sz="1600" dirty="0">
                <a:solidFill>
                  <a:srgbClr val="7ED878"/>
                </a:solidFill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6065F198-1545-18DE-1EB9-C486EECD9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6357" y="2445069"/>
              <a:ext cx="2815962" cy="2998910"/>
            </a:xfrm>
            <a:prstGeom prst="rect">
              <a:avLst/>
            </a:prstGeom>
          </p:spPr>
        </p:pic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BB737CFB-18E6-CC1C-CCB1-ED2ACAA5B832}"/>
                </a:ext>
              </a:extLst>
            </p:cNvPr>
            <p:cNvSpPr/>
            <p:nvPr/>
          </p:nvSpPr>
          <p:spPr>
            <a:xfrm>
              <a:off x="5999559" y="2818197"/>
              <a:ext cx="1492760" cy="2625782"/>
            </a:xfrm>
            <a:prstGeom prst="rect">
              <a:avLst/>
            </a:prstGeom>
            <a:ln w="38100">
              <a:solidFill>
                <a:srgbClr val="42D0C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1C8E6869-5153-BA03-F439-A030117AD18A}"/>
                </a:ext>
              </a:extLst>
            </p:cNvPr>
            <p:cNvCxnSpPr>
              <a:cxnSpLocks/>
            </p:cNvCxnSpPr>
            <p:nvPr/>
          </p:nvCxnSpPr>
          <p:spPr>
            <a:xfrm>
              <a:off x="7492319" y="4866984"/>
              <a:ext cx="3065799" cy="0"/>
            </a:xfrm>
            <a:prstGeom prst="line">
              <a:avLst/>
            </a:prstGeom>
            <a:ln w="38100">
              <a:solidFill>
                <a:srgbClr val="42D0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feil: nach rechts 17">
            <a:extLst>
              <a:ext uri="{FF2B5EF4-FFF2-40B4-BE49-F238E27FC236}">
                <a16:creationId xmlns:a16="http://schemas.microsoft.com/office/drawing/2014/main" id="{823C03CD-C9B8-E7B9-26A1-E0997A0DB256}"/>
              </a:ext>
            </a:extLst>
          </p:cNvPr>
          <p:cNvSpPr/>
          <p:nvPr/>
        </p:nvSpPr>
        <p:spPr>
          <a:xfrm>
            <a:off x="4264420" y="2789993"/>
            <a:ext cx="1323202" cy="2057002"/>
          </a:xfrm>
          <a:prstGeom prst="rightArrow">
            <a:avLst/>
          </a:prstGeom>
          <a:gradFill flip="none" rotWithShape="1">
            <a:gsLst>
              <a:gs pos="0">
                <a:srgbClr val="7ED878">
                  <a:alpha val="0"/>
                </a:srgbClr>
              </a:gs>
              <a:gs pos="45000">
                <a:srgbClr val="7ED878">
                  <a:alpha val="50000"/>
                </a:srgbClr>
              </a:gs>
              <a:gs pos="100000">
                <a:srgbClr val="42D0C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/>
          <a:lstStyle/>
          <a:p>
            <a:pPr marL="177800" indent="-177800" algn="l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2360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9C42E6-8FE5-6902-3B3C-0637FB6E8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Begriffs-Cluster in den Definitionen zur Souveränität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A84EDBE-1495-DD8F-DC16-01ABF7C830AD}"/>
              </a:ext>
            </a:extLst>
          </p:cNvPr>
          <p:cNvSpPr/>
          <p:nvPr/>
        </p:nvSpPr>
        <p:spPr>
          <a:xfrm>
            <a:off x="621102" y="2320506"/>
            <a:ext cx="10972800" cy="3045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/>
          <a:lstStyle/>
          <a:p>
            <a:pPr marL="177800" indent="-177800" algn="l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3932F4E3-35BD-FCB1-795E-632A27A86566}"/>
              </a:ext>
            </a:extLst>
          </p:cNvPr>
          <p:cNvSpPr/>
          <p:nvPr/>
        </p:nvSpPr>
        <p:spPr>
          <a:xfrm>
            <a:off x="1497780" y="2811560"/>
            <a:ext cx="1856530" cy="1856530"/>
          </a:xfrm>
          <a:prstGeom prst="ellipse">
            <a:avLst/>
          </a:prstGeom>
          <a:gradFill flip="none" rotWithShape="1">
            <a:gsLst>
              <a:gs pos="9000">
                <a:schemeClr val="bg1">
                  <a:lumMod val="75000"/>
                </a:schemeClr>
              </a:gs>
              <a:gs pos="81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bg1">
                    <a:lumMod val="50000"/>
                  </a:schemeClr>
                </a:solidFill>
                <a:latin typeface="Gilroy Bold" panose="00000800000000000000" pitchFamily="50" charset="0"/>
              </a:rPr>
              <a:t>Wer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139CE8E2-F1B2-E0D2-7227-231040E5C180}"/>
              </a:ext>
            </a:extLst>
          </p:cNvPr>
          <p:cNvSpPr/>
          <p:nvPr/>
        </p:nvSpPr>
        <p:spPr>
          <a:xfrm>
            <a:off x="8619135" y="2811560"/>
            <a:ext cx="1856530" cy="1856530"/>
          </a:xfrm>
          <a:prstGeom prst="ellipse">
            <a:avLst/>
          </a:prstGeom>
          <a:gradFill flip="none" rotWithShape="1">
            <a:gsLst>
              <a:gs pos="9000">
                <a:schemeClr val="bg1">
                  <a:lumMod val="75000"/>
                </a:schemeClr>
              </a:gs>
              <a:gs pos="81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bg1">
                    <a:lumMod val="50000"/>
                  </a:schemeClr>
                </a:solidFill>
                <a:latin typeface="Gilroy Bold" panose="00000800000000000000" pitchFamily="50" charset="0"/>
              </a:rPr>
              <a:t>was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CC38080-694D-F899-1981-365E9AF76459}"/>
              </a:ext>
            </a:extLst>
          </p:cNvPr>
          <p:cNvSpPr/>
          <p:nvPr/>
        </p:nvSpPr>
        <p:spPr>
          <a:xfrm>
            <a:off x="5058457" y="2839976"/>
            <a:ext cx="1856530" cy="1856530"/>
          </a:xfrm>
          <a:prstGeom prst="ellipse">
            <a:avLst/>
          </a:prstGeom>
          <a:gradFill flip="none" rotWithShape="1">
            <a:gsLst>
              <a:gs pos="9000">
                <a:srgbClr val="42D0C6">
                  <a:alpha val="46000"/>
                </a:srgbClr>
              </a:gs>
              <a:gs pos="81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r>
              <a:rPr lang="de-DE" sz="2800" dirty="0">
                <a:solidFill>
                  <a:srgbClr val="42D0C6"/>
                </a:solidFill>
                <a:latin typeface="Gilroy Bold" panose="00000800000000000000" pitchFamily="50" charset="0"/>
              </a:rPr>
              <a:t>möchte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CBF6872-B073-7964-1C09-A6A9B066DE9A}"/>
              </a:ext>
            </a:extLst>
          </p:cNvPr>
          <p:cNvSpPr txBox="1"/>
          <p:nvPr/>
        </p:nvSpPr>
        <p:spPr>
          <a:xfrm>
            <a:off x="848905" y="4032890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Individuen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C1641ED-8E19-FBE5-D52B-20F355E36AE8}"/>
              </a:ext>
            </a:extLst>
          </p:cNvPr>
          <p:cNvSpPr txBox="1"/>
          <p:nvPr/>
        </p:nvSpPr>
        <p:spPr>
          <a:xfrm>
            <a:off x="1522628" y="4662391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Bürger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F89856E-F56E-A653-3BE7-1861E3030D2A}"/>
              </a:ext>
            </a:extLst>
          </p:cNvPr>
          <p:cNvSpPr txBox="1"/>
          <p:nvPr/>
        </p:nvSpPr>
        <p:spPr>
          <a:xfrm>
            <a:off x="1548279" y="2663606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Gesellschaft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8A7B391-72F4-AEA5-8713-263AB70D176A}"/>
              </a:ext>
            </a:extLst>
          </p:cNvPr>
          <p:cNvSpPr txBox="1"/>
          <p:nvPr/>
        </p:nvSpPr>
        <p:spPr>
          <a:xfrm>
            <a:off x="848905" y="3615208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Politik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86A27EA-17E0-38C5-3954-AD94AD58F995}"/>
              </a:ext>
            </a:extLst>
          </p:cNvPr>
          <p:cNvSpPr txBox="1"/>
          <p:nvPr/>
        </p:nvSpPr>
        <p:spPr>
          <a:xfrm>
            <a:off x="750749" y="3218436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Unternehmen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9347B50-B74D-1B1D-6EA4-A756D1153DF6}"/>
              </a:ext>
            </a:extLst>
          </p:cNvPr>
          <p:cNvSpPr txBox="1"/>
          <p:nvPr/>
        </p:nvSpPr>
        <p:spPr>
          <a:xfrm>
            <a:off x="711466" y="2832008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Staat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A47BC96-9EC4-A722-61E8-BA56B7252FDA}"/>
              </a:ext>
            </a:extLst>
          </p:cNvPr>
          <p:cNvSpPr txBox="1"/>
          <p:nvPr/>
        </p:nvSpPr>
        <p:spPr>
          <a:xfrm>
            <a:off x="1020566" y="4327556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Wirtschaft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1D277B0-9F39-A819-EC46-F2EDEC9531B3}"/>
              </a:ext>
            </a:extLst>
          </p:cNvPr>
          <p:cNvSpPr txBox="1"/>
          <p:nvPr/>
        </p:nvSpPr>
        <p:spPr>
          <a:xfrm>
            <a:off x="4322339" y="5015947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wettbewerbsfähig sein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877F878-F212-BB67-DAA7-8255FB18692E}"/>
              </a:ext>
            </a:extLst>
          </p:cNvPr>
          <p:cNvSpPr txBox="1"/>
          <p:nvPr/>
        </p:nvSpPr>
        <p:spPr>
          <a:xfrm>
            <a:off x="3699888" y="4411987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Kontrolle ausüben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815CC336-F429-9139-1B1E-A4EC000EC35E}"/>
              </a:ext>
            </a:extLst>
          </p:cNvPr>
          <p:cNvSpPr txBox="1"/>
          <p:nvPr/>
        </p:nvSpPr>
        <p:spPr>
          <a:xfrm>
            <a:off x="3375210" y="4001131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selbst bestimmen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FF5B289E-DB62-680E-8A63-4BFC2E97B817}"/>
              </a:ext>
            </a:extLst>
          </p:cNvPr>
          <p:cNvSpPr txBox="1"/>
          <p:nvPr/>
        </p:nvSpPr>
        <p:spPr>
          <a:xfrm>
            <a:off x="3294003" y="3599162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Zukunft ausgestalten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DB1EBA60-7F05-E98A-F88C-3BAA5B326FAA}"/>
              </a:ext>
            </a:extLst>
          </p:cNvPr>
          <p:cNvSpPr txBox="1"/>
          <p:nvPr/>
        </p:nvSpPr>
        <p:spPr>
          <a:xfrm>
            <a:off x="3466492" y="3141222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Handlungsfähigkeit sein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2A31E61B-7724-AC6F-5F71-B85E5FEA3D6E}"/>
              </a:ext>
            </a:extLst>
          </p:cNvPr>
          <p:cNvSpPr txBox="1"/>
          <p:nvPr/>
        </p:nvSpPr>
        <p:spPr>
          <a:xfrm>
            <a:off x="3505261" y="2779949"/>
            <a:ext cx="27036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notwendige Befugnisse haben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54A3C58-AE79-003A-9E8D-9B0D2C1885A4}"/>
              </a:ext>
            </a:extLst>
          </p:cNvPr>
          <p:cNvSpPr txBox="1"/>
          <p:nvPr/>
        </p:nvSpPr>
        <p:spPr>
          <a:xfrm>
            <a:off x="4454797" y="2455290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eigene Prioritäten setzen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6F176DC5-1607-560F-A490-713228ABF815}"/>
              </a:ext>
            </a:extLst>
          </p:cNvPr>
          <p:cNvSpPr txBox="1"/>
          <p:nvPr/>
        </p:nvSpPr>
        <p:spPr>
          <a:xfrm>
            <a:off x="6406064" y="4972280"/>
            <a:ext cx="185652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frei entscheiden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6ADD75E5-100D-3289-E415-C5C74161223A}"/>
              </a:ext>
            </a:extLst>
          </p:cNvPr>
          <p:cNvSpPr txBox="1"/>
          <p:nvPr/>
        </p:nvSpPr>
        <p:spPr>
          <a:xfrm>
            <a:off x="6237127" y="2568260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selbst gestalten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DB6100AD-21B0-0D7A-5211-6CF1EC9DAA08}"/>
              </a:ext>
            </a:extLst>
          </p:cNvPr>
          <p:cNvSpPr txBox="1"/>
          <p:nvPr/>
        </p:nvSpPr>
        <p:spPr>
          <a:xfrm>
            <a:off x="6146854" y="2946872"/>
            <a:ext cx="27036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eigene Kapazitäten aufbauen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11F3901-7332-1692-74D7-142C27902640}"/>
              </a:ext>
            </a:extLst>
          </p:cNvPr>
          <p:cNvSpPr txBox="1"/>
          <p:nvPr/>
        </p:nvSpPr>
        <p:spPr>
          <a:xfrm>
            <a:off x="6052178" y="3315502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Abhängigkeiten vermeiden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EFE537BE-33EA-C8EB-B7D8-0CB466A13960}"/>
              </a:ext>
            </a:extLst>
          </p:cNvPr>
          <p:cNvSpPr txBox="1"/>
          <p:nvPr/>
        </p:nvSpPr>
        <p:spPr>
          <a:xfrm>
            <a:off x="6483583" y="3810552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selbstbewusst entscheiden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A7BA2EC3-BB35-470C-D610-6F31D67318D0}"/>
              </a:ext>
            </a:extLst>
          </p:cNvPr>
          <p:cNvSpPr txBox="1"/>
          <p:nvPr/>
        </p:nvSpPr>
        <p:spPr>
          <a:xfrm>
            <a:off x="5674140" y="4174523"/>
            <a:ext cx="2481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das Funktionieren absichern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0E56488D-E2FF-A1ED-E17C-1B477C544F9C}"/>
              </a:ext>
            </a:extLst>
          </p:cNvPr>
          <p:cNvSpPr txBox="1"/>
          <p:nvPr/>
        </p:nvSpPr>
        <p:spPr>
          <a:xfrm>
            <a:off x="5479812" y="4602456"/>
            <a:ext cx="2282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den Zugriff bestimmen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5CE474CA-5832-0AE3-950D-8086431EE0A1}"/>
              </a:ext>
            </a:extLst>
          </p:cNvPr>
          <p:cNvSpPr txBox="1"/>
          <p:nvPr/>
        </p:nvSpPr>
        <p:spPr>
          <a:xfrm>
            <a:off x="9366304" y="2420360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digitaler Raum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FC0AEEF-FD73-C82D-4547-5350D81F189D}"/>
              </a:ext>
            </a:extLst>
          </p:cNvPr>
          <p:cNvSpPr txBox="1"/>
          <p:nvPr/>
        </p:nvSpPr>
        <p:spPr>
          <a:xfrm>
            <a:off x="9714551" y="2691851"/>
            <a:ext cx="15222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Schlüssel-technologien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3E68F7BA-63D2-ABB5-F9B9-E640FCE989D6}"/>
              </a:ext>
            </a:extLst>
          </p:cNvPr>
          <p:cNvSpPr txBox="1"/>
          <p:nvPr/>
        </p:nvSpPr>
        <p:spPr>
          <a:xfrm>
            <a:off x="9958308" y="3191052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Digitalisierung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468D2A15-7408-F991-231F-3759F8BCAEC3}"/>
              </a:ext>
            </a:extLst>
          </p:cNvPr>
          <p:cNvSpPr txBox="1"/>
          <p:nvPr/>
        </p:nvSpPr>
        <p:spPr>
          <a:xfrm>
            <a:off x="9958308" y="3500802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Dienstleistungen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42F3B5CC-9CA1-0E2B-5821-A3E2E065B724}"/>
              </a:ext>
            </a:extLst>
          </p:cNvPr>
          <p:cNvSpPr txBox="1"/>
          <p:nvPr/>
        </p:nvSpPr>
        <p:spPr>
          <a:xfrm>
            <a:off x="9958308" y="3810552"/>
            <a:ext cx="15222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Standards auf globalen Märkten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BCE86B0B-C93E-2E96-27BD-D618D46529E6}"/>
              </a:ext>
            </a:extLst>
          </p:cNvPr>
          <p:cNvSpPr txBox="1"/>
          <p:nvPr/>
        </p:nvSpPr>
        <p:spPr>
          <a:xfrm>
            <a:off x="9743114" y="4381161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Alternativen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63E48AB-9A20-D1F5-A785-D7A6D44695E5}"/>
              </a:ext>
            </a:extLst>
          </p:cNvPr>
          <p:cNvSpPr txBox="1"/>
          <p:nvPr/>
        </p:nvSpPr>
        <p:spPr>
          <a:xfrm>
            <a:off x="9743113" y="4750935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Kommunikation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448BDADF-315B-4F86-6D47-CE1C6553D6A6}"/>
              </a:ext>
            </a:extLst>
          </p:cNvPr>
          <p:cNvSpPr txBox="1"/>
          <p:nvPr/>
        </p:nvSpPr>
        <p:spPr>
          <a:xfrm>
            <a:off x="9366302" y="5089477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Netzwerke</a:t>
            </a:r>
            <a:endParaRPr lang="de-DE" sz="1200" dirty="0"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73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9C42E6-8FE5-6902-3B3C-0637FB6E8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Begriffs-Cluster in den Definitionen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714A9ADE-65B3-E9B7-1B1A-E38EE90888B1}"/>
              </a:ext>
            </a:extLst>
          </p:cNvPr>
          <p:cNvSpPr/>
          <p:nvPr/>
        </p:nvSpPr>
        <p:spPr>
          <a:xfrm>
            <a:off x="1497780" y="2811560"/>
            <a:ext cx="1856530" cy="1856530"/>
          </a:xfrm>
          <a:prstGeom prst="ellipse">
            <a:avLst/>
          </a:prstGeom>
          <a:gradFill flip="none" rotWithShape="1">
            <a:gsLst>
              <a:gs pos="9000">
                <a:schemeClr val="bg1">
                  <a:lumMod val="75000"/>
                </a:schemeClr>
              </a:gs>
              <a:gs pos="81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bg1">
                    <a:lumMod val="50000"/>
                  </a:schemeClr>
                </a:solidFill>
                <a:latin typeface="Gilroy Bold" panose="00000800000000000000" pitchFamily="50" charset="0"/>
              </a:rPr>
              <a:t>Wer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15A9BE52-5A14-5DAF-2660-59CFAD3763AE}"/>
              </a:ext>
            </a:extLst>
          </p:cNvPr>
          <p:cNvSpPr/>
          <p:nvPr/>
        </p:nvSpPr>
        <p:spPr>
          <a:xfrm>
            <a:off x="8619135" y="2811560"/>
            <a:ext cx="1856530" cy="1856530"/>
          </a:xfrm>
          <a:prstGeom prst="ellipse">
            <a:avLst/>
          </a:prstGeom>
          <a:gradFill flip="none" rotWithShape="1">
            <a:gsLst>
              <a:gs pos="9000">
                <a:schemeClr val="bg1">
                  <a:lumMod val="75000"/>
                </a:schemeClr>
              </a:gs>
              <a:gs pos="81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bg1">
                    <a:lumMod val="50000"/>
                  </a:schemeClr>
                </a:solidFill>
                <a:latin typeface="Gilroy Bold" panose="00000800000000000000" pitchFamily="50" charset="0"/>
              </a:rPr>
              <a:t>was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71BA92CD-7934-B00E-A54F-E5278F9D9DBC}"/>
              </a:ext>
            </a:extLst>
          </p:cNvPr>
          <p:cNvSpPr txBox="1"/>
          <p:nvPr/>
        </p:nvSpPr>
        <p:spPr>
          <a:xfrm>
            <a:off x="848905" y="4032890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Individuen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29290D54-43CD-50FE-5E10-0767C5257046}"/>
              </a:ext>
            </a:extLst>
          </p:cNvPr>
          <p:cNvSpPr txBox="1"/>
          <p:nvPr/>
        </p:nvSpPr>
        <p:spPr>
          <a:xfrm>
            <a:off x="1522628" y="4662391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Bürger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4FC80027-1393-52A5-413D-2D8709853230}"/>
              </a:ext>
            </a:extLst>
          </p:cNvPr>
          <p:cNvSpPr txBox="1"/>
          <p:nvPr/>
        </p:nvSpPr>
        <p:spPr>
          <a:xfrm>
            <a:off x="1548279" y="2663606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Gesellschaft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0B621A22-95F2-4E6D-87D3-F34244A25BC9}"/>
              </a:ext>
            </a:extLst>
          </p:cNvPr>
          <p:cNvSpPr txBox="1"/>
          <p:nvPr/>
        </p:nvSpPr>
        <p:spPr>
          <a:xfrm>
            <a:off x="848905" y="3615208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Politik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42499532-F61C-4B64-E0A7-B919836AF5BC}"/>
              </a:ext>
            </a:extLst>
          </p:cNvPr>
          <p:cNvSpPr txBox="1"/>
          <p:nvPr/>
        </p:nvSpPr>
        <p:spPr>
          <a:xfrm>
            <a:off x="750749" y="3218436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Unternehmen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DD1CD40B-28E2-3114-254D-7DF1F2ABC50A}"/>
              </a:ext>
            </a:extLst>
          </p:cNvPr>
          <p:cNvSpPr txBox="1"/>
          <p:nvPr/>
        </p:nvSpPr>
        <p:spPr>
          <a:xfrm>
            <a:off x="711466" y="2832008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Staat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3BBE54A1-EF1F-49DD-B61E-FC91BE98BD0C}"/>
              </a:ext>
            </a:extLst>
          </p:cNvPr>
          <p:cNvSpPr txBox="1"/>
          <p:nvPr/>
        </p:nvSpPr>
        <p:spPr>
          <a:xfrm>
            <a:off x="1020566" y="4327556"/>
            <a:ext cx="1297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Wirtschaft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AED4A34E-9BC3-D67A-0C5F-901C3AAB7C35}"/>
              </a:ext>
            </a:extLst>
          </p:cNvPr>
          <p:cNvSpPr txBox="1"/>
          <p:nvPr/>
        </p:nvSpPr>
        <p:spPr>
          <a:xfrm>
            <a:off x="9366304" y="2420360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digitaler Raum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F6E12F8F-2BBF-44C8-07BB-EF88FE4CA840}"/>
              </a:ext>
            </a:extLst>
          </p:cNvPr>
          <p:cNvSpPr txBox="1"/>
          <p:nvPr/>
        </p:nvSpPr>
        <p:spPr>
          <a:xfrm>
            <a:off x="9714551" y="2691851"/>
            <a:ext cx="15222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Schlüssel-technologien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79A28CC6-7A2A-FB4F-C3BF-B67717A30400}"/>
              </a:ext>
            </a:extLst>
          </p:cNvPr>
          <p:cNvSpPr txBox="1"/>
          <p:nvPr/>
        </p:nvSpPr>
        <p:spPr>
          <a:xfrm>
            <a:off x="9958308" y="3191052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Digitalisierung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90104F1F-58EA-0CEF-3C55-F1D3E5F10E7B}"/>
              </a:ext>
            </a:extLst>
          </p:cNvPr>
          <p:cNvSpPr txBox="1"/>
          <p:nvPr/>
        </p:nvSpPr>
        <p:spPr>
          <a:xfrm>
            <a:off x="9958308" y="3500802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Dienstleistungen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3245321D-7BE2-408A-FEA9-9600BB467606}"/>
              </a:ext>
            </a:extLst>
          </p:cNvPr>
          <p:cNvSpPr txBox="1"/>
          <p:nvPr/>
        </p:nvSpPr>
        <p:spPr>
          <a:xfrm>
            <a:off x="9958308" y="3810552"/>
            <a:ext cx="15222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Standards auf globalen Märkten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4A178FBB-FA89-64A6-4EA6-28F18F938B03}"/>
              </a:ext>
            </a:extLst>
          </p:cNvPr>
          <p:cNvSpPr txBox="1"/>
          <p:nvPr/>
        </p:nvSpPr>
        <p:spPr>
          <a:xfrm>
            <a:off x="9743114" y="4381161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Alternativen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9917F888-BB5F-DBF4-D741-6214259B29F5}"/>
              </a:ext>
            </a:extLst>
          </p:cNvPr>
          <p:cNvSpPr txBox="1"/>
          <p:nvPr/>
        </p:nvSpPr>
        <p:spPr>
          <a:xfrm>
            <a:off x="9743113" y="4750935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Kommunikation</a:t>
            </a:r>
            <a:endParaRPr lang="de-DE" sz="1200" dirty="0">
              <a:latin typeface="Gilroy" panose="00000500000000000000" pitchFamily="50" charset="0"/>
            </a:endParaRP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B29087FF-E3F7-275A-D6FE-11084071F078}"/>
              </a:ext>
            </a:extLst>
          </p:cNvPr>
          <p:cNvSpPr txBox="1"/>
          <p:nvPr/>
        </p:nvSpPr>
        <p:spPr>
          <a:xfrm>
            <a:off x="9366302" y="5089477"/>
            <a:ext cx="1522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Netzwerke</a:t>
            </a:r>
            <a:endParaRPr lang="de-DE" sz="1200" dirty="0">
              <a:latin typeface="Gilroy" panose="00000500000000000000" pitchFamily="50" charset="0"/>
            </a:endParaRPr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74EB74B0-800D-0563-4F6F-551D150BB243}"/>
              </a:ext>
            </a:extLst>
          </p:cNvPr>
          <p:cNvCxnSpPr>
            <a:cxnSpLocks/>
          </p:cNvCxnSpPr>
          <p:nvPr/>
        </p:nvCxnSpPr>
        <p:spPr>
          <a:xfrm>
            <a:off x="6063901" y="2654327"/>
            <a:ext cx="0" cy="2330508"/>
          </a:xfrm>
          <a:prstGeom prst="line">
            <a:avLst/>
          </a:prstGeom>
          <a:ln w="38100">
            <a:gradFill>
              <a:gsLst>
                <a:gs pos="0">
                  <a:srgbClr val="42D0C6"/>
                </a:gs>
                <a:gs pos="52200">
                  <a:schemeClr val="bg1">
                    <a:lumMod val="85000"/>
                  </a:schemeClr>
                </a:gs>
                <a:gs pos="100000">
                  <a:srgbClr val="42D0C6"/>
                </a:gs>
              </a:gsLst>
              <a:lin ang="16200000" scaled="0"/>
            </a:gra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feld 67">
            <a:extLst>
              <a:ext uri="{FF2B5EF4-FFF2-40B4-BE49-F238E27FC236}">
                <a16:creationId xmlns:a16="http://schemas.microsoft.com/office/drawing/2014/main" id="{AA04984A-D9FE-1B00-376C-AAFEDC6C89FD}"/>
              </a:ext>
            </a:extLst>
          </p:cNvPr>
          <p:cNvSpPr txBox="1"/>
          <p:nvPr/>
        </p:nvSpPr>
        <p:spPr>
          <a:xfrm>
            <a:off x="6156268" y="2585648"/>
            <a:ext cx="23983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wettbewerbsfähig sein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70990E43-3924-70BB-A57C-8C538D4227C9}"/>
              </a:ext>
            </a:extLst>
          </p:cNvPr>
          <p:cNvSpPr txBox="1"/>
          <p:nvPr/>
        </p:nvSpPr>
        <p:spPr>
          <a:xfrm>
            <a:off x="3861031" y="4223651"/>
            <a:ext cx="21193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Kontrolle ausüben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AC89B7F7-642D-38DA-1207-204955E70C46}"/>
              </a:ext>
            </a:extLst>
          </p:cNvPr>
          <p:cNvSpPr txBox="1"/>
          <p:nvPr/>
        </p:nvSpPr>
        <p:spPr>
          <a:xfrm>
            <a:off x="3861031" y="3650230"/>
            <a:ext cx="21193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selbst bestimmen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B1412030-6393-4C74-3676-D55F893ED054}"/>
              </a:ext>
            </a:extLst>
          </p:cNvPr>
          <p:cNvSpPr txBox="1"/>
          <p:nvPr/>
        </p:nvSpPr>
        <p:spPr>
          <a:xfrm>
            <a:off x="3861031" y="2573431"/>
            <a:ext cx="21193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Zukunft ausgestalten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FC8CA6EE-92B4-862F-0030-2F0D76E01C61}"/>
              </a:ext>
            </a:extLst>
          </p:cNvPr>
          <p:cNvSpPr txBox="1"/>
          <p:nvPr/>
        </p:nvSpPr>
        <p:spPr>
          <a:xfrm>
            <a:off x="3861031" y="2836067"/>
            <a:ext cx="21193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Handlungsfähigkeit sein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114215F9-9501-462F-797E-ED4B4BAA0834}"/>
              </a:ext>
            </a:extLst>
          </p:cNvPr>
          <p:cNvSpPr txBox="1"/>
          <p:nvPr/>
        </p:nvSpPr>
        <p:spPr>
          <a:xfrm>
            <a:off x="3469782" y="4728128"/>
            <a:ext cx="25105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notwendige Befugnisse haben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19191A3C-8577-80E4-450C-1B536B714385}"/>
              </a:ext>
            </a:extLst>
          </p:cNvPr>
          <p:cNvSpPr txBox="1"/>
          <p:nvPr/>
        </p:nvSpPr>
        <p:spPr>
          <a:xfrm>
            <a:off x="6156268" y="3647664"/>
            <a:ext cx="23983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eigene Prioritäten setzen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062F9491-2853-E669-E702-EE8ADBB4CEF6}"/>
              </a:ext>
            </a:extLst>
          </p:cNvPr>
          <p:cNvSpPr txBox="1"/>
          <p:nvPr/>
        </p:nvSpPr>
        <p:spPr>
          <a:xfrm>
            <a:off x="4256412" y="3376551"/>
            <a:ext cx="17239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frei entscheiden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2FEBB517-55AD-9A6F-4D94-E8486C695331}"/>
              </a:ext>
            </a:extLst>
          </p:cNvPr>
          <p:cNvSpPr txBox="1"/>
          <p:nvPr/>
        </p:nvSpPr>
        <p:spPr>
          <a:xfrm>
            <a:off x="6156268" y="2828305"/>
            <a:ext cx="23983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selbst gestalten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89D60B7E-D79F-9E40-3D66-582B2CC5965B}"/>
              </a:ext>
            </a:extLst>
          </p:cNvPr>
          <p:cNvSpPr txBox="1"/>
          <p:nvPr/>
        </p:nvSpPr>
        <p:spPr>
          <a:xfrm>
            <a:off x="6156268" y="4700780"/>
            <a:ext cx="23983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Abhängigkeiten vermeiden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D60899AB-F8A4-9986-D5D0-520A950067BA}"/>
              </a:ext>
            </a:extLst>
          </p:cNvPr>
          <p:cNvSpPr txBox="1"/>
          <p:nvPr/>
        </p:nvSpPr>
        <p:spPr>
          <a:xfrm>
            <a:off x="6156268" y="3397092"/>
            <a:ext cx="23983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selbstbewusst entscheiden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0A0B1DCF-E91B-9DD9-6352-70647C6D7A2D}"/>
              </a:ext>
            </a:extLst>
          </p:cNvPr>
          <p:cNvSpPr txBox="1"/>
          <p:nvPr/>
        </p:nvSpPr>
        <p:spPr>
          <a:xfrm>
            <a:off x="3675897" y="4478417"/>
            <a:ext cx="230444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das Funktionieren absichern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0AF14BFD-7EA8-1449-2BB0-9F08D8D3D433}"/>
              </a:ext>
            </a:extLst>
          </p:cNvPr>
          <p:cNvSpPr txBox="1"/>
          <p:nvPr/>
        </p:nvSpPr>
        <p:spPr>
          <a:xfrm>
            <a:off x="6156268" y="4458495"/>
            <a:ext cx="23983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den Zugriff bestimmen</a:t>
            </a:r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595AA844-5114-AE77-5A34-A95E85E906FE}"/>
              </a:ext>
            </a:extLst>
          </p:cNvPr>
          <p:cNvSpPr/>
          <p:nvPr/>
        </p:nvSpPr>
        <p:spPr>
          <a:xfrm>
            <a:off x="5206124" y="1201015"/>
            <a:ext cx="1723933" cy="1723933"/>
          </a:xfrm>
          <a:prstGeom prst="ellipse">
            <a:avLst/>
          </a:prstGeom>
          <a:gradFill flip="none" rotWithShape="1">
            <a:gsLst>
              <a:gs pos="9000">
                <a:srgbClr val="42D0C6">
                  <a:alpha val="46000"/>
                </a:srgbClr>
              </a:gs>
              <a:gs pos="81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r>
              <a:rPr lang="de-DE" sz="2400" dirty="0">
                <a:solidFill>
                  <a:srgbClr val="42D0C6"/>
                </a:solidFill>
                <a:latin typeface="Gilroy Bold" panose="00000800000000000000" pitchFamily="50" charset="0"/>
              </a:rPr>
              <a:t>Leistungsfähigkeit</a:t>
            </a:r>
          </a:p>
        </p:txBody>
      </p:sp>
      <p:sp>
        <p:nvSpPr>
          <p:cNvPr id="82" name="Ellipse 81">
            <a:extLst>
              <a:ext uri="{FF2B5EF4-FFF2-40B4-BE49-F238E27FC236}">
                <a16:creationId xmlns:a16="http://schemas.microsoft.com/office/drawing/2014/main" id="{4DA6DBFF-BCB0-E873-9C3F-BE3F47F3207A}"/>
              </a:ext>
            </a:extLst>
          </p:cNvPr>
          <p:cNvSpPr/>
          <p:nvPr/>
        </p:nvSpPr>
        <p:spPr>
          <a:xfrm>
            <a:off x="5206124" y="4666970"/>
            <a:ext cx="1723933" cy="1723933"/>
          </a:xfrm>
          <a:prstGeom prst="ellipse">
            <a:avLst/>
          </a:prstGeom>
          <a:gradFill flip="none" rotWithShape="1">
            <a:gsLst>
              <a:gs pos="9000">
                <a:srgbClr val="7ED878">
                  <a:alpha val="50000"/>
                </a:srgbClr>
              </a:gs>
              <a:gs pos="81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r>
              <a:rPr lang="de-DE" sz="2400" dirty="0">
                <a:solidFill>
                  <a:srgbClr val="7ED878"/>
                </a:solidFill>
                <a:latin typeface="Gilroy Bold" panose="00000800000000000000" pitchFamily="50" charset="0"/>
              </a:rPr>
              <a:t>Kontrolle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F8EA20C4-F69F-9492-9F8C-B0B8B40C727A}"/>
              </a:ext>
            </a:extLst>
          </p:cNvPr>
          <p:cNvSpPr txBox="1"/>
          <p:nvPr/>
        </p:nvSpPr>
        <p:spPr>
          <a:xfrm>
            <a:off x="6156268" y="4219834"/>
            <a:ext cx="23983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eigene Kapazitäten aufbauen</a:t>
            </a:r>
          </a:p>
        </p:txBody>
      </p:sp>
    </p:spTree>
    <p:extLst>
      <p:ext uri="{BB962C8B-B14F-4D97-AF65-F5344CB8AC3E}">
        <p14:creationId xmlns:p14="http://schemas.microsoft.com/office/powerpoint/2010/main" val="3409311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9C42E6-8FE5-6902-3B3C-0637FB6E8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Definition der digitalen Souveränität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5204C5C8-1002-B6A7-BC22-78727B3C3452}"/>
              </a:ext>
            </a:extLst>
          </p:cNvPr>
          <p:cNvGrpSpPr/>
          <p:nvPr/>
        </p:nvGrpSpPr>
        <p:grpSpPr>
          <a:xfrm>
            <a:off x="711466" y="1201015"/>
            <a:ext cx="10769068" cy="5189888"/>
            <a:chOff x="711466" y="1201015"/>
            <a:chExt cx="10769068" cy="5189888"/>
          </a:xfrm>
        </p:grpSpPr>
        <p:cxnSp>
          <p:nvCxnSpPr>
            <p:cNvPr id="5" name="Gerader Verbinder 4">
              <a:extLst>
                <a:ext uri="{FF2B5EF4-FFF2-40B4-BE49-F238E27FC236}">
                  <a16:creationId xmlns:a16="http://schemas.microsoft.com/office/drawing/2014/main" id="{D53539E3-CF93-F8D7-604E-CA4F7BEC47C0}"/>
                </a:ext>
              </a:extLst>
            </p:cNvPr>
            <p:cNvCxnSpPr>
              <a:cxnSpLocks/>
            </p:cNvCxnSpPr>
            <p:nvPr/>
          </p:nvCxnSpPr>
          <p:spPr>
            <a:xfrm>
              <a:off x="6063901" y="2654327"/>
              <a:ext cx="0" cy="2330508"/>
            </a:xfrm>
            <a:prstGeom prst="line">
              <a:avLst/>
            </a:prstGeom>
            <a:ln w="38100">
              <a:gradFill>
                <a:gsLst>
                  <a:gs pos="0">
                    <a:srgbClr val="42D0C6"/>
                  </a:gs>
                  <a:gs pos="52200">
                    <a:schemeClr val="bg1">
                      <a:lumMod val="85000"/>
                    </a:schemeClr>
                  </a:gs>
                  <a:gs pos="100000">
                    <a:srgbClr val="42D0C6"/>
                  </a:gs>
                </a:gsLst>
                <a:lin ang="16200000" scaled="0"/>
              </a:gra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6477F67F-3535-9151-380E-A9760AF62F36}"/>
                </a:ext>
              </a:extLst>
            </p:cNvPr>
            <p:cNvSpPr/>
            <p:nvPr/>
          </p:nvSpPr>
          <p:spPr>
            <a:xfrm>
              <a:off x="5206124" y="1201015"/>
              <a:ext cx="1723933" cy="1723933"/>
            </a:xfrm>
            <a:prstGeom prst="ellipse">
              <a:avLst/>
            </a:prstGeom>
            <a:gradFill flip="none" rotWithShape="1">
              <a:gsLst>
                <a:gs pos="9000">
                  <a:srgbClr val="42D0C6">
                    <a:alpha val="46000"/>
                  </a:srgbClr>
                </a:gs>
                <a:gs pos="81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r>
                <a:rPr lang="de-DE" sz="2400" dirty="0">
                  <a:solidFill>
                    <a:srgbClr val="42D0C6"/>
                  </a:solidFill>
                  <a:latin typeface="Gilroy Bold" panose="00000800000000000000" pitchFamily="50" charset="0"/>
                </a:rPr>
                <a:t>Leistungsfähigkeit</a:t>
              </a: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F52AEA71-1C79-314F-E553-501812A5193F}"/>
                </a:ext>
              </a:extLst>
            </p:cNvPr>
            <p:cNvSpPr/>
            <p:nvPr/>
          </p:nvSpPr>
          <p:spPr>
            <a:xfrm>
              <a:off x="5206124" y="4666970"/>
              <a:ext cx="1723933" cy="1723933"/>
            </a:xfrm>
            <a:prstGeom prst="ellipse">
              <a:avLst/>
            </a:prstGeom>
            <a:gradFill flip="none" rotWithShape="1">
              <a:gsLst>
                <a:gs pos="9000">
                  <a:srgbClr val="7ED878">
                    <a:alpha val="50000"/>
                  </a:srgbClr>
                </a:gs>
                <a:gs pos="81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r>
                <a:rPr lang="de-DE" sz="2400" dirty="0">
                  <a:solidFill>
                    <a:srgbClr val="7ED878"/>
                  </a:solidFill>
                  <a:latin typeface="Gilroy Bold" panose="00000800000000000000" pitchFamily="50" charset="0"/>
                </a:rPr>
                <a:t>Kontrolle</a:t>
              </a:r>
            </a:p>
          </p:txBody>
        </p:sp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714A9ADE-65B3-E9B7-1B1A-E38EE90888B1}"/>
                </a:ext>
              </a:extLst>
            </p:cNvPr>
            <p:cNvSpPr/>
            <p:nvPr/>
          </p:nvSpPr>
          <p:spPr>
            <a:xfrm>
              <a:off x="1497780" y="2811560"/>
              <a:ext cx="1856530" cy="1856530"/>
            </a:xfrm>
            <a:prstGeom prst="ellipse">
              <a:avLst/>
            </a:prstGeom>
            <a:gradFill flip="none" rotWithShape="1">
              <a:gsLst>
                <a:gs pos="9000">
                  <a:schemeClr val="bg1">
                    <a:lumMod val="75000"/>
                  </a:schemeClr>
                </a:gs>
                <a:gs pos="81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de-DE" sz="2800" dirty="0">
                  <a:solidFill>
                    <a:schemeClr val="bg1">
                      <a:lumMod val="50000"/>
                    </a:schemeClr>
                  </a:solidFill>
                  <a:latin typeface="Gilroy Bold" panose="00000800000000000000" pitchFamily="50" charset="0"/>
                </a:rPr>
                <a:t>Wer</a:t>
              </a: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15A9BE52-5A14-5DAF-2660-59CFAD3763AE}"/>
                </a:ext>
              </a:extLst>
            </p:cNvPr>
            <p:cNvSpPr/>
            <p:nvPr/>
          </p:nvSpPr>
          <p:spPr>
            <a:xfrm>
              <a:off x="8619135" y="2811560"/>
              <a:ext cx="1856530" cy="1856530"/>
            </a:xfrm>
            <a:prstGeom prst="ellipse">
              <a:avLst/>
            </a:prstGeom>
            <a:gradFill flip="none" rotWithShape="1">
              <a:gsLst>
                <a:gs pos="9000">
                  <a:schemeClr val="bg1">
                    <a:lumMod val="75000"/>
                  </a:schemeClr>
                </a:gs>
                <a:gs pos="81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de-DE" sz="2800" dirty="0">
                  <a:solidFill>
                    <a:schemeClr val="bg1">
                      <a:lumMod val="50000"/>
                    </a:schemeClr>
                  </a:solidFill>
                  <a:latin typeface="Gilroy Bold" panose="00000800000000000000" pitchFamily="50" charset="0"/>
                </a:rPr>
                <a:t>was</a:t>
              </a:r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71BA92CD-7934-B00E-A54F-E5278F9D9DBC}"/>
                </a:ext>
              </a:extLst>
            </p:cNvPr>
            <p:cNvSpPr txBox="1"/>
            <p:nvPr/>
          </p:nvSpPr>
          <p:spPr>
            <a:xfrm>
              <a:off x="848905" y="4032890"/>
              <a:ext cx="129775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Individuen</a:t>
              </a: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29290D54-43CD-50FE-5E10-0767C5257046}"/>
                </a:ext>
              </a:extLst>
            </p:cNvPr>
            <p:cNvSpPr txBox="1"/>
            <p:nvPr/>
          </p:nvSpPr>
          <p:spPr>
            <a:xfrm>
              <a:off x="1522628" y="4662391"/>
              <a:ext cx="129775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Bürger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4FC80027-1393-52A5-413D-2D8709853230}"/>
                </a:ext>
              </a:extLst>
            </p:cNvPr>
            <p:cNvSpPr txBox="1"/>
            <p:nvPr/>
          </p:nvSpPr>
          <p:spPr>
            <a:xfrm>
              <a:off x="1548279" y="2663606"/>
              <a:ext cx="129775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Gesellschaft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0B621A22-95F2-4E6D-87D3-F34244A25BC9}"/>
                </a:ext>
              </a:extLst>
            </p:cNvPr>
            <p:cNvSpPr txBox="1"/>
            <p:nvPr/>
          </p:nvSpPr>
          <p:spPr>
            <a:xfrm>
              <a:off x="848905" y="3615208"/>
              <a:ext cx="129775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Politik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42499532-F61C-4B64-E0A7-B919836AF5BC}"/>
                </a:ext>
              </a:extLst>
            </p:cNvPr>
            <p:cNvSpPr txBox="1"/>
            <p:nvPr/>
          </p:nvSpPr>
          <p:spPr>
            <a:xfrm>
              <a:off x="750749" y="3218436"/>
              <a:ext cx="129775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Unternehmen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DD1CD40B-28E2-3114-254D-7DF1F2ABC50A}"/>
                </a:ext>
              </a:extLst>
            </p:cNvPr>
            <p:cNvSpPr txBox="1"/>
            <p:nvPr/>
          </p:nvSpPr>
          <p:spPr>
            <a:xfrm>
              <a:off x="711466" y="2832008"/>
              <a:ext cx="129775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Staat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3BBE54A1-EF1F-49DD-B61E-FC91BE98BD0C}"/>
                </a:ext>
              </a:extLst>
            </p:cNvPr>
            <p:cNvSpPr txBox="1"/>
            <p:nvPr/>
          </p:nvSpPr>
          <p:spPr>
            <a:xfrm>
              <a:off x="1020566" y="4327556"/>
              <a:ext cx="129775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Wirtschaft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AED4A34E-9BC3-D67A-0C5F-901C3AAB7C35}"/>
                </a:ext>
              </a:extLst>
            </p:cNvPr>
            <p:cNvSpPr txBox="1"/>
            <p:nvPr/>
          </p:nvSpPr>
          <p:spPr>
            <a:xfrm>
              <a:off x="9366304" y="2420360"/>
              <a:ext cx="152222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digitaler Raum</a:t>
              </a:r>
            </a:p>
          </p:txBody>
        </p:sp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F6E12F8F-2BBF-44C8-07BB-EF88FE4CA840}"/>
                </a:ext>
              </a:extLst>
            </p:cNvPr>
            <p:cNvSpPr txBox="1"/>
            <p:nvPr/>
          </p:nvSpPr>
          <p:spPr>
            <a:xfrm>
              <a:off x="9714551" y="2691851"/>
              <a:ext cx="152222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Schlüssel-technologien</a:t>
              </a:r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79A28CC6-7A2A-FB4F-C3BF-B67717A30400}"/>
                </a:ext>
              </a:extLst>
            </p:cNvPr>
            <p:cNvSpPr txBox="1"/>
            <p:nvPr/>
          </p:nvSpPr>
          <p:spPr>
            <a:xfrm>
              <a:off x="9958308" y="3191052"/>
              <a:ext cx="152222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Digitalisierung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62" name="Textfeld 61">
              <a:extLst>
                <a:ext uri="{FF2B5EF4-FFF2-40B4-BE49-F238E27FC236}">
                  <a16:creationId xmlns:a16="http://schemas.microsoft.com/office/drawing/2014/main" id="{90104F1F-58EA-0CEF-3C55-F1D3E5F10E7B}"/>
                </a:ext>
              </a:extLst>
            </p:cNvPr>
            <p:cNvSpPr txBox="1"/>
            <p:nvPr/>
          </p:nvSpPr>
          <p:spPr>
            <a:xfrm>
              <a:off x="9958308" y="3500802"/>
              <a:ext cx="152222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Dienstleistungen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63" name="Textfeld 62">
              <a:extLst>
                <a:ext uri="{FF2B5EF4-FFF2-40B4-BE49-F238E27FC236}">
                  <a16:creationId xmlns:a16="http://schemas.microsoft.com/office/drawing/2014/main" id="{3245321D-7BE2-408A-FEA9-9600BB467606}"/>
                </a:ext>
              </a:extLst>
            </p:cNvPr>
            <p:cNvSpPr txBox="1"/>
            <p:nvPr/>
          </p:nvSpPr>
          <p:spPr>
            <a:xfrm>
              <a:off x="9958308" y="3810552"/>
              <a:ext cx="152222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Standards auf globalen Märkten</a:t>
              </a:r>
            </a:p>
          </p:txBody>
        </p:sp>
        <p:sp>
          <p:nvSpPr>
            <p:cNvPr id="64" name="Textfeld 63">
              <a:extLst>
                <a:ext uri="{FF2B5EF4-FFF2-40B4-BE49-F238E27FC236}">
                  <a16:creationId xmlns:a16="http://schemas.microsoft.com/office/drawing/2014/main" id="{4A178FBB-FA89-64A6-4EA6-28F18F938B03}"/>
                </a:ext>
              </a:extLst>
            </p:cNvPr>
            <p:cNvSpPr txBox="1"/>
            <p:nvPr/>
          </p:nvSpPr>
          <p:spPr>
            <a:xfrm>
              <a:off x="9743114" y="4381161"/>
              <a:ext cx="152222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Alternativen</a:t>
              </a:r>
            </a:p>
          </p:txBody>
        </p:sp>
        <p:sp>
          <p:nvSpPr>
            <p:cNvPr id="65" name="Textfeld 64">
              <a:extLst>
                <a:ext uri="{FF2B5EF4-FFF2-40B4-BE49-F238E27FC236}">
                  <a16:creationId xmlns:a16="http://schemas.microsoft.com/office/drawing/2014/main" id="{9917F888-BB5F-DBF4-D741-6214259B29F5}"/>
                </a:ext>
              </a:extLst>
            </p:cNvPr>
            <p:cNvSpPr txBox="1"/>
            <p:nvPr/>
          </p:nvSpPr>
          <p:spPr>
            <a:xfrm>
              <a:off x="9743113" y="4750935"/>
              <a:ext cx="152222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Kommunikation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B29087FF-E3F7-275A-D6FE-11084071F078}"/>
                </a:ext>
              </a:extLst>
            </p:cNvPr>
            <p:cNvSpPr txBox="1"/>
            <p:nvPr/>
          </p:nvSpPr>
          <p:spPr>
            <a:xfrm>
              <a:off x="9366302" y="5089477"/>
              <a:ext cx="152222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Netzwerke</a:t>
              </a:r>
              <a:endParaRPr lang="de-DE" sz="1200" dirty="0">
                <a:latin typeface="Gilroy" panose="00000500000000000000" pitchFamily="50" charset="0"/>
              </a:endParaRPr>
            </a:p>
          </p:txBody>
        </p:sp>
        <p:sp>
          <p:nvSpPr>
            <p:cNvPr id="68" name="Textfeld 67">
              <a:extLst>
                <a:ext uri="{FF2B5EF4-FFF2-40B4-BE49-F238E27FC236}">
                  <a16:creationId xmlns:a16="http://schemas.microsoft.com/office/drawing/2014/main" id="{AA04984A-D9FE-1B00-376C-AAFEDC6C89FD}"/>
                </a:ext>
              </a:extLst>
            </p:cNvPr>
            <p:cNvSpPr txBox="1"/>
            <p:nvPr/>
          </p:nvSpPr>
          <p:spPr>
            <a:xfrm>
              <a:off x="6156268" y="2585648"/>
              <a:ext cx="239835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wettbewerbsfähig sein</a:t>
              </a:r>
            </a:p>
          </p:txBody>
        </p:sp>
        <p:sp>
          <p:nvSpPr>
            <p:cNvPr id="69" name="Textfeld 68">
              <a:extLst>
                <a:ext uri="{FF2B5EF4-FFF2-40B4-BE49-F238E27FC236}">
                  <a16:creationId xmlns:a16="http://schemas.microsoft.com/office/drawing/2014/main" id="{70990E43-3924-70BB-A57C-8C538D4227C9}"/>
                </a:ext>
              </a:extLst>
            </p:cNvPr>
            <p:cNvSpPr txBox="1"/>
            <p:nvPr/>
          </p:nvSpPr>
          <p:spPr>
            <a:xfrm>
              <a:off x="3861031" y="4223651"/>
              <a:ext cx="211931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Kontrolle ausüben</a:t>
              </a:r>
            </a:p>
          </p:txBody>
        </p:sp>
        <p:sp>
          <p:nvSpPr>
            <p:cNvPr id="70" name="Textfeld 69">
              <a:extLst>
                <a:ext uri="{FF2B5EF4-FFF2-40B4-BE49-F238E27FC236}">
                  <a16:creationId xmlns:a16="http://schemas.microsoft.com/office/drawing/2014/main" id="{AC89B7F7-642D-38DA-1207-204955E70C46}"/>
                </a:ext>
              </a:extLst>
            </p:cNvPr>
            <p:cNvSpPr txBox="1"/>
            <p:nvPr/>
          </p:nvSpPr>
          <p:spPr>
            <a:xfrm>
              <a:off x="3861031" y="3650230"/>
              <a:ext cx="211931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selbst bestimmen</a:t>
              </a:r>
            </a:p>
          </p:txBody>
        </p:sp>
        <p:sp>
          <p:nvSpPr>
            <p:cNvPr id="71" name="Textfeld 70">
              <a:extLst>
                <a:ext uri="{FF2B5EF4-FFF2-40B4-BE49-F238E27FC236}">
                  <a16:creationId xmlns:a16="http://schemas.microsoft.com/office/drawing/2014/main" id="{B1412030-6393-4C74-3676-D55F893ED054}"/>
                </a:ext>
              </a:extLst>
            </p:cNvPr>
            <p:cNvSpPr txBox="1"/>
            <p:nvPr/>
          </p:nvSpPr>
          <p:spPr>
            <a:xfrm>
              <a:off x="3861031" y="2573431"/>
              <a:ext cx="211931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Zukunft ausgestalten</a:t>
              </a:r>
            </a:p>
          </p:txBody>
        </p:sp>
        <p:sp>
          <p:nvSpPr>
            <p:cNvPr id="72" name="Textfeld 71">
              <a:extLst>
                <a:ext uri="{FF2B5EF4-FFF2-40B4-BE49-F238E27FC236}">
                  <a16:creationId xmlns:a16="http://schemas.microsoft.com/office/drawing/2014/main" id="{FC8CA6EE-92B4-862F-0030-2F0D76E01C61}"/>
                </a:ext>
              </a:extLst>
            </p:cNvPr>
            <p:cNvSpPr txBox="1"/>
            <p:nvPr/>
          </p:nvSpPr>
          <p:spPr>
            <a:xfrm>
              <a:off x="3861031" y="2836067"/>
              <a:ext cx="211931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Handlungsfähigkeit sein</a:t>
              </a:r>
            </a:p>
          </p:txBody>
        </p:sp>
        <p:sp>
          <p:nvSpPr>
            <p:cNvPr id="73" name="Textfeld 72">
              <a:extLst>
                <a:ext uri="{FF2B5EF4-FFF2-40B4-BE49-F238E27FC236}">
                  <a16:creationId xmlns:a16="http://schemas.microsoft.com/office/drawing/2014/main" id="{114215F9-9501-462F-797E-ED4B4BAA0834}"/>
                </a:ext>
              </a:extLst>
            </p:cNvPr>
            <p:cNvSpPr txBox="1"/>
            <p:nvPr/>
          </p:nvSpPr>
          <p:spPr>
            <a:xfrm>
              <a:off x="3469782" y="4728128"/>
              <a:ext cx="251056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notwendige Befugnisse haben</a:t>
              </a:r>
            </a:p>
          </p:txBody>
        </p:sp>
        <p:sp>
          <p:nvSpPr>
            <p:cNvPr id="74" name="Textfeld 73">
              <a:extLst>
                <a:ext uri="{FF2B5EF4-FFF2-40B4-BE49-F238E27FC236}">
                  <a16:creationId xmlns:a16="http://schemas.microsoft.com/office/drawing/2014/main" id="{19191A3C-8577-80E4-450C-1B536B714385}"/>
                </a:ext>
              </a:extLst>
            </p:cNvPr>
            <p:cNvSpPr txBox="1"/>
            <p:nvPr/>
          </p:nvSpPr>
          <p:spPr>
            <a:xfrm>
              <a:off x="6156268" y="3647664"/>
              <a:ext cx="239835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eigene Prioritäten setzen</a:t>
              </a:r>
            </a:p>
          </p:txBody>
        </p:sp>
        <p:sp>
          <p:nvSpPr>
            <p:cNvPr id="75" name="Textfeld 74">
              <a:extLst>
                <a:ext uri="{FF2B5EF4-FFF2-40B4-BE49-F238E27FC236}">
                  <a16:creationId xmlns:a16="http://schemas.microsoft.com/office/drawing/2014/main" id="{062F9491-2853-E669-E702-EE8ADBB4CEF6}"/>
                </a:ext>
              </a:extLst>
            </p:cNvPr>
            <p:cNvSpPr txBox="1"/>
            <p:nvPr/>
          </p:nvSpPr>
          <p:spPr>
            <a:xfrm>
              <a:off x="4256412" y="3376551"/>
              <a:ext cx="172393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frei entscheiden</a:t>
              </a:r>
            </a:p>
          </p:txBody>
        </p:sp>
        <p:sp>
          <p:nvSpPr>
            <p:cNvPr id="76" name="Textfeld 75">
              <a:extLst>
                <a:ext uri="{FF2B5EF4-FFF2-40B4-BE49-F238E27FC236}">
                  <a16:creationId xmlns:a16="http://schemas.microsoft.com/office/drawing/2014/main" id="{2FEBB517-55AD-9A6F-4D94-E8486C695331}"/>
                </a:ext>
              </a:extLst>
            </p:cNvPr>
            <p:cNvSpPr txBox="1"/>
            <p:nvPr/>
          </p:nvSpPr>
          <p:spPr>
            <a:xfrm>
              <a:off x="6156268" y="2828305"/>
              <a:ext cx="239835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selbst gestalten</a:t>
              </a:r>
            </a:p>
          </p:txBody>
        </p:sp>
        <p:sp>
          <p:nvSpPr>
            <p:cNvPr id="77" name="Textfeld 76">
              <a:extLst>
                <a:ext uri="{FF2B5EF4-FFF2-40B4-BE49-F238E27FC236}">
                  <a16:creationId xmlns:a16="http://schemas.microsoft.com/office/drawing/2014/main" id="{89D60B7E-D79F-9E40-3D66-582B2CC5965B}"/>
                </a:ext>
              </a:extLst>
            </p:cNvPr>
            <p:cNvSpPr txBox="1"/>
            <p:nvPr/>
          </p:nvSpPr>
          <p:spPr>
            <a:xfrm>
              <a:off x="6156268" y="4700780"/>
              <a:ext cx="239835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Abhängigkeiten vermeiden</a:t>
              </a:r>
            </a:p>
          </p:txBody>
        </p:sp>
        <p:sp>
          <p:nvSpPr>
            <p:cNvPr id="78" name="Textfeld 77">
              <a:extLst>
                <a:ext uri="{FF2B5EF4-FFF2-40B4-BE49-F238E27FC236}">
                  <a16:creationId xmlns:a16="http://schemas.microsoft.com/office/drawing/2014/main" id="{D60899AB-F8A4-9986-D5D0-520A950067BA}"/>
                </a:ext>
              </a:extLst>
            </p:cNvPr>
            <p:cNvSpPr txBox="1"/>
            <p:nvPr/>
          </p:nvSpPr>
          <p:spPr>
            <a:xfrm>
              <a:off x="6156268" y="3397092"/>
              <a:ext cx="239835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selbstbewusst entscheiden</a:t>
              </a:r>
            </a:p>
          </p:txBody>
        </p:sp>
        <p:sp>
          <p:nvSpPr>
            <p:cNvPr id="79" name="Textfeld 78">
              <a:extLst>
                <a:ext uri="{FF2B5EF4-FFF2-40B4-BE49-F238E27FC236}">
                  <a16:creationId xmlns:a16="http://schemas.microsoft.com/office/drawing/2014/main" id="{0A0B1DCF-E91B-9DD9-6352-70647C6D7A2D}"/>
                </a:ext>
              </a:extLst>
            </p:cNvPr>
            <p:cNvSpPr txBox="1"/>
            <p:nvPr/>
          </p:nvSpPr>
          <p:spPr>
            <a:xfrm>
              <a:off x="3675897" y="4478417"/>
              <a:ext cx="230444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das Funktionieren absichern</a:t>
              </a:r>
            </a:p>
          </p:txBody>
        </p:sp>
        <p:sp>
          <p:nvSpPr>
            <p:cNvPr id="80" name="Textfeld 79">
              <a:extLst>
                <a:ext uri="{FF2B5EF4-FFF2-40B4-BE49-F238E27FC236}">
                  <a16:creationId xmlns:a16="http://schemas.microsoft.com/office/drawing/2014/main" id="{0AF14BFD-7EA8-1449-2BB0-9F08D8D3D433}"/>
                </a:ext>
              </a:extLst>
            </p:cNvPr>
            <p:cNvSpPr txBox="1"/>
            <p:nvPr/>
          </p:nvSpPr>
          <p:spPr>
            <a:xfrm>
              <a:off x="6156268" y="4458495"/>
              <a:ext cx="239835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den Zugriff bestimmen</a:t>
              </a:r>
            </a:p>
          </p:txBody>
        </p:sp>
        <p:sp>
          <p:nvSpPr>
            <p:cNvPr id="84" name="Textfeld 83">
              <a:extLst>
                <a:ext uri="{FF2B5EF4-FFF2-40B4-BE49-F238E27FC236}">
                  <a16:creationId xmlns:a16="http://schemas.microsoft.com/office/drawing/2014/main" id="{F8EA20C4-F69F-9492-9F8C-B0B8B40C727A}"/>
                </a:ext>
              </a:extLst>
            </p:cNvPr>
            <p:cNvSpPr txBox="1"/>
            <p:nvPr/>
          </p:nvSpPr>
          <p:spPr>
            <a:xfrm>
              <a:off x="6156268" y="4219834"/>
              <a:ext cx="239835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200" dirty="0">
                  <a:solidFill>
                    <a:srgbClr val="013453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eigene Kapazitäten aufbauen</a:t>
              </a:r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9528B9D0-A044-47A8-C2D2-F458D8C5187C}"/>
                </a:ext>
              </a:extLst>
            </p:cNvPr>
            <p:cNvSpPr/>
            <p:nvPr/>
          </p:nvSpPr>
          <p:spPr>
            <a:xfrm>
              <a:off x="3605654" y="2573431"/>
              <a:ext cx="5044891" cy="2444212"/>
            </a:xfrm>
            <a:prstGeom prst="rect">
              <a:avLst/>
            </a:prstGeom>
            <a:gradFill flip="none" rotWithShape="1">
              <a:gsLst>
                <a:gs pos="0">
                  <a:srgbClr val="42D0C6"/>
                </a:gs>
                <a:gs pos="100000">
                  <a:srgbClr val="7ED878"/>
                </a:gs>
              </a:gsLst>
              <a:lin ang="2700000" scaled="1"/>
              <a:tileRect/>
            </a:gradFill>
            <a:ln w="9525">
              <a:solidFill>
                <a:schemeClr val="bg1">
                  <a:lumMod val="95000"/>
                </a:schemeClr>
              </a:solidFill>
            </a:ln>
            <a:effectLst>
              <a:outerShdw blurRad="368300" dist="38100" dir="8100000" algn="tr" rotWithShape="0">
                <a:srgbClr val="42D0C6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80000" rIns="180000" rtlCol="0" anchor="ctr"/>
            <a:lstStyle/>
            <a:p>
              <a:pPr algn="ctr"/>
              <a:r>
                <a:rPr lang="de-DE" sz="2400" dirty="0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Digitale Souveränität ist die Fähigkeit, zu </a:t>
              </a:r>
              <a:r>
                <a:rPr lang="de-DE" sz="2400" dirty="0">
                  <a:solidFill>
                    <a:srgbClr val="11111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selbstbestimmtem Handeln im digitalen Raum</a:t>
              </a:r>
              <a:r>
                <a:rPr lang="de-DE" sz="2400" dirty="0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.</a:t>
              </a: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A339DE66-FA95-B163-FF39-73206D589C5C}"/>
              </a:ext>
            </a:extLst>
          </p:cNvPr>
          <p:cNvSpPr txBox="1"/>
          <p:nvPr/>
        </p:nvSpPr>
        <p:spPr>
          <a:xfrm>
            <a:off x="323169" y="6245520"/>
            <a:ext cx="703052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000" dirty="0">
                <a:hlinkClick r:id="rId2"/>
              </a:rPr>
              <a:t>https://www.bmwk.de/Redaktion/DE/Publikationen/Digitale-Welt/schwerpunktstudie-digitale-souveranitaet.pdf?__blob=publicationFile&amp;v=6</a:t>
            </a:r>
            <a:r>
              <a:rPr lang="de-DE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7085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A53B3-2DED-DF3D-D8F4-062D1B35D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7349" y="2828834"/>
            <a:ext cx="8637301" cy="1200329"/>
          </a:xfrm>
        </p:spPr>
        <p:txBody>
          <a:bodyPr/>
          <a:lstStyle/>
          <a:p>
            <a:r>
              <a:rPr lang="de-DE" dirty="0"/>
              <a:t>Gibt es einen Unterschied </a:t>
            </a:r>
            <a:br>
              <a:rPr lang="de-DE" dirty="0"/>
            </a:br>
            <a:r>
              <a:rPr lang="de-DE" dirty="0"/>
              <a:t>zwischen </a:t>
            </a:r>
            <a:r>
              <a:rPr lang="de-DE" dirty="0">
                <a:solidFill>
                  <a:srgbClr val="111111"/>
                </a:solidFill>
              </a:rPr>
              <a:t>Souveränität</a:t>
            </a:r>
            <a:r>
              <a:rPr lang="de-DE" dirty="0"/>
              <a:t> und </a:t>
            </a:r>
            <a:r>
              <a:rPr lang="de-DE" dirty="0">
                <a:solidFill>
                  <a:srgbClr val="111111"/>
                </a:solidFill>
              </a:rPr>
              <a:t>Autarkie</a:t>
            </a:r>
            <a:r>
              <a:rPr lang="de-DE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85404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DBF5BC-642D-8BB6-E0D0-AD83FCB937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00" y="1357802"/>
            <a:ext cx="9215717" cy="435186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BF830F-AAAC-DDF4-D21E-00BEEB0E46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783887"/>
            <a:ext cx="4957475" cy="380961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E92ECA-08F7-F001-8FDC-8174361B3E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4544194"/>
            <a:ext cx="6100762" cy="18630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CAE0B69-0512-CAAA-5EEC-A89263DF74CE}"/>
              </a:ext>
            </a:extLst>
          </p:cNvPr>
          <p:cNvSpPr/>
          <p:nvPr/>
        </p:nvSpPr>
        <p:spPr>
          <a:xfrm rot="727017">
            <a:off x="8930108" y="542428"/>
            <a:ext cx="2794000" cy="685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Gilroy Bold" panose="00000800000000000000" pitchFamily="50" charset="0"/>
              </a:rPr>
              <a:t>www.cloudahead.de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185A03-84E7-0FDC-E092-183911F43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20" y="413614"/>
            <a:ext cx="10515600" cy="787400"/>
          </a:xfrm>
        </p:spPr>
        <p:txBody>
          <a:bodyPr/>
          <a:lstStyle/>
          <a:p>
            <a:r>
              <a:rPr lang="de-DE" dirty="0"/>
              <a:t>Zu cloud ahead</a:t>
            </a:r>
          </a:p>
        </p:txBody>
      </p:sp>
    </p:spTree>
    <p:extLst>
      <p:ext uri="{BB962C8B-B14F-4D97-AF65-F5344CB8AC3E}">
        <p14:creationId xmlns:p14="http://schemas.microsoft.com/office/powerpoint/2010/main" val="7771555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C42C6E-6195-A254-FB26-88DD5C2DA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14" y="307697"/>
            <a:ext cx="7762971" cy="624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7009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CB50BD-E877-D72F-2C48-F732ACC83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Spektrum digitaler Souveränität lt. Bitkom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B2FC77E-1E39-B8CA-8439-6F35DB9AD04D}"/>
              </a:ext>
            </a:extLst>
          </p:cNvPr>
          <p:cNvGrpSpPr/>
          <p:nvPr/>
        </p:nvGrpSpPr>
        <p:grpSpPr>
          <a:xfrm>
            <a:off x="901260" y="2120902"/>
            <a:ext cx="10389483" cy="3382464"/>
            <a:chOff x="901260" y="2120902"/>
            <a:chExt cx="10389483" cy="3382464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862271F4-A7BE-4AFC-B9F5-031D75299084}"/>
                </a:ext>
              </a:extLst>
            </p:cNvPr>
            <p:cNvGrpSpPr/>
            <p:nvPr/>
          </p:nvGrpSpPr>
          <p:grpSpPr>
            <a:xfrm>
              <a:off x="901260" y="2120902"/>
              <a:ext cx="10389483" cy="2844796"/>
              <a:chOff x="1848449" y="2380257"/>
              <a:chExt cx="8495103" cy="2326087"/>
            </a:xfrm>
          </p:grpSpPr>
          <p:cxnSp>
            <p:nvCxnSpPr>
              <p:cNvPr id="12" name="Gerader Verbinder 11">
                <a:extLst>
                  <a:ext uri="{FF2B5EF4-FFF2-40B4-BE49-F238E27FC236}">
                    <a16:creationId xmlns:a16="http://schemas.microsoft.com/office/drawing/2014/main" id="{6EA06F88-3CF6-0AE1-4583-20491AE6F2A7}"/>
                  </a:ext>
                </a:extLst>
              </p:cNvPr>
              <p:cNvCxnSpPr/>
              <p:nvPr/>
            </p:nvCxnSpPr>
            <p:spPr>
              <a:xfrm>
                <a:off x="3060700" y="3556000"/>
                <a:ext cx="6172200" cy="0"/>
              </a:xfrm>
              <a:prstGeom prst="line">
                <a:avLst/>
              </a:prstGeom>
              <a:ln w="57150">
                <a:gradFill>
                  <a:gsLst>
                    <a:gs pos="0">
                      <a:srgbClr val="8494E8"/>
                    </a:gs>
                    <a:gs pos="36000">
                      <a:srgbClr val="5DAED8"/>
                    </a:gs>
                    <a:gs pos="70000">
                      <a:srgbClr val="36C8BB"/>
                    </a:gs>
                    <a:gs pos="100000">
                      <a:srgbClr val="268D6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uppieren 8">
                <a:extLst>
                  <a:ext uri="{FF2B5EF4-FFF2-40B4-BE49-F238E27FC236}">
                    <a16:creationId xmlns:a16="http://schemas.microsoft.com/office/drawing/2014/main" id="{A0343B5F-DB93-BF67-5BE9-9F19809CD25F}"/>
                  </a:ext>
                </a:extLst>
              </p:cNvPr>
              <p:cNvGrpSpPr/>
              <p:nvPr/>
            </p:nvGrpSpPr>
            <p:grpSpPr>
              <a:xfrm>
                <a:off x="1848449" y="2380257"/>
                <a:ext cx="8495103" cy="2326087"/>
                <a:chOff x="1911153" y="2265957"/>
                <a:chExt cx="8495103" cy="2326087"/>
              </a:xfrm>
              <a:gradFill>
                <a:gsLst>
                  <a:gs pos="68000">
                    <a:srgbClr val="34CA8B"/>
                  </a:gs>
                  <a:gs pos="45000">
                    <a:srgbClr val="36C8C8"/>
                  </a:gs>
                  <a:gs pos="24000">
                    <a:srgbClr val="6DA3DE"/>
                  </a:gs>
                  <a:gs pos="0">
                    <a:srgbClr val="BA71FF"/>
                  </a:gs>
                  <a:gs pos="100000">
                    <a:srgbClr val="123A27"/>
                  </a:gs>
                </a:gsLst>
                <a:lin ang="1200000" scaled="0"/>
              </a:gradFill>
            </p:grpSpPr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ED04900C-D5E4-6727-69AA-1CFA4B67DC82}"/>
                    </a:ext>
                  </a:extLst>
                </p:cNvPr>
                <p:cNvSpPr/>
                <p:nvPr/>
              </p:nvSpPr>
              <p:spPr>
                <a:xfrm>
                  <a:off x="8080169" y="2265957"/>
                  <a:ext cx="2326087" cy="2326087"/>
                </a:xfrm>
                <a:prstGeom prst="ellipse">
                  <a:avLst/>
                </a:prstGeom>
                <a:grpFill/>
                <a:ln w="952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de-DE" sz="2400" b="1" dirty="0">
                      <a:solidFill>
                        <a:schemeClr val="bg1"/>
                      </a:solidFill>
                      <a:latin typeface="Gilroy Bold" panose="00000800000000000000" pitchFamily="50" charset="0"/>
                      <a:cs typeface="Poppins" panose="00000500000000000000" pitchFamily="2" charset="0"/>
                    </a:rPr>
                    <a:t>Autarkie</a:t>
                  </a:r>
                </a:p>
              </p:txBody>
            </p:sp>
            <p:sp>
              <p:nvSpPr>
                <p:cNvPr id="7" name="Ellipse 6">
                  <a:extLst>
                    <a:ext uri="{FF2B5EF4-FFF2-40B4-BE49-F238E27FC236}">
                      <a16:creationId xmlns:a16="http://schemas.microsoft.com/office/drawing/2014/main" id="{31D9CDA2-D406-6929-3511-A3BEF390CE04}"/>
                    </a:ext>
                  </a:extLst>
                </p:cNvPr>
                <p:cNvSpPr/>
                <p:nvPr/>
              </p:nvSpPr>
              <p:spPr>
                <a:xfrm>
                  <a:off x="4995661" y="2265957"/>
                  <a:ext cx="2326087" cy="2326087"/>
                </a:xfrm>
                <a:prstGeom prst="ellipse">
                  <a:avLst/>
                </a:prstGeom>
                <a:grpFill/>
                <a:ln w="952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de-DE" sz="2400" b="1" dirty="0">
                      <a:solidFill>
                        <a:schemeClr val="bg1"/>
                      </a:solidFill>
                      <a:latin typeface="Gilroy Bold" panose="00000800000000000000" pitchFamily="50" charset="0"/>
                      <a:cs typeface="Poppins" panose="00000500000000000000" pitchFamily="2" charset="0"/>
                    </a:rPr>
                    <a:t>Souveränität</a:t>
                  </a:r>
                </a:p>
              </p:txBody>
            </p:sp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191DAD62-31D3-1250-B29E-87930290F0C9}"/>
                    </a:ext>
                  </a:extLst>
                </p:cNvPr>
                <p:cNvSpPr/>
                <p:nvPr/>
              </p:nvSpPr>
              <p:spPr>
                <a:xfrm>
                  <a:off x="1911153" y="2265957"/>
                  <a:ext cx="2326087" cy="2326087"/>
                </a:xfrm>
                <a:prstGeom prst="ellipse">
                  <a:avLst/>
                </a:prstGeom>
                <a:grpFill/>
                <a:ln w="952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de-DE" sz="2400" b="1" dirty="0">
                      <a:solidFill>
                        <a:schemeClr val="bg1"/>
                      </a:solidFill>
                      <a:latin typeface="Gilroy Bold" panose="00000800000000000000" pitchFamily="50" charset="0"/>
                      <a:cs typeface="Poppins" panose="00000500000000000000" pitchFamily="2" charset="0"/>
                    </a:rPr>
                    <a:t>Fremd-</a:t>
                  </a:r>
                  <a:br>
                    <a:rPr lang="de-DE" sz="2400" b="1" dirty="0">
                      <a:solidFill>
                        <a:schemeClr val="bg1"/>
                      </a:solidFill>
                      <a:latin typeface="Gilroy Bold" panose="00000800000000000000" pitchFamily="50" charset="0"/>
                      <a:cs typeface="Poppins" panose="00000500000000000000" pitchFamily="2" charset="0"/>
                    </a:rPr>
                  </a:br>
                  <a:r>
                    <a:rPr lang="de-DE" sz="2400" b="1" dirty="0" err="1">
                      <a:solidFill>
                        <a:schemeClr val="bg1"/>
                      </a:solidFill>
                      <a:latin typeface="Gilroy Bold" panose="00000800000000000000" pitchFamily="50" charset="0"/>
                      <a:cs typeface="Poppins" panose="00000500000000000000" pitchFamily="2" charset="0"/>
                    </a:rPr>
                    <a:t>bestimmung</a:t>
                  </a:r>
                  <a:endParaRPr lang="de-DE" sz="2400" b="1" dirty="0">
                    <a:solidFill>
                      <a:schemeClr val="bg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endParaRPr>
                </a:p>
              </p:txBody>
            </p:sp>
          </p:grpSp>
        </p:grp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182C22FA-F743-B0FC-EB53-0A2C51624195}"/>
                </a:ext>
              </a:extLst>
            </p:cNvPr>
            <p:cNvSpPr txBox="1"/>
            <p:nvPr/>
          </p:nvSpPr>
          <p:spPr>
            <a:xfrm>
              <a:off x="901260" y="5303311"/>
              <a:ext cx="4889500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700" dirty="0">
                  <a:hlinkClick r:id="rId2"/>
                </a:rPr>
                <a:t>https://www.bitkom.org/sites/main/files/file/import/BITKOM-Position-Digitale-Souveraenitaet.pdf</a:t>
              </a:r>
              <a:r>
                <a:rPr lang="de-DE" sz="700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58611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CB50BD-E877-D72F-2C48-F732ACC83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Spektrum digitaler Souveränität </a:t>
            </a:r>
            <a:r>
              <a:rPr lang="de-DE" sz="2800" b="0" dirty="0">
                <a:latin typeface="Gilroy" panose="00000500000000000000" pitchFamily="50" charset="0"/>
              </a:rPr>
              <a:t>lt. Bitkom</a:t>
            </a:r>
            <a:endParaRPr lang="de-DE" dirty="0">
              <a:latin typeface="Gilroy" panose="00000500000000000000" pitchFamily="50" charset="0"/>
            </a:endParaRPr>
          </a:p>
        </p:txBody>
      </p: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6EA06F88-3CF6-0AE1-4583-20491AE6F2A7}"/>
              </a:ext>
            </a:extLst>
          </p:cNvPr>
          <p:cNvCxnSpPr/>
          <p:nvPr/>
        </p:nvCxnSpPr>
        <p:spPr>
          <a:xfrm>
            <a:off x="2383840" y="3050834"/>
            <a:ext cx="7548580" cy="0"/>
          </a:xfrm>
          <a:prstGeom prst="line">
            <a:avLst/>
          </a:prstGeom>
          <a:ln w="57150">
            <a:gradFill>
              <a:gsLst>
                <a:gs pos="0">
                  <a:srgbClr val="8494E8"/>
                </a:gs>
                <a:gs pos="36000">
                  <a:srgbClr val="5DAED8"/>
                </a:gs>
                <a:gs pos="70000">
                  <a:srgbClr val="36C8BB"/>
                </a:gs>
                <a:gs pos="100000">
                  <a:srgbClr val="268D6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A0343B5F-DB93-BF67-5BE9-9F19809CD25F}"/>
              </a:ext>
            </a:extLst>
          </p:cNvPr>
          <p:cNvGrpSpPr/>
          <p:nvPr/>
        </p:nvGrpSpPr>
        <p:grpSpPr>
          <a:xfrm>
            <a:off x="1929961" y="2641606"/>
            <a:ext cx="8332082" cy="787394"/>
            <a:chOff x="2752284" y="3107089"/>
            <a:chExt cx="6812841" cy="643824"/>
          </a:xfrm>
          <a:gradFill>
            <a:gsLst>
              <a:gs pos="52000">
                <a:srgbClr val="34CA8B"/>
              </a:gs>
              <a:gs pos="31000">
                <a:srgbClr val="36C8C8"/>
              </a:gs>
              <a:gs pos="24000">
                <a:srgbClr val="6DA3DE"/>
              </a:gs>
              <a:gs pos="0">
                <a:srgbClr val="BA71FF"/>
              </a:gs>
              <a:gs pos="100000">
                <a:srgbClr val="123A27"/>
              </a:gs>
            </a:gsLst>
            <a:lin ang="1200000" scaled="0"/>
          </a:gradFill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ED04900C-D5E4-6727-69AA-1CFA4B67DC82}"/>
                </a:ext>
              </a:extLst>
            </p:cNvPr>
            <p:cNvSpPr/>
            <p:nvPr/>
          </p:nvSpPr>
          <p:spPr>
            <a:xfrm>
              <a:off x="8921300" y="3107089"/>
              <a:ext cx="643825" cy="643824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656000" rtlCol="0" anchor="ctr"/>
            <a:lstStyle/>
            <a:p>
              <a:pPr algn="ctr"/>
              <a:r>
                <a:rPr lang="de-DE" sz="2000" b="1" dirty="0">
                  <a:solidFill>
                    <a:srgbClr val="16493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Autarkie</a:t>
              </a: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31D9CDA2-D406-6929-3511-A3BEF390CE04}"/>
                </a:ext>
              </a:extLst>
            </p:cNvPr>
            <p:cNvSpPr/>
            <p:nvPr/>
          </p:nvSpPr>
          <p:spPr>
            <a:xfrm>
              <a:off x="5836792" y="3107089"/>
              <a:ext cx="643825" cy="643824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656000" rtlCol="0" anchor="ctr"/>
            <a:lstStyle/>
            <a:p>
              <a:pPr algn="ctr"/>
              <a:r>
                <a:rPr lang="de-DE" sz="2000" b="1" dirty="0">
                  <a:solidFill>
                    <a:srgbClr val="34CA8C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Souveränität</a:t>
              </a: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191DAD62-31D3-1250-B29E-87930290F0C9}"/>
                </a:ext>
              </a:extLst>
            </p:cNvPr>
            <p:cNvSpPr/>
            <p:nvPr/>
          </p:nvSpPr>
          <p:spPr>
            <a:xfrm>
              <a:off x="2752284" y="3107089"/>
              <a:ext cx="643825" cy="643824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656000" rtlCol="0" anchor="ctr"/>
            <a:lstStyle/>
            <a:p>
              <a:pPr algn="ctr"/>
              <a:r>
                <a:rPr lang="de-DE" sz="2000" b="1" dirty="0">
                  <a:solidFill>
                    <a:srgbClr val="A77EF7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Fremdbestimmung</a:t>
              </a:r>
            </a:p>
          </p:txBody>
        </p:sp>
      </p:grpSp>
      <p:sp>
        <p:nvSpPr>
          <p:cNvPr id="14" name="Textfeld 13">
            <a:extLst>
              <a:ext uri="{FF2B5EF4-FFF2-40B4-BE49-F238E27FC236}">
                <a16:creationId xmlns:a16="http://schemas.microsoft.com/office/drawing/2014/main" id="{182C22FA-F743-B0FC-EB53-0A2C51624195}"/>
              </a:ext>
            </a:extLst>
          </p:cNvPr>
          <p:cNvSpPr txBox="1"/>
          <p:nvPr/>
        </p:nvSpPr>
        <p:spPr>
          <a:xfrm>
            <a:off x="352893" y="6086396"/>
            <a:ext cx="488950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700" dirty="0">
                <a:hlinkClick r:id="rId2"/>
              </a:rPr>
              <a:t>https://www.bitkom.org/sites/main/files/file/import/BITKOM-Position-Digitale-Souveraenitaet.pdf</a:t>
            </a:r>
            <a:r>
              <a:rPr lang="de-DE" sz="700" dirty="0"/>
              <a:t>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D56145F-7E8C-35C1-E633-E287DD6D913D}"/>
              </a:ext>
            </a:extLst>
          </p:cNvPr>
          <p:cNvSpPr txBox="1"/>
          <p:nvPr/>
        </p:nvSpPr>
        <p:spPr>
          <a:xfrm>
            <a:off x="1144151" y="3756226"/>
            <a:ext cx="2359016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Wir verfügen in digitalen Schlüsseltechnologien über keine eigene Kompetenz.</a:t>
            </a:r>
          </a:p>
          <a:p>
            <a:pPr>
              <a:spcBef>
                <a:spcPts val="1200"/>
              </a:spcBef>
            </a:pPr>
            <a:r>
              <a:rPr lang="de-DE" sz="1200" dirty="0">
                <a:solidFill>
                  <a:srgbClr val="013453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Uns fehlt die Fähigkeit, Technologien in puncto Sicherheit zuverlässig zu bewerten und sie im Bedarfsfall zu härten.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F7EA5CD-10E2-0EB7-5D01-889536745539}"/>
              </a:ext>
            </a:extLst>
          </p:cNvPr>
          <p:cNvSpPr txBox="1"/>
          <p:nvPr/>
        </p:nvSpPr>
        <p:spPr>
          <a:xfrm>
            <a:off x="4328160" y="3756226"/>
            <a:ext cx="3535680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100">
                <a:solidFill>
                  <a:srgbClr val="0134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de-DE" sz="1200" dirty="0">
                <a:latin typeface="Gilroy" panose="00000500000000000000" pitchFamily="50" charset="0"/>
              </a:rPr>
              <a:t>Wir verfügen in zentralen Technologiefeldern, Diensten und Plattformen über eigene Fähigkeiten auf weltweitem Spitzenniveau.</a:t>
            </a:r>
          </a:p>
          <a:p>
            <a:pPr algn="ctr"/>
            <a:r>
              <a:rPr lang="de-DE" sz="1200" dirty="0">
                <a:latin typeface="Gilroy" panose="00000500000000000000" pitchFamily="50" charset="0"/>
              </a:rPr>
              <a:t>Wir sind in der Lage, selbstbestimmt und selbstbewusst zwischen Alternativen leistungsfähiger und vertrauenswürdiger Partner zu entscheiden.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B589216-A59D-6B0C-AD83-852DAB52C081}"/>
              </a:ext>
            </a:extLst>
          </p:cNvPr>
          <p:cNvSpPr txBox="1"/>
          <p:nvPr/>
        </p:nvSpPr>
        <p:spPr>
          <a:xfrm>
            <a:off x="8628504" y="3756226"/>
            <a:ext cx="2359016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100">
                <a:solidFill>
                  <a:srgbClr val="0134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r"/>
            <a:r>
              <a:rPr lang="de-DE" sz="1200" dirty="0">
                <a:latin typeface="Gilroy" panose="00000500000000000000" pitchFamily="50" charset="0"/>
              </a:rPr>
              <a:t>Wir entwickeln und fertigen Schlüsseltechnologien mit eigenen Ressourcen.</a:t>
            </a:r>
          </a:p>
          <a:p>
            <a:pPr algn="r"/>
            <a:r>
              <a:rPr lang="de-DE" sz="1200" dirty="0">
                <a:latin typeface="Gilroy" panose="00000500000000000000" pitchFamily="50" charset="0"/>
              </a:rPr>
              <a:t>Wir ziehen Technologien aus eigener Fertigung Technologien Dritter auch dann vor, wenn sie weniger leistungsfähig sind.</a:t>
            </a:r>
          </a:p>
        </p:txBody>
      </p:sp>
    </p:spTree>
    <p:extLst>
      <p:ext uri="{BB962C8B-B14F-4D97-AF65-F5344CB8AC3E}">
        <p14:creationId xmlns:p14="http://schemas.microsoft.com/office/powerpoint/2010/main" val="19043956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CB50BD-E877-D72F-2C48-F732ACC83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Küchen-Analogie zur Souveränität</a:t>
            </a:r>
            <a:endParaRPr lang="de-DE" dirty="0">
              <a:latin typeface="Gilroy" panose="00000500000000000000" pitchFamily="50" charset="0"/>
            </a:endParaRP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28E9596E-A1D7-450A-0D71-52ED7A85C8C9}"/>
              </a:ext>
            </a:extLst>
          </p:cNvPr>
          <p:cNvGrpSpPr/>
          <p:nvPr/>
        </p:nvGrpSpPr>
        <p:grpSpPr>
          <a:xfrm>
            <a:off x="1424775" y="1898520"/>
            <a:ext cx="9764966" cy="3171670"/>
            <a:chOff x="1764285" y="1898520"/>
            <a:chExt cx="8609448" cy="2796357"/>
          </a:xfrm>
        </p:grpSpPr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9E9C471E-9BCA-0FCC-8FB7-AE66B6468BD0}"/>
                </a:ext>
              </a:extLst>
            </p:cNvPr>
            <p:cNvCxnSpPr>
              <a:cxnSpLocks/>
            </p:cNvCxnSpPr>
            <p:nvPr/>
          </p:nvCxnSpPr>
          <p:spPr>
            <a:xfrm>
              <a:off x="3148879" y="2869604"/>
              <a:ext cx="6007821" cy="0"/>
            </a:xfrm>
            <a:prstGeom prst="line">
              <a:avLst/>
            </a:prstGeom>
            <a:ln w="57150">
              <a:gradFill>
                <a:gsLst>
                  <a:gs pos="0">
                    <a:srgbClr val="8494E8"/>
                  </a:gs>
                  <a:gs pos="36000">
                    <a:srgbClr val="5DAED8"/>
                  </a:gs>
                  <a:gs pos="70000">
                    <a:srgbClr val="36C8BB"/>
                  </a:gs>
                  <a:gs pos="100000">
                    <a:srgbClr val="268D6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FE64453E-80BC-EFD7-CE41-BF27274C48DB}"/>
                </a:ext>
              </a:extLst>
            </p:cNvPr>
            <p:cNvSpPr/>
            <p:nvPr/>
          </p:nvSpPr>
          <p:spPr>
            <a:xfrm>
              <a:off x="8232639" y="1898520"/>
              <a:ext cx="1841759" cy="1841760"/>
            </a:xfrm>
            <a:prstGeom prst="ellipse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rgbClr val="268D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de-DE" b="1" dirty="0">
                <a:solidFill>
                  <a:srgbClr val="015384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61F1CF68-4B36-5DED-0CA9-2CD85BA1DB49}"/>
                </a:ext>
              </a:extLst>
            </p:cNvPr>
            <p:cNvSpPr/>
            <p:nvPr/>
          </p:nvSpPr>
          <p:spPr>
            <a:xfrm>
              <a:off x="5148129" y="1898520"/>
              <a:ext cx="1841759" cy="184176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rgbClr val="34CA8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de-DE" b="1" dirty="0">
                <a:solidFill>
                  <a:srgbClr val="8BC145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A03D1A83-D4B3-BC05-3F39-6E2FCFA6DE78}"/>
                </a:ext>
              </a:extLst>
            </p:cNvPr>
            <p:cNvSpPr/>
            <p:nvPr/>
          </p:nvSpPr>
          <p:spPr>
            <a:xfrm>
              <a:off x="2063620" y="1898520"/>
              <a:ext cx="1841759" cy="1841760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rgbClr val="A77E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de-DE" b="1" dirty="0">
                <a:solidFill>
                  <a:srgbClr val="013453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E4F427EE-BA84-429A-6549-80FEFECE953C}"/>
                </a:ext>
              </a:extLst>
            </p:cNvPr>
            <p:cNvSpPr txBox="1"/>
            <p:nvPr/>
          </p:nvSpPr>
          <p:spPr>
            <a:xfrm>
              <a:off x="1764285" y="3874024"/>
              <a:ext cx="2440431" cy="82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b="1" dirty="0">
                  <a:solidFill>
                    <a:srgbClr val="A77EF7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Fremdbestimmung</a:t>
              </a:r>
              <a:endParaRPr lang="de-DE" sz="1050" dirty="0">
                <a:solidFill>
                  <a:srgbClr val="A77EF7"/>
                </a:solidFill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>
                <a:spcBef>
                  <a:spcPts val="600"/>
                </a:spcBef>
              </a:pPr>
              <a:r>
                <a:rPr lang="de-DE" sz="1050" dirty="0">
                  <a:solidFill>
                    <a:srgbClr val="111111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Ich besitze keine Küche und kann auch nicht kochen. Wenn das Restaurant geschlossen ist, muss ich hungern.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1237C52B-490C-3928-8090-D09095B73A37}"/>
                </a:ext>
              </a:extLst>
            </p:cNvPr>
            <p:cNvSpPr txBox="1"/>
            <p:nvPr/>
          </p:nvSpPr>
          <p:spPr>
            <a:xfrm>
              <a:off x="4481509" y="3874024"/>
              <a:ext cx="3175000" cy="82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b="1" dirty="0">
                  <a:solidFill>
                    <a:srgbClr val="34CA8C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Souveränität</a:t>
              </a:r>
              <a:r>
                <a:rPr lang="de-DE" sz="1050" b="1" dirty="0">
                  <a:solidFill>
                    <a:srgbClr val="8BC145"/>
                  </a:solidFill>
                  <a:latin typeface="Gilroy Bold" panose="00000500000000000000" pitchFamily="50" charset="0"/>
                  <a:cs typeface="Poppins" panose="00000500000000000000" pitchFamily="2" charset="0"/>
                </a:rPr>
                <a:t> </a:t>
              </a:r>
            </a:p>
            <a:p>
              <a:pPr algn="ctr">
                <a:spcBef>
                  <a:spcPts val="600"/>
                </a:spcBef>
              </a:pPr>
              <a:r>
                <a:rPr lang="de-DE" sz="1050" dirty="0">
                  <a:solidFill>
                    <a:srgbClr val="111111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Ich kann gut Kochen, lagere geschickt ein, nutze viele Lieferanten und gehe auch mal aus. Bei mir gibt es nicht immer Spargel, aber es ist immer lecker. 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032BC22B-3666-6AB9-4A66-BD3F8E3E5CFB}"/>
                </a:ext>
              </a:extLst>
            </p:cNvPr>
            <p:cNvSpPr txBox="1"/>
            <p:nvPr/>
          </p:nvSpPr>
          <p:spPr>
            <a:xfrm>
              <a:off x="7933302" y="3874024"/>
              <a:ext cx="2440431" cy="82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b="1" dirty="0">
                  <a:solidFill>
                    <a:srgbClr val="16493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Autarkie</a:t>
              </a:r>
              <a:r>
                <a:rPr lang="de-DE" sz="1050" b="1" dirty="0">
                  <a:solidFill>
                    <a:srgbClr val="015384"/>
                  </a:solidFill>
                  <a:latin typeface="Gilroy Bold" panose="00000500000000000000" pitchFamily="50" charset="0"/>
                  <a:cs typeface="Poppins" panose="00000500000000000000" pitchFamily="2" charset="0"/>
                </a:rPr>
                <a:t> </a:t>
              </a:r>
            </a:p>
            <a:p>
              <a:pPr algn="ctr">
                <a:spcBef>
                  <a:spcPts val="600"/>
                </a:spcBef>
              </a:pPr>
              <a:r>
                <a:rPr lang="de-DE" sz="1050" dirty="0">
                  <a:solidFill>
                    <a:srgbClr val="111111"/>
                  </a:solidFill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Ich esse nur, was ich auch selbst anbauen und lagern kann. Im Winter sind dies in Deutschland Steckrüben.</a:t>
              </a:r>
            </a:p>
          </p:txBody>
        </p:sp>
      </p:grpSp>
      <p:sp>
        <p:nvSpPr>
          <p:cNvPr id="19" name="Textfeld 18">
            <a:extLst>
              <a:ext uri="{FF2B5EF4-FFF2-40B4-BE49-F238E27FC236}">
                <a16:creationId xmlns:a16="http://schemas.microsoft.com/office/drawing/2014/main" id="{4C593268-A1BE-F6BB-7DEE-93C7903D31D3}"/>
              </a:ext>
            </a:extLst>
          </p:cNvPr>
          <p:cNvSpPr txBox="1"/>
          <p:nvPr/>
        </p:nvSpPr>
        <p:spPr>
          <a:xfrm>
            <a:off x="356176" y="6104591"/>
            <a:ext cx="48895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>
                <a:hlinkClick r:id="rId5"/>
              </a:rPr>
              <a:t>How to choose your cookware with Jamie Oliver &amp; </a:t>
            </a:r>
            <a:r>
              <a:rPr lang="en-US" sz="600" dirty="0" err="1">
                <a:hlinkClick r:id="rId5"/>
              </a:rPr>
              <a:t>Tefal</a:t>
            </a:r>
            <a:r>
              <a:rPr lang="en-US" sz="600" dirty="0">
                <a:hlinkClick r:id="rId5"/>
              </a:rPr>
              <a:t> - YouTube</a:t>
            </a:r>
            <a:endParaRPr lang="de-DE" sz="600" dirty="0"/>
          </a:p>
        </p:txBody>
      </p:sp>
    </p:spTree>
    <p:extLst>
      <p:ext uri="{BB962C8B-B14F-4D97-AF65-F5344CB8AC3E}">
        <p14:creationId xmlns:p14="http://schemas.microsoft.com/office/powerpoint/2010/main" val="37757514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CB50BD-E877-D72F-2C48-F732ACC83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Digitale Souveränität vs. Digitale Autarkie</a:t>
            </a:r>
            <a:endParaRPr lang="de-DE" dirty="0">
              <a:latin typeface="Gilroy" panose="00000500000000000000" pitchFamily="50" charset="0"/>
            </a:endParaRP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BA641B28-AE35-429F-032A-C6204C81925F}"/>
              </a:ext>
            </a:extLst>
          </p:cNvPr>
          <p:cNvGrpSpPr/>
          <p:nvPr/>
        </p:nvGrpSpPr>
        <p:grpSpPr>
          <a:xfrm>
            <a:off x="-3492299" y="2465581"/>
            <a:ext cx="13324443" cy="565621"/>
            <a:chOff x="1864088" y="2575079"/>
            <a:chExt cx="8949077" cy="379888"/>
          </a:xfrm>
          <a:gradFill>
            <a:gsLst>
              <a:gs pos="62000">
                <a:srgbClr val="34CA8B"/>
              </a:gs>
              <a:gs pos="31000">
                <a:srgbClr val="36C8C8"/>
              </a:gs>
              <a:gs pos="0">
                <a:srgbClr val="BA71FF"/>
              </a:gs>
              <a:gs pos="100000">
                <a:srgbClr val="123A27"/>
              </a:gs>
            </a:gsLst>
            <a:lin ang="1200000" scaled="0"/>
          </a:gradFill>
        </p:grpSpPr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C3D8459A-957C-5F70-C4FC-D819EB7DCEBC}"/>
                </a:ext>
              </a:extLst>
            </p:cNvPr>
            <p:cNvCxnSpPr>
              <a:cxnSpLocks/>
            </p:cNvCxnSpPr>
            <p:nvPr/>
          </p:nvCxnSpPr>
          <p:spPr>
            <a:xfrm>
              <a:off x="2152499" y="2763946"/>
              <a:ext cx="8320755" cy="1"/>
            </a:xfrm>
            <a:prstGeom prst="line">
              <a:avLst/>
            </a:prstGeom>
            <a:grpFill/>
            <a:ln w="57150">
              <a:gradFill>
                <a:gsLst>
                  <a:gs pos="0">
                    <a:srgbClr val="A77EF7"/>
                  </a:gs>
                  <a:gs pos="39000">
                    <a:srgbClr val="5DAED8"/>
                  </a:gs>
                  <a:gs pos="53000">
                    <a:srgbClr val="34CA8C"/>
                  </a:gs>
                  <a:gs pos="100000">
                    <a:srgbClr val="16493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3D6F6FA1-2FE9-F16A-99A6-6AC6CCAF64E4}"/>
                </a:ext>
              </a:extLst>
            </p:cNvPr>
            <p:cNvSpPr/>
            <p:nvPr/>
          </p:nvSpPr>
          <p:spPr>
            <a:xfrm>
              <a:off x="10433280" y="2575079"/>
              <a:ext cx="379885" cy="3798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080000" rtlCol="0" anchor="ctr"/>
            <a:lstStyle/>
            <a:p>
              <a:pPr algn="ctr"/>
              <a:r>
                <a:rPr lang="de-DE" sz="2000" b="1" dirty="0">
                  <a:solidFill>
                    <a:srgbClr val="16493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Autarkie</a:t>
              </a:r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D3C784CB-1AD4-63E8-0793-12FC4C4A59AA}"/>
                </a:ext>
              </a:extLst>
            </p:cNvPr>
            <p:cNvSpPr/>
            <p:nvPr/>
          </p:nvSpPr>
          <p:spPr>
            <a:xfrm>
              <a:off x="1864088" y="2620816"/>
              <a:ext cx="288411" cy="288411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080000" rtlCol="0" anchor="ctr"/>
            <a:lstStyle/>
            <a:p>
              <a:pPr algn="ctr"/>
              <a:r>
                <a:rPr lang="de-DE" sz="2000" b="1" dirty="0">
                  <a:solidFill>
                    <a:srgbClr val="A77EF7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Fremdbestimmung</a:t>
              </a:r>
            </a:p>
          </p:txBody>
        </p:sp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0DF1B66D-9F33-A72A-044B-5C400D2B5858}"/>
                </a:ext>
              </a:extLst>
            </p:cNvPr>
            <p:cNvSpPr/>
            <p:nvPr/>
          </p:nvSpPr>
          <p:spPr>
            <a:xfrm>
              <a:off x="6128596" y="2575081"/>
              <a:ext cx="379885" cy="3798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080000" rtlCol="0" anchor="ctr"/>
            <a:lstStyle/>
            <a:p>
              <a:pPr algn="ctr"/>
              <a:r>
                <a:rPr lang="de-DE" sz="2000" b="1" dirty="0">
                  <a:solidFill>
                    <a:srgbClr val="34CA8C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Souveränität</a:t>
              </a:r>
            </a:p>
          </p:txBody>
        </p:sp>
      </p:grpSp>
      <p:sp>
        <p:nvSpPr>
          <p:cNvPr id="51" name="Textfeld 50">
            <a:extLst>
              <a:ext uri="{FF2B5EF4-FFF2-40B4-BE49-F238E27FC236}">
                <a16:creationId xmlns:a16="http://schemas.microsoft.com/office/drawing/2014/main" id="{7198DE97-BDD7-4492-26D8-8CBA7D01A43F}"/>
              </a:ext>
            </a:extLst>
          </p:cNvPr>
          <p:cNvSpPr txBox="1"/>
          <p:nvPr/>
        </p:nvSpPr>
        <p:spPr>
          <a:xfrm>
            <a:off x="7019306" y="6348872"/>
            <a:ext cx="48895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hlinkClick r:id="rId2"/>
              </a:rPr>
              <a:t>How to choose your cookware with Jamie Oliver &amp; </a:t>
            </a:r>
            <a:r>
              <a:rPr lang="en-US" sz="600" dirty="0" err="1">
                <a:hlinkClick r:id="rId2"/>
              </a:rPr>
              <a:t>Tefal</a:t>
            </a:r>
            <a:r>
              <a:rPr lang="en-US" sz="600" dirty="0">
                <a:hlinkClick r:id="rId2"/>
              </a:rPr>
              <a:t> - YouTube</a:t>
            </a:r>
            <a:endParaRPr lang="de-DE" sz="6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D8A09E2-2251-E769-760E-613825A70837}"/>
              </a:ext>
            </a:extLst>
          </p:cNvPr>
          <p:cNvSpPr/>
          <p:nvPr/>
        </p:nvSpPr>
        <p:spPr>
          <a:xfrm flipH="1">
            <a:off x="0" y="2209800"/>
            <a:ext cx="2014138" cy="9779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9000">
                <a:schemeClr val="bg1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/>
          <a:lstStyle/>
          <a:p>
            <a:pPr marL="177800" indent="-177800" algn="l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7D1A9E8-6F16-FD76-5614-A4F2C90A1E96}"/>
              </a:ext>
            </a:extLst>
          </p:cNvPr>
          <p:cNvSpPr txBox="1"/>
          <p:nvPr/>
        </p:nvSpPr>
        <p:spPr>
          <a:xfrm>
            <a:off x="1370701" y="3429000"/>
            <a:ext cx="35217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Selbstbestimmung entsteht durch intelligente und </a:t>
            </a:r>
            <a:r>
              <a:rPr lang="de-DE" sz="1600" b="1" dirty="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flexible Steuerung von Eigenleistung und Fremdleistung</a:t>
            </a:r>
            <a:r>
              <a:rPr lang="de-DE" sz="1600" b="1" dirty="0">
                <a:latin typeface="Gilroy Bold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537BCB4-F5CD-D318-C589-EBDF0E782D65}"/>
              </a:ext>
            </a:extLst>
          </p:cNvPr>
          <p:cNvSpPr txBox="1"/>
          <p:nvPr/>
        </p:nvSpPr>
        <p:spPr>
          <a:xfrm>
            <a:off x="7788454" y="3346764"/>
            <a:ext cx="35217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Autarkie entsteht durch </a:t>
            </a:r>
            <a:r>
              <a:rPr lang="de-DE" sz="1600" b="1" dirty="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vollständige Eigenleistung sowie durch fortwährenden Verzicht </a:t>
            </a:r>
            <a:r>
              <a:rPr lang="de-DE" sz="1600" dirty="0"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auf Leistungen, bei denen dies nicht möglich ist.</a:t>
            </a:r>
          </a:p>
        </p:txBody>
      </p:sp>
    </p:spTree>
    <p:extLst>
      <p:ext uri="{BB962C8B-B14F-4D97-AF65-F5344CB8AC3E}">
        <p14:creationId xmlns:p14="http://schemas.microsoft.com/office/powerpoint/2010/main" val="24266935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CB50BD-E877-D72F-2C48-F732ACC83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Selbstbestimmtes Kochen</a:t>
            </a:r>
            <a:endParaRPr lang="de-DE" dirty="0">
              <a:latin typeface="Gilroy" panose="00000500000000000000" pitchFamily="50" charset="0"/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F0621E3-489D-1E6C-4E50-93E823C57E9C}"/>
              </a:ext>
            </a:extLst>
          </p:cNvPr>
          <p:cNvSpPr/>
          <p:nvPr/>
        </p:nvSpPr>
        <p:spPr>
          <a:xfrm>
            <a:off x="5181607" y="1305783"/>
            <a:ext cx="1764823" cy="1764824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rgbClr val="34C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lang="de-DE" b="1" dirty="0">
              <a:solidFill>
                <a:srgbClr val="8BC14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BA641B28-AE35-429F-032A-C6204C81925F}"/>
              </a:ext>
            </a:extLst>
          </p:cNvPr>
          <p:cNvGrpSpPr/>
          <p:nvPr/>
        </p:nvGrpSpPr>
        <p:grpSpPr>
          <a:xfrm>
            <a:off x="1718746" y="2438556"/>
            <a:ext cx="9194024" cy="579094"/>
            <a:chOff x="1718746" y="2475475"/>
            <a:chExt cx="9194024" cy="579094"/>
          </a:xfrm>
          <a:gradFill>
            <a:gsLst>
              <a:gs pos="52000">
                <a:srgbClr val="34CA8B"/>
              </a:gs>
              <a:gs pos="31000">
                <a:srgbClr val="36C8C8"/>
              </a:gs>
              <a:gs pos="24000">
                <a:srgbClr val="6DA3DE"/>
              </a:gs>
              <a:gs pos="0">
                <a:srgbClr val="BA71FF"/>
              </a:gs>
              <a:gs pos="100000">
                <a:srgbClr val="123A27"/>
              </a:gs>
            </a:gsLst>
            <a:lin ang="1200000" scaled="0"/>
          </a:gradFill>
        </p:grpSpPr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C3D8459A-957C-5F70-C4FC-D819EB7DCEBC}"/>
                </a:ext>
              </a:extLst>
            </p:cNvPr>
            <p:cNvCxnSpPr>
              <a:cxnSpLocks/>
            </p:cNvCxnSpPr>
            <p:nvPr/>
          </p:nvCxnSpPr>
          <p:spPr>
            <a:xfrm>
              <a:off x="2152499" y="2763946"/>
              <a:ext cx="8320755" cy="1"/>
            </a:xfrm>
            <a:prstGeom prst="line">
              <a:avLst/>
            </a:prstGeom>
            <a:grpFill/>
            <a:ln w="57150">
              <a:gradFill>
                <a:gsLst>
                  <a:gs pos="0">
                    <a:srgbClr val="A77EF7"/>
                  </a:gs>
                  <a:gs pos="36000">
                    <a:srgbClr val="5DAED8"/>
                  </a:gs>
                  <a:gs pos="70000">
                    <a:srgbClr val="36C8BB"/>
                  </a:gs>
                  <a:gs pos="100000">
                    <a:srgbClr val="16493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3D6F6FA1-2FE9-F16A-99A6-6AC6CCAF64E4}"/>
                </a:ext>
              </a:extLst>
            </p:cNvPr>
            <p:cNvSpPr/>
            <p:nvPr/>
          </p:nvSpPr>
          <p:spPr>
            <a:xfrm>
              <a:off x="10333675" y="2475475"/>
              <a:ext cx="579095" cy="579094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080000" rtlCol="0" anchor="ctr"/>
            <a:lstStyle/>
            <a:p>
              <a:pPr algn="ctr"/>
              <a:r>
                <a:rPr lang="de-DE" sz="2000" b="1" dirty="0">
                  <a:solidFill>
                    <a:srgbClr val="16493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Autarkie</a:t>
              </a:r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D3C784CB-1AD4-63E8-0793-12FC4C4A59AA}"/>
                </a:ext>
              </a:extLst>
            </p:cNvPr>
            <p:cNvSpPr/>
            <p:nvPr/>
          </p:nvSpPr>
          <p:spPr>
            <a:xfrm>
              <a:off x="1718746" y="2475475"/>
              <a:ext cx="579095" cy="579094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080000" rtlCol="0" anchor="ctr"/>
            <a:lstStyle/>
            <a:p>
              <a:pPr algn="ctr"/>
              <a:r>
                <a:rPr lang="de-DE" sz="2000" b="1" dirty="0">
                  <a:solidFill>
                    <a:srgbClr val="A77EF7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Fremdbestimmung</a:t>
              </a:r>
            </a:p>
          </p:txBody>
        </p: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3025B9C4-2B4D-02D3-C017-72AB91233BEB}"/>
                </a:ext>
              </a:extLst>
            </p:cNvPr>
            <p:cNvSpPr txBox="1"/>
            <p:nvPr/>
          </p:nvSpPr>
          <p:spPr>
            <a:xfrm>
              <a:off x="4937962" y="2551319"/>
              <a:ext cx="2252112" cy="427406"/>
            </a:xfrm>
            <a:prstGeom prst="rect">
              <a:avLst/>
            </a:prstGeom>
            <a:grpFill/>
            <a:ln w="28575">
              <a:noFill/>
            </a:ln>
          </p:spPr>
          <p:txBody>
            <a:bodyPr wrap="none" anchor="ctr">
              <a:noAutofit/>
            </a:bodyPr>
            <a:lstStyle/>
            <a:p>
              <a:pPr algn="ctr"/>
              <a:r>
                <a:rPr lang="de-DE" sz="2000" b="1" dirty="0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Souveränität</a:t>
              </a:r>
              <a:endParaRPr lang="de-DE" sz="2000" dirty="0">
                <a:solidFill>
                  <a:schemeClr val="bg1"/>
                </a:solidFill>
                <a:latin typeface="Gilroy Bold" panose="00000800000000000000" pitchFamily="50" charset="0"/>
              </a:endParaRP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6088355D-9A79-93CB-D508-C4C400B5A8DE}"/>
              </a:ext>
            </a:extLst>
          </p:cNvPr>
          <p:cNvGrpSpPr/>
          <p:nvPr/>
        </p:nvGrpSpPr>
        <p:grpSpPr>
          <a:xfrm>
            <a:off x="2517788" y="3366560"/>
            <a:ext cx="6943711" cy="2767532"/>
            <a:chOff x="2517788" y="3366560"/>
            <a:chExt cx="6943711" cy="2468825"/>
          </a:xfrm>
        </p:grpSpPr>
        <p:grpSp>
          <p:nvGrpSpPr>
            <p:cNvPr id="44" name="Gruppieren 43">
              <a:extLst>
                <a:ext uri="{FF2B5EF4-FFF2-40B4-BE49-F238E27FC236}">
                  <a16:creationId xmlns:a16="http://schemas.microsoft.com/office/drawing/2014/main" id="{02881FA2-937E-06F0-E3EC-39514479B48D}"/>
                </a:ext>
              </a:extLst>
            </p:cNvPr>
            <p:cNvGrpSpPr/>
            <p:nvPr/>
          </p:nvGrpSpPr>
          <p:grpSpPr>
            <a:xfrm>
              <a:off x="2517788" y="3366560"/>
              <a:ext cx="6943711" cy="2468825"/>
              <a:chOff x="1100144" y="2172145"/>
              <a:chExt cx="6943711" cy="2468825"/>
            </a:xfrm>
          </p:grpSpPr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102916E2-D11E-B1A3-F24C-D25F73EF1D2F}"/>
                  </a:ext>
                </a:extLst>
              </p:cNvPr>
              <p:cNvSpPr txBox="1"/>
              <p:nvPr/>
            </p:nvSpPr>
            <p:spPr>
              <a:xfrm>
                <a:off x="1100144" y="4427720"/>
                <a:ext cx="4889500" cy="1846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de-DE" sz="600" dirty="0">
                    <a:latin typeface="Gilroy" panose="00000500000000000000" pitchFamily="50" charset="0"/>
                    <a:hlinkClick r:id="rId3"/>
                  </a:rPr>
                  <a:t>https://www.bitkom.org/sites/main/files/file/import/BITKOM-Position-Digitale-Souveraenitaet.pdf</a:t>
                </a:r>
                <a:r>
                  <a:rPr lang="de-DE" sz="600" dirty="0">
                    <a:latin typeface="Gilroy" panose="00000500000000000000" pitchFamily="50" charset="0"/>
                  </a:rPr>
                  <a:t> </a:t>
                </a:r>
              </a:p>
            </p:txBody>
          </p:sp>
          <p:sp>
            <p:nvSpPr>
              <p:cNvPr id="31" name="Rechteck 30">
                <a:extLst>
                  <a:ext uri="{FF2B5EF4-FFF2-40B4-BE49-F238E27FC236}">
                    <a16:creationId xmlns:a16="http://schemas.microsoft.com/office/drawing/2014/main" id="{D3FB62BD-54FD-48C7-3AD8-E4E78502CA8F}"/>
                  </a:ext>
                </a:extLst>
              </p:cNvPr>
              <p:cNvSpPr/>
              <p:nvPr/>
            </p:nvSpPr>
            <p:spPr>
              <a:xfrm>
                <a:off x="1100144" y="2172145"/>
                <a:ext cx="6943711" cy="24688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tIns="144000" rtlCol="0" anchor="t"/>
              <a:lstStyle/>
              <a:p>
                <a:pPr algn="ctr"/>
                <a:r>
                  <a:rPr lang="de-DE" sz="1400" b="1" dirty="0">
                    <a:latin typeface="Gilroy Bold" panose="00000800000000000000" pitchFamily="50" charset="0"/>
                    <a:cs typeface="Poppins" panose="00000500000000000000" pitchFamily="2" charset="0"/>
                  </a:rPr>
                  <a:t>Selbstbestimmung unter Nutzung Zutaten Dritter entsteht durch:  </a:t>
                </a:r>
                <a:endParaRPr lang="de-DE" sz="1400" dirty="0">
                  <a:latin typeface="Gilroy Bold" panose="00000800000000000000" pitchFamily="50" charset="0"/>
                </a:endParaRPr>
              </a:p>
            </p:txBody>
          </p:sp>
          <p:grpSp>
            <p:nvGrpSpPr>
              <p:cNvPr id="38" name="Gruppieren 37">
                <a:extLst>
                  <a:ext uri="{FF2B5EF4-FFF2-40B4-BE49-F238E27FC236}">
                    <a16:creationId xmlns:a16="http://schemas.microsoft.com/office/drawing/2014/main" id="{8F220F29-A24A-1FA3-1D87-E5C63B8970B1}"/>
                  </a:ext>
                </a:extLst>
              </p:cNvPr>
              <p:cNvGrpSpPr/>
              <p:nvPr/>
            </p:nvGrpSpPr>
            <p:grpSpPr>
              <a:xfrm>
                <a:off x="3271222" y="2571750"/>
                <a:ext cx="4660881" cy="1952625"/>
                <a:chOff x="352090" y="3295910"/>
                <a:chExt cx="1636623" cy="436757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171007A5-39D4-CB00-55E3-87217A4D3102}"/>
                    </a:ext>
                  </a:extLst>
                </p:cNvPr>
                <p:cNvSpPr/>
                <p:nvPr/>
              </p:nvSpPr>
              <p:spPr>
                <a:xfrm>
                  <a:off x="352090" y="4184815"/>
                  <a:ext cx="1636623" cy="8119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r>
                    <a:rPr lang="de-DE" sz="1000" dirty="0">
                      <a:latin typeface="Gilroy" panose="00000500000000000000" pitchFamily="50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Welche Zutaten benötige ich, wie sind sie verfügbar, wie lagere ich sie und wie kann ich sie im Zweifel ersetzen?</a:t>
                  </a:r>
                </a:p>
              </p:txBody>
            </p:sp>
            <p:sp>
              <p:nvSpPr>
                <p:cNvPr id="40" name="Rechteck 39">
                  <a:extLst>
                    <a:ext uri="{FF2B5EF4-FFF2-40B4-BE49-F238E27FC236}">
                      <a16:creationId xmlns:a16="http://schemas.microsoft.com/office/drawing/2014/main" id="{7212B7E7-A01A-119B-B8E8-6F897811F51C}"/>
                    </a:ext>
                  </a:extLst>
                </p:cNvPr>
                <p:cNvSpPr/>
                <p:nvPr/>
              </p:nvSpPr>
              <p:spPr>
                <a:xfrm>
                  <a:off x="352090" y="5073719"/>
                  <a:ext cx="1636623" cy="8119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r>
                    <a:rPr lang="de-DE" sz="1000" dirty="0">
                      <a:latin typeface="Gilroy" panose="00000500000000000000" pitchFamily="50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Welche Zutaten (Kartoffeln, Weizen) und Geräte (Küche, Kühlschrank) stelle ich selbst her, welche betreibe ich selbst?</a:t>
                  </a:r>
                </a:p>
              </p:txBody>
            </p:sp>
            <p:sp>
              <p:nvSpPr>
                <p:cNvPr id="41" name="Rechteck 40">
                  <a:extLst>
                    <a:ext uri="{FF2B5EF4-FFF2-40B4-BE49-F238E27FC236}">
                      <a16:creationId xmlns:a16="http://schemas.microsoft.com/office/drawing/2014/main" id="{AD36C21C-E7EC-8F83-C838-A4A1D4F7F840}"/>
                    </a:ext>
                  </a:extLst>
                </p:cNvPr>
                <p:cNvSpPr/>
                <p:nvPr/>
              </p:nvSpPr>
              <p:spPr>
                <a:xfrm>
                  <a:off x="352090" y="5962624"/>
                  <a:ext cx="1636623" cy="8119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r>
                    <a:rPr lang="de-DE" sz="1000" dirty="0">
                      <a:latin typeface="Gilroy" panose="00000500000000000000" pitchFamily="50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Welche Zutaten kaufe ich wo, welche halte ich vor und  wie lagere ich sie wo ein?</a:t>
                  </a:r>
                </a:p>
              </p:txBody>
            </p:sp>
            <p:sp>
              <p:nvSpPr>
                <p:cNvPr id="42" name="Rechteck 41">
                  <a:extLst>
                    <a:ext uri="{FF2B5EF4-FFF2-40B4-BE49-F238E27FC236}">
                      <a16:creationId xmlns:a16="http://schemas.microsoft.com/office/drawing/2014/main" id="{A4C34C68-F382-6D72-29D0-9F993B7B80F5}"/>
                    </a:ext>
                  </a:extLst>
                </p:cNvPr>
                <p:cNvSpPr/>
                <p:nvPr/>
              </p:nvSpPr>
              <p:spPr>
                <a:xfrm>
                  <a:off x="352090" y="6851524"/>
                  <a:ext cx="1636623" cy="8119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r>
                    <a:rPr lang="de-DE" sz="1000" dirty="0">
                      <a:latin typeface="Gilroy" panose="00000500000000000000" pitchFamily="50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Welche Lieferanten bieten welche Zutaten? Wie sicher sind deren Lieferketten und welche langfristigen Verpflichtungen gehe ich ein.</a:t>
                  </a:r>
                </a:p>
              </p:txBody>
            </p:sp>
            <p:sp>
              <p:nvSpPr>
                <p:cNvPr id="43" name="Rechteck 42">
                  <a:extLst>
                    <a:ext uri="{FF2B5EF4-FFF2-40B4-BE49-F238E27FC236}">
                      <a16:creationId xmlns:a16="http://schemas.microsoft.com/office/drawing/2014/main" id="{60BE0B89-8D1E-599C-E649-DB2F5EB1E7AF}"/>
                    </a:ext>
                  </a:extLst>
                </p:cNvPr>
                <p:cNvSpPr/>
                <p:nvPr/>
              </p:nvSpPr>
              <p:spPr>
                <a:xfrm>
                  <a:off x="352090" y="3295910"/>
                  <a:ext cx="1636623" cy="8119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r>
                    <a:rPr lang="de-DE" sz="1000" dirty="0">
                      <a:latin typeface="Gilroy" panose="00000500000000000000" pitchFamily="50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Für wie viele Menschen koche ich und was ist deren Geschmack?</a:t>
                  </a:r>
                </a:p>
              </p:txBody>
            </p:sp>
          </p:grpSp>
        </p:grp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BB56FA6C-FEC9-B3C1-5981-566775FB45DC}"/>
                </a:ext>
              </a:extLst>
            </p:cNvPr>
            <p:cNvGrpSpPr/>
            <p:nvPr/>
          </p:nvGrpSpPr>
          <p:grpSpPr>
            <a:xfrm>
              <a:off x="2688616" y="3766165"/>
              <a:ext cx="1977053" cy="1952625"/>
              <a:chOff x="2688616" y="3766165"/>
              <a:chExt cx="1977053" cy="1952625"/>
            </a:xfrm>
            <a:gradFill>
              <a:gsLst>
                <a:gs pos="0">
                  <a:srgbClr val="7ED878"/>
                </a:gs>
                <a:gs pos="100000">
                  <a:srgbClr val="42D0C6"/>
                </a:gs>
              </a:gsLst>
              <a:lin ang="4800000" scaled="0"/>
            </a:gradFill>
          </p:grpSpPr>
          <p:sp>
            <p:nvSpPr>
              <p:cNvPr id="45" name="Rechteck 44">
                <a:extLst>
                  <a:ext uri="{FF2B5EF4-FFF2-40B4-BE49-F238E27FC236}">
                    <a16:creationId xmlns:a16="http://schemas.microsoft.com/office/drawing/2014/main" id="{AFA29D4E-F417-04AF-1A56-CFA7C66F303C}"/>
                  </a:ext>
                </a:extLst>
              </p:cNvPr>
              <p:cNvSpPr/>
              <p:nvPr/>
            </p:nvSpPr>
            <p:spPr>
              <a:xfrm>
                <a:off x="2693587" y="4163570"/>
                <a:ext cx="1972082" cy="36300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r>
                  <a:rPr lang="de-DE" sz="1200" b="1" dirty="0">
                    <a:solidFill>
                      <a:schemeClr val="bg1"/>
                    </a:solidFill>
                    <a:latin typeface="Gilroy Bold" panose="000008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Fachliche Kompetenz</a:t>
                </a:r>
              </a:p>
            </p:txBody>
          </p:sp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12AD6DAE-12E8-C725-1AE0-6E4B4738A4D5}"/>
                  </a:ext>
                </a:extLst>
              </p:cNvPr>
              <p:cNvSpPr/>
              <p:nvPr/>
            </p:nvSpPr>
            <p:spPr>
              <a:xfrm>
                <a:off x="2688617" y="4560975"/>
                <a:ext cx="1972082" cy="36300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r>
                  <a:rPr lang="de-DE" sz="1200" b="1" dirty="0">
                    <a:solidFill>
                      <a:schemeClr val="bg1"/>
                    </a:solidFill>
                    <a:latin typeface="Gilroy Bold" panose="000008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Eigene Herstellung</a:t>
                </a:r>
              </a:p>
            </p:txBody>
          </p:sp>
          <p:sp>
            <p:nvSpPr>
              <p:cNvPr id="47" name="Rechteck 46">
                <a:extLst>
                  <a:ext uri="{FF2B5EF4-FFF2-40B4-BE49-F238E27FC236}">
                    <a16:creationId xmlns:a16="http://schemas.microsoft.com/office/drawing/2014/main" id="{ABEEDEF0-413F-9A37-9E09-71FED3D34055}"/>
                  </a:ext>
                </a:extLst>
              </p:cNvPr>
              <p:cNvSpPr/>
              <p:nvPr/>
            </p:nvSpPr>
            <p:spPr>
              <a:xfrm>
                <a:off x="2688616" y="4958380"/>
                <a:ext cx="1972082" cy="36300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r>
                  <a:rPr lang="de-DE" sz="1200" b="1" dirty="0">
                    <a:solidFill>
                      <a:schemeClr val="bg1"/>
                    </a:solidFill>
                    <a:latin typeface="Gilroy Bold" panose="000008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Intelligente Steuerung</a:t>
                </a:r>
              </a:p>
            </p:txBody>
          </p:sp>
          <p:sp>
            <p:nvSpPr>
              <p:cNvPr id="48" name="Rechteck 47">
                <a:extLst>
                  <a:ext uri="{FF2B5EF4-FFF2-40B4-BE49-F238E27FC236}">
                    <a16:creationId xmlns:a16="http://schemas.microsoft.com/office/drawing/2014/main" id="{648AC7DC-7657-E118-CFB6-33769176A13E}"/>
                  </a:ext>
                </a:extLst>
              </p:cNvPr>
              <p:cNvSpPr/>
              <p:nvPr/>
            </p:nvSpPr>
            <p:spPr>
              <a:xfrm>
                <a:off x="2688616" y="5355783"/>
                <a:ext cx="1972082" cy="36300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r>
                  <a:rPr lang="de-DE" sz="1200" b="1" dirty="0">
                    <a:solidFill>
                      <a:schemeClr val="bg1"/>
                    </a:solidFill>
                    <a:latin typeface="Gilroy Bold" panose="000008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Mehrere Kaufoptionen</a:t>
                </a:r>
              </a:p>
            </p:txBody>
          </p:sp>
          <p:sp>
            <p:nvSpPr>
              <p:cNvPr id="49" name="Rechteck 48">
                <a:extLst>
                  <a:ext uri="{FF2B5EF4-FFF2-40B4-BE49-F238E27FC236}">
                    <a16:creationId xmlns:a16="http://schemas.microsoft.com/office/drawing/2014/main" id="{0DA888D7-87CE-3D75-017E-3837176642DE}"/>
                  </a:ext>
                </a:extLst>
              </p:cNvPr>
              <p:cNvSpPr/>
              <p:nvPr/>
            </p:nvSpPr>
            <p:spPr>
              <a:xfrm>
                <a:off x="2693587" y="3766165"/>
                <a:ext cx="1972082" cy="36300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r>
                  <a:rPr lang="de-DE" sz="1200" b="1" dirty="0">
                    <a:solidFill>
                      <a:schemeClr val="bg1"/>
                    </a:solidFill>
                    <a:latin typeface="Gilroy Bold" panose="000008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Vorgedachte Szenarien</a:t>
                </a:r>
              </a:p>
            </p:txBody>
          </p:sp>
        </p:grpSp>
      </p:grpSp>
      <p:sp>
        <p:nvSpPr>
          <p:cNvPr id="51" name="Textfeld 50">
            <a:extLst>
              <a:ext uri="{FF2B5EF4-FFF2-40B4-BE49-F238E27FC236}">
                <a16:creationId xmlns:a16="http://schemas.microsoft.com/office/drawing/2014/main" id="{7198DE97-BDD7-4492-26D8-8CBA7D01A43F}"/>
              </a:ext>
            </a:extLst>
          </p:cNvPr>
          <p:cNvSpPr txBox="1"/>
          <p:nvPr/>
        </p:nvSpPr>
        <p:spPr>
          <a:xfrm>
            <a:off x="7019306" y="6348872"/>
            <a:ext cx="48895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hlinkClick r:id="rId4"/>
              </a:rPr>
              <a:t>How to choose your cookware with Jamie Oliver &amp; </a:t>
            </a:r>
            <a:r>
              <a:rPr lang="en-US" sz="600" dirty="0" err="1">
                <a:hlinkClick r:id="rId4"/>
              </a:rPr>
              <a:t>Tefal</a:t>
            </a:r>
            <a:r>
              <a:rPr lang="en-US" sz="600" dirty="0">
                <a:hlinkClick r:id="rId4"/>
              </a:rPr>
              <a:t> - YouTube</a:t>
            </a:r>
            <a:endParaRPr lang="de-DE" sz="600" dirty="0"/>
          </a:p>
        </p:txBody>
      </p:sp>
    </p:spTree>
    <p:extLst>
      <p:ext uri="{BB962C8B-B14F-4D97-AF65-F5344CB8AC3E}">
        <p14:creationId xmlns:p14="http://schemas.microsoft.com/office/powerpoint/2010/main" val="34730885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82A02-BF2D-227B-C4F7-066A0EBFE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3926" y="3105833"/>
            <a:ext cx="2044149" cy="646331"/>
          </a:xfrm>
        </p:spPr>
        <p:txBody>
          <a:bodyPr/>
          <a:lstStyle/>
          <a:p>
            <a:r>
              <a:rPr lang="de-DE" dirty="0"/>
              <a:t>Fragen?</a:t>
            </a:r>
          </a:p>
        </p:txBody>
      </p:sp>
    </p:spTree>
    <p:extLst>
      <p:ext uri="{BB962C8B-B14F-4D97-AF65-F5344CB8AC3E}">
        <p14:creationId xmlns:p14="http://schemas.microsoft.com/office/powerpoint/2010/main" val="12496950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A53B3-2DED-DF3D-D8F4-062D1B35D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3884" y="2828834"/>
            <a:ext cx="5944256" cy="1200329"/>
          </a:xfrm>
        </p:spPr>
        <p:txBody>
          <a:bodyPr/>
          <a:lstStyle/>
          <a:p>
            <a:r>
              <a:rPr lang="de-DE" dirty="0"/>
              <a:t>Digitale Souveränität vs. </a:t>
            </a:r>
            <a:br>
              <a:rPr lang="de-DE" dirty="0"/>
            </a:br>
            <a:r>
              <a:rPr lang="de-DE" dirty="0"/>
              <a:t>Souveräne Cloud?</a:t>
            </a:r>
          </a:p>
        </p:txBody>
      </p:sp>
    </p:spTree>
    <p:extLst>
      <p:ext uri="{BB962C8B-B14F-4D97-AF65-F5344CB8AC3E}">
        <p14:creationId xmlns:p14="http://schemas.microsoft.com/office/powerpoint/2010/main" val="42035274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301F28A5-352A-1852-0F4B-C91C227BE767}"/>
              </a:ext>
            </a:extLst>
          </p:cNvPr>
          <p:cNvSpPr/>
          <p:nvPr/>
        </p:nvSpPr>
        <p:spPr>
          <a:xfrm>
            <a:off x="1653680" y="1704042"/>
            <a:ext cx="5803900" cy="34902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216000" rtlCol="0" anchor="t"/>
          <a:lstStyle/>
          <a:p>
            <a:pPr marL="84138" algn="l"/>
            <a:r>
              <a:rPr lang="de-DE" sz="1600" dirty="0">
                <a:solidFill>
                  <a:srgbClr val="7ED878"/>
                </a:solidFill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Autorinnen</a:t>
            </a:r>
            <a:endParaRPr lang="de-DE" sz="1600" dirty="0">
              <a:solidFill>
                <a:srgbClr val="7ED878"/>
              </a:solidFill>
              <a:latin typeface="Gilroy" panose="00000500000000000000" pitchFamily="50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775F8F5-F564-0A5C-B86A-DC5C62454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Studie der </a:t>
            </a:r>
            <a:r>
              <a:rPr lang="de-DE" dirty="0" err="1"/>
              <a:t>acatech</a:t>
            </a:r>
            <a:r>
              <a:rPr lang="de-DE" dirty="0"/>
              <a:t> zur digitalen Souveränität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2D7421D0-6A4A-6BFB-A05F-E2CDE82647EC}"/>
              </a:ext>
            </a:extLst>
          </p:cNvPr>
          <p:cNvGrpSpPr/>
          <p:nvPr/>
        </p:nvGrpSpPr>
        <p:grpSpPr>
          <a:xfrm>
            <a:off x="1769820" y="2287079"/>
            <a:ext cx="5408360" cy="2714272"/>
            <a:chOff x="342028" y="1609850"/>
            <a:chExt cx="4491602" cy="2254182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8C4A8EA8-AB45-D1FB-3C92-359369C37168}"/>
                </a:ext>
              </a:extLst>
            </p:cNvPr>
            <p:cNvSpPr txBox="1"/>
            <p:nvPr/>
          </p:nvSpPr>
          <p:spPr>
            <a:xfrm>
              <a:off x="342028" y="3463922"/>
              <a:ext cx="16891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1000" dirty="0">
                  <a:hlinkClick r:id="rId2"/>
                </a:rPr>
                <a:t>Henning Kagermann – Wikipedia</a:t>
              </a:r>
              <a:endParaRPr lang="de-DE" sz="1000" dirty="0"/>
            </a:p>
          </p:txBody>
        </p:sp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25EF423E-A69A-D8BC-370C-DBB5D2813ED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2319" y="1609850"/>
              <a:ext cx="1380714" cy="1834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6FC49468-45C6-BF6A-95CE-C42892B6137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32684" y="1609851"/>
              <a:ext cx="1342199" cy="1834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0F011D1-7109-910C-3116-CCD2A501C5EC}"/>
                </a:ext>
              </a:extLst>
            </p:cNvPr>
            <p:cNvSpPr txBox="1"/>
            <p:nvPr/>
          </p:nvSpPr>
          <p:spPr>
            <a:xfrm>
              <a:off x="1932684" y="3462902"/>
              <a:ext cx="13421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1000" dirty="0">
                  <a:hlinkClick r:id="rId5"/>
                </a:rPr>
                <a:t>Katrin Suder – Wikipedia</a:t>
              </a:r>
              <a:endParaRPr lang="de-DE" sz="1000" dirty="0"/>
            </a:p>
          </p:txBody>
        </p:sp>
        <p:pic>
          <p:nvPicPr>
            <p:cNvPr id="12" name="Picture 10">
              <a:extLst>
                <a:ext uri="{FF2B5EF4-FFF2-40B4-BE49-F238E27FC236}">
                  <a16:creationId xmlns:a16="http://schemas.microsoft.com/office/drawing/2014/main" id="{01A9B054-A14C-613D-09AE-F905385F74C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80610" y="1609851"/>
              <a:ext cx="1342200" cy="1834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2C56E942-61F8-EEB5-91C5-76B18F5FD7E2}"/>
                </a:ext>
              </a:extLst>
            </p:cNvPr>
            <p:cNvSpPr txBox="1"/>
            <p:nvPr/>
          </p:nvSpPr>
          <p:spPr>
            <a:xfrm>
              <a:off x="3491431" y="3462902"/>
              <a:ext cx="13421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1000" dirty="0">
                  <a:hlinkClick r:id="rId7"/>
                </a:rPr>
                <a:t>Karl-Heinz Streibich – Wikipedia</a:t>
              </a:r>
              <a:endParaRPr lang="de-DE" sz="1000" dirty="0"/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773977F2-BB9B-0F18-DF9C-F5493A2B13E7}"/>
              </a:ext>
            </a:extLst>
          </p:cNvPr>
          <p:cNvGrpSpPr/>
          <p:nvPr/>
        </p:nvGrpSpPr>
        <p:grpSpPr>
          <a:xfrm>
            <a:off x="7636371" y="1704042"/>
            <a:ext cx="2828430" cy="4157220"/>
            <a:chOff x="6128964" y="1737700"/>
            <a:chExt cx="2828430" cy="4157220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DBBBCDB3-21CD-FE0F-574D-94DE9CDE1BCE}"/>
                </a:ext>
              </a:extLst>
            </p:cNvPr>
            <p:cNvSpPr/>
            <p:nvPr/>
          </p:nvSpPr>
          <p:spPr>
            <a:xfrm>
              <a:off x="6128964" y="1737700"/>
              <a:ext cx="2828430" cy="41572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bIns="216000" rtlCol="0" anchor="t"/>
            <a:lstStyle/>
            <a:p>
              <a:pPr marL="84138" algn="l"/>
              <a:r>
                <a:rPr lang="de-DE" sz="1600" dirty="0">
                  <a:solidFill>
                    <a:srgbClr val="7ED878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Studie</a:t>
              </a:r>
              <a:endParaRPr lang="de-DE" sz="1600" dirty="0">
                <a:solidFill>
                  <a:srgbClr val="7ED878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pic>
          <p:nvPicPr>
            <p:cNvPr id="17" name="Picture 2" descr="Titelbild der Publikation &quot;Digitale Souveränität&quot;">
              <a:extLst>
                <a:ext uri="{FF2B5EF4-FFF2-40B4-BE49-F238E27FC236}">
                  <a16:creationId xmlns:a16="http://schemas.microsoft.com/office/drawing/2014/main" id="{7884B0E2-D3C3-EDE9-13B4-D3AE9CEF8E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4910" y="2300383"/>
              <a:ext cx="2385017" cy="3410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feld 18">
            <a:extLst>
              <a:ext uri="{FF2B5EF4-FFF2-40B4-BE49-F238E27FC236}">
                <a16:creationId xmlns:a16="http://schemas.microsoft.com/office/drawing/2014/main" id="{7E53B2A7-625D-6CFD-C455-777D61AD145C}"/>
              </a:ext>
            </a:extLst>
          </p:cNvPr>
          <p:cNvSpPr txBox="1"/>
          <p:nvPr/>
        </p:nvSpPr>
        <p:spPr>
          <a:xfrm rot="16200000">
            <a:off x="9275704" y="4334911"/>
            <a:ext cx="28284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900" dirty="0">
                <a:solidFill>
                  <a:srgbClr val="0D938D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Digitale Souveränität - Status quo und Handlungsfelder - </a:t>
            </a:r>
            <a:r>
              <a:rPr lang="de-DE" sz="900" dirty="0" err="1">
                <a:solidFill>
                  <a:srgbClr val="34CA8C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acatech</a:t>
            </a:r>
            <a:endParaRPr lang="de-DE" sz="900" dirty="0">
              <a:solidFill>
                <a:srgbClr val="34CA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3126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75F8F5-F564-0A5C-B86A-DC5C62454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20" y="413614"/>
            <a:ext cx="11168786" cy="787400"/>
          </a:xfrm>
        </p:spPr>
        <p:txBody>
          <a:bodyPr>
            <a:normAutofit fontScale="90000"/>
          </a:bodyPr>
          <a:lstStyle/>
          <a:p>
            <a:r>
              <a:rPr lang="de-DE" sz="3600" dirty="0"/>
              <a:t>Schichtenmodell der Souveränität </a:t>
            </a:r>
            <a:r>
              <a:rPr lang="de-DE" sz="2400" b="1" dirty="0"/>
              <a:t>nach Kagermann et. al. (2021)</a:t>
            </a:r>
            <a:endParaRPr lang="de-DE" b="1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3D65374F-9075-E862-CA22-D8B635C17F60}"/>
              </a:ext>
            </a:extLst>
          </p:cNvPr>
          <p:cNvGrpSpPr/>
          <p:nvPr/>
        </p:nvGrpSpPr>
        <p:grpSpPr>
          <a:xfrm>
            <a:off x="1841500" y="2099002"/>
            <a:ext cx="7716341" cy="3544786"/>
            <a:chOff x="1435100" y="2022802"/>
            <a:chExt cx="7716341" cy="3544786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FF68E039-5677-2E17-D622-B8DEF205D3B4}"/>
                </a:ext>
              </a:extLst>
            </p:cNvPr>
            <p:cNvGrpSpPr/>
            <p:nvPr/>
          </p:nvGrpSpPr>
          <p:grpSpPr>
            <a:xfrm>
              <a:off x="2240279" y="2022803"/>
              <a:ext cx="6911162" cy="3285226"/>
              <a:chOff x="4938380" y="1573618"/>
              <a:chExt cx="3284131" cy="3728642"/>
            </a:xfrm>
            <a:gradFill>
              <a:gsLst>
                <a:gs pos="0">
                  <a:srgbClr val="34CA8C">
                    <a:alpha val="50000"/>
                  </a:srgbClr>
                </a:gs>
                <a:gs pos="100000">
                  <a:srgbClr val="42D0C6">
                    <a:alpha val="50000"/>
                  </a:srgbClr>
                </a:gs>
              </a:gsLst>
              <a:lin ang="4800000" scaled="0"/>
            </a:gradFill>
          </p:grpSpPr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185920F2-C7F4-70FD-976F-23767C2D2BD2}"/>
                  </a:ext>
                </a:extLst>
              </p:cNvPr>
              <p:cNvSpPr/>
              <p:nvPr/>
            </p:nvSpPr>
            <p:spPr>
              <a:xfrm>
                <a:off x="4938380" y="1573618"/>
                <a:ext cx="3284131" cy="4041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 dirty="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Europäische Rechte und Werte</a:t>
                </a:r>
              </a:p>
            </p:txBody>
          </p:sp>
          <p:sp>
            <p:nvSpPr>
              <p:cNvPr id="6" name="Rechteck 5">
                <a:extLst>
                  <a:ext uri="{FF2B5EF4-FFF2-40B4-BE49-F238E27FC236}">
                    <a16:creationId xmlns:a16="http://schemas.microsoft.com/office/drawing/2014/main" id="{A1910D13-46CD-7B90-57DA-56A440467F68}"/>
                  </a:ext>
                </a:extLst>
              </p:cNvPr>
              <p:cNvSpPr/>
              <p:nvPr/>
            </p:nvSpPr>
            <p:spPr>
              <a:xfrm>
                <a:off x="4938380" y="2520812"/>
                <a:ext cx="3284131" cy="4041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Software-Technologien</a:t>
                </a:r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C7F268E6-E147-7FB9-3D57-6B06B55030E9}"/>
                  </a:ext>
                </a:extLst>
              </p:cNvPr>
              <p:cNvSpPr/>
              <p:nvPr/>
            </p:nvSpPr>
            <p:spPr>
              <a:xfrm>
                <a:off x="4938380" y="2048038"/>
                <a:ext cx="3284131" cy="4041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Europäische Datenräume</a:t>
                </a:r>
              </a:p>
            </p:txBody>
          </p:sp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D9065428-9083-CA74-B3BB-6EB15AC78B66}"/>
                  </a:ext>
                </a:extLst>
              </p:cNvPr>
              <p:cNvSpPr/>
              <p:nvPr/>
            </p:nvSpPr>
            <p:spPr>
              <a:xfrm>
                <a:off x="4938380" y="2998381"/>
                <a:ext cx="3284131" cy="4041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 err="1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Platform</a:t>
                </a:r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</a:t>
                </a:r>
                <a:r>
                  <a:rPr lang="de-DE" sz="1400" err="1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as</a:t>
                </a:r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-a-Service</a:t>
                </a:r>
              </a:p>
            </p:txBody>
          </p:sp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F7DF7D2D-A781-C626-24D6-340774257F08}"/>
                  </a:ext>
                </a:extLst>
              </p:cNvPr>
              <p:cNvSpPr/>
              <p:nvPr/>
            </p:nvSpPr>
            <p:spPr>
              <a:xfrm>
                <a:off x="4938380" y="3473302"/>
                <a:ext cx="3284131" cy="4041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 dirty="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Infrastructure-</a:t>
                </a:r>
                <a:r>
                  <a:rPr lang="de-DE" sz="1400" dirty="0" err="1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as</a:t>
                </a:r>
                <a:r>
                  <a:rPr lang="de-DE" sz="1400" dirty="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-a-Service</a:t>
                </a:r>
              </a:p>
            </p:txBody>
          </p: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63C3C843-2A08-2872-85D5-776D57295292}"/>
                  </a:ext>
                </a:extLst>
              </p:cNvPr>
              <p:cNvSpPr/>
              <p:nvPr/>
            </p:nvSpPr>
            <p:spPr>
              <a:xfrm>
                <a:off x="4938380" y="3948223"/>
                <a:ext cx="3284131" cy="4041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Kommunikationsinfrastruktur</a:t>
                </a:r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423ADADA-EC0E-76CD-353B-4890B4128FFA}"/>
                  </a:ext>
                </a:extLst>
              </p:cNvPr>
              <p:cNvSpPr/>
              <p:nvPr/>
            </p:nvSpPr>
            <p:spPr>
              <a:xfrm>
                <a:off x="4938380" y="4423144"/>
                <a:ext cx="3284131" cy="4041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Komponenten</a:t>
                </a:r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798F148B-4981-4F67-0018-5D05B246A050}"/>
                  </a:ext>
                </a:extLst>
              </p:cNvPr>
              <p:cNvSpPr/>
              <p:nvPr/>
            </p:nvSpPr>
            <p:spPr>
              <a:xfrm>
                <a:off x="4938380" y="4898065"/>
                <a:ext cx="3284131" cy="4041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Rohmaterialien und Vorprodukte</a:t>
                </a:r>
              </a:p>
            </p:txBody>
          </p:sp>
        </p:grp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5066592-EE65-2262-F999-A8F085A336D9}"/>
                </a:ext>
              </a:extLst>
            </p:cNvPr>
            <p:cNvSpPr txBox="1"/>
            <p:nvPr/>
          </p:nvSpPr>
          <p:spPr>
            <a:xfrm>
              <a:off x="1435100" y="5336756"/>
              <a:ext cx="568960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900" dirty="0">
                  <a:solidFill>
                    <a:srgbClr val="0D938D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Digitale Souveränität - Status quo und Handlungsfelder - </a:t>
              </a:r>
              <a:r>
                <a:rPr lang="de-DE" sz="900" dirty="0" err="1">
                  <a:solidFill>
                    <a:srgbClr val="34CA8C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acatech</a:t>
              </a:r>
              <a:endParaRPr lang="de-DE" sz="900" dirty="0">
                <a:solidFill>
                  <a:srgbClr val="34CA8C"/>
                </a:solidFill>
              </a:endParaRP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2CA2C065-544D-88D7-7D83-E64DAA2DEFB7}"/>
                </a:ext>
              </a:extLst>
            </p:cNvPr>
            <p:cNvSpPr txBox="1"/>
            <p:nvPr/>
          </p:nvSpPr>
          <p:spPr>
            <a:xfrm>
              <a:off x="1537881" y="2022802"/>
              <a:ext cx="599617" cy="32852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vert="vert" wrap="square" tIns="108000" anchor="ctr">
              <a:no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sz="140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Ebenen der digitalen Souveränität</a:t>
              </a:r>
              <a:endParaRPr lang="de-DE" sz="700">
                <a:solidFill>
                  <a:srgbClr val="0134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179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07803-261D-8728-C726-CBF2205D6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 und Agenda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B5E3887A-2EA3-1E04-2AD7-BA666BE04A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310379"/>
              </p:ext>
            </p:extLst>
          </p:nvPr>
        </p:nvGraphicFramePr>
        <p:xfrm>
          <a:off x="636954" y="1872375"/>
          <a:ext cx="105156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23015">
                  <a:extLst>
                    <a:ext uri="{9D8B030D-6E8A-4147-A177-3AD203B41FA5}">
                      <a16:colId xmlns:a16="http://schemas.microsoft.com/office/drawing/2014/main" val="1123270685"/>
                    </a:ext>
                  </a:extLst>
                </a:gridCol>
                <a:gridCol w="3192585">
                  <a:extLst>
                    <a:ext uri="{9D8B030D-6E8A-4147-A177-3AD203B41FA5}">
                      <a16:colId xmlns:a16="http://schemas.microsoft.com/office/drawing/2014/main" val="2215814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latin typeface="Gilroy" pitchFamily="2" charset="77"/>
                        </a:rPr>
                        <a:t>Thema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Gilroy" pitchFamily="2" charset="77"/>
                        </a:rPr>
                        <a:t>Zeit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215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i="0" dirty="0">
                          <a:latin typeface="Gilroy Bold" pitchFamily="2" charset="77"/>
                        </a:rPr>
                        <a:t>Vorstellung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>
                          <a:latin typeface="Gilroy" pitchFamily="2" charset="77"/>
                        </a:rPr>
                        <a:t>13.30 Uhr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908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latin typeface="Gilroy" pitchFamily="2" charset="77"/>
                        </a:rPr>
                        <a:t>Von der </a:t>
                      </a:r>
                      <a:r>
                        <a:rPr lang="de-DE" sz="1800" b="1" i="0" kern="1200" dirty="0">
                          <a:solidFill>
                            <a:schemeClr val="dk1"/>
                          </a:solidFill>
                          <a:latin typeface="Gilroy Bold" pitchFamily="2" charset="77"/>
                          <a:ea typeface="+mn-ea"/>
                          <a:cs typeface="+mn-cs"/>
                        </a:rPr>
                        <a:t>klassischen IT zur Cloud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>
                          <a:latin typeface="Gilroy" pitchFamily="2" charset="77"/>
                        </a:rPr>
                        <a:t>13.35 Uhr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35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b="1" i="0" kern="1200" dirty="0">
                          <a:solidFill>
                            <a:schemeClr val="dk1"/>
                          </a:solidFill>
                          <a:latin typeface="Gilroy Bold" pitchFamily="2" charset="77"/>
                          <a:ea typeface="+mn-ea"/>
                          <a:cs typeface="+mn-cs"/>
                        </a:rPr>
                        <a:t>Digitale Souveränität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>
                          <a:latin typeface="Gilroy" pitchFamily="2" charset="77"/>
                        </a:rPr>
                        <a:t>13:45 Uhr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0134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b="1" i="0" kern="1200" dirty="0">
                          <a:solidFill>
                            <a:schemeClr val="dk1"/>
                          </a:solidFill>
                          <a:latin typeface="Gilroy Bold" pitchFamily="2" charset="77"/>
                          <a:ea typeface="+mn-ea"/>
                          <a:cs typeface="+mn-cs"/>
                        </a:rPr>
                        <a:t>Souveräne Cloud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>
                          <a:latin typeface="Gilroy" pitchFamily="2" charset="77"/>
                        </a:rPr>
                        <a:t>13:55 Uhr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39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latin typeface="Gilroy" pitchFamily="2" charset="77"/>
                        </a:rPr>
                        <a:t>Wie kann meine </a:t>
                      </a:r>
                      <a:r>
                        <a:rPr lang="de-DE" sz="1800" b="1" i="0" kern="1200" dirty="0">
                          <a:solidFill>
                            <a:schemeClr val="dk1"/>
                          </a:solidFill>
                          <a:latin typeface="Gilroy Bold" pitchFamily="2" charset="77"/>
                          <a:ea typeface="+mn-ea"/>
                          <a:cs typeface="+mn-cs"/>
                        </a:rPr>
                        <a:t>Organisation souveräner </a:t>
                      </a:r>
                      <a:r>
                        <a:rPr lang="de-DE" dirty="0">
                          <a:latin typeface="Gilroy" pitchFamily="2" charset="77"/>
                        </a:rPr>
                        <a:t>werden?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>
                          <a:latin typeface="Gilroy" pitchFamily="2" charset="77"/>
                        </a:rPr>
                        <a:t>14:05 Uhr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423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latin typeface="Gilroy" pitchFamily="2" charset="77"/>
                        </a:rPr>
                        <a:t>Cloud </a:t>
                      </a:r>
                      <a:r>
                        <a:rPr lang="de-DE" sz="1800" b="1" i="0" kern="1200" dirty="0" err="1">
                          <a:solidFill>
                            <a:schemeClr val="dk1"/>
                          </a:solidFill>
                          <a:latin typeface="Gilroy Bold" pitchFamily="2" charset="77"/>
                          <a:ea typeface="+mn-ea"/>
                          <a:cs typeface="+mn-cs"/>
                        </a:rPr>
                        <a:t>Myth</a:t>
                      </a:r>
                      <a:r>
                        <a:rPr lang="de-DE" sz="1800" b="1" i="0" kern="1200" dirty="0">
                          <a:solidFill>
                            <a:schemeClr val="dk1"/>
                          </a:solidFill>
                          <a:latin typeface="Gilroy Bold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1" i="0" kern="1200" dirty="0" err="1">
                          <a:solidFill>
                            <a:schemeClr val="dk1"/>
                          </a:solidFill>
                          <a:latin typeface="Gilroy Bold" pitchFamily="2" charset="77"/>
                          <a:ea typeface="+mn-ea"/>
                          <a:cs typeface="+mn-cs"/>
                        </a:rPr>
                        <a:t>Busting</a:t>
                      </a:r>
                      <a:endParaRPr lang="de-DE" sz="1800" b="1" i="0" kern="1200" dirty="0">
                        <a:solidFill>
                          <a:schemeClr val="dk1"/>
                        </a:solidFill>
                        <a:latin typeface="Gilroy Bold" pitchFamily="2" charset="77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>
                          <a:latin typeface="Gilroy" pitchFamily="2" charset="77"/>
                        </a:rPr>
                        <a:t>14:20 Uhr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603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latin typeface="Gilroy" pitchFamily="2" charset="77"/>
                        </a:rPr>
                        <a:t>Wie kann der </a:t>
                      </a:r>
                      <a:r>
                        <a:rPr lang="de-DE" sz="1800" b="1" i="0" kern="1200" dirty="0">
                          <a:solidFill>
                            <a:schemeClr val="dk1"/>
                          </a:solidFill>
                          <a:latin typeface="Gilroy Bold" pitchFamily="2" charset="77"/>
                          <a:ea typeface="+mn-ea"/>
                          <a:cs typeface="+mn-cs"/>
                        </a:rPr>
                        <a:t>Einstieg in die Cloud </a:t>
                      </a:r>
                      <a:r>
                        <a:rPr lang="de-DE" dirty="0">
                          <a:latin typeface="Gilroy" pitchFamily="2" charset="77"/>
                        </a:rPr>
                        <a:t>gelingen?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>
                          <a:latin typeface="Gilroy" pitchFamily="2" charset="77"/>
                        </a:rPr>
                        <a:t>14.30 Uhr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7424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latin typeface="Gilroy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>
                          <a:latin typeface="Gilroy" pitchFamily="2" charset="77"/>
                        </a:rPr>
                        <a:t> Ende: 14:45 Uhr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554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09349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75F8F5-F564-0A5C-B86A-DC5C62454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20" y="413614"/>
            <a:ext cx="11168786" cy="787400"/>
          </a:xfrm>
        </p:spPr>
        <p:txBody>
          <a:bodyPr>
            <a:normAutofit fontScale="90000"/>
          </a:bodyPr>
          <a:lstStyle/>
          <a:p>
            <a:r>
              <a:rPr lang="de-DE" sz="3600" dirty="0"/>
              <a:t>Schichtenmodell der Souveränität </a:t>
            </a:r>
            <a:r>
              <a:rPr lang="de-DE" sz="2400" b="1" dirty="0"/>
              <a:t>nach Kagermann et. al. (2021)</a:t>
            </a:r>
            <a:endParaRPr lang="de-DE" b="1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0AF1AF8E-F016-9069-7C72-8C6E41A08B6E}"/>
              </a:ext>
            </a:extLst>
          </p:cNvPr>
          <p:cNvGrpSpPr/>
          <p:nvPr/>
        </p:nvGrpSpPr>
        <p:grpSpPr>
          <a:xfrm>
            <a:off x="1841500" y="2099002"/>
            <a:ext cx="7716341" cy="3544786"/>
            <a:chOff x="1841500" y="2099002"/>
            <a:chExt cx="7716341" cy="3544786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3D65374F-9075-E862-CA22-D8B635C17F60}"/>
                </a:ext>
              </a:extLst>
            </p:cNvPr>
            <p:cNvGrpSpPr/>
            <p:nvPr/>
          </p:nvGrpSpPr>
          <p:grpSpPr>
            <a:xfrm>
              <a:off x="1841500" y="2099002"/>
              <a:ext cx="5689600" cy="3544786"/>
              <a:chOff x="1435100" y="2022802"/>
              <a:chExt cx="5689600" cy="3544786"/>
            </a:xfrm>
          </p:grpSpPr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35066592-EE65-2262-F999-A8F085A336D9}"/>
                  </a:ext>
                </a:extLst>
              </p:cNvPr>
              <p:cNvSpPr txBox="1"/>
              <p:nvPr/>
            </p:nvSpPr>
            <p:spPr>
              <a:xfrm>
                <a:off x="1435100" y="5336756"/>
                <a:ext cx="5689600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de-DE" sz="900" dirty="0">
                    <a:solidFill>
                      <a:srgbClr val="0D938D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Digitale Souveränität - Status quo und Handlungsfelder - </a:t>
                </a:r>
                <a:r>
                  <a:rPr lang="de-DE" sz="900" dirty="0" err="1">
                    <a:solidFill>
                      <a:srgbClr val="34CA8C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acatech</a:t>
                </a:r>
                <a:endParaRPr lang="de-DE" sz="900" dirty="0">
                  <a:solidFill>
                    <a:srgbClr val="34CA8C"/>
                  </a:solidFill>
                </a:endParaRP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2CA2C065-544D-88D7-7D83-E64DAA2DEFB7}"/>
                  </a:ext>
                </a:extLst>
              </p:cNvPr>
              <p:cNvSpPr txBox="1"/>
              <p:nvPr/>
            </p:nvSpPr>
            <p:spPr>
              <a:xfrm>
                <a:off x="1537881" y="2022802"/>
                <a:ext cx="599617" cy="32852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vert="vert" wrap="square" tIns="108000" anchor="ctr">
                <a:no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Ebenen der digitalen Souveränität</a:t>
                </a:r>
                <a:endParaRPr lang="de-DE" sz="70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4823CBD2-213C-B394-E51F-CC96C0E5AA95}"/>
                </a:ext>
              </a:extLst>
            </p:cNvPr>
            <p:cNvSpPr/>
            <p:nvPr/>
          </p:nvSpPr>
          <p:spPr>
            <a:xfrm>
              <a:off x="2646679" y="2099003"/>
              <a:ext cx="6911162" cy="3561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Europäische Rechte und Werte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0F051572-40F3-0A0B-85E0-4E8F3A3B61A4}"/>
                </a:ext>
              </a:extLst>
            </p:cNvPr>
            <p:cNvSpPr/>
            <p:nvPr/>
          </p:nvSpPr>
          <p:spPr>
            <a:xfrm>
              <a:off x="2646679" y="4609659"/>
              <a:ext cx="6911162" cy="3561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Komponenten</a:t>
              </a: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BB916807-71DC-4C3B-C003-00ECDC8CEA0D}"/>
                </a:ext>
              </a:extLst>
            </p:cNvPr>
            <p:cNvSpPr/>
            <p:nvPr/>
          </p:nvSpPr>
          <p:spPr>
            <a:xfrm>
              <a:off x="2646679" y="5028102"/>
              <a:ext cx="6911162" cy="3561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Rohmaterialien und Vorprodukte</a:t>
              </a:r>
            </a:p>
          </p:txBody>
        </p:sp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8B3B9C07-9B90-7C74-4605-EACE65378AA7}"/>
                </a:ext>
              </a:extLst>
            </p:cNvPr>
            <p:cNvGrpSpPr/>
            <p:nvPr/>
          </p:nvGrpSpPr>
          <p:grpSpPr>
            <a:xfrm>
              <a:off x="2646679" y="2517005"/>
              <a:ext cx="6911162" cy="2030340"/>
              <a:chOff x="2646679" y="2517005"/>
              <a:chExt cx="6911162" cy="2030340"/>
            </a:xfrm>
            <a:gradFill>
              <a:gsLst>
                <a:gs pos="15000">
                  <a:schemeClr val="bg1">
                    <a:lumMod val="95000"/>
                  </a:schemeClr>
                </a:gs>
                <a:gs pos="54000">
                  <a:srgbClr val="34CA8C">
                    <a:alpha val="50000"/>
                  </a:srgbClr>
                </a:gs>
                <a:gs pos="100000">
                  <a:srgbClr val="42D0C6">
                    <a:alpha val="50000"/>
                  </a:srgbClr>
                </a:gs>
              </a:gsLst>
              <a:lin ang="5220000" scaled="0"/>
            </a:gradFill>
          </p:grpSpPr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7A3B3ED6-513A-020F-71DC-6B5A67B56E1B}"/>
                  </a:ext>
                </a:extLst>
              </p:cNvPr>
              <p:cNvSpPr/>
              <p:nvPr/>
            </p:nvSpPr>
            <p:spPr>
              <a:xfrm>
                <a:off x="2646679" y="2933556"/>
                <a:ext cx="6911162" cy="3561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Software-Technologien</a:t>
                </a:r>
              </a:p>
            </p:txBody>
          </p:sp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0D516F1F-E8F8-326C-B8B0-60C46309D3E6}"/>
                  </a:ext>
                </a:extLst>
              </p:cNvPr>
              <p:cNvSpPr/>
              <p:nvPr/>
            </p:nvSpPr>
            <p:spPr>
              <a:xfrm>
                <a:off x="2646679" y="2517005"/>
                <a:ext cx="6911162" cy="3561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Europäische Datenräume</a:t>
                </a:r>
              </a:p>
            </p:txBody>
          </p:sp>
          <p:sp>
            <p:nvSpPr>
              <p:cNvPr id="20" name="Rechteck 19">
                <a:extLst>
                  <a:ext uri="{FF2B5EF4-FFF2-40B4-BE49-F238E27FC236}">
                    <a16:creationId xmlns:a16="http://schemas.microsoft.com/office/drawing/2014/main" id="{420C40DB-98A7-68F1-A415-7EED4F1B73A1}"/>
                  </a:ext>
                </a:extLst>
              </p:cNvPr>
              <p:cNvSpPr/>
              <p:nvPr/>
            </p:nvSpPr>
            <p:spPr>
              <a:xfrm>
                <a:off x="2646679" y="3354332"/>
                <a:ext cx="6911162" cy="3561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 err="1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Platform</a:t>
                </a:r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</a:t>
                </a:r>
                <a:r>
                  <a:rPr lang="de-DE" sz="1400" err="1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as</a:t>
                </a:r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-a-Service</a:t>
                </a:r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89260117-6E5C-2ECA-B2F7-DA2B55265D13}"/>
                  </a:ext>
                </a:extLst>
              </p:cNvPr>
              <p:cNvSpPr/>
              <p:nvPr/>
            </p:nvSpPr>
            <p:spPr>
              <a:xfrm>
                <a:off x="2646679" y="3772775"/>
                <a:ext cx="6911162" cy="3561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 dirty="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Infrastructure-</a:t>
                </a:r>
                <a:r>
                  <a:rPr lang="de-DE" sz="1400" dirty="0" err="1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as</a:t>
                </a:r>
                <a:r>
                  <a:rPr lang="de-DE" sz="1400" dirty="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-a-Service</a:t>
                </a:r>
              </a:p>
            </p:txBody>
          </p:sp>
          <p:sp>
            <p:nvSpPr>
              <p:cNvPr id="22" name="Rechteck 21">
                <a:extLst>
                  <a:ext uri="{FF2B5EF4-FFF2-40B4-BE49-F238E27FC236}">
                    <a16:creationId xmlns:a16="http://schemas.microsoft.com/office/drawing/2014/main" id="{5A10AB43-B52F-ACF9-2257-4DBBA0A302A6}"/>
                  </a:ext>
                </a:extLst>
              </p:cNvPr>
              <p:cNvSpPr/>
              <p:nvPr/>
            </p:nvSpPr>
            <p:spPr>
              <a:xfrm>
                <a:off x="2646679" y="4191217"/>
                <a:ext cx="6911162" cy="3561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Kommunikationsinfrastruktur</a:t>
                </a:r>
              </a:p>
            </p:txBody>
          </p:sp>
        </p:grpSp>
        <p:grpSp>
          <p:nvGrpSpPr>
            <p:cNvPr id="28" name="Gruppieren 27">
              <a:extLst>
                <a:ext uri="{FF2B5EF4-FFF2-40B4-BE49-F238E27FC236}">
                  <a16:creationId xmlns:a16="http://schemas.microsoft.com/office/drawing/2014/main" id="{242F0A9E-1D86-9CBD-6A16-D3DBFAB6E4EA}"/>
                </a:ext>
              </a:extLst>
            </p:cNvPr>
            <p:cNvGrpSpPr/>
            <p:nvPr/>
          </p:nvGrpSpPr>
          <p:grpSpPr>
            <a:xfrm>
              <a:off x="5992953" y="2331719"/>
              <a:ext cx="3325953" cy="2219057"/>
              <a:chOff x="5992953" y="2331719"/>
              <a:chExt cx="3325953" cy="2219057"/>
            </a:xfrm>
          </p:grpSpPr>
          <p:grpSp>
            <p:nvGrpSpPr>
              <p:cNvPr id="24" name="Gruppieren 23">
                <a:extLst>
                  <a:ext uri="{FF2B5EF4-FFF2-40B4-BE49-F238E27FC236}">
                    <a16:creationId xmlns:a16="http://schemas.microsoft.com/office/drawing/2014/main" id="{025DF75F-E3CF-717E-3AC5-487DE896CAFE}"/>
                  </a:ext>
                </a:extLst>
              </p:cNvPr>
              <p:cNvGrpSpPr/>
              <p:nvPr/>
            </p:nvGrpSpPr>
            <p:grpSpPr>
              <a:xfrm>
                <a:off x="5992953" y="2331719"/>
                <a:ext cx="3325953" cy="2219057"/>
                <a:chOff x="4239732" y="1771504"/>
                <a:chExt cx="3169831" cy="1839551"/>
              </a:xfrm>
            </p:grpSpPr>
            <p:sp>
              <p:nvSpPr>
                <p:cNvPr id="25" name="Rechteck 24">
                  <a:extLst>
                    <a:ext uri="{FF2B5EF4-FFF2-40B4-BE49-F238E27FC236}">
                      <a16:creationId xmlns:a16="http://schemas.microsoft.com/office/drawing/2014/main" id="{07940C75-AACE-E863-1D8A-C517A8D94B04}"/>
                    </a:ext>
                  </a:extLst>
                </p:cNvPr>
                <p:cNvSpPr/>
                <p:nvPr/>
              </p:nvSpPr>
              <p:spPr>
                <a:xfrm>
                  <a:off x="4239732" y="2277453"/>
                  <a:ext cx="3169831" cy="133360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b="1" dirty="0">
                      <a:solidFill>
                        <a:srgbClr val="34CA8C"/>
                      </a:solidFill>
                      <a:latin typeface="Gilroy Bold" panose="00000800000000000000" pitchFamily="50" charset="0"/>
                      <a:cs typeface="Poppins" panose="00000500000000000000" pitchFamily="2" charset="0"/>
                    </a:rPr>
                    <a:t>Wirkungsbereich der souveränen Cloud</a:t>
                  </a:r>
                </a:p>
                <a:p>
                  <a:pPr algn="ctr"/>
                  <a:endParaRPr lang="de-DE" b="1" dirty="0">
                    <a:solidFill>
                      <a:srgbClr val="34CA8C"/>
                    </a:solidFill>
                    <a:latin typeface="Gilroy Bold" panose="00000800000000000000" pitchFamily="50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6" name="Rechteck 25">
                  <a:extLst>
                    <a:ext uri="{FF2B5EF4-FFF2-40B4-BE49-F238E27FC236}">
                      <a16:creationId xmlns:a16="http://schemas.microsoft.com/office/drawing/2014/main" id="{7E9720E3-A65B-D70B-1658-09931C21AE49}"/>
                    </a:ext>
                  </a:extLst>
                </p:cNvPr>
                <p:cNvSpPr/>
                <p:nvPr/>
              </p:nvSpPr>
              <p:spPr>
                <a:xfrm>
                  <a:off x="4239732" y="1771504"/>
                  <a:ext cx="3169831" cy="505948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b="1" dirty="0">
                    <a:solidFill>
                      <a:srgbClr val="013453"/>
                    </a:solidFill>
                    <a:latin typeface="Poppins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</p:grpSp>
          <p:sp>
            <p:nvSpPr>
              <p:cNvPr id="27" name="Freihandform: Form 26">
                <a:extLst>
                  <a:ext uri="{FF2B5EF4-FFF2-40B4-BE49-F238E27FC236}">
                    <a16:creationId xmlns:a16="http://schemas.microsoft.com/office/drawing/2014/main" id="{1133B7C2-7058-9047-5EB5-9BD04E31038A}"/>
                  </a:ext>
                </a:extLst>
              </p:cNvPr>
              <p:cNvSpPr/>
              <p:nvPr/>
            </p:nvSpPr>
            <p:spPr>
              <a:xfrm>
                <a:off x="8340662" y="3996887"/>
                <a:ext cx="879499" cy="498664"/>
              </a:xfrm>
              <a:custGeom>
                <a:avLst/>
                <a:gdLst>
                  <a:gd name="connsiteX0" fmla="*/ 1095420 w 1731130"/>
                  <a:gd name="connsiteY0" fmla="*/ 0 h 981526"/>
                  <a:gd name="connsiteX1" fmla="*/ 1486136 w 1731130"/>
                  <a:gd name="connsiteY1" fmla="*/ 318442 h 981526"/>
                  <a:gd name="connsiteX2" fmla="*/ 1493086 w 1731130"/>
                  <a:gd name="connsiteY2" fmla="*/ 387389 h 981526"/>
                  <a:gd name="connsiteX3" fmla="*/ 1547658 w 1731130"/>
                  <a:gd name="connsiteY3" fmla="*/ 404329 h 981526"/>
                  <a:gd name="connsiteX4" fmla="*/ 1731130 w 1731130"/>
                  <a:gd name="connsiteY4" fmla="*/ 681124 h 981526"/>
                  <a:gd name="connsiteX5" fmla="*/ 1491270 w 1731130"/>
                  <a:gd name="connsiteY5" fmla="*/ 975423 h 981526"/>
                  <a:gd name="connsiteX6" fmla="*/ 1444610 w 1731130"/>
                  <a:gd name="connsiteY6" fmla="*/ 980127 h 981526"/>
                  <a:gd name="connsiteX7" fmla="*/ 1444610 w 1731130"/>
                  <a:gd name="connsiteY7" fmla="*/ 981525 h 981526"/>
                  <a:gd name="connsiteX8" fmla="*/ 1430738 w 1731130"/>
                  <a:gd name="connsiteY8" fmla="*/ 981525 h 981526"/>
                  <a:gd name="connsiteX9" fmla="*/ 1430728 w 1731130"/>
                  <a:gd name="connsiteY9" fmla="*/ 981526 h 981526"/>
                  <a:gd name="connsiteX10" fmla="*/ 1430722 w 1731130"/>
                  <a:gd name="connsiteY10" fmla="*/ 981525 h 981526"/>
                  <a:gd name="connsiteX11" fmla="*/ 301720 w 1731130"/>
                  <a:gd name="connsiteY11" fmla="*/ 981525 h 981526"/>
                  <a:gd name="connsiteX12" fmla="*/ 301720 w 1731130"/>
                  <a:gd name="connsiteY12" fmla="*/ 981327 h 981526"/>
                  <a:gd name="connsiteX13" fmla="*/ 300402 w 1731130"/>
                  <a:gd name="connsiteY13" fmla="*/ 981526 h 981526"/>
                  <a:gd name="connsiteX14" fmla="*/ 0 w 1731130"/>
                  <a:gd name="connsiteY14" fmla="*/ 681124 h 981526"/>
                  <a:gd name="connsiteX15" fmla="*/ 300402 w 1731130"/>
                  <a:gd name="connsiteY15" fmla="*/ 380722 h 981526"/>
                  <a:gd name="connsiteX16" fmla="*/ 360943 w 1731130"/>
                  <a:gd name="connsiteY16" fmla="*/ 386825 h 981526"/>
                  <a:gd name="connsiteX17" fmla="*/ 383099 w 1731130"/>
                  <a:gd name="connsiteY17" fmla="*/ 393703 h 981526"/>
                  <a:gd name="connsiteX18" fmla="*/ 388953 w 1731130"/>
                  <a:gd name="connsiteY18" fmla="*/ 374843 h 981526"/>
                  <a:gd name="connsiteX19" fmla="*/ 665747 w 1731130"/>
                  <a:gd name="connsiteY19" fmla="*/ 191371 h 981526"/>
                  <a:gd name="connsiteX20" fmla="*/ 726288 w 1731130"/>
                  <a:gd name="connsiteY20" fmla="*/ 197474 h 981526"/>
                  <a:gd name="connsiteX21" fmla="*/ 749122 w 1731130"/>
                  <a:gd name="connsiteY21" fmla="*/ 204562 h 981526"/>
                  <a:gd name="connsiteX22" fmla="*/ 764714 w 1731130"/>
                  <a:gd name="connsiteY22" fmla="*/ 175835 h 981526"/>
                  <a:gd name="connsiteX23" fmla="*/ 1095420 w 1731130"/>
                  <a:gd name="connsiteY23" fmla="*/ 0 h 9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31130" h="981526">
                    <a:moveTo>
                      <a:pt x="1095420" y="0"/>
                    </a:moveTo>
                    <a:cubicBezTo>
                      <a:pt x="1288149" y="0"/>
                      <a:pt x="1448947" y="136708"/>
                      <a:pt x="1486136" y="318442"/>
                    </a:cubicBezTo>
                    <a:lnTo>
                      <a:pt x="1493086" y="387389"/>
                    </a:lnTo>
                    <a:lnTo>
                      <a:pt x="1547658" y="404329"/>
                    </a:lnTo>
                    <a:cubicBezTo>
                      <a:pt x="1655477" y="449933"/>
                      <a:pt x="1731130" y="556694"/>
                      <a:pt x="1731130" y="681124"/>
                    </a:cubicBezTo>
                    <a:cubicBezTo>
                      <a:pt x="1731130" y="826293"/>
                      <a:pt x="1628158" y="947412"/>
                      <a:pt x="1491270" y="975423"/>
                    </a:cubicBezTo>
                    <a:lnTo>
                      <a:pt x="1444610" y="980127"/>
                    </a:lnTo>
                    <a:lnTo>
                      <a:pt x="1444610" y="981525"/>
                    </a:lnTo>
                    <a:lnTo>
                      <a:pt x="1430738" y="981525"/>
                    </a:lnTo>
                    <a:lnTo>
                      <a:pt x="1430728" y="981526"/>
                    </a:lnTo>
                    <a:lnTo>
                      <a:pt x="1430722" y="981525"/>
                    </a:lnTo>
                    <a:lnTo>
                      <a:pt x="301720" y="981525"/>
                    </a:lnTo>
                    <a:lnTo>
                      <a:pt x="301720" y="981327"/>
                    </a:lnTo>
                    <a:lnTo>
                      <a:pt x="300402" y="981526"/>
                    </a:lnTo>
                    <a:cubicBezTo>
                      <a:pt x="134495" y="981526"/>
                      <a:pt x="0" y="847031"/>
                      <a:pt x="0" y="681124"/>
                    </a:cubicBezTo>
                    <a:cubicBezTo>
                      <a:pt x="0" y="515217"/>
                      <a:pt x="134495" y="380722"/>
                      <a:pt x="300402" y="380722"/>
                    </a:cubicBezTo>
                    <a:cubicBezTo>
                      <a:pt x="321140" y="380722"/>
                      <a:pt x="341388" y="382824"/>
                      <a:pt x="360943" y="386825"/>
                    </a:cubicBezTo>
                    <a:lnTo>
                      <a:pt x="383099" y="393703"/>
                    </a:lnTo>
                    <a:lnTo>
                      <a:pt x="388953" y="374843"/>
                    </a:lnTo>
                    <a:cubicBezTo>
                      <a:pt x="434556" y="267025"/>
                      <a:pt x="541317" y="191371"/>
                      <a:pt x="665747" y="191371"/>
                    </a:cubicBezTo>
                    <a:cubicBezTo>
                      <a:pt x="686485" y="191371"/>
                      <a:pt x="706733" y="193473"/>
                      <a:pt x="726288" y="197474"/>
                    </a:cubicBezTo>
                    <a:lnTo>
                      <a:pt x="749122" y="204562"/>
                    </a:lnTo>
                    <a:lnTo>
                      <a:pt x="764714" y="175835"/>
                    </a:lnTo>
                    <a:cubicBezTo>
                      <a:pt x="836385" y="69749"/>
                      <a:pt x="957757" y="0"/>
                      <a:pt x="1095420" y="0"/>
                    </a:cubicBezTo>
                    <a:close/>
                  </a:path>
                </a:pathLst>
              </a:custGeom>
              <a:solidFill>
                <a:srgbClr val="42D0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180000" bIns="54000" rtlCol="0" anchor="ctr"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endParaRPr lang="de-DE" sz="140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38450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75F8F5-F564-0A5C-B86A-DC5C62454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 „souveräne Cloud“ </a:t>
            </a:r>
            <a:r>
              <a:rPr lang="de-DE" sz="2000" dirty="0"/>
              <a:t>von </a:t>
            </a:r>
            <a:r>
              <a:rPr lang="de-DE" sz="2000" dirty="0" err="1"/>
              <a:t>cloud</a:t>
            </a:r>
            <a:r>
              <a:rPr lang="de-DE" sz="2000" dirty="0"/>
              <a:t> </a:t>
            </a:r>
            <a:r>
              <a:rPr lang="de-DE" sz="2000" dirty="0" err="1"/>
              <a:t>ahead</a:t>
            </a:r>
            <a:endParaRPr lang="de-DE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CAABE7A6-68AA-A063-7315-094D715FCE77}"/>
              </a:ext>
            </a:extLst>
          </p:cNvPr>
          <p:cNvGrpSpPr/>
          <p:nvPr/>
        </p:nvGrpSpPr>
        <p:grpSpPr>
          <a:xfrm>
            <a:off x="2646679" y="1906519"/>
            <a:ext cx="6911162" cy="2644258"/>
            <a:chOff x="2646679" y="1906519"/>
            <a:chExt cx="6911162" cy="2644258"/>
          </a:xfrm>
        </p:grpSpPr>
        <p:grpSp>
          <p:nvGrpSpPr>
            <p:cNvPr id="21" name="Gruppieren 20">
              <a:extLst>
                <a:ext uri="{FF2B5EF4-FFF2-40B4-BE49-F238E27FC236}">
                  <a16:creationId xmlns:a16="http://schemas.microsoft.com/office/drawing/2014/main" id="{D010BB16-9DC8-0D0B-C341-51D49767E89C}"/>
                </a:ext>
              </a:extLst>
            </p:cNvPr>
            <p:cNvGrpSpPr/>
            <p:nvPr/>
          </p:nvGrpSpPr>
          <p:grpSpPr>
            <a:xfrm>
              <a:off x="2646679" y="2933556"/>
              <a:ext cx="6911162" cy="1613789"/>
              <a:chOff x="2646679" y="2933556"/>
              <a:chExt cx="6911162" cy="1613789"/>
            </a:xfrm>
            <a:gradFill>
              <a:gsLst>
                <a:gs pos="0">
                  <a:srgbClr val="34CA8C">
                    <a:alpha val="50000"/>
                  </a:srgbClr>
                </a:gs>
                <a:gs pos="100000">
                  <a:srgbClr val="42D0C6">
                    <a:alpha val="50000"/>
                  </a:srgbClr>
                </a:gs>
              </a:gsLst>
              <a:lin ang="5220000" scaled="0"/>
            </a:gradFill>
          </p:grpSpPr>
          <p:sp>
            <p:nvSpPr>
              <p:cNvPr id="22" name="Rechteck 21">
                <a:extLst>
                  <a:ext uri="{FF2B5EF4-FFF2-40B4-BE49-F238E27FC236}">
                    <a16:creationId xmlns:a16="http://schemas.microsoft.com/office/drawing/2014/main" id="{20EC46BF-4EAE-A285-D5B4-0B432F829BAD}"/>
                  </a:ext>
                </a:extLst>
              </p:cNvPr>
              <p:cNvSpPr/>
              <p:nvPr/>
            </p:nvSpPr>
            <p:spPr>
              <a:xfrm>
                <a:off x="2646679" y="2933556"/>
                <a:ext cx="6911162" cy="3561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Software-Technologien</a:t>
                </a:r>
              </a:p>
            </p:txBody>
          </p:sp>
          <p:sp>
            <p:nvSpPr>
              <p:cNvPr id="24" name="Rechteck 23">
                <a:extLst>
                  <a:ext uri="{FF2B5EF4-FFF2-40B4-BE49-F238E27FC236}">
                    <a16:creationId xmlns:a16="http://schemas.microsoft.com/office/drawing/2014/main" id="{E0B043CE-08A7-85C5-0ACE-8E47A1C2BB5D}"/>
                  </a:ext>
                </a:extLst>
              </p:cNvPr>
              <p:cNvSpPr/>
              <p:nvPr/>
            </p:nvSpPr>
            <p:spPr>
              <a:xfrm>
                <a:off x="2646679" y="3354332"/>
                <a:ext cx="6911162" cy="3561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 err="1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Platform</a:t>
                </a:r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</a:t>
                </a:r>
                <a:r>
                  <a:rPr lang="de-DE" sz="1400" err="1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as</a:t>
                </a:r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-a-Service</a:t>
                </a:r>
              </a:p>
            </p:txBody>
          </p:sp>
          <p:sp>
            <p:nvSpPr>
              <p:cNvPr id="25" name="Rechteck 24">
                <a:extLst>
                  <a:ext uri="{FF2B5EF4-FFF2-40B4-BE49-F238E27FC236}">
                    <a16:creationId xmlns:a16="http://schemas.microsoft.com/office/drawing/2014/main" id="{0AD74D14-71DB-23FA-78F6-BC98CD9E2CA3}"/>
                  </a:ext>
                </a:extLst>
              </p:cNvPr>
              <p:cNvSpPr/>
              <p:nvPr/>
            </p:nvSpPr>
            <p:spPr>
              <a:xfrm>
                <a:off x="2646679" y="3772775"/>
                <a:ext cx="6911162" cy="3561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 dirty="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Infrastructure-</a:t>
                </a:r>
                <a:r>
                  <a:rPr lang="de-DE" sz="1400" dirty="0" err="1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as</a:t>
                </a:r>
                <a:r>
                  <a:rPr lang="de-DE" sz="1400" dirty="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-a-Service</a:t>
                </a:r>
              </a:p>
            </p:txBody>
          </p:sp>
          <p:sp>
            <p:nvSpPr>
              <p:cNvPr id="26" name="Rechteck 25">
                <a:extLst>
                  <a:ext uri="{FF2B5EF4-FFF2-40B4-BE49-F238E27FC236}">
                    <a16:creationId xmlns:a16="http://schemas.microsoft.com/office/drawing/2014/main" id="{2F486FD1-9828-AD88-E1BA-BEE7981CBB4C}"/>
                  </a:ext>
                </a:extLst>
              </p:cNvPr>
              <p:cNvSpPr/>
              <p:nvPr/>
            </p:nvSpPr>
            <p:spPr>
              <a:xfrm>
                <a:off x="2646679" y="4191217"/>
                <a:ext cx="6911162" cy="3561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1400">
                    <a:solidFill>
                      <a:srgbClr val="01345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Kommunikationsinfrastruktur</a:t>
                </a:r>
              </a:p>
            </p:txBody>
          </p:sp>
        </p:grpSp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7E3B06A8-8410-C5C2-A97A-F0EC4C47C732}"/>
                </a:ext>
              </a:extLst>
            </p:cNvPr>
            <p:cNvGrpSpPr/>
            <p:nvPr/>
          </p:nvGrpSpPr>
          <p:grpSpPr>
            <a:xfrm>
              <a:off x="5992953" y="2933557"/>
              <a:ext cx="3325953" cy="1617220"/>
              <a:chOff x="5992953" y="2933557"/>
              <a:chExt cx="3325953" cy="1617220"/>
            </a:xfrm>
          </p:grpSpPr>
          <p:sp>
            <p:nvSpPr>
              <p:cNvPr id="30" name="Rechteck 29">
                <a:extLst>
                  <a:ext uri="{FF2B5EF4-FFF2-40B4-BE49-F238E27FC236}">
                    <a16:creationId xmlns:a16="http://schemas.microsoft.com/office/drawing/2014/main" id="{F5CB7E5E-3F3C-987D-E019-7D464E88B9EC}"/>
                  </a:ext>
                </a:extLst>
              </p:cNvPr>
              <p:cNvSpPr/>
              <p:nvPr/>
            </p:nvSpPr>
            <p:spPr>
              <a:xfrm>
                <a:off x="5992953" y="2933557"/>
                <a:ext cx="3325953" cy="1617220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rIns="144000" rtlCol="0" anchor="ctr"/>
              <a:lstStyle/>
              <a:p>
                <a:pPr algn="ctr"/>
                <a:r>
                  <a:rPr lang="de-DE" sz="1400" b="1" dirty="0">
                    <a:solidFill>
                      <a:schemeClr val="tx1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Souveräne Clouds </a:t>
                </a:r>
                <a:r>
                  <a:rPr lang="de-DE" sz="1400" dirty="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sind IT-Infrastrukturen und –Services, die ihren Kunden eine </a:t>
                </a:r>
                <a:r>
                  <a:rPr lang="de-DE" sz="1400" dirty="0">
                    <a:solidFill>
                      <a:srgbClr val="42D0C6"/>
                    </a:solidFill>
                    <a:latin typeface="Gilroy Bold" panose="00000800000000000000" pitchFamily="50" charset="0"/>
                    <a:cs typeface="Poppins" panose="00000500000000000000" pitchFamily="2" charset="0"/>
                  </a:rPr>
                  <a:t>selbstbestimmte Digitalisierung </a:t>
                </a:r>
                <a:r>
                  <a:rPr lang="de-DE" sz="1400" dirty="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ermöglichen.</a:t>
                </a:r>
              </a:p>
              <a:p>
                <a:pPr algn="ctr"/>
                <a:endParaRPr lang="de-DE" sz="1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endParaRPr>
              </a:p>
              <a:p>
                <a:pPr algn="ctr"/>
                <a:endParaRPr lang="de-DE" sz="1400" b="1" dirty="0">
                  <a:solidFill>
                    <a:schemeClr val="tx1"/>
                  </a:solidFill>
                  <a:latin typeface="Gilroy Bold" panose="00000500000000000000" pitchFamily="50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29" name="Freihandform: Form 28">
                <a:extLst>
                  <a:ext uri="{FF2B5EF4-FFF2-40B4-BE49-F238E27FC236}">
                    <a16:creationId xmlns:a16="http://schemas.microsoft.com/office/drawing/2014/main" id="{72BE6359-F0BC-27AA-07F2-5FDD1E928247}"/>
                  </a:ext>
                </a:extLst>
              </p:cNvPr>
              <p:cNvSpPr/>
              <p:nvPr/>
            </p:nvSpPr>
            <p:spPr>
              <a:xfrm>
                <a:off x="8498526" y="3996887"/>
                <a:ext cx="721635" cy="409157"/>
              </a:xfrm>
              <a:custGeom>
                <a:avLst/>
                <a:gdLst>
                  <a:gd name="connsiteX0" fmla="*/ 1095420 w 1731130"/>
                  <a:gd name="connsiteY0" fmla="*/ 0 h 981526"/>
                  <a:gd name="connsiteX1" fmla="*/ 1486136 w 1731130"/>
                  <a:gd name="connsiteY1" fmla="*/ 318442 h 981526"/>
                  <a:gd name="connsiteX2" fmla="*/ 1493086 w 1731130"/>
                  <a:gd name="connsiteY2" fmla="*/ 387389 h 981526"/>
                  <a:gd name="connsiteX3" fmla="*/ 1547658 w 1731130"/>
                  <a:gd name="connsiteY3" fmla="*/ 404329 h 981526"/>
                  <a:gd name="connsiteX4" fmla="*/ 1731130 w 1731130"/>
                  <a:gd name="connsiteY4" fmla="*/ 681124 h 981526"/>
                  <a:gd name="connsiteX5" fmla="*/ 1491270 w 1731130"/>
                  <a:gd name="connsiteY5" fmla="*/ 975423 h 981526"/>
                  <a:gd name="connsiteX6" fmla="*/ 1444610 w 1731130"/>
                  <a:gd name="connsiteY6" fmla="*/ 980127 h 981526"/>
                  <a:gd name="connsiteX7" fmla="*/ 1444610 w 1731130"/>
                  <a:gd name="connsiteY7" fmla="*/ 981525 h 981526"/>
                  <a:gd name="connsiteX8" fmla="*/ 1430738 w 1731130"/>
                  <a:gd name="connsiteY8" fmla="*/ 981525 h 981526"/>
                  <a:gd name="connsiteX9" fmla="*/ 1430728 w 1731130"/>
                  <a:gd name="connsiteY9" fmla="*/ 981526 h 981526"/>
                  <a:gd name="connsiteX10" fmla="*/ 1430722 w 1731130"/>
                  <a:gd name="connsiteY10" fmla="*/ 981525 h 981526"/>
                  <a:gd name="connsiteX11" fmla="*/ 301720 w 1731130"/>
                  <a:gd name="connsiteY11" fmla="*/ 981525 h 981526"/>
                  <a:gd name="connsiteX12" fmla="*/ 301720 w 1731130"/>
                  <a:gd name="connsiteY12" fmla="*/ 981327 h 981526"/>
                  <a:gd name="connsiteX13" fmla="*/ 300402 w 1731130"/>
                  <a:gd name="connsiteY13" fmla="*/ 981526 h 981526"/>
                  <a:gd name="connsiteX14" fmla="*/ 0 w 1731130"/>
                  <a:gd name="connsiteY14" fmla="*/ 681124 h 981526"/>
                  <a:gd name="connsiteX15" fmla="*/ 300402 w 1731130"/>
                  <a:gd name="connsiteY15" fmla="*/ 380722 h 981526"/>
                  <a:gd name="connsiteX16" fmla="*/ 360943 w 1731130"/>
                  <a:gd name="connsiteY16" fmla="*/ 386825 h 981526"/>
                  <a:gd name="connsiteX17" fmla="*/ 383099 w 1731130"/>
                  <a:gd name="connsiteY17" fmla="*/ 393703 h 981526"/>
                  <a:gd name="connsiteX18" fmla="*/ 388953 w 1731130"/>
                  <a:gd name="connsiteY18" fmla="*/ 374843 h 981526"/>
                  <a:gd name="connsiteX19" fmla="*/ 665747 w 1731130"/>
                  <a:gd name="connsiteY19" fmla="*/ 191371 h 981526"/>
                  <a:gd name="connsiteX20" fmla="*/ 726288 w 1731130"/>
                  <a:gd name="connsiteY20" fmla="*/ 197474 h 981526"/>
                  <a:gd name="connsiteX21" fmla="*/ 749122 w 1731130"/>
                  <a:gd name="connsiteY21" fmla="*/ 204562 h 981526"/>
                  <a:gd name="connsiteX22" fmla="*/ 764714 w 1731130"/>
                  <a:gd name="connsiteY22" fmla="*/ 175835 h 981526"/>
                  <a:gd name="connsiteX23" fmla="*/ 1095420 w 1731130"/>
                  <a:gd name="connsiteY23" fmla="*/ 0 h 9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31130" h="981526">
                    <a:moveTo>
                      <a:pt x="1095420" y="0"/>
                    </a:moveTo>
                    <a:cubicBezTo>
                      <a:pt x="1288149" y="0"/>
                      <a:pt x="1448947" y="136708"/>
                      <a:pt x="1486136" y="318442"/>
                    </a:cubicBezTo>
                    <a:lnTo>
                      <a:pt x="1493086" y="387389"/>
                    </a:lnTo>
                    <a:lnTo>
                      <a:pt x="1547658" y="404329"/>
                    </a:lnTo>
                    <a:cubicBezTo>
                      <a:pt x="1655477" y="449933"/>
                      <a:pt x="1731130" y="556694"/>
                      <a:pt x="1731130" y="681124"/>
                    </a:cubicBezTo>
                    <a:cubicBezTo>
                      <a:pt x="1731130" y="826293"/>
                      <a:pt x="1628158" y="947412"/>
                      <a:pt x="1491270" y="975423"/>
                    </a:cubicBezTo>
                    <a:lnTo>
                      <a:pt x="1444610" y="980127"/>
                    </a:lnTo>
                    <a:lnTo>
                      <a:pt x="1444610" y="981525"/>
                    </a:lnTo>
                    <a:lnTo>
                      <a:pt x="1430738" y="981525"/>
                    </a:lnTo>
                    <a:lnTo>
                      <a:pt x="1430728" y="981526"/>
                    </a:lnTo>
                    <a:lnTo>
                      <a:pt x="1430722" y="981525"/>
                    </a:lnTo>
                    <a:lnTo>
                      <a:pt x="301720" y="981525"/>
                    </a:lnTo>
                    <a:lnTo>
                      <a:pt x="301720" y="981327"/>
                    </a:lnTo>
                    <a:lnTo>
                      <a:pt x="300402" y="981526"/>
                    </a:lnTo>
                    <a:cubicBezTo>
                      <a:pt x="134495" y="981526"/>
                      <a:pt x="0" y="847031"/>
                      <a:pt x="0" y="681124"/>
                    </a:cubicBezTo>
                    <a:cubicBezTo>
                      <a:pt x="0" y="515217"/>
                      <a:pt x="134495" y="380722"/>
                      <a:pt x="300402" y="380722"/>
                    </a:cubicBezTo>
                    <a:cubicBezTo>
                      <a:pt x="321140" y="380722"/>
                      <a:pt x="341388" y="382824"/>
                      <a:pt x="360943" y="386825"/>
                    </a:cubicBezTo>
                    <a:lnTo>
                      <a:pt x="383099" y="393703"/>
                    </a:lnTo>
                    <a:lnTo>
                      <a:pt x="388953" y="374843"/>
                    </a:lnTo>
                    <a:cubicBezTo>
                      <a:pt x="434556" y="267025"/>
                      <a:pt x="541317" y="191371"/>
                      <a:pt x="665747" y="191371"/>
                    </a:cubicBezTo>
                    <a:cubicBezTo>
                      <a:pt x="686485" y="191371"/>
                      <a:pt x="706733" y="193473"/>
                      <a:pt x="726288" y="197474"/>
                    </a:cubicBezTo>
                    <a:lnTo>
                      <a:pt x="749122" y="204562"/>
                    </a:lnTo>
                    <a:lnTo>
                      <a:pt x="764714" y="175835"/>
                    </a:lnTo>
                    <a:cubicBezTo>
                      <a:pt x="836385" y="69749"/>
                      <a:pt x="957757" y="0"/>
                      <a:pt x="1095420" y="0"/>
                    </a:cubicBezTo>
                    <a:close/>
                  </a:path>
                </a:pathLst>
              </a:custGeom>
              <a:solidFill>
                <a:srgbClr val="42D0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180000" bIns="54000" rtlCol="0" anchor="ctr">
                <a:noAutofit/>
              </a:bodyPr>
              <a:lstStyle/>
              <a:p>
                <a:pPr algn="ctr">
                  <a:spcBef>
                    <a:spcPts val="225"/>
                  </a:spcBef>
                </a:pPr>
                <a:endParaRPr lang="de-DE" sz="140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</p:grp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3DA2775E-3567-BB66-CE80-E25F67782962}"/>
                </a:ext>
              </a:extLst>
            </p:cNvPr>
            <p:cNvSpPr/>
            <p:nvPr/>
          </p:nvSpPr>
          <p:spPr>
            <a:xfrm>
              <a:off x="5992953" y="2128207"/>
              <a:ext cx="3325953" cy="551657"/>
            </a:xfrm>
            <a:prstGeom prst="rect">
              <a:avLst/>
            </a:prstGeom>
            <a:solidFill>
              <a:schemeClr val="bg1">
                <a:lumMod val="85000"/>
                <a:alpha val="32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buNone/>
              </a:pPr>
              <a:r>
                <a:rPr lang="de-DE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Unternehmen</a:t>
              </a:r>
            </a:p>
          </p:txBody>
        </p:sp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DB1F34A2-FE26-D30D-889E-9D0B5C9D58DA}"/>
                </a:ext>
              </a:extLst>
            </p:cNvPr>
            <p:cNvCxnSpPr>
              <a:cxnSpLocks/>
              <a:stCxn id="32" idx="2"/>
              <a:endCxn id="30" idx="0"/>
            </p:cNvCxnSpPr>
            <p:nvPr/>
          </p:nvCxnSpPr>
          <p:spPr>
            <a:xfrm>
              <a:off x="7655930" y="2679864"/>
              <a:ext cx="0" cy="25369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afik 28">
              <a:extLst>
                <a:ext uri="{FF2B5EF4-FFF2-40B4-BE49-F238E27FC236}">
                  <a16:creationId xmlns:a16="http://schemas.microsoft.com/office/drawing/2014/main" id="{90246DDE-DD35-477A-8F3C-C1A4696082C0}"/>
                </a:ext>
              </a:extLst>
            </p:cNvPr>
            <p:cNvGrpSpPr/>
            <p:nvPr/>
          </p:nvGrpSpPr>
          <p:grpSpPr>
            <a:xfrm>
              <a:off x="8702473" y="1906519"/>
              <a:ext cx="571500" cy="546449"/>
              <a:chOff x="4286250" y="2301525"/>
              <a:chExt cx="571500" cy="546449"/>
            </a:xfrm>
            <a:solidFill>
              <a:schemeClr val="bg1">
                <a:lumMod val="65000"/>
              </a:schemeClr>
            </a:solidFill>
          </p:grpSpPr>
          <p:sp>
            <p:nvSpPr>
              <p:cNvPr id="35" name="Freihandform: Form 34">
                <a:extLst>
                  <a:ext uri="{FF2B5EF4-FFF2-40B4-BE49-F238E27FC236}">
                    <a16:creationId xmlns:a16="http://schemas.microsoft.com/office/drawing/2014/main" id="{5E8209FA-C1BA-E3FD-5814-A0333D08EDA8}"/>
                  </a:ext>
                </a:extLst>
              </p:cNvPr>
              <p:cNvSpPr/>
              <p:nvPr/>
            </p:nvSpPr>
            <p:spPr>
              <a:xfrm>
                <a:off x="4345400" y="2631852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36" name="Freihandform: Form 35">
                <a:extLst>
                  <a:ext uri="{FF2B5EF4-FFF2-40B4-BE49-F238E27FC236}">
                    <a16:creationId xmlns:a16="http://schemas.microsoft.com/office/drawing/2014/main" id="{67F8E4DE-9DB9-29AF-8DB0-1C85B8199184}"/>
                  </a:ext>
                </a:extLst>
              </p:cNvPr>
              <p:cNvSpPr/>
              <p:nvPr/>
            </p:nvSpPr>
            <p:spPr>
              <a:xfrm>
                <a:off x="4394644" y="2631852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37" name="Freihandform: Form 36">
                <a:extLst>
                  <a:ext uri="{FF2B5EF4-FFF2-40B4-BE49-F238E27FC236}">
                    <a16:creationId xmlns:a16="http://schemas.microsoft.com/office/drawing/2014/main" id="{9BD9526B-60D5-FF08-76F4-E453BC108109}"/>
                  </a:ext>
                </a:extLst>
              </p:cNvPr>
              <p:cNvSpPr/>
              <p:nvPr/>
            </p:nvSpPr>
            <p:spPr>
              <a:xfrm>
                <a:off x="4345400" y="2671286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38" name="Freihandform: Form 37">
                <a:extLst>
                  <a:ext uri="{FF2B5EF4-FFF2-40B4-BE49-F238E27FC236}">
                    <a16:creationId xmlns:a16="http://schemas.microsoft.com/office/drawing/2014/main" id="{EFE2E26E-D98A-A3B7-25F6-3FF0AD25DF9B}"/>
                  </a:ext>
                </a:extLst>
              </p:cNvPr>
              <p:cNvSpPr/>
              <p:nvPr/>
            </p:nvSpPr>
            <p:spPr>
              <a:xfrm>
                <a:off x="4394644" y="2671286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39" name="Freihandform: Form 38">
                <a:extLst>
                  <a:ext uri="{FF2B5EF4-FFF2-40B4-BE49-F238E27FC236}">
                    <a16:creationId xmlns:a16="http://schemas.microsoft.com/office/drawing/2014/main" id="{69B1737C-31B6-CBED-BA29-375A155CEDF2}"/>
                  </a:ext>
                </a:extLst>
              </p:cNvPr>
              <p:cNvSpPr/>
              <p:nvPr/>
            </p:nvSpPr>
            <p:spPr>
              <a:xfrm>
                <a:off x="4345400" y="2710719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0" name="Freihandform: Form 39">
                <a:extLst>
                  <a:ext uri="{FF2B5EF4-FFF2-40B4-BE49-F238E27FC236}">
                    <a16:creationId xmlns:a16="http://schemas.microsoft.com/office/drawing/2014/main" id="{226A9A61-1012-7804-C48F-386AED0B2330}"/>
                  </a:ext>
                </a:extLst>
              </p:cNvPr>
              <p:cNvSpPr/>
              <p:nvPr/>
            </p:nvSpPr>
            <p:spPr>
              <a:xfrm>
                <a:off x="4394644" y="2710719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1" name="Freihandform: Form 40">
                <a:extLst>
                  <a:ext uri="{FF2B5EF4-FFF2-40B4-BE49-F238E27FC236}">
                    <a16:creationId xmlns:a16="http://schemas.microsoft.com/office/drawing/2014/main" id="{6CCB09F5-7B3B-6DE2-C91E-D38579326501}"/>
                  </a:ext>
                </a:extLst>
              </p:cNvPr>
              <p:cNvSpPr/>
              <p:nvPr/>
            </p:nvSpPr>
            <p:spPr>
              <a:xfrm>
                <a:off x="4345400" y="2750058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2" name="Freihandform: Form 41">
                <a:extLst>
                  <a:ext uri="{FF2B5EF4-FFF2-40B4-BE49-F238E27FC236}">
                    <a16:creationId xmlns:a16="http://schemas.microsoft.com/office/drawing/2014/main" id="{69D0B713-71FB-6A58-84B4-94663EE1BBF9}"/>
                  </a:ext>
                </a:extLst>
              </p:cNvPr>
              <p:cNvSpPr/>
              <p:nvPr/>
            </p:nvSpPr>
            <p:spPr>
              <a:xfrm>
                <a:off x="4394644" y="2750058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3" name="Freihandform: Form 42">
                <a:extLst>
                  <a:ext uri="{FF2B5EF4-FFF2-40B4-BE49-F238E27FC236}">
                    <a16:creationId xmlns:a16="http://schemas.microsoft.com/office/drawing/2014/main" id="{DF6F3CE9-DFA8-2FA1-7878-8775EBCEF45F}"/>
                  </a:ext>
                </a:extLst>
              </p:cNvPr>
              <p:cNvSpPr/>
              <p:nvPr/>
            </p:nvSpPr>
            <p:spPr>
              <a:xfrm>
                <a:off x="4345400" y="2789491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4" name="Freihandform: Form 43">
                <a:extLst>
                  <a:ext uri="{FF2B5EF4-FFF2-40B4-BE49-F238E27FC236}">
                    <a16:creationId xmlns:a16="http://schemas.microsoft.com/office/drawing/2014/main" id="{938B6FD2-5A1B-927E-975E-0C5BE9564105}"/>
                  </a:ext>
                </a:extLst>
              </p:cNvPr>
              <p:cNvSpPr/>
              <p:nvPr/>
            </p:nvSpPr>
            <p:spPr>
              <a:xfrm>
                <a:off x="4394644" y="2789491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5" name="Freihandform: Form 44">
                <a:extLst>
                  <a:ext uri="{FF2B5EF4-FFF2-40B4-BE49-F238E27FC236}">
                    <a16:creationId xmlns:a16="http://schemas.microsoft.com/office/drawing/2014/main" id="{10B25E81-7D88-B8CF-0EC5-630BFD738829}"/>
                  </a:ext>
                </a:extLst>
              </p:cNvPr>
              <p:cNvSpPr/>
              <p:nvPr/>
            </p:nvSpPr>
            <p:spPr>
              <a:xfrm>
                <a:off x="4715827" y="2484024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6" name="Freihandform: Form 45">
                <a:extLst>
                  <a:ext uri="{FF2B5EF4-FFF2-40B4-BE49-F238E27FC236}">
                    <a16:creationId xmlns:a16="http://schemas.microsoft.com/office/drawing/2014/main" id="{C59A9ADA-4D4E-6403-75E1-29EAF7344FA0}"/>
                  </a:ext>
                </a:extLst>
              </p:cNvPr>
              <p:cNvSpPr/>
              <p:nvPr/>
            </p:nvSpPr>
            <p:spPr>
              <a:xfrm>
                <a:off x="4765167" y="2484024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7" name="Freihandform: Form 46">
                <a:extLst>
                  <a:ext uri="{FF2B5EF4-FFF2-40B4-BE49-F238E27FC236}">
                    <a16:creationId xmlns:a16="http://schemas.microsoft.com/office/drawing/2014/main" id="{25FEDD29-325C-0C3C-4DDB-82E3A3552F5F}"/>
                  </a:ext>
                </a:extLst>
              </p:cNvPr>
              <p:cNvSpPr/>
              <p:nvPr/>
            </p:nvSpPr>
            <p:spPr>
              <a:xfrm>
                <a:off x="4715827" y="2523458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8" name="Freihandform: Form 47">
                <a:extLst>
                  <a:ext uri="{FF2B5EF4-FFF2-40B4-BE49-F238E27FC236}">
                    <a16:creationId xmlns:a16="http://schemas.microsoft.com/office/drawing/2014/main" id="{B53B3CE4-CE22-0584-0432-22705501788F}"/>
                  </a:ext>
                </a:extLst>
              </p:cNvPr>
              <p:cNvSpPr/>
              <p:nvPr/>
            </p:nvSpPr>
            <p:spPr>
              <a:xfrm>
                <a:off x="4765167" y="2523458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49" name="Freihandform: Form 48">
                <a:extLst>
                  <a:ext uri="{FF2B5EF4-FFF2-40B4-BE49-F238E27FC236}">
                    <a16:creationId xmlns:a16="http://schemas.microsoft.com/office/drawing/2014/main" id="{3EAC8703-B8B1-4476-CC2B-A8C00BF7D8E5}"/>
                  </a:ext>
                </a:extLst>
              </p:cNvPr>
              <p:cNvSpPr/>
              <p:nvPr/>
            </p:nvSpPr>
            <p:spPr>
              <a:xfrm>
                <a:off x="4715827" y="2562891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0" name="Freihandform: Form 49">
                <a:extLst>
                  <a:ext uri="{FF2B5EF4-FFF2-40B4-BE49-F238E27FC236}">
                    <a16:creationId xmlns:a16="http://schemas.microsoft.com/office/drawing/2014/main" id="{3D0C86C6-61F3-A264-F239-9971E8D6149E}"/>
                  </a:ext>
                </a:extLst>
              </p:cNvPr>
              <p:cNvSpPr/>
              <p:nvPr/>
            </p:nvSpPr>
            <p:spPr>
              <a:xfrm>
                <a:off x="4765167" y="2562891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1" name="Freihandform: Form 50">
                <a:extLst>
                  <a:ext uri="{FF2B5EF4-FFF2-40B4-BE49-F238E27FC236}">
                    <a16:creationId xmlns:a16="http://schemas.microsoft.com/office/drawing/2014/main" id="{2D313C1C-B977-9748-7506-3F36F59DEE0E}"/>
                  </a:ext>
                </a:extLst>
              </p:cNvPr>
              <p:cNvSpPr/>
              <p:nvPr/>
            </p:nvSpPr>
            <p:spPr>
              <a:xfrm>
                <a:off x="4715827" y="2602325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2" name="Freihandform: Form 51">
                <a:extLst>
                  <a:ext uri="{FF2B5EF4-FFF2-40B4-BE49-F238E27FC236}">
                    <a16:creationId xmlns:a16="http://schemas.microsoft.com/office/drawing/2014/main" id="{17B66583-4AF7-4464-5033-9E4A393AC3AE}"/>
                  </a:ext>
                </a:extLst>
              </p:cNvPr>
              <p:cNvSpPr/>
              <p:nvPr/>
            </p:nvSpPr>
            <p:spPr>
              <a:xfrm>
                <a:off x="4765167" y="2602325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3" name="Freihandform: Form 52">
                <a:extLst>
                  <a:ext uri="{FF2B5EF4-FFF2-40B4-BE49-F238E27FC236}">
                    <a16:creationId xmlns:a16="http://schemas.microsoft.com/office/drawing/2014/main" id="{987D40D3-1FBC-4923-E862-1783D47C47F7}"/>
                  </a:ext>
                </a:extLst>
              </p:cNvPr>
              <p:cNvSpPr/>
              <p:nvPr/>
            </p:nvSpPr>
            <p:spPr>
              <a:xfrm>
                <a:off x="4715827" y="2641663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4" name="Freihandform: Form 53">
                <a:extLst>
                  <a:ext uri="{FF2B5EF4-FFF2-40B4-BE49-F238E27FC236}">
                    <a16:creationId xmlns:a16="http://schemas.microsoft.com/office/drawing/2014/main" id="{18FC80DF-198B-0832-B6CB-39FBFC39CF57}"/>
                  </a:ext>
                </a:extLst>
              </p:cNvPr>
              <p:cNvSpPr/>
              <p:nvPr/>
            </p:nvSpPr>
            <p:spPr>
              <a:xfrm>
                <a:off x="4765167" y="2641663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5" name="Freihandform: Form 54">
                <a:extLst>
                  <a:ext uri="{FF2B5EF4-FFF2-40B4-BE49-F238E27FC236}">
                    <a16:creationId xmlns:a16="http://schemas.microsoft.com/office/drawing/2014/main" id="{21BD52C4-C0B5-F10B-4E33-8BDD91A370F9}"/>
                  </a:ext>
                </a:extLst>
              </p:cNvPr>
              <p:cNvSpPr/>
              <p:nvPr/>
            </p:nvSpPr>
            <p:spPr>
              <a:xfrm>
                <a:off x="4482655" y="2519457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6" name="Freihandform: Form 55">
                <a:extLst>
                  <a:ext uri="{FF2B5EF4-FFF2-40B4-BE49-F238E27FC236}">
                    <a16:creationId xmlns:a16="http://schemas.microsoft.com/office/drawing/2014/main" id="{3DDDAF25-DD5F-EAF8-92AF-FD65DC471000}"/>
                  </a:ext>
                </a:extLst>
              </p:cNvPr>
              <p:cNvSpPr/>
              <p:nvPr/>
            </p:nvSpPr>
            <p:spPr>
              <a:xfrm>
                <a:off x="4482655" y="2558129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7" name="Freihandform: Form 56">
                <a:extLst>
                  <a:ext uri="{FF2B5EF4-FFF2-40B4-BE49-F238E27FC236}">
                    <a16:creationId xmlns:a16="http://schemas.microsoft.com/office/drawing/2014/main" id="{2F2E5B13-5F3C-747C-219E-38888FC0EBC7}"/>
                  </a:ext>
                </a:extLst>
              </p:cNvPr>
              <p:cNvSpPr/>
              <p:nvPr/>
            </p:nvSpPr>
            <p:spPr>
              <a:xfrm>
                <a:off x="4482655" y="2596800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8" name="Freihandform: Form 57">
                <a:extLst>
                  <a:ext uri="{FF2B5EF4-FFF2-40B4-BE49-F238E27FC236}">
                    <a16:creationId xmlns:a16="http://schemas.microsoft.com/office/drawing/2014/main" id="{0154646A-3523-60CF-EFCD-684926EC82BB}"/>
                  </a:ext>
                </a:extLst>
              </p:cNvPr>
              <p:cNvSpPr/>
              <p:nvPr/>
            </p:nvSpPr>
            <p:spPr>
              <a:xfrm>
                <a:off x="4482655" y="2635472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59" name="Freihandform: Form 58">
                <a:extLst>
                  <a:ext uri="{FF2B5EF4-FFF2-40B4-BE49-F238E27FC236}">
                    <a16:creationId xmlns:a16="http://schemas.microsoft.com/office/drawing/2014/main" id="{A577C9CC-71A3-F884-263D-D8FD95B9EE35}"/>
                  </a:ext>
                </a:extLst>
              </p:cNvPr>
              <p:cNvSpPr/>
              <p:nvPr/>
            </p:nvSpPr>
            <p:spPr>
              <a:xfrm>
                <a:off x="4482655" y="2674143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60" name="Freihandform: Form 59">
                <a:extLst>
                  <a:ext uri="{FF2B5EF4-FFF2-40B4-BE49-F238E27FC236}">
                    <a16:creationId xmlns:a16="http://schemas.microsoft.com/office/drawing/2014/main" id="{7521EEA1-AB84-83D0-3D8F-EFBAA15A7D5F}"/>
                  </a:ext>
                </a:extLst>
              </p:cNvPr>
              <p:cNvSpPr/>
              <p:nvPr/>
            </p:nvSpPr>
            <p:spPr>
              <a:xfrm>
                <a:off x="4482655" y="2712910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61" name="Freihandform: Form 60">
                <a:extLst>
                  <a:ext uri="{FF2B5EF4-FFF2-40B4-BE49-F238E27FC236}">
                    <a16:creationId xmlns:a16="http://schemas.microsoft.com/office/drawing/2014/main" id="{CBE0A2C7-6ACB-B602-B5B8-3A44A9DB650A}"/>
                  </a:ext>
                </a:extLst>
              </p:cNvPr>
              <p:cNvSpPr/>
              <p:nvPr/>
            </p:nvSpPr>
            <p:spPr>
              <a:xfrm>
                <a:off x="4482655" y="2751582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62" name="Freihandform: Form 61">
                <a:extLst>
                  <a:ext uri="{FF2B5EF4-FFF2-40B4-BE49-F238E27FC236}">
                    <a16:creationId xmlns:a16="http://schemas.microsoft.com/office/drawing/2014/main" id="{29CF7C01-7E06-5C57-1D5B-9B4165269226}"/>
                  </a:ext>
                </a:extLst>
              </p:cNvPr>
              <p:cNvSpPr/>
              <p:nvPr/>
            </p:nvSpPr>
            <p:spPr>
              <a:xfrm>
                <a:off x="4501896" y="2451735"/>
                <a:ext cx="96297" cy="19050"/>
              </a:xfrm>
              <a:custGeom>
                <a:avLst/>
                <a:gdLst>
                  <a:gd name="connsiteX0" fmla="*/ 0 w 96297"/>
                  <a:gd name="connsiteY0" fmla="*/ 0 h 19050"/>
                  <a:gd name="connsiteX1" fmla="*/ 96298 w 96297"/>
                  <a:gd name="connsiteY1" fmla="*/ 0 h 19050"/>
                  <a:gd name="connsiteX2" fmla="*/ 96298 w 96297"/>
                  <a:gd name="connsiteY2" fmla="*/ 19050 h 19050"/>
                  <a:gd name="connsiteX3" fmla="*/ 0 w 9629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297" h="19050">
                    <a:moveTo>
                      <a:pt x="0" y="0"/>
                    </a:moveTo>
                    <a:lnTo>
                      <a:pt x="96298" y="0"/>
                    </a:lnTo>
                    <a:lnTo>
                      <a:pt x="9629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63" name="Freihandform: Form 62">
                <a:extLst>
                  <a:ext uri="{FF2B5EF4-FFF2-40B4-BE49-F238E27FC236}">
                    <a16:creationId xmlns:a16="http://schemas.microsoft.com/office/drawing/2014/main" id="{5711E587-2858-553C-8A9C-62EC7E59CE18}"/>
                  </a:ext>
                </a:extLst>
              </p:cNvPr>
              <p:cNvSpPr/>
              <p:nvPr/>
            </p:nvSpPr>
            <p:spPr>
              <a:xfrm>
                <a:off x="4501896" y="2413063"/>
                <a:ext cx="96297" cy="19050"/>
              </a:xfrm>
              <a:custGeom>
                <a:avLst/>
                <a:gdLst>
                  <a:gd name="connsiteX0" fmla="*/ 0 w 96297"/>
                  <a:gd name="connsiteY0" fmla="*/ 0 h 19050"/>
                  <a:gd name="connsiteX1" fmla="*/ 96298 w 96297"/>
                  <a:gd name="connsiteY1" fmla="*/ 0 h 19050"/>
                  <a:gd name="connsiteX2" fmla="*/ 96298 w 96297"/>
                  <a:gd name="connsiteY2" fmla="*/ 19050 h 19050"/>
                  <a:gd name="connsiteX3" fmla="*/ 0 w 9629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297" h="19050">
                    <a:moveTo>
                      <a:pt x="0" y="0"/>
                    </a:moveTo>
                    <a:lnTo>
                      <a:pt x="96298" y="0"/>
                    </a:lnTo>
                    <a:lnTo>
                      <a:pt x="9629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64" name="Freihandform: Form 63">
                <a:extLst>
                  <a:ext uri="{FF2B5EF4-FFF2-40B4-BE49-F238E27FC236}">
                    <a16:creationId xmlns:a16="http://schemas.microsoft.com/office/drawing/2014/main" id="{4335F866-BDFA-023E-A7A2-7F5223D52C4F}"/>
                  </a:ext>
                </a:extLst>
              </p:cNvPr>
              <p:cNvSpPr/>
              <p:nvPr/>
            </p:nvSpPr>
            <p:spPr>
              <a:xfrm>
                <a:off x="4286250" y="2301525"/>
                <a:ext cx="571500" cy="546449"/>
              </a:xfrm>
              <a:custGeom>
                <a:avLst/>
                <a:gdLst>
                  <a:gd name="connsiteX0" fmla="*/ 547497 w 571500"/>
                  <a:gd name="connsiteY0" fmla="*/ 527399 h 546449"/>
                  <a:gd name="connsiteX1" fmla="*/ 547497 w 571500"/>
                  <a:gd name="connsiteY1" fmla="*/ 143161 h 546449"/>
                  <a:gd name="connsiteX2" fmla="*/ 390525 w 571500"/>
                  <a:gd name="connsiteY2" fmla="*/ 143161 h 546449"/>
                  <a:gd name="connsiteX3" fmla="*/ 390525 w 571500"/>
                  <a:gd name="connsiteY3" fmla="*/ 527399 h 546449"/>
                  <a:gd name="connsiteX4" fmla="*/ 369570 w 571500"/>
                  <a:gd name="connsiteY4" fmla="*/ 527399 h 546449"/>
                  <a:gd name="connsiteX5" fmla="*/ 369570 w 571500"/>
                  <a:gd name="connsiteY5" fmla="*/ 150209 h 546449"/>
                  <a:gd name="connsiteX6" fmla="*/ 350520 w 571500"/>
                  <a:gd name="connsiteY6" fmla="*/ 150209 h 546449"/>
                  <a:gd name="connsiteX7" fmla="*/ 350520 w 571500"/>
                  <a:gd name="connsiteY7" fmla="*/ 0 h 546449"/>
                  <a:gd name="connsiteX8" fmla="*/ 177260 w 571500"/>
                  <a:gd name="connsiteY8" fmla="*/ 77819 h 546449"/>
                  <a:gd name="connsiteX9" fmla="*/ 177260 w 571500"/>
                  <a:gd name="connsiteY9" fmla="*/ 150209 h 546449"/>
                  <a:gd name="connsiteX10" fmla="*/ 158210 w 571500"/>
                  <a:gd name="connsiteY10" fmla="*/ 150209 h 546449"/>
                  <a:gd name="connsiteX11" fmla="*/ 158210 w 571500"/>
                  <a:gd name="connsiteY11" fmla="*/ 290893 h 546449"/>
                  <a:gd name="connsiteX12" fmla="*/ 20003 w 571500"/>
                  <a:gd name="connsiteY12" fmla="*/ 290893 h 546449"/>
                  <a:gd name="connsiteX13" fmla="*/ 20003 w 571500"/>
                  <a:gd name="connsiteY13" fmla="*/ 527399 h 546449"/>
                  <a:gd name="connsiteX14" fmla="*/ 0 w 571500"/>
                  <a:gd name="connsiteY14" fmla="*/ 527399 h 546449"/>
                  <a:gd name="connsiteX15" fmla="*/ 0 w 571500"/>
                  <a:gd name="connsiteY15" fmla="*/ 546449 h 546449"/>
                  <a:gd name="connsiteX16" fmla="*/ 571500 w 571500"/>
                  <a:gd name="connsiteY16" fmla="*/ 546449 h 546449"/>
                  <a:gd name="connsiteX17" fmla="*/ 571500 w 571500"/>
                  <a:gd name="connsiteY17" fmla="*/ 527399 h 546449"/>
                  <a:gd name="connsiteX18" fmla="*/ 158020 w 571500"/>
                  <a:gd name="connsiteY18" fmla="*/ 527399 h 546449"/>
                  <a:gd name="connsiteX19" fmla="*/ 39053 w 571500"/>
                  <a:gd name="connsiteY19" fmla="*/ 527399 h 546449"/>
                  <a:gd name="connsiteX20" fmla="*/ 39053 w 571500"/>
                  <a:gd name="connsiteY20" fmla="*/ 309943 h 546449"/>
                  <a:gd name="connsiteX21" fmla="*/ 158020 w 571500"/>
                  <a:gd name="connsiteY21" fmla="*/ 309943 h 546449"/>
                  <a:gd name="connsiteX22" fmla="*/ 350520 w 571500"/>
                  <a:gd name="connsiteY22" fmla="*/ 527399 h 546449"/>
                  <a:gd name="connsiteX23" fmla="*/ 177070 w 571500"/>
                  <a:gd name="connsiteY23" fmla="*/ 527399 h 546449"/>
                  <a:gd name="connsiteX24" fmla="*/ 177070 w 571500"/>
                  <a:gd name="connsiteY24" fmla="*/ 169259 h 546449"/>
                  <a:gd name="connsiteX25" fmla="*/ 196120 w 571500"/>
                  <a:gd name="connsiteY25" fmla="*/ 169259 h 546449"/>
                  <a:gd name="connsiteX26" fmla="*/ 196120 w 571500"/>
                  <a:gd name="connsiteY26" fmla="*/ 90107 h 546449"/>
                  <a:gd name="connsiteX27" fmla="*/ 331280 w 571500"/>
                  <a:gd name="connsiteY27" fmla="*/ 29432 h 546449"/>
                  <a:gd name="connsiteX28" fmla="*/ 331280 w 571500"/>
                  <a:gd name="connsiteY28" fmla="*/ 169259 h 546449"/>
                  <a:gd name="connsiteX29" fmla="*/ 350330 w 571500"/>
                  <a:gd name="connsiteY29" fmla="*/ 169259 h 546449"/>
                  <a:gd name="connsiteX30" fmla="*/ 528447 w 571500"/>
                  <a:gd name="connsiteY30" fmla="*/ 527399 h 546449"/>
                  <a:gd name="connsiteX31" fmla="*/ 409575 w 571500"/>
                  <a:gd name="connsiteY31" fmla="*/ 527399 h 546449"/>
                  <a:gd name="connsiteX32" fmla="*/ 409575 w 571500"/>
                  <a:gd name="connsiteY32" fmla="*/ 162211 h 546449"/>
                  <a:gd name="connsiteX33" fmla="*/ 528447 w 571500"/>
                  <a:gd name="connsiteY33" fmla="*/ 162211 h 54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71500" h="546449">
                    <a:moveTo>
                      <a:pt x="547497" y="527399"/>
                    </a:moveTo>
                    <a:lnTo>
                      <a:pt x="547497" y="143161"/>
                    </a:lnTo>
                    <a:lnTo>
                      <a:pt x="390525" y="143161"/>
                    </a:lnTo>
                    <a:lnTo>
                      <a:pt x="390525" y="527399"/>
                    </a:lnTo>
                    <a:lnTo>
                      <a:pt x="369570" y="527399"/>
                    </a:lnTo>
                    <a:lnTo>
                      <a:pt x="369570" y="150209"/>
                    </a:lnTo>
                    <a:lnTo>
                      <a:pt x="350520" y="150209"/>
                    </a:lnTo>
                    <a:lnTo>
                      <a:pt x="350520" y="0"/>
                    </a:lnTo>
                    <a:lnTo>
                      <a:pt x="177260" y="77819"/>
                    </a:lnTo>
                    <a:lnTo>
                      <a:pt x="177260" y="150209"/>
                    </a:lnTo>
                    <a:lnTo>
                      <a:pt x="158210" y="150209"/>
                    </a:lnTo>
                    <a:lnTo>
                      <a:pt x="158210" y="290893"/>
                    </a:lnTo>
                    <a:lnTo>
                      <a:pt x="20003" y="290893"/>
                    </a:lnTo>
                    <a:lnTo>
                      <a:pt x="20003" y="527399"/>
                    </a:lnTo>
                    <a:lnTo>
                      <a:pt x="0" y="527399"/>
                    </a:lnTo>
                    <a:lnTo>
                      <a:pt x="0" y="546449"/>
                    </a:lnTo>
                    <a:lnTo>
                      <a:pt x="571500" y="546449"/>
                    </a:lnTo>
                    <a:lnTo>
                      <a:pt x="571500" y="527399"/>
                    </a:lnTo>
                    <a:close/>
                    <a:moveTo>
                      <a:pt x="158020" y="527399"/>
                    </a:moveTo>
                    <a:lnTo>
                      <a:pt x="39053" y="527399"/>
                    </a:lnTo>
                    <a:lnTo>
                      <a:pt x="39053" y="309943"/>
                    </a:lnTo>
                    <a:lnTo>
                      <a:pt x="158020" y="309943"/>
                    </a:lnTo>
                    <a:close/>
                    <a:moveTo>
                      <a:pt x="350520" y="527399"/>
                    </a:moveTo>
                    <a:lnTo>
                      <a:pt x="177070" y="527399"/>
                    </a:lnTo>
                    <a:lnTo>
                      <a:pt x="177070" y="169259"/>
                    </a:lnTo>
                    <a:lnTo>
                      <a:pt x="196120" y="169259"/>
                    </a:lnTo>
                    <a:lnTo>
                      <a:pt x="196120" y="90107"/>
                    </a:lnTo>
                    <a:lnTo>
                      <a:pt x="331280" y="29432"/>
                    </a:lnTo>
                    <a:lnTo>
                      <a:pt x="331280" y="169259"/>
                    </a:lnTo>
                    <a:lnTo>
                      <a:pt x="350330" y="169259"/>
                    </a:lnTo>
                    <a:close/>
                    <a:moveTo>
                      <a:pt x="528447" y="527399"/>
                    </a:moveTo>
                    <a:lnTo>
                      <a:pt x="409575" y="527399"/>
                    </a:lnTo>
                    <a:lnTo>
                      <a:pt x="409575" y="162211"/>
                    </a:lnTo>
                    <a:lnTo>
                      <a:pt x="528447" y="1622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08550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75F8F5-F564-0A5C-B86A-DC5C62454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Selbstbestimmung ist Leistungsfähigkeit und Kontrolle</a:t>
            </a:r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010BB16-9DC8-0D0B-C341-51D49767E89C}"/>
              </a:ext>
            </a:extLst>
          </p:cNvPr>
          <p:cNvGrpSpPr/>
          <p:nvPr/>
        </p:nvGrpSpPr>
        <p:grpSpPr>
          <a:xfrm>
            <a:off x="1143611" y="2933556"/>
            <a:ext cx="6911162" cy="1613789"/>
            <a:chOff x="2646679" y="2933556"/>
            <a:chExt cx="6911162" cy="1613789"/>
          </a:xfrm>
          <a:gradFill>
            <a:gsLst>
              <a:gs pos="0">
                <a:srgbClr val="34CA8C">
                  <a:alpha val="50000"/>
                </a:srgbClr>
              </a:gs>
              <a:gs pos="100000">
                <a:srgbClr val="42D0C6">
                  <a:alpha val="50000"/>
                </a:srgbClr>
              </a:gs>
            </a:gsLst>
            <a:lin ang="5220000" scaled="0"/>
          </a:gradFill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20EC46BF-4EAE-A285-D5B4-0B432F829BAD}"/>
                </a:ext>
              </a:extLst>
            </p:cNvPr>
            <p:cNvSpPr/>
            <p:nvPr/>
          </p:nvSpPr>
          <p:spPr>
            <a:xfrm>
              <a:off x="2646679" y="2933556"/>
              <a:ext cx="6911162" cy="356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Software-Technologien</a:t>
              </a:r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0B043CE-08A7-85C5-0ACE-8E47A1C2BB5D}"/>
                </a:ext>
              </a:extLst>
            </p:cNvPr>
            <p:cNvSpPr/>
            <p:nvPr/>
          </p:nvSpPr>
          <p:spPr>
            <a:xfrm>
              <a:off x="2646679" y="3354332"/>
              <a:ext cx="6911162" cy="356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err="1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Platform</a:t>
              </a:r>
              <a:r>
                <a:rPr lang="de-DE" sz="140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</a:t>
              </a:r>
              <a:r>
                <a:rPr lang="de-DE" sz="1400" err="1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as</a:t>
              </a:r>
              <a:r>
                <a:rPr lang="de-DE" sz="140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-a-Service</a:t>
              </a:r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0AD74D14-71DB-23FA-78F6-BC98CD9E2CA3}"/>
                </a:ext>
              </a:extLst>
            </p:cNvPr>
            <p:cNvSpPr/>
            <p:nvPr/>
          </p:nvSpPr>
          <p:spPr>
            <a:xfrm>
              <a:off x="2646679" y="3772775"/>
              <a:ext cx="6911162" cy="356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Infrastructure-</a:t>
              </a:r>
              <a:r>
                <a:rPr lang="de-DE" sz="1400" dirty="0" err="1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as</a:t>
              </a:r>
              <a:r>
                <a:rPr lang="de-DE" sz="1400" dirty="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-a-Service</a:t>
              </a:r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F486FD1-9828-AD88-E1BA-BEE7981CBB4C}"/>
                </a:ext>
              </a:extLst>
            </p:cNvPr>
            <p:cNvSpPr/>
            <p:nvPr/>
          </p:nvSpPr>
          <p:spPr>
            <a:xfrm>
              <a:off x="2646679" y="4191217"/>
              <a:ext cx="6911162" cy="356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>
                  <a:solidFill>
                    <a:srgbClr val="01345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Kommunikationsinfrastruktur</a:t>
              </a:r>
            </a:p>
          </p:txBody>
        </p: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7E3B06A8-8410-C5C2-A97A-F0EC4C47C732}"/>
              </a:ext>
            </a:extLst>
          </p:cNvPr>
          <p:cNvGrpSpPr/>
          <p:nvPr/>
        </p:nvGrpSpPr>
        <p:grpSpPr>
          <a:xfrm>
            <a:off x="4489885" y="2933557"/>
            <a:ext cx="3325953" cy="1617220"/>
            <a:chOff x="5992953" y="2933557"/>
            <a:chExt cx="3325953" cy="1617220"/>
          </a:xfrm>
        </p:grpSpPr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F5CB7E5E-3F3C-987D-E019-7D464E88B9EC}"/>
                </a:ext>
              </a:extLst>
            </p:cNvPr>
            <p:cNvSpPr/>
            <p:nvPr/>
          </p:nvSpPr>
          <p:spPr>
            <a:xfrm>
              <a:off x="5992953" y="2933557"/>
              <a:ext cx="3325953" cy="161722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144000" rtlCol="0" anchor="ctr"/>
            <a:lstStyle/>
            <a:p>
              <a:pPr algn="ctr"/>
              <a:r>
                <a:rPr lang="de-DE" sz="1400" b="1" dirty="0">
                  <a:solidFill>
                    <a:srgbClr val="42D0C6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Souveräne Clouds </a:t>
              </a:r>
              <a:r>
                <a:rPr lang="de-DE" sz="1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sind IT-Infrastrukturen und –Services, die ihren Kunden eine 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selbstbestimmte Digitalisierung </a:t>
              </a:r>
              <a:r>
                <a:rPr lang="de-DE" sz="1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ermöglichen.</a:t>
              </a:r>
            </a:p>
            <a:p>
              <a:pPr algn="ctr"/>
              <a:endParaRPr lang="de-DE" sz="1400" dirty="0">
                <a:solidFill>
                  <a:schemeClr val="tx1"/>
                </a:solidFill>
                <a:latin typeface="Gilroy" panose="00000500000000000000" pitchFamily="50" charset="0"/>
                <a:cs typeface="Poppins" panose="00000500000000000000" pitchFamily="2" charset="0"/>
              </a:endParaRPr>
            </a:p>
            <a:p>
              <a:pPr algn="ctr"/>
              <a:endParaRPr lang="de-DE" sz="1400" b="1" dirty="0">
                <a:solidFill>
                  <a:schemeClr val="tx1"/>
                </a:solidFill>
                <a:latin typeface="Gilroy Bold" panose="00000500000000000000" pitchFamily="50" charset="0"/>
                <a:cs typeface="Poppins" panose="00000500000000000000" pitchFamily="2" charset="0"/>
              </a:endParaRPr>
            </a:p>
          </p:txBody>
        </p:sp>
        <p:sp>
          <p:nvSpPr>
            <p:cNvPr id="29" name="Freihandform: Form 28">
              <a:extLst>
                <a:ext uri="{FF2B5EF4-FFF2-40B4-BE49-F238E27FC236}">
                  <a16:creationId xmlns:a16="http://schemas.microsoft.com/office/drawing/2014/main" id="{72BE6359-F0BC-27AA-07F2-5FDD1E928247}"/>
                </a:ext>
              </a:extLst>
            </p:cNvPr>
            <p:cNvSpPr/>
            <p:nvPr/>
          </p:nvSpPr>
          <p:spPr>
            <a:xfrm>
              <a:off x="8498526" y="3996887"/>
              <a:ext cx="721635" cy="409157"/>
            </a:xfrm>
            <a:custGeom>
              <a:avLst/>
              <a:gdLst>
                <a:gd name="connsiteX0" fmla="*/ 1095420 w 1731130"/>
                <a:gd name="connsiteY0" fmla="*/ 0 h 981526"/>
                <a:gd name="connsiteX1" fmla="*/ 1486136 w 1731130"/>
                <a:gd name="connsiteY1" fmla="*/ 318442 h 981526"/>
                <a:gd name="connsiteX2" fmla="*/ 1493086 w 1731130"/>
                <a:gd name="connsiteY2" fmla="*/ 387389 h 981526"/>
                <a:gd name="connsiteX3" fmla="*/ 1547658 w 1731130"/>
                <a:gd name="connsiteY3" fmla="*/ 404329 h 981526"/>
                <a:gd name="connsiteX4" fmla="*/ 1731130 w 1731130"/>
                <a:gd name="connsiteY4" fmla="*/ 681124 h 981526"/>
                <a:gd name="connsiteX5" fmla="*/ 1491270 w 1731130"/>
                <a:gd name="connsiteY5" fmla="*/ 975423 h 981526"/>
                <a:gd name="connsiteX6" fmla="*/ 1444610 w 1731130"/>
                <a:gd name="connsiteY6" fmla="*/ 980127 h 981526"/>
                <a:gd name="connsiteX7" fmla="*/ 1444610 w 1731130"/>
                <a:gd name="connsiteY7" fmla="*/ 981525 h 981526"/>
                <a:gd name="connsiteX8" fmla="*/ 1430738 w 1731130"/>
                <a:gd name="connsiteY8" fmla="*/ 981525 h 981526"/>
                <a:gd name="connsiteX9" fmla="*/ 1430728 w 1731130"/>
                <a:gd name="connsiteY9" fmla="*/ 981526 h 981526"/>
                <a:gd name="connsiteX10" fmla="*/ 1430722 w 1731130"/>
                <a:gd name="connsiteY10" fmla="*/ 981525 h 981526"/>
                <a:gd name="connsiteX11" fmla="*/ 301720 w 1731130"/>
                <a:gd name="connsiteY11" fmla="*/ 981525 h 981526"/>
                <a:gd name="connsiteX12" fmla="*/ 301720 w 1731130"/>
                <a:gd name="connsiteY12" fmla="*/ 981327 h 981526"/>
                <a:gd name="connsiteX13" fmla="*/ 300402 w 1731130"/>
                <a:gd name="connsiteY13" fmla="*/ 981526 h 981526"/>
                <a:gd name="connsiteX14" fmla="*/ 0 w 1731130"/>
                <a:gd name="connsiteY14" fmla="*/ 681124 h 981526"/>
                <a:gd name="connsiteX15" fmla="*/ 300402 w 1731130"/>
                <a:gd name="connsiteY15" fmla="*/ 380722 h 981526"/>
                <a:gd name="connsiteX16" fmla="*/ 360943 w 1731130"/>
                <a:gd name="connsiteY16" fmla="*/ 386825 h 981526"/>
                <a:gd name="connsiteX17" fmla="*/ 383099 w 1731130"/>
                <a:gd name="connsiteY17" fmla="*/ 393703 h 981526"/>
                <a:gd name="connsiteX18" fmla="*/ 388953 w 1731130"/>
                <a:gd name="connsiteY18" fmla="*/ 374843 h 981526"/>
                <a:gd name="connsiteX19" fmla="*/ 665747 w 1731130"/>
                <a:gd name="connsiteY19" fmla="*/ 191371 h 981526"/>
                <a:gd name="connsiteX20" fmla="*/ 726288 w 1731130"/>
                <a:gd name="connsiteY20" fmla="*/ 197474 h 981526"/>
                <a:gd name="connsiteX21" fmla="*/ 749122 w 1731130"/>
                <a:gd name="connsiteY21" fmla="*/ 204562 h 981526"/>
                <a:gd name="connsiteX22" fmla="*/ 764714 w 1731130"/>
                <a:gd name="connsiteY22" fmla="*/ 175835 h 981526"/>
                <a:gd name="connsiteX23" fmla="*/ 1095420 w 1731130"/>
                <a:gd name="connsiteY23" fmla="*/ 0 h 98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31130" h="981526">
                  <a:moveTo>
                    <a:pt x="1095420" y="0"/>
                  </a:moveTo>
                  <a:cubicBezTo>
                    <a:pt x="1288149" y="0"/>
                    <a:pt x="1448947" y="136708"/>
                    <a:pt x="1486136" y="318442"/>
                  </a:cubicBezTo>
                  <a:lnTo>
                    <a:pt x="1493086" y="387389"/>
                  </a:lnTo>
                  <a:lnTo>
                    <a:pt x="1547658" y="404329"/>
                  </a:lnTo>
                  <a:cubicBezTo>
                    <a:pt x="1655477" y="449933"/>
                    <a:pt x="1731130" y="556694"/>
                    <a:pt x="1731130" y="681124"/>
                  </a:cubicBezTo>
                  <a:cubicBezTo>
                    <a:pt x="1731130" y="826293"/>
                    <a:pt x="1628158" y="947412"/>
                    <a:pt x="1491270" y="975423"/>
                  </a:cubicBezTo>
                  <a:lnTo>
                    <a:pt x="1444610" y="980127"/>
                  </a:lnTo>
                  <a:lnTo>
                    <a:pt x="1444610" y="981525"/>
                  </a:lnTo>
                  <a:lnTo>
                    <a:pt x="1430738" y="981525"/>
                  </a:lnTo>
                  <a:lnTo>
                    <a:pt x="1430728" y="981526"/>
                  </a:lnTo>
                  <a:lnTo>
                    <a:pt x="1430722" y="981525"/>
                  </a:lnTo>
                  <a:lnTo>
                    <a:pt x="301720" y="981525"/>
                  </a:lnTo>
                  <a:lnTo>
                    <a:pt x="301720" y="981327"/>
                  </a:lnTo>
                  <a:lnTo>
                    <a:pt x="300402" y="981526"/>
                  </a:lnTo>
                  <a:cubicBezTo>
                    <a:pt x="134495" y="981526"/>
                    <a:pt x="0" y="847031"/>
                    <a:pt x="0" y="681124"/>
                  </a:cubicBezTo>
                  <a:cubicBezTo>
                    <a:pt x="0" y="515217"/>
                    <a:pt x="134495" y="380722"/>
                    <a:pt x="300402" y="380722"/>
                  </a:cubicBezTo>
                  <a:cubicBezTo>
                    <a:pt x="321140" y="380722"/>
                    <a:pt x="341388" y="382824"/>
                    <a:pt x="360943" y="386825"/>
                  </a:cubicBezTo>
                  <a:lnTo>
                    <a:pt x="383099" y="393703"/>
                  </a:lnTo>
                  <a:lnTo>
                    <a:pt x="388953" y="374843"/>
                  </a:lnTo>
                  <a:cubicBezTo>
                    <a:pt x="434556" y="267025"/>
                    <a:pt x="541317" y="191371"/>
                    <a:pt x="665747" y="191371"/>
                  </a:cubicBezTo>
                  <a:cubicBezTo>
                    <a:pt x="686485" y="191371"/>
                    <a:pt x="706733" y="193473"/>
                    <a:pt x="726288" y="197474"/>
                  </a:cubicBezTo>
                  <a:lnTo>
                    <a:pt x="749122" y="204562"/>
                  </a:lnTo>
                  <a:lnTo>
                    <a:pt x="764714" y="175835"/>
                  </a:lnTo>
                  <a:cubicBezTo>
                    <a:pt x="836385" y="69749"/>
                    <a:pt x="957757" y="0"/>
                    <a:pt x="1095420" y="0"/>
                  </a:cubicBezTo>
                  <a:close/>
                </a:path>
              </a:pathLst>
            </a:custGeom>
            <a:solidFill>
              <a:srgbClr val="42D0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80000" bIns="54000" rtlCol="0" anchor="ctr">
              <a:noAutofit/>
            </a:bodyPr>
            <a:lstStyle/>
            <a:p>
              <a:pPr algn="ctr">
                <a:spcBef>
                  <a:spcPts val="225"/>
                </a:spcBef>
              </a:pPr>
              <a:endParaRPr lang="de-DE" sz="1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3DA2775E-3567-BB66-CE80-E25F67782962}"/>
              </a:ext>
            </a:extLst>
          </p:cNvPr>
          <p:cNvSpPr/>
          <p:nvPr/>
        </p:nvSpPr>
        <p:spPr>
          <a:xfrm>
            <a:off x="4489885" y="2128207"/>
            <a:ext cx="3325953" cy="551657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e-DE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Unternehmen</a:t>
            </a:r>
          </a:p>
        </p:txBody>
      </p: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DB1F34A2-FE26-D30D-889E-9D0B5C9D58DA}"/>
              </a:ext>
            </a:extLst>
          </p:cNvPr>
          <p:cNvCxnSpPr>
            <a:cxnSpLocks/>
            <a:stCxn id="32" idx="2"/>
            <a:endCxn id="30" idx="0"/>
          </p:cNvCxnSpPr>
          <p:nvPr/>
        </p:nvCxnSpPr>
        <p:spPr>
          <a:xfrm>
            <a:off x="6152862" y="2679864"/>
            <a:ext cx="0" cy="25369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afik 28">
            <a:extLst>
              <a:ext uri="{FF2B5EF4-FFF2-40B4-BE49-F238E27FC236}">
                <a16:creationId xmlns:a16="http://schemas.microsoft.com/office/drawing/2014/main" id="{90246DDE-DD35-477A-8F3C-C1A4696082C0}"/>
              </a:ext>
            </a:extLst>
          </p:cNvPr>
          <p:cNvGrpSpPr/>
          <p:nvPr/>
        </p:nvGrpSpPr>
        <p:grpSpPr>
          <a:xfrm>
            <a:off x="7199405" y="1906519"/>
            <a:ext cx="571500" cy="546449"/>
            <a:chOff x="4286250" y="2301525"/>
            <a:chExt cx="571500" cy="546449"/>
          </a:xfrm>
          <a:solidFill>
            <a:schemeClr val="bg1">
              <a:lumMod val="65000"/>
            </a:schemeClr>
          </a:solidFill>
        </p:grpSpPr>
        <p:sp>
          <p:nvSpPr>
            <p:cNvPr id="35" name="Freihandform: Form 34">
              <a:extLst>
                <a:ext uri="{FF2B5EF4-FFF2-40B4-BE49-F238E27FC236}">
                  <a16:creationId xmlns:a16="http://schemas.microsoft.com/office/drawing/2014/main" id="{5E8209FA-C1BA-E3FD-5814-A0333D08EDA8}"/>
                </a:ext>
              </a:extLst>
            </p:cNvPr>
            <p:cNvSpPr/>
            <p:nvPr/>
          </p:nvSpPr>
          <p:spPr>
            <a:xfrm>
              <a:off x="4345400" y="2631852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67F8E4DE-9DB9-29AF-8DB0-1C85B8199184}"/>
                </a:ext>
              </a:extLst>
            </p:cNvPr>
            <p:cNvSpPr/>
            <p:nvPr/>
          </p:nvSpPr>
          <p:spPr>
            <a:xfrm>
              <a:off x="4394644" y="2631852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9BD9526B-60D5-FF08-76F4-E453BC108109}"/>
                </a:ext>
              </a:extLst>
            </p:cNvPr>
            <p:cNvSpPr/>
            <p:nvPr/>
          </p:nvSpPr>
          <p:spPr>
            <a:xfrm>
              <a:off x="4345400" y="2671286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EFE2E26E-D98A-A3B7-25F6-3FF0AD25DF9B}"/>
                </a:ext>
              </a:extLst>
            </p:cNvPr>
            <p:cNvSpPr/>
            <p:nvPr/>
          </p:nvSpPr>
          <p:spPr>
            <a:xfrm>
              <a:off x="4394644" y="2671286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9" name="Freihandform: Form 38">
              <a:extLst>
                <a:ext uri="{FF2B5EF4-FFF2-40B4-BE49-F238E27FC236}">
                  <a16:creationId xmlns:a16="http://schemas.microsoft.com/office/drawing/2014/main" id="{69B1737C-31B6-CBED-BA29-375A155CEDF2}"/>
                </a:ext>
              </a:extLst>
            </p:cNvPr>
            <p:cNvSpPr/>
            <p:nvPr/>
          </p:nvSpPr>
          <p:spPr>
            <a:xfrm>
              <a:off x="4345400" y="2710719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0" name="Freihandform: Form 39">
              <a:extLst>
                <a:ext uri="{FF2B5EF4-FFF2-40B4-BE49-F238E27FC236}">
                  <a16:creationId xmlns:a16="http://schemas.microsoft.com/office/drawing/2014/main" id="{226A9A61-1012-7804-C48F-386AED0B2330}"/>
                </a:ext>
              </a:extLst>
            </p:cNvPr>
            <p:cNvSpPr/>
            <p:nvPr/>
          </p:nvSpPr>
          <p:spPr>
            <a:xfrm>
              <a:off x="4394644" y="2710719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1" name="Freihandform: Form 40">
              <a:extLst>
                <a:ext uri="{FF2B5EF4-FFF2-40B4-BE49-F238E27FC236}">
                  <a16:creationId xmlns:a16="http://schemas.microsoft.com/office/drawing/2014/main" id="{6CCB09F5-7B3B-6DE2-C91E-D38579326501}"/>
                </a:ext>
              </a:extLst>
            </p:cNvPr>
            <p:cNvSpPr/>
            <p:nvPr/>
          </p:nvSpPr>
          <p:spPr>
            <a:xfrm>
              <a:off x="4345400" y="2750058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2" name="Freihandform: Form 41">
              <a:extLst>
                <a:ext uri="{FF2B5EF4-FFF2-40B4-BE49-F238E27FC236}">
                  <a16:creationId xmlns:a16="http://schemas.microsoft.com/office/drawing/2014/main" id="{69D0B713-71FB-6A58-84B4-94663EE1BBF9}"/>
                </a:ext>
              </a:extLst>
            </p:cNvPr>
            <p:cNvSpPr/>
            <p:nvPr/>
          </p:nvSpPr>
          <p:spPr>
            <a:xfrm>
              <a:off x="4394644" y="2750058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3" name="Freihandform: Form 42">
              <a:extLst>
                <a:ext uri="{FF2B5EF4-FFF2-40B4-BE49-F238E27FC236}">
                  <a16:creationId xmlns:a16="http://schemas.microsoft.com/office/drawing/2014/main" id="{DF6F3CE9-DFA8-2FA1-7878-8775EBCEF45F}"/>
                </a:ext>
              </a:extLst>
            </p:cNvPr>
            <p:cNvSpPr/>
            <p:nvPr/>
          </p:nvSpPr>
          <p:spPr>
            <a:xfrm>
              <a:off x="4345400" y="2789491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4" name="Freihandform: Form 43">
              <a:extLst>
                <a:ext uri="{FF2B5EF4-FFF2-40B4-BE49-F238E27FC236}">
                  <a16:creationId xmlns:a16="http://schemas.microsoft.com/office/drawing/2014/main" id="{938B6FD2-5A1B-927E-975E-0C5BE9564105}"/>
                </a:ext>
              </a:extLst>
            </p:cNvPr>
            <p:cNvSpPr/>
            <p:nvPr/>
          </p:nvSpPr>
          <p:spPr>
            <a:xfrm>
              <a:off x="4394644" y="2789491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5" name="Freihandform: Form 44">
              <a:extLst>
                <a:ext uri="{FF2B5EF4-FFF2-40B4-BE49-F238E27FC236}">
                  <a16:creationId xmlns:a16="http://schemas.microsoft.com/office/drawing/2014/main" id="{10B25E81-7D88-B8CF-0EC5-630BFD738829}"/>
                </a:ext>
              </a:extLst>
            </p:cNvPr>
            <p:cNvSpPr/>
            <p:nvPr/>
          </p:nvSpPr>
          <p:spPr>
            <a:xfrm>
              <a:off x="4715827" y="2484024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6" name="Freihandform: Form 45">
              <a:extLst>
                <a:ext uri="{FF2B5EF4-FFF2-40B4-BE49-F238E27FC236}">
                  <a16:creationId xmlns:a16="http://schemas.microsoft.com/office/drawing/2014/main" id="{C59A9ADA-4D4E-6403-75E1-29EAF7344FA0}"/>
                </a:ext>
              </a:extLst>
            </p:cNvPr>
            <p:cNvSpPr/>
            <p:nvPr/>
          </p:nvSpPr>
          <p:spPr>
            <a:xfrm>
              <a:off x="4765167" y="2484024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7" name="Freihandform: Form 46">
              <a:extLst>
                <a:ext uri="{FF2B5EF4-FFF2-40B4-BE49-F238E27FC236}">
                  <a16:creationId xmlns:a16="http://schemas.microsoft.com/office/drawing/2014/main" id="{25FEDD29-325C-0C3C-4DDB-82E3A3552F5F}"/>
                </a:ext>
              </a:extLst>
            </p:cNvPr>
            <p:cNvSpPr/>
            <p:nvPr/>
          </p:nvSpPr>
          <p:spPr>
            <a:xfrm>
              <a:off x="4715827" y="2523458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8" name="Freihandform: Form 47">
              <a:extLst>
                <a:ext uri="{FF2B5EF4-FFF2-40B4-BE49-F238E27FC236}">
                  <a16:creationId xmlns:a16="http://schemas.microsoft.com/office/drawing/2014/main" id="{B53B3CE4-CE22-0584-0432-22705501788F}"/>
                </a:ext>
              </a:extLst>
            </p:cNvPr>
            <p:cNvSpPr/>
            <p:nvPr/>
          </p:nvSpPr>
          <p:spPr>
            <a:xfrm>
              <a:off x="4765167" y="2523458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9" name="Freihandform: Form 48">
              <a:extLst>
                <a:ext uri="{FF2B5EF4-FFF2-40B4-BE49-F238E27FC236}">
                  <a16:creationId xmlns:a16="http://schemas.microsoft.com/office/drawing/2014/main" id="{3EAC8703-B8B1-4476-CC2B-A8C00BF7D8E5}"/>
                </a:ext>
              </a:extLst>
            </p:cNvPr>
            <p:cNvSpPr/>
            <p:nvPr/>
          </p:nvSpPr>
          <p:spPr>
            <a:xfrm>
              <a:off x="4715827" y="2562891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0" name="Freihandform: Form 49">
              <a:extLst>
                <a:ext uri="{FF2B5EF4-FFF2-40B4-BE49-F238E27FC236}">
                  <a16:creationId xmlns:a16="http://schemas.microsoft.com/office/drawing/2014/main" id="{3D0C86C6-61F3-A264-F239-9971E8D6149E}"/>
                </a:ext>
              </a:extLst>
            </p:cNvPr>
            <p:cNvSpPr/>
            <p:nvPr/>
          </p:nvSpPr>
          <p:spPr>
            <a:xfrm>
              <a:off x="4765167" y="2562891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1" name="Freihandform: Form 50">
              <a:extLst>
                <a:ext uri="{FF2B5EF4-FFF2-40B4-BE49-F238E27FC236}">
                  <a16:creationId xmlns:a16="http://schemas.microsoft.com/office/drawing/2014/main" id="{2D313C1C-B977-9748-7506-3F36F59DEE0E}"/>
                </a:ext>
              </a:extLst>
            </p:cNvPr>
            <p:cNvSpPr/>
            <p:nvPr/>
          </p:nvSpPr>
          <p:spPr>
            <a:xfrm>
              <a:off x="4715827" y="2602325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2" name="Freihandform: Form 51">
              <a:extLst>
                <a:ext uri="{FF2B5EF4-FFF2-40B4-BE49-F238E27FC236}">
                  <a16:creationId xmlns:a16="http://schemas.microsoft.com/office/drawing/2014/main" id="{17B66583-4AF7-4464-5033-9E4A393AC3AE}"/>
                </a:ext>
              </a:extLst>
            </p:cNvPr>
            <p:cNvSpPr/>
            <p:nvPr/>
          </p:nvSpPr>
          <p:spPr>
            <a:xfrm>
              <a:off x="4765167" y="2602325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3" name="Freihandform: Form 52">
              <a:extLst>
                <a:ext uri="{FF2B5EF4-FFF2-40B4-BE49-F238E27FC236}">
                  <a16:creationId xmlns:a16="http://schemas.microsoft.com/office/drawing/2014/main" id="{987D40D3-1FBC-4923-E862-1783D47C47F7}"/>
                </a:ext>
              </a:extLst>
            </p:cNvPr>
            <p:cNvSpPr/>
            <p:nvPr/>
          </p:nvSpPr>
          <p:spPr>
            <a:xfrm>
              <a:off x="4715827" y="2641663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4" name="Freihandform: Form 53">
              <a:extLst>
                <a:ext uri="{FF2B5EF4-FFF2-40B4-BE49-F238E27FC236}">
                  <a16:creationId xmlns:a16="http://schemas.microsoft.com/office/drawing/2014/main" id="{18FC80DF-198B-0832-B6CB-39FBFC39CF57}"/>
                </a:ext>
              </a:extLst>
            </p:cNvPr>
            <p:cNvSpPr/>
            <p:nvPr/>
          </p:nvSpPr>
          <p:spPr>
            <a:xfrm>
              <a:off x="4765167" y="2641663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5" name="Freihandform: Form 54">
              <a:extLst>
                <a:ext uri="{FF2B5EF4-FFF2-40B4-BE49-F238E27FC236}">
                  <a16:creationId xmlns:a16="http://schemas.microsoft.com/office/drawing/2014/main" id="{21BD52C4-C0B5-F10B-4E33-8BDD91A370F9}"/>
                </a:ext>
              </a:extLst>
            </p:cNvPr>
            <p:cNvSpPr/>
            <p:nvPr/>
          </p:nvSpPr>
          <p:spPr>
            <a:xfrm>
              <a:off x="4482655" y="2519457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6" name="Freihandform: Form 55">
              <a:extLst>
                <a:ext uri="{FF2B5EF4-FFF2-40B4-BE49-F238E27FC236}">
                  <a16:creationId xmlns:a16="http://schemas.microsoft.com/office/drawing/2014/main" id="{3DDDAF25-DD5F-EAF8-92AF-FD65DC471000}"/>
                </a:ext>
              </a:extLst>
            </p:cNvPr>
            <p:cNvSpPr/>
            <p:nvPr/>
          </p:nvSpPr>
          <p:spPr>
            <a:xfrm>
              <a:off x="4482655" y="2558129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7" name="Freihandform: Form 56">
              <a:extLst>
                <a:ext uri="{FF2B5EF4-FFF2-40B4-BE49-F238E27FC236}">
                  <a16:creationId xmlns:a16="http://schemas.microsoft.com/office/drawing/2014/main" id="{2F2E5B13-5F3C-747C-219E-38888FC0EBC7}"/>
                </a:ext>
              </a:extLst>
            </p:cNvPr>
            <p:cNvSpPr/>
            <p:nvPr/>
          </p:nvSpPr>
          <p:spPr>
            <a:xfrm>
              <a:off x="4482655" y="2596800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8" name="Freihandform: Form 57">
              <a:extLst>
                <a:ext uri="{FF2B5EF4-FFF2-40B4-BE49-F238E27FC236}">
                  <a16:creationId xmlns:a16="http://schemas.microsoft.com/office/drawing/2014/main" id="{0154646A-3523-60CF-EFCD-684926EC82BB}"/>
                </a:ext>
              </a:extLst>
            </p:cNvPr>
            <p:cNvSpPr/>
            <p:nvPr/>
          </p:nvSpPr>
          <p:spPr>
            <a:xfrm>
              <a:off x="4482655" y="2635472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9" name="Freihandform: Form 58">
              <a:extLst>
                <a:ext uri="{FF2B5EF4-FFF2-40B4-BE49-F238E27FC236}">
                  <a16:creationId xmlns:a16="http://schemas.microsoft.com/office/drawing/2014/main" id="{A577C9CC-71A3-F884-263D-D8FD95B9EE35}"/>
                </a:ext>
              </a:extLst>
            </p:cNvPr>
            <p:cNvSpPr/>
            <p:nvPr/>
          </p:nvSpPr>
          <p:spPr>
            <a:xfrm>
              <a:off x="4482655" y="2674143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0" name="Freihandform: Form 59">
              <a:extLst>
                <a:ext uri="{FF2B5EF4-FFF2-40B4-BE49-F238E27FC236}">
                  <a16:creationId xmlns:a16="http://schemas.microsoft.com/office/drawing/2014/main" id="{7521EEA1-AB84-83D0-3D8F-EFBAA15A7D5F}"/>
                </a:ext>
              </a:extLst>
            </p:cNvPr>
            <p:cNvSpPr/>
            <p:nvPr/>
          </p:nvSpPr>
          <p:spPr>
            <a:xfrm>
              <a:off x="4482655" y="2712910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1" name="Freihandform: Form 60">
              <a:extLst>
                <a:ext uri="{FF2B5EF4-FFF2-40B4-BE49-F238E27FC236}">
                  <a16:creationId xmlns:a16="http://schemas.microsoft.com/office/drawing/2014/main" id="{CBE0A2C7-6ACB-B602-B5B8-3A44A9DB650A}"/>
                </a:ext>
              </a:extLst>
            </p:cNvPr>
            <p:cNvSpPr/>
            <p:nvPr/>
          </p:nvSpPr>
          <p:spPr>
            <a:xfrm>
              <a:off x="4482655" y="2751582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2" name="Freihandform: Form 61">
              <a:extLst>
                <a:ext uri="{FF2B5EF4-FFF2-40B4-BE49-F238E27FC236}">
                  <a16:creationId xmlns:a16="http://schemas.microsoft.com/office/drawing/2014/main" id="{29CF7C01-7E06-5C57-1D5B-9B4165269226}"/>
                </a:ext>
              </a:extLst>
            </p:cNvPr>
            <p:cNvSpPr/>
            <p:nvPr/>
          </p:nvSpPr>
          <p:spPr>
            <a:xfrm>
              <a:off x="4501896" y="2451735"/>
              <a:ext cx="96297" cy="19050"/>
            </a:xfrm>
            <a:custGeom>
              <a:avLst/>
              <a:gdLst>
                <a:gd name="connsiteX0" fmla="*/ 0 w 96297"/>
                <a:gd name="connsiteY0" fmla="*/ 0 h 19050"/>
                <a:gd name="connsiteX1" fmla="*/ 96298 w 96297"/>
                <a:gd name="connsiteY1" fmla="*/ 0 h 19050"/>
                <a:gd name="connsiteX2" fmla="*/ 96298 w 96297"/>
                <a:gd name="connsiteY2" fmla="*/ 19050 h 19050"/>
                <a:gd name="connsiteX3" fmla="*/ 0 w 9629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97" h="19050">
                  <a:moveTo>
                    <a:pt x="0" y="0"/>
                  </a:moveTo>
                  <a:lnTo>
                    <a:pt x="96298" y="0"/>
                  </a:lnTo>
                  <a:lnTo>
                    <a:pt x="9629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3" name="Freihandform: Form 62">
              <a:extLst>
                <a:ext uri="{FF2B5EF4-FFF2-40B4-BE49-F238E27FC236}">
                  <a16:creationId xmlns:a16="http://schemas.microsoft.com/office/drawing/2014/main" id="{5711E587-2858-553C-8A9C-62EC7E59CE18}"/>
                </a:ext>
              </a:extLst>
            </p:cNvPr>
            <p:cNvSpPr/>
            <p:nvPr/>
          </p:nvSpPr>
          <p:spPr>
            <a:xfrm>
              <a:off x="4501896" y="2413063"/>
              <a:ext cx="96297" cy="19050"/>
            </a:xfrm>
            <a:custGeom>
              <a:avLst/>
              <a:gdLst>
                <a:gd name="connsiteX0" fmla="*/ 0 w 96297"/>
                <a:gd name="connsiteY0" fmla="*/ 0 h 19050"/>
                <a:gd name="connsiteX1" fmla="*/ 96298 w 96297"/>
                <a:gd name="connsiteY1" fmla="*/ 0 h 19050"/>
                <a:gd name="connsiteX2" fmla="*/ 96298 w 96297"/>
                <a:gd name="connsiteY2" fmla="*/ 19050 h 19050"/>
                <a:gd name="connsiteX3" fmla="*/ 0 w 9629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97" h="19050">
                  <a:moveTo>
                    <a:pt x="0" y="0"/>
                  </a:moveTo>
                  <a:lnTo>
                    <a:pt x="96298" y="0"/>
                  </a:lnTo>
                  <a:lnTo>
                    <a:pt x="9629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4" name="Freihandform: Form 63">
              <a:extLst>
                <a:ext uri="{FF2B5EF4-FFF2-40B4-BE49-F238E27FC236}">
                  <a16:creationId xmlns:a16="http://schemas.microsoft.com/office/drawing/2014/main" id="{4335F866-BDFA-023E-A7A2-7F5223D52C4F}"/>
                </a:ext>
              </a:extLst>
            </p:cNvPr>
            <p:cNvSpPr/>
            <p:nvPr/>
          </p:nvSpPr>
          <p:spPr>
            <a:xfrm>
              <a:off x="4286250" y="2301525"/>
              <a:ext cx="571500" cy="546449"/>
            </a:xfrm>
            <a:custGeom>
              <a:avLst/>
              <a:gdLst>
                <a:gd name="connsiteX0" fmla="*/ 547497 w 571500"/>
                <a:gd name="connsiteY0" fmla="*/ 527399 h 546449"/>
                <a:gd name="connsiteX1" fmla="*/ 547497 w 571500"/>
                <a:gd name="connsiteY1" fmla="*/ 143161 h 546449"/>
                <a:gd name="connsiteX2" fmla="*/ 390525 w 571500"/>
                <a:gd name="connsiteY2" fmla="*/ 143161 h 546449"/>
                <a:gd name="connsiteX3" fmla="*/ 390525 w 571500"/>
                <a:gd name="connsiteY3" fmla="*/ 527399 h 546449"/>
                <a:gd name="connsiteX4" fmla="*/ 369570 w 571500"/>
                <a:gd name="connsiteY4" fmla="*/ 527399 h 546449"/>
                <a:gd name="connsiteX5" fmla="*/ 369570 w 571500"/>
                <a:gd name="connsiteY5" fmla="*/ 150209 h 546449"/>
                <a:gd name="connsiteX6" fmla="*/ 350520 w 571500"/>
                <a:gd name="connsiteY6" fmla="*/ 150209 h 546449"/>
                <a:gd name="connsiteX7" fmla="*/ 350520 w 571500"/>
                <a:gd name="connsiteY7" fmla="*/ 0 h 546449"/>
                <a:gd name="connsiteX8" fmla="*/ 177260 w 571500"/>
                <a:gd name="connsiteY8" fmla="*/ 77819 h 546449"/>
                <a:gd name="connsiteX9" fmla="*/ 177260 w 571500"/>
                <a:gd name="connsiteY9" fmla="*/ 150209 h 546449"/>
                <a:gd name="connsiteX10" fmla="*/ 158210 w 571500"/>
                <a:gd name="connsiteY10" fmla="*/ 150209 h 546449"/>
                <a:gd name="connsiteX11" fmla="*/ 158210 w 571500"/>
                <a:gd name="connsiteY11" fmla="*/ 290893 h 546449"/>
                <a:gd name="connsiteX12" fmla="*/ 20003 w 571500"/>
                <a:gd name="connsiteY12" fmla="*/ 290893 h 546449"/>
                <a:gd name="connsiteX13" fmla="*/ 20003 w 571500"/>
                <a:gd name="connsiteY13" fmla="*/ 527399 h 546449"/>
                <a:gd name="connsiteX14" fmla="*/ 0 w 571500"/>
                <a:gd name="connsiteY14" fmla="*/ 527399 h 546449"/>
                <a:gd name="connsiteX15" fmla="*/ 0 w 571500"/>
                <a:gd name="connsiteY15" fmla="*/ 546449 h 546449"/>
                <a:gd name="connsiteX16" fmla="*/ 571500 w 571500"/>
                <a:gd name="connsiteY16" fmla="*/ 546449 h 546449"/>
                <a:gd name="connsiteX17" fmla="*/ 571500 w 571500"/>
                <a:gd name="connsiteY17" fmla="*/ 527399 h 546449"/>
                <a:gd name="connsiteX18" fmla="*/ 158020 w 571500"/>
                <a:gd name="connsiteY18" fmla="*/ 527399 h 546449"/>
                <a:gd name="connsiteX19" fmla="*/ 39053 w 571500"/>
                <a:gd name="connsiteY19" fmla="*/ 527399 h 546449"/>
                <a:gd name="connsiteX20" fmla="*/ 39053 w 571500"/>
                <a:gd name="connsiteY20" fmla="*/ 309943 h 546449"/>
                <a:gd name="connsiteX21" fmla="*/ 158020 w 571500"/>
                <a:gd name="connsiteY21" fmla="*/ 309943 h 546449"/>
                <a:gd name="connsiteX22" fmla="*/ 350520 w 571500"/>
                <a:gd name="connsiteY22" fmla="*/ 527399 h 546449"/>
                <a:gd name="connsiteX23" fmla="*/ 177070 w 571500"/>
                <a:gd name="connsiteY23" fmla="*/ 527399 h 546449"/>
                <a:gd name="connsiteX24" fmla="*/ 177070 w 571500"/>
                <a:gd name="connsiteY24" fmla="*/ 169259 h 546449"/>
                <a:gd name="connsiteX25" fmla="*/ 196120 w 571500"/>
                <a:gd name="connsiteY25" fmla="*/ 169259 h 546449"/>
                <a:gd name="connsiteX26" fmla="*/ 196120 w 571500"/>
                <a:gd name="connsiteY26" fmla="*/ 90107 h 546449"/>
                <a:gd name="connsiteX27" fmla="*/ 331280 w 571500"/>
                <a:gd name="connsiteY27" fmla="*/ 29432 h 546449"/>
                <a:gd name="connsiteX28" fmla="*/ 331280 w 571500"/>
                <a:gd name="connsiteY28" fmla="*/ 169259 h 546449"/>
                <a:gd name="connsiteX29" fmla="*/ 350330 w 571500"/>
                <a:gd name="connsiteY29" fmla="*/ 169259 h 546449"/>
                <a:gd name="connsiteX30" fmla="*/ 528447 w 571500"/>
                <a:gd name="connsiteY30" fmla="*/ 527399 h 546449"/>
                <a:gd name="connsiteX31" fmla="*/ 409575 w 571500"/>
                <a:gd name="connsiteY31" fmla="*/ 527399 h 546449"/>
                <a:gd name="connsiteX32" fmla="*/ 409575 w 571500"/>
                <a:gd name="connsiteY32" fmla="*/ 162211 h 546449"/>
                <a:gd name="connsiteX33" fmla="*/ 528447 w 571500"/>
                <a:gd name="connsiteY33" fmla="*/ 162211 h 5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1500" h="546449">
                  <a:moveTo>
                    <a:pt x="547497" y="527399"/>
                  </a:moveTo>
                  <a:lnTo>
                    <a:pt x="547497" y="143161"/>
                  </a:lnTo>
                  <a:lnTo>
                    <a:pt x="390525" y="143161"/>
                  </a:lnTo>
                  <a:lnTo>
                    <a:pt x="390525" y="527399"/>
                  </a:lnTo>
                  <a:lnTo>
                    <a:pt x="369570" y="527399"/>
                  </a:lnTo>
                  <a:lnTo>
                    <a:pt x="369570" y="150209"/>
                  </a:lnTo>
                  <a:lnTo>
                    <a:pt x="350520" y="150209"/>
                  </a:lnTo>
                  <a:lnTo>
                    <a:pt x="350520" y="0"/>
                  </a:lnTo>
                  <a:lnTo>
                    <a:pt x="177260" y="77819"/>
                  </a:lnTo>
                  <a:lnTo>
                    <a:pt x="177260" y="150209"/>
                  </a:lnTo>
                  <a:lnTo>
                    <a:pt x="158210" y="150209"/>
                  </a:lnTo>
                  <a:lnTo>
                    <a:pt x="158210" y="290893"/>
                  </a:lnTo>
                  <a:lnTo>
                    <a:pt x="20003" y="290893"/>
                  </a:lnTo>
                  <a:lnTo>
                    <a:pt x="20003" y="527399"/>
                  </a:lnTo>
                  <a:lnTo>
                    <a:pt x="0" y="527399"/>
                  </a:lnTo>
                  <a:lnTo>
                    <a:pt x="0" y="546449"/>
                  </a:lnTo>
                  <a:lnTo>
                    <a:pt x="571500" y="546449"/>
                  </a:lnTo>
                  <a:lnTo>
                    <a:pt x="571500" y="527399"/>
                  </a:lnTo>
                  <a:close/>
                  <a:moveTo>
                    <a:pt x="158020" y="527399"/>
                  </a:moveTo>
                  <a:lnTo>
                    <a:pt x="39053" y="527399"/>
                  </a:lnTo>
                  <a:lnTo>
                    <a:pt x="39053" y="309943"/>
                  </a:lnTo>
                  <a:lnTo>
                    <a:pt x="158020" y="309943"/>
                  </a:lnTo>
                  <a:close/>
                  <a:moveTo>
                    <a:pt x="350520" y="527399"/>
                  </a:moveTo>
                  <a:lnTo>
                    <a:pt x="177070" y="527399"/>
                  </a:lnTo>
                  <a:lnTo>
                    <a:pt x="177070" y="169259"/>
                  </a:lnTo>
                  <a:lnTo>
                    <a:pt x="196120" y="169259"/>
                  </a:lnTo>
                  <a:lnTo>
                    <a:pt x="196120" y="90107"/>
                  </a:lnTo>
                  <a:lnTo>
                    <a:pt x="331280" y="29432"/>
                  </a:lnTo>
                  <a:lnTo>
                    <a:pt x="331280" y="169259"/>
                  </a:lnTo>
                  <a:lnTo>
                    <a:pt x="350330" y="169259"/>
                  </a:lnTo>
                  <a:close/>
                  <a:moveTo>
                    <a:pt x="528447" y="527399"/>
                  </a:moveTo>
                  <a:lnTo>
                    <a:pt x="409575" y="527399"/>
                  </a:lnTo>
                  <a:lnTo>
                    <a:pt x="409575" y="162211"/>
                  </a:lnTo>
                  <a:lnTo>
                    <a:pt x="528447" y="162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68" name="Rechteck 67">
            <a:extLst>
              <a:ext uri="{FF2B5EF4-FFF2-40B4-BE49-F238E27FC236}">
                <a16:creationId xmlns:a16="http://schemas.microsoft.com/office/drawing/2014/main" id="{886BF255-FDD9-A8B1-80D0-708EA1E77831}"/>
              </a:ext>
            </a:extLst>
          </p:cNvPr>
          <p:cNvSpPr/>
          <p:nvPr/>
        </p:nvSpPr>
        <p:spPr>
          <a:xfrm>
            <a:off x="8990105" y="3828874"/>
            <a:ext cx="2286001" cy="356129"/>
          </a:xfrm>
          <a:prstGeom prst="rect">
            <a:avLst/>
          </a:prstGeom>
          <a:solidFill>
            <a:srgbClr val="7ED878">
              <a:alpha val="20000"/>
            </a:srgbClr>
          </a:solidFill>
          <a:ln>
            <a:solidFill>
              <a:srgbClr val="7ED878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400" dirty="0">
                <a:solidFill>
                  <a:srgbClr val="111111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Leistungsfähigkeit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86765969-C60F-D22F-E41E-9A864DE92CB5}"/>
              </a:ext>
            </a:extLst>
          </p:cNvPr>
          <p:cNvSpPr txBox="1"/>
          <p:nvPr/>
        </p:nvSpPr>
        <p:spPr>
          <a:xfrm>
            <a:off x="7839448" y="3453103"/>
            <a:ext cx="34366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Selbstbestimmung</a:t>
            </a:r>
            <a:r>
              <a:rPr lang="de-DE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beinhaltet: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7D8A4AC-1149-1B69-B77E-21CE51DE574B}"/>
              </a:ext>
            </a:extLst>
          </p:cNvPr>
          <p:cNvCxnSpPr>
            <a:cxnSpLocks/>
          </p:cNvCxnSpPr>
          <p:nvPr/>
        </p:nvCxnSpPr>
        <p:spPr>
          <a:xfrm>
            <a:off x="6210012" y="3729510"/>
            <a:ext cx="50504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hteck 5">
            <a:extLst>
              <a:ext uri="{FF2B5EF4-FFF2-40B4-BE49-F238E27FC236}">
                <a16:creationId xmlns:a16="http://schemas.microsoft.com/office/drawing/2014/main" id="{93B71A33-0299-6ECC-CE52-20D87837AAB5}"/>
              </a:ext>
            </a:extLst>
          </p:cNvPr>
          <p:cNvSpPr/>
          <p:nvPr/>
        </p:nvSpPr>
        <p:spPr>
          <a:xfrm>
            <a:off x="8990105" y="4237002"/>
            <a:ext cx="2286001" cy="356128"/>
          </a:xfrm>
          <a:prstGeom prst="rect">
            <a:avLst/>
          </a:prstGeom>
          <a:solidFill>
            <a:srgbClr val="42D0C6">
              <a:alpha val="20000"/>
            </a:srgbClr>
          </a:solidFill>
          <a:ln>
            <a:solidFill>
              <a:srgbClr val="42D0C6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400" dirty="0">
                <a:solidFill>
                  <a:srgbClr val="111111"/>
                </a:solidFill>
                <a:latin typeface="Gilroy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Kontrolle</a:t>
            </a:r>
          </a:p>
        </p:txBody>
      </p:sp>
      <p:sp>
        <p:nvSpPr>
          <p:cNvPr id="7" name="Additionszeichen 6">
            <a:extLst>
              <a:ext uri="{FF2B5EF4-FFF2-40B4-BE49-F238E27FC236}">
                <a16:creationId xmlns:a16="http://schemas.microsoft.com/office/drawing/2014/main" id="{38EA0BBF-BA57-F222-BED9-5D60071A40BA}"/>
              </a:ext>
            </a:extLst>
          </p:cNvPr>
          <p:cNvSpPr/>
          <p:nvPr/>
        </p:nvSpPr>
        <p:spPr>
          <a:xfrm>
            <a:off x="8977844" y="3975099"/>
            <a:ext cx="483391" cy="483391"/>
          </a:xfrm>
          <a:prstGeom prst="mathPlus">
            <a:avLst/>
          </a:prstGeom>
          <a:gradFill>
            <a:gsLst>
              <a:gs pos="37000">
                <a:srgbClr val="7ED878"/>
              </a:gs>
              <a:gs pos="69000">
                <a:srgbClr val="42D0C6"/>
              </a:gs>
            </a:gsLst>
            <a:lin ang="2700000" scaled="0"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88202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A53B3-2DED-DF3D-D8F4-062D1B35D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901" y="3105833"/>
            <a:ext cx="6162264" cy="646331"/>
          </a:xfrm>
        </p:spPr>
        <p:txBody>
          <a:bodyPr/>
          <a:lstStyle/>
          <a:p>
            <a:r>
              <a:rPr lang="de-DE" dirty="0"/>
              <a:t>Souveräne Clouds konkret</a:t>
            </a:r>
          </a:p>
        </p:txBody>
      </p:sp>
    </p:spTree>
    <p:extLst>
      <p:ext uri="{BB962C8B-B14F-4D97-AF65-F5344CB8AC3E}">
        <p14:creationId xmlns:p14="http://schemas.microsoft.com/office/powerpoint/2010/main" val="41898629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9694-F93B-2BB9-0D2D-D2C99ACD7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7 Kriterien zur Differenzierung von souveränen Clouds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A37E94-D22C-EE29-9B87-F6BDBB23061C}"/>
              </a:ext>
            </a:extLst>
          </p:cNvPr>
          <p:cNvGrpSpPr/>
          <p:nvPr/>
        </p:nvGrpSpPr>
        <p:grpSpPr>
          <a:xfrm>
            <a:off x="1388853" y="1871931"/>
            <a:ext cx="8988724" cy="3925018"/>
            <a:chOff x="1388853" y="1871931"/>
            <a:chExt cx="8988724" cy="3925018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BB7D394-1CA8-D035-C072-6E03EB9EA68B}"/>
                </a:ext>
              </a:extLst>
            </p:cNvPr>
            <p:cNvSpPr/>
            <p:nvPr/>
          </p:nvSpPr>
          <p:spPr>
            <a:xfrm>
              <a:off x="1388853" y="1871931"/>
              <a:ext cx="8988724" cy="3925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 marL="177800" indent="-17780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de-DE" sz="14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360DEF7-81AD-C46C-126F-DC133A4E75FD}"/>
                </a:ext>
              </a:extLst>
            </p:cNvPr>
            <p:cNvSpPr/>
            <p:nvPr/>
          </p:nvSpPr>
          <p:spPr>
            <a:xfrm>
              <a:off x="1518249" y="2779863"/>
              <a:ext cx="8747186" cy="21997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 marL="177800" indent="-17780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de-DE" sz="14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5A7CDD5-2D58-5E06-2ECE-F7696A629992}"/>
                </a:ext>
              </a:extLst>
            </p:cNvPr>
            <p:cNvGrpSpPr/>
            <p:nvPr/>
          </p:nvGrpSpPr>
          <p:grpSpPr>
            <a:xfrm>
              <a:off x="1670649" y="2937294"/>
              <a:ext cx="8417263" cy="1883578"/>
              <a:chOff x="1170317" y="2779862"/>
              <a:chExt cx="8417263" cy="1883578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2E4CC3BC-33C7-DABE-DA9D-0E07FA99162E}"/>
                  </a:ext>
                </a:extLst>
              </p:cNvPr>
              <p:cNvSpPr/>
              <p:nvPr/>
            </p:nvSpPr>
            <p:spPr>
              <a:xfrm>
                <a:off x="3949658" y="2779862"/>
                <a:ext cx="1750817" cy="5482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36000" rIns="144000" bIns="36000" rtlCol="0" anchor="ctr"/>
              <a:lstStyle/>
              <a:p>
                <a:pPr>
                  <a:spcBef>
                    <a:spcPts val="600"/>
                  </a:spcBef>
                </a:pPr>
                <a:r>
                  <a:rPr lang="de-DE" sz="1200" dirty="0" err="1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Inhaltedaten</a:t>
                </a:r>
                <a:endParaRPr lang="de-DE" sz="1200" dirty="0">
                  <a:solidFill>
                    <a:srgbClr val="111111"/>
                  </a:solidFill>
                  <a:latin typeface="Gilroy Bold" panose="00000800000000000000" pitchFamily="50" charset="0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B1A372F3-9BCC-7AF4-2B20-9A5C28274C14}"/>
                  </a:ext>
                </a:extLst>
              </p:cNvPr>
              <p:cNvSpPr/>
              <p:nvPr/>
            </p:nvSpPr>
            <p:spPr>
              <a:xfrm>
                <a:off x="5699108" y="2779862"/>
                <a:ext cx="1750817" cy="5482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36000" rIns="144000" bIns="36000" rtlCol="0" anchor="ctr"/>
              <a:lstStyle/>
              <a:p>
                <a:pPr>
                  <a:spcBef>
                    <a:spcPts val="600"/>
                  </a:spcBef>
                </a:pPr>
                <a:r>
                  <a:rPr lang="de-DE" sz="1200" dirty="0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Telemetrie &amp; Supportdaten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DB5BB77-0A41-96A9-D659-25F829859EEB}"/>
                  </a:ext>
                </a:extLst>
              </p:cNvPr>
              <p:cNvSpPr/>
              <p:nvPr/>
            </p:nvSpPr>
            <p:spPr>
              <a:xfrm>
                <a:off x="3949658" y="3447538"/>
                <a:ext cx="1750817" cy="5482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36000" rIns="144000" bIns="36000" rtlCol="0" anchor="ctr"/>
              <a:lstStyle/>
              <a:p>
                <a:pPr>
                  <a:spcBef>
                    <a:spcPts val="600"/>
                  </a:spcBef>
                </a:pPr>
                <a:r>
                  <a:rPr lang="de-DE" sz="1200" dirty="0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Betriebs-verantwortlicher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11A70589-46FF-181D-81D5-01A91D9D1438}"/>
                  </a:ext>
                </a:extLst>
              </p:cNvPr>
              <p:cNvGrpSpPr/>
              <p:nvPr/>
            </p:nvGrpSpPr>
            <p:grpSpPr>
              <a:xfrm>
                <a:off x="7836763" y="2938464"/>
                <a:ext cx="1750817" cy="898696"/>
                <a:chOff x="7835396" y="2779865"/>
                <a:chExt cx="1750817" cy="1096449"/>
              </a:xfrm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5D4877B9-41DC-BE23-E03D-9C05940B437F}"/>
                    </a:ext>
                  </a:extLst>
                </p:cNvPr>
                <p:cNvSpPr/>
                <p:nvPr/>
              </p:nvSpPr>
              <p:spPr>
                <a:xfrm>
                  <a:off x="7835396" y="3328088"/>
                  <a:ext cx="1750817" cy="54822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36000" rIns="144000" bIns="36000" rtlCol="0" anchor="ctr"/>
                <a:lstStyle/>
                <a:p>
                  <a:pPr>
                    <a:spcBef>
                      <a:spcPts val="600"/>
                    </a:spcBef>
                  </a:pPr>
                  <a:r>
                    <a:rPr lang="de-DE" sz="1200" dirty="0">
                      <a:solidFill>
                        <a:srgbClr val="111111"/>
                      </a:solidFill>
                      <a:latin typeface="Gilroy Bold" panose="00000800000000000000" pitchFamily="50" charset="0"/>
                    </a:rPr>
                    <a:t>Gesetzeskonkurrenz</a:t>
                  </a: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D6104D8E-07A2-4EF0-7AA5-722BEE3DF933}"/>
                    </a:ext>
                  </a:extLst>
                </p:cNvPr>
                <p:cNvSpPr/>
                <p:nvPr/>
              </p:nvSpPr>
              <p:spPr>
                <a:xfrm>
                  <a:off x="7835396" y="2779865"/>
                  <a:ext cx="1750817" cy="548225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36000" rIns="144000" bIns="36000" rtlCol="0" anchor="ctr"/>
                <a:lstStyle/>
                <a:p>
                  <a:pPr>
                    <a:spcBef>
                      <a:spcPts val="600"/>
                    </a:spcBef>
                  </a:pPr>
                  <a:r>
                    <a:rPr lang="de-DE" sz="1200" dirty="0">
                      <a:solidFill>
                        <a:srgbClr val="111111"/>
                      </a:solidFill>
                      <a:latin typeface="Gilroy Bold" panose="00000800000000000000" pitchFamily="50" charset="0"/>
                    </a:rPr>
                    <a:t>Behördlicher Zugang </a:t>
                  </a:r>
                </a:p>
              </p:txBody>
            </p:sp>
          </p:grp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676A61D-F8DF-4483-87F1-4D6313F39416}"/>
                  </a:ext>
                </a:extLst>
              </p:cNvPr>
              <p:cNvSpPr/>
              <p:nvPr/>
            </p:nvSpPr>
            <p:spPr>
              <a:xfrm>
                <a:off x="3949657" y="4098354"/>
                <a:ext cx="1750817" cy="56508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36000" rIns="144000" bIns="36000" rtlCol="0" anchor="ctr"/>
              <a:lstStyle/>
              <a:p>
                <a:pPr>
                  <a:spcBef>
                    <a:spcPts val="600"/>
                  </a:spcBef>
                </a:pPr>
                <a:r>
                  <a:rPr lang="de-DE" sz="1200" dirty="0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Herkunft der Software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0881BBC0-1BEE-E9CC-8527-9CD65436966B}"/>
                  </a:ext>
                </a:extLst>
              </p:cNvPr>
              <p:cNvSpPr/>
              <p:nvPr/>
            </p:nvSpPr>
            <p:spPr>
              <a:xfrm>
                <a:off x="5700475" y="4098354"/>
                <a:ext cx="1750817" cy="56508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36000" rIns="144000" bIns="36000" rtlCol="0" anchor="ctr"/>
              <a:lstStyle/>
              <a:p>
                <a:pPr>
                  <a:spcBef>
                    <a:spcPts val="600"/>
                  </a:spcBef>
                </a:pPr>
                <a:r>
                  <a:rPr lang="de-DE" sz="1200" dirty="0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Herkunft der Hardware</a:t>
                </a:r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E9FA8342-D590-794A-4C68-0CB6547C23A1}"/>
                  </a:ext>
                </a:extLst>
              </p:cNvPr>
              <p:cNvGrpSpPr/>
              <p:nvPr/>
            </p:nvGrpSpPr>
            <p:grpSpPr>
              <a:xfrm>
                <a:off x="1170317" y="2779862"/>
                <a:ext cx="2676875" cy="1883578"/>
                <a:chOff x="1170317" y="2779862"/>
                <a:chExt cx="2676875" cy="1543049"/>
              </a:xfrm>
              <a:gradFill>
                <a:gsLst>
                  <a:gs pos="0">
                    <a:srgbClr val="34C9AD"/>
                  </a:gs>
                  <a:gs pos="100000">
                    <a:srgbClr val="34C581"/>
                  </a:gs>
                </a:gsLst>
                <a:lin ang="4800000" scaled="0"/>
              </a:gradFill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9007A505-C15E-1740-6E3C-B03964187D0B}"/>
                    </a:ext>
                  </a:extLst>
                </p:cNvPr>
                <p:cNvSpPr/>
                <p:nvPr/>
              </p:nvSpPr>
              <p:spPr>
                <a:xfrm>
                  <a:off x="1170317" y="2779862"/>
                  <a:ext cx="2513162" cy="44911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72000" bIns="72000" rtlCol="0" anchor="ctr"/>
                <a:lstStyle/>
                <a:p>
                  <a:pPr algn="ctr">
                    <a:spcBef>
                      <a:spcPts val="600"/>
                    </a:spcBef>
                  </a:pPr>
                  <a:r>
                    <a:rPr lang="de-DE" sz="1400" dirty="0">
                      <a:solidFill>
                        <a:srgbClr val="111111"/>
                      </a:solidFill>
                      <a:latin typeface="Gilroy Bold" panose="00000800000000000000" pitchFamily="50" charset="0"/>
                    </a:rPr>
                    <a:t>Datensouveränität</a:t>
                  </a: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0E86BB03-F1FD-B882-5642-85119DD90BEC}"/>
                    </a:ext>
                  </a:extLst>
                </p:cNvPr>
                <p:cNvSpPr/>
                <p:nvPr/>
              </p:nvSpPr>
              <p:spPr>
                <a:xfrm>
                  <a:off x="1170317" y="3326830"/>
                  <a:ext cx="2513162" cy="44911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72000" bIns="72000" rtlCol="0" anchor="ctr"/>
                <a:lstStyle/>
                <a:p>
                  <a:pPr algn="ctr">
                    <a:spcBef>
                      <a:spcPts val="600"/>
                    </a:spcBef>
                  </a:pPr>
                  <a:r>
                    <a:rPr lang="de-DE" sz="1400" dirty="0">
                      <a:solidFill>
                        <a:srgbClr val="111111"/>
                      </a:solidFill>
                      <a:latin typeface="Gilroy Bold" panose="00000800000000000000" pitchFamily="50" charset="0"/>
                    </a:rPr>
                    <a:t>Betriebliche </a:t>
                  </a:r>
                  <a:br>
                    <a:rPr lang="de-DE" sz="1400" dirty="0">
                      <a:solidFill>
                        <a:srgbClr val="111111"/>
                      </a:solidFill>
                      <a:latin typeface="Gilroy Bold" panose="00000800000000000000" pitchFamily="50" charset="0"/>
                    </a:rPr>
                  </a:br>
                  <a:r>
                    <a:rPr lang="de-DE" sz="1400" dirty="0">
                      <a:solidFill>
                        <a:srgbClr val="111111"/>
                      </a:solidFill>
                      <a:latin typeface="Gilroy Bold" panose="00000800000000000000" pitchFamily="50" charset="0"/>
                    </a:rPr>
                    <a:t>Souveränität</a:t>
                  </a: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B1661BF6-4A25-2E77-5259-A2A8BADB9038}"/>
                    </a:ext>
                  </a:extLst>
                </p:cNvPr>
                <p:cNvSpPr/>
                <p:nvPr/>
              </p:nvSpPr>
              <p:spPr>
                <a:xfrm>
                  <a:off x="1170317" y="3873798"/>
                  <a:ext cx="2513162" cy="44911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72000" bIns="72000" rtlCol="0" anchor="ctr"/>
                <a:lstStyle/>
                <a:p>
                  <a:pPr algn="ctr">
                    <a:spcBef>
                      <a:spcPts val="600"/>
                    </a:spcBef>
                  </a:pPr>
                  <a:r>
                    <a:rPr lang="de-DE" sz="1400" dirty="0">
                      <a:solidFill>
                        <a:srgbClr val="111111"/>
                      </a:solidFill>
                      <a:latin typeface="Gilroy Bold" panose="00000800000000000000" pitchFamily="50" charset="0"/>
                    </a:rPr>
                    <a:t>Technologische Souveränität</a:t>
                  </a:r>
                </a:p>
              </p:txBody>
            </p:sp>
            <p:sp>
              <p:nvSpPr>
                <p:cNvPr id="3" name="Isosceles Triangle 2">
                  <a:extLst>
                    <a:ext uri="{FF2B5EF4-FFF2-40B4-BE49-F238E27FC236}">
                      <a16:creationId xmlns:a16="http://schemas.microsoft.com/office/drawing/2014/main" id="{9FDFAC99-AA2D-6C5E-96FC-5ACEA7BFFD3D}"/>
                    </a:ext>
                  </a:extLst>
                </p:cNvPr>
                <p:cNvSpPr/>
                <p:nvPr/>
              </p:nvSpPr>
              <p:spPr>
                <a:xfrm rot="5400000">
                  <a:off x="3539606" y="2921390"/>
                  <a:ext cx="449113" cy="16605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72000" bIns="72000" rtlCol="0" anchor="ctr"/>
                <a:lstStyle/>
                <a:p>
                  <a:pPr marL="177800" indent="-177800" algn="l">
                    <a:spcBef>
                      <a:spcPts val="600"/>
                    </a:spcBef>
                    <a:buFont typeface="Arial" panose="020B0604020202020204" pitchFamily="34" charset="0"/>
                    <a:buChar char="•"/>
                  </a:pPr>
                  <a:endParaRPr lang="de-DE" sz="1400" dirty="0">
                    <a:solidFill>
                      <a:srgbClr val="111111"/>
                    </a:solidFill>
                    <a:latin typeface="Gilroy Bold" panose="00000800000000000000" pitchFamily="50" charset="0"/>
                  </a:endParaRPr>
                </a:p>
              </p:txBody>
            </p:sp>
            <p:sp>
              <p:nvSpPr>
                <p:cNvPr id="4" name="Isosceles Triangle 3">
                  <a:extLst>
                    <a:ext uri="{FF2B5EF4-FFF2-40B4-BE49-F238E27FC236}">
                      <a16:creationId xmlns:a16="http://schemas.microsoft.com/office/drawing/2014/main" id="{8D6B347C-34EB-9108-740F-2FB31818B8BB}"/>
                    </a:ext>
                  </a:extLst>
                </p:cNvPr>
                <p:cNvSpPr/>
                <p:nvPr/>
              </p:nvSpPr>
              <p:spPr>
                <a:xfrm rot="5400000">
                  <a:off x="3539606" y="3468357"/>
                  <a:ext cx="449113" cy="16605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72000" bIns="72000" rtlCol="0" anchor="ctr"/>
                <a:lstStyle/>
                <a:p>
                  <a:pPr marL="177800" indent="-177800" algn="l">
                    <a:spcBef>
                      <a:spcPts val="600"/>
                    </a:spcBef>
                    <a:buFont typeface="Arial" panose="020B0604020202020204" pitchFamily="34" charset="0"/>
                    <a:buChar char="•"/>
                  </a:pPr>
                  <a:endParaRPr lang="de-DE" sz="1400" dirty="0">
                    <a:solidFill>
                      <a:srgbClr val="111111"/>
                    </a:solidFill>
                    <a:latin typeface="Gilroy Bold" panose="00000800000000000000" pitchFamily="50" charset="0"/>
                  </a:endParaRPr>
                </a:p>
              </p:txBody>
            </p:sp>
            <p:sp>
              <p:nvSpPr>
                <p:cNvPr id="5" name="Isosceles Triangle 4">
                  <a:extLst>
                    <a:ext uri="{FF2B5EF4-FFF2-40B4-BE49-F238E27FC236}">
                      <a16:creationId xmlns:a16="http://schemas.microsoft.com/office/drawing/2014/main" id="{A9142077-84CC-5590-7CBF-A2C04A89B7B9}"/>
                    </a:ext>
                  </a:extLst>
                </p:cNvPr>
                <p:cNvSpPr/>
                <p:nvPr/>
              </p:nvSpPr>
              <p:spPr>
                <a:xfrm rot="5400000">
                  <a:off x="3539606" y="4015324"/>
                  <a:ext cx="449113" cy="16605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72000" bIns="72000" rtlCol="0" anchor="ctr"/>
                <a:lstStyle/>
                <a:p>
                  <a:pPr marL="177800" indent="-177800" algn="l">
                    <a:spcBef>
                      <a:spcPts val="600"/>
                    </a:spcBef>
                    <a:buFont typeface="Arial" panose="020B0604020202020204" pitchFamily="34" charset="0"/>
                    <a:buChar char="•"/>
                  </a:pPr>
                  <a:endParaRPr lang="de-DE" sz="1400" dirty="0">
                    <a:solidFill>
                      <a:srgbClr val="111111"/>
                    </a:solidFill>
                    <a:latin typeface="Gilroy Bold" panose="00000800000000000000" pitchFamily="50" charset="0"/>
                  </a:endParaRPr>
                </a:p>
              </p:txBody>
            </p:sp>
          </p:grpSp>
          <p:sp>
            <p:nvSpPr>
              <p:cNvPr id="7" name="Right Brace 6">
                <a:extLst>
                  <a:ext uri="{FF2B5EF4-FFF2-40B4-BE49-F238E27FC236}">
                    <a16:creationId xmlns:a16="http://schemas.microsoft.com/office/drawing/2014/main" id="{C8A9762B-0B0D-D63F-2AA0-C3E29F5DDF95}"/>
                  </a:ext>
                </a:extLst>
              </p:cNvPr>
              <p:cNvSpPr/>
              <p:nvPr/>
            </p:nvSpPr>
            <p:spPr>
              <a:xfrm>
                <a:off x="7500001" y="2779863"/>
                <a:ext cx="286686" cy="1215899"/>
              </a:xfrm>
              <a:prstGeom prst="rightBrace">
                <a:avLst>
                  <a:gd name="adj1" fmla="val 29929"/>
                  <a:gd name="adj2" fmla="val 50000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3" name="Right Brace 12">
              <a:extLst>
                <a:ext uri="{FF2B5EF4-FFF2-40B4-BE49-F238E27FC236}">
                  <a16:creationId xmlns:a16="http://schemas.microsoft.com/office/drawing/2014/main" id="{E49B74BF-3E49-CAF1-3478-5624AE419544}"/>
                </a:ext>
              </a:extLst>
            </p:cNvPr>
            <p:cNvSpPr/>
            <p:nvPr/>
          </p:nvSpPr>
          <p:spPr>
            <a:xfrm rot="16200000">
              <a:off x="2865898" y="1228377"/>
              <a:ext cx="254000" cy="2709254"/>
            </a:xfrm>
            <a:prstGeom prst="rightBrace">
              <a:avLst>
                <a:gd name="adj1" fmla="val 50833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08B293D-5689-A1B2-A716-D86FBCB455AF}"/>
                </a:ext>
              </a:extLst>
            </p:cNvPr>
            <p:cNvSpPr txBox="1"/>
            <p:nvPr/>
          </p:nvSpPr>
          <p:spPr>
            <a:xfrm>
              <a:off x="1752528" y="2001426"/>
              <a:ext cx="2480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>
                  <a:latin typeface="Gilroy" panose="00000500000000000000" pitchFamily="50" charset="0"/>
                </a:rPr>
                <a:t>Gängige Definition von souveräner Cloud</a:t>
              </a:r>
            </a:p>
          </p:txBody>
        </p:sp>
        <p:sp>
          <p:nvSpPr>
            <p:cNvPr id="15" name="Right Brace 14">
              <a:extLst>
                <a:ext uri="{FF2B5EF4-FFF2-40B4-BE49-F238E27FC236}">
                  <a16:creationId xmlns:a16="http://schemas.microsoft.com/office/drawing/2014/main" id="{27804557-B6C3-1213-9DDC-8FAA1D0B4D80}"/>
                </a:ext>
              </a:extLst>
            </p:cNvPr>
            <p:cNvSpPr/>
            <p:nvPr/>
          </p:nvSpPr>
          <p:spPr>
            <a:xfrm rot="5400000">
              <a:off x="7141951" y="2421919"/>
              <a:ext cx="254000" cy="5637922"/>
            </a:xfrm>
            <a:prstGeom prst="rightBrace">
              <a:avLst>
                <a:gd name="adj1" fmla="val 50833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5626387-528A-E6C1-AB5F-B3A874961942}"/>
                </a:ext>
              </a:extLst>
            </p:cNvPr>
            <p:cNvSpPr txBox="1"/>
            <p:nvPr/>
          </p:nvSpPr>
          <p:spPr>
            <a:xfrm>
              <a:off x="4681026" y="5367881"/>
              <a:ext cx="5175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>
                  <a:latin typeface="Gilroy" panose="00000500000000000000" pitchFamily="50" charset="0"/>
                </a:rPr>
                <a:t>7 Kriterien zur Differenzierung der Souveränität von Clouds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40106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9694-F93B-2BB9-0D2D-D2C99ACD7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Spektrum der Souveränität  im Cloud Computing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B4D70FA-F9BD-6BC3-F20E-A7BAA4300E2A}"/>
              </a:ext>
            </a:extLst>
          </p:cNvPr>
          <p:cNvGrpSpPr/>
          <p:nvPr/>
        </p:nvGrpSpPr>
        <p:grpSpPr>
          <a:xfrm>
            <a:off x="1995242" y="1667297"/>
            <a:ext cx="8201516" cy="3522215"/>
            <a:chOff x="1995242" y="1587500"/>
            <a:chExt cx="8201516" cy="399416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0832DA5-08E4-0E31-8067-653DA995CFEC}"/>
                </a:ext>
              </a:extLst>
            </p:cNvPr>
            <p:cNvSpPr/>
            <p:nvPr/>
          </p:nvSpPr>
          <p:spPr>
            <a:xfrm>
              <a:off x="1995242" y="1587500"/>
              <a:ext cx="8201515" cy="788691"/>
            </a:xfrm>
            <a:prstGeom prst="rect">
              <a:avLst/>
            </a:prstGeom>
            <a:gradFill flip="none" rotWithShape="1">
              <a:gsLst>
                <a:gs pos="0">
                  <a:srgbClr val="34C581"/>
                </a:gs>
                <a:gs pos="100000">
                  <a:srgbClr val="34C9AD"/>
                </a:gs>
              </a:gsLst>
              <a:lin ang="0" scaled="0"/>
              <a:tileRect/>
            </a:gra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 marL="177800" indent="-17780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de-DE" sz="16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F87007E-F44C-7E1C-7E08-722F5F134B12}"/>
                </a:ext>
              </a:extLst>
            </p:cNvPr>
            <p:cNvGrpSpPr/>
            <p:nvPr/>
          </p:nvGrpSpPr>
          <p:grpSpPr>
            <a:xfrm>
              <a:off x="1995242" y="1587501"/>
              <a:ext cx="8201515" cy="3994161"/>
              <a:chOff x="2915728" y="2139351"/>
              <a:chExt cx="5865965" cy="3096099"/>
            </a:xfrm>
            <a:noFill/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19FB6F6-180C-CB17-9AAE-ABE41AA6ADE9}"/>
                  </a:ext>
                </a:extLst>
              </p:cNvPr>
              <p:cNvSpPr/>
              <p:nvPr/>
            </p:nvSpPr>
            <p:spPr>
              <a:xfrm>
                <a:off x="2915728" y="2139351"/>
                <a:ext cx="1173193" cy="309609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08000" rtlCol="0" anchor="t"/>
              <a:lstStyle/>
              <a:p>
                <a:pPr marL="177800" indent="-177800" algn="l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endParaRPr lang="de-DE" sz="1600" dirty="0">
                  <a:solidFill>
                    <a:srgbClr val="111111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8454DC0-0403-77E4-217A-86E334F78AB2}"/>
                  </a:ext>
                </a:extLst>
              </p:cNvPr>
              <p:cNvSpPr/>
              <p:nvPr/>
            </p:nvSpPr>
            <p:spPr>
              <a:xfrm>
                <a:off x="4088921" y="2139351"/>
                <a:ext cx="1173193" cy="309609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44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de-DE" sz="1600" dirty="0" err="1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Hyperscaler</a:t>
                </a:r>
                <a:endParaRPr lang="de-DE" sz="1600" dirty="0">
                  <a:solidFill>
                    <a:srgbClr val="111111"/>
                  </a:solidFill>
                  <a:latin typeface="Gilroy Bold" panose="00000800000000000000" pitchFamily="50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1042CC4-01D6-2AEF-B1BF-270F493EEC7A}"/>
                  </a:ext>
                </a:extLst>
              </p:cNvPr>
              <p:cNvSpPr/>
              <p:nvPr/>
            </p:nvSpPr>
            <p:spPr>
              <a:xfrm>
                <a:off x="5262114" y="2139351"/>
                <a:ext cx="1173193" cy="309609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44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de-DE" sz="1200" dirty="0" err="1">
                    <a:solidFill>
                      <a:srgbClr val="111111"/>
                    </a:solidFill>
                    <a:latin typeface="Gilroy" panose="00000500000000000000" pitchFamily="50" charset="0"/>
                  </a:rPr>
                  <a:t>Hyperscaler</a:t>
                </a:r>
                <a:r>
                  <a:rPr lang="de-DE" sz="1200" dirty="0">
                    <a:solidFill>
                      <a:srgbClr val="111111"/>
                    </a:solidFill>
                    <a:latin typeface="Gilroy" panose="00000500000000000000" pitchFamily="50" charset="0"/>
                  </a:rPr>
                  <a:t> mit </a:t>
                </a:r>
                <a:br>
                  <a:rPr lang="de-DE" sz="1200" dirty="0">
                    <a:solidFill>
                      <a:srgbClr val="111111"/>
                    </a:solidFill>
                    <a:latin typeface="Gilroy" panose="00000500000000000000" pitchFamily="50" charset="0"/>
                  </a:rPr>
                </a:br>
                <a:r>
                  <a:rPr lang="de-DE" sz="1600" dirty="0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Data Boundary 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7F21A698-9811-00AE-BDCB-B83C703C0E57}"/>
                  </a:ext>
                </a:extLst>
              </p:cNvPr>
              <p:cNvSpPr/>
              <p:nvPr/>
            </p:nvSpPr>
            <p:spPr>
              <a:xfrm>
                <a:off x="6435307" y="2139351"/>
                <a:ext cx="1173193" cy="309609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44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de-DE" sz="1200" dirty="0">
                    <a:solidFill>
                      <a:srgbClr val="111111"/>
                    </a:solidFill>
                    <a:latin typeface="Gilroy" panose="00000500000000000000" pitchFamily="50" charset="0"/>
                  </a:rPr>
                  <a:t>US-Technologie im </a:t>
                </a:r>
                <a:br>
                  <a:rPr lang="de-DE" sz="1200" dirty="0">
                    <a:solidFill>
                      <a:srgbClr val="111111"/>
                    </a:solidFill>
                    <a:latin typeface="Gilroy" panose="00000500000000000000" pitchFamily="50" charset="0"/>
                  </a:rPr>
                </a:br>
                <a:r>
                  <a:rPr lang="de-DE" sz="1600" dirty="0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EU-Betrieb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952FE27-ECC4-DF90-78BD-CB83899B3EFE}"/>
                  </a:ext>
                </a:extLst>
              </p:cNvPr>
              <p:cNvSpPr/>
              <p:nvPr/>
            </p:nvSpPr>
            <p:spPr>
              <a:xfrm>
                <a:off x="7608500" y="2139351"/>
                <a:ext cx="1173193" cy="309609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44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de-DE" sz="1600" dirty="0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EU-Cloud</a:t>
                </a: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D3E7AA2-07EE-7442-454C-407762803BA4}"/>
                </a:ext>
              </a:extLst>
            </p:cNvPr>
            <p:cNvSpPr/>
            <p:nvPr/>
          </p:nvSpPr>
          <p:spPr>
            <a:xfrm>
              <a:off x="1995242" y="2370560"/>
              <a:ext cx="1640303" cy="535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 err="1">
                  <a:solidFill>
                    <a:srgbClr val="111111"/>
                  </a:solidFill>
                  <a:latin typeface="Gilroy Bold" panose="00000800000000000000" pitchFamily="50" charset="0"/>
                </a:rPr>
                <a:t>Inhaltedaten</a:t>
              </a:r>
              <a:endParaRPr lang="de-DE" sz="1400" dirty="0">
                <a:solidFill>
                  <a:srgbClr val="111111"/>
                </a:solidFill>
                <a:latin typeface="Gilroy Bold" panose="00000800000000000000" pitchFamily="50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56FA36F-ECD8-27F6-8370-57F028FA0C98}"/>
                </a:ext>
              </a:extLst>
            </p:cNvPr>
            <p:cNvSpPr/>
            <p:nvPr/>
          </p:nvSpPr>
          <p:spPr>
            <a:xfrm>
              <a:off x="1995242" y="2905744"/>
              <a:ext cx="1640303" cy="535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 Bold" panose="00000800000000000000" pitchFamily="50" charset="0"/>
                </a:rPr>
                <a:t>Telemetrie &amp; Supportdaten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D88E117-9D9C-E660-E4B9-A0EF515869CF}"/>
                </a:ext>
              </a:extLst>
            </p:cNvPr>
            <p:cNvSpPr/>
            <p:nvPr/>
          </p:nvSpPr>
          <p:spPr>
            <a:xfrm>
              <a:off x="1995242" y="3440927"/>
              <a:ext cx="1640303" cy="535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 Bold" panose="00000800000000000000" pitchFamily="50" charset="0"/>
                </a:rPr>
                <a:t>Betrieb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B9C3A1-CCF5-FF7D-53B6-E34261924173}"/>
                </a:ext>
              </a:extLst>
            </p:cNvPr>
            <p:cNvSpPr/>
            <p:nvPr/>
          </p:nvSpPr>
          <p:spPr>
            <a:xfrm>
              <a:off x="1995242" y="3976111"/>
              <a:ext cx="1640303" cy="535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 Bold" panose="00000800000000000000" pitchFamily="50" charset="0"/>
                </a:rPr>
                <a:t>Gesetzes-Konkurrenz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09C1283-4E60-ECF3-B348-221B36E66316}"/>
                </a:ext>
              </a:extLst>
            </p:cNvPr>
            <p:cNvSpPr/>
            <p:nvPr/>
          </p:nvSpPr>
          <p:spPr>
            <a:xfrm>
              <a:off x="1995242" y="4511295"/>
              <a:ext cx="1640303" cy="535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 Bold" panose="00000800000000000000" pitchFamily="50" charset="0"/>
                </a:rPr>
                <a:t>Herkunft der Software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45FB8FD-A864-B3C9-EF63-5AF541233A99}"/>
                </a:ext>
              </a:extLst>
            </p:cNvPr>
            <p:cNvSpPr/>
            <p:nvPr/>
          </p:nvSpPr>
          <p:spPr>
            <a:xfrm>
              <a:off x="1995242" y="5046478"/>
              <a:ext cx="1640303" cy="535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 Bold" panose="00000800000000000000" pitchFamily="50" charset="0"/>
                </a:rPr>
                <a:t>Herkunft der Hardware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098EAA6-D5B0-BA47-1D0F-77B92520FD41}"/>
                </a:ext>
              </a:extLst>
            </p:cNvPr>
            <p:cNvSpPr/>
            <p:nvPr/>
          </p:nvSpPr>
          <p:spPr>
            <a:xfrm>
              <a:off x="3635545" y="2370560"/>
              <a:ext cx="6561212" cy="535184"/>
            </a:xfrm>
            <a:prstGeom prst="rect">
              <a:avLst/>
            </a:prstGeom>
            <a:gradFill>
              <a:gsLst>
                <a:gs pos="0">
                  <a:srgbClr val="D6F3E7"/>
                </a:gs>
                <a:gs pos="100000">
                  <a:srgbClr val="D1F3EC"/>
                </a:gs>
              </a:gsLst>
              <a:lin ang="48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EU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EA1BE77-65AD-75F8-F59A-88755C3F2313}"/>
                </a:ext>
              </a:extLst>
            </p:cNvPr>
            <p:cNvSpPr/>
            <p:nvPr/>
          </p:nvSpPr>
          <p:spPr>
            <a:xfrm>
              <a:off x="3635545" y="2905744"/>
              <a:ext cx="1640303" cy="535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Non-EU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950FFD-227E-9C2D-190C-54D13D09D653}"/>
                </a:ext>
              </a:extLst>
            </p:cNvPr>
            <p:cNvSpPr/>
            <p:nvPr/>
          </p:nvSpPr>
          <p:spPr>
            <a:xfrm>
              <a:off x="3635545" y="3440927"/>
              <a:ext cx="3280606" cy="535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EU-Tochter oder Subunternehmer </a:t>
              </a:r>
              <a:b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</a:b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eines US-Unternehmens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1BF90A1-95BE-ABC5-2A97-17B488F72CE8}"/>
                </a:ext>
              </a:extLst>
            </p:cNvPr>
            <p:cNvSpPr/>
            <p:nvPr/>
          </p:nvSpPr>
          <p:spPr>
            <a:xfrm>
              <a:off x="3635545" y="3976111"/>
              <a:ext cx="3280607" cy="535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en-US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DSGVO und FISA/CLOUD Act</a:t>
              </a:r>
              <a:endParaRPr lang="de-DE" sz="12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086E8E5-789C-67F7-18E1-4389CD41ED56}"/>
                </a:ext>
              </a:extLst>
            </p:cNvPr>
            <p:cNvSpPr/>
            <p:nvPr/>
          </p:nvSpPr>
          <p:spPr>
            <a:xfrm>
              <a:off x="3635545" y="4511295"/>
              <a:ext cx="4920908" cy="535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Global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F1845C6-3B9F-61F8-BE85-833E56F79A5C}"/>
                </a:ext>
              </a:extLst>
            </p:cNvPr>
            <p:cNvSpPr/>
            <p:nvPr/>
          </p:nvSpPr>
          <p:spPr>
            <a:xfrm>
              <a:off x="3635545" y="5046478"/>
              <a:ext cx="6561211" cy="535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Global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C3D4985-C84C-0876-80C1-6D82492AA769}"/>
                </a:ext>
              </a:extLst>
            </p:cNvPr>
            <p:cNvSpPr/>
            <p:nvPr/>
          </p:nvSpPr>
          <p:spPr>
            <a:xfrm>
              <a:off x="5275848" y="2905744"/>
              <a:ext cx="4920909" cy="535184"/>
            </a:xfrm>
            <a:prstGeom prst="rect">
              <a:avLst/>
            </a:prstGeom>
            <a:gradFill>
              <a:gsLst>
                <a:gs pos="0">
                  <a:srgbClr val="D6F3E7"/>
                </a:gs>
                <a:gs pos="100000">
                  <a:srgbClr val="D1F3EC"/>
                </a:gs>
              </a:gsLst>
              <a:lin ang="48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EU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7D02B54-DD00-6E4D-12BE-9133055A88CB}"/>
                </a:ext>
              </a:extLst>
            </p:cNvPr>
            <p:cNvSpPr/>
            <p:nvPr/>
          </p:nvSpPr>
          <p:spPr>
            <a:xfrm>
              <a:off x="6916150" y="3443742"/>
              <a:ext cx="3280606" cy="532368"/>
            </a:xfrm>
            <a:prstGeom prst="rect">
              <a:avLst/>
            </a:prstGeom>
            <a:gradFill>
              <a:gsLst>
                <a:gs pos="0">
                  <a:srgbClr val="D6F3E7"/>
                </a:gs>
                <a:gs pos="100000">
                  <a:srgbClr val="D1F3EC"/>
                </a:gs>
              </a:gsLst>
              <a:lin ang="48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EU-Unternehmen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2641B7E-2824-F19F-FD9A-53803941A6A7}"/>
                </a:ext>
              </a:extLst>
            </p:cNvPr>
            <p:cNvSpPr/>
            <p:nvPr/>
          </p:nvSpPr>
          <p:spPr>
            <a:xfrm>
              <a:off x="6916151" y="3976111"/>
              <a:ext cx="3280607" cy="535184"/>
            </a:xfrm>
            <a:prstGeom prst="rect">
              <a:avLst/>
            </a:prstGeom>
            <a:gradFill>
              <a:gsLst>
                <a:gs pos="0">
                  <a:srgbClr val="D6F3E7"/>
                </a:gs>
                <a:gs pos="100000">
                  <a:srgbClr val="D1F3EC"/>
                </a:gs>
              </a:gsLst>
              <a:lin ang="48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en-US" sz="1200">
                  <a:solidFill>
                    <a:srgbClr val="111111"/>
                  </a:solidFill>
                  <a:latin typeface="Gilroy" panose="00000500000000000000" pitchFamily="50" charset="0"/>
                </a:rPr>
                <a:t>nur</a:t>
              </a:r>
              <a:r>
                <a:rPr lang="en-US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 DSGVO</a:t>
              </a:r>
              <a:endParaRPr lang="de-DE" sz="12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1F7A316-2FA6-8B0C-DD5F-363E923C1FAF}"/>
                </a:ext>
              </a:extLst>
            </p:cNvPr>
            <p:cNvSpPr/>
            <p:nvPr/>
          </p:nvSpPr>
          <p:spPr>
            <a:xfrm>
              <a:off x="8556454" y="4511295"/>
              <a:ext cx="1640302" cy="535184"/>
            </a:xfrm>
            <a:prstGeom prst="rect">
              <a:avLst/>
            </a:prstGeom>
            <a:gradFill>
              <a:gsLst>
                <a:gs pos="0">
                  <a:srgbClr val="D6F3E7"/>
                </a:gs>
                <a:gs pos="100000">
                  <a:srgbClr val="D1F3EC"/>
                </a:gs>
              </a:gsLst>
              <a:lin ang="48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Open Source oder </a:t>
              </a:r>
              <a:b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</a:b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EU </a:t>
              </a:r>
              <a:r>
                <a:rPr lang="de-DE" sz="1200" dirty="0" err="1">
                  <a:solidFill>
                    <a:srgbClr val="111111"/>
                  </a:solidFill>
                  <a:latin typeface="Gilroy" panose="00000500000000000000" pitchFamily="50" charset="0"/>
                </a:rPr>
                <a:t>Closed</a:t>
              </a: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 Source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26D9386-5410-9B65-9FE4-D8ACB8DEF9BC}"/>
              </a:ext>
            </a:extLst>
          </p:cNvPr>
          <p:cNvGrpSpPr/>
          <p:nvPr/>
        </p:nvGrpSpPr>
        <p:grpSpPr>
          <a:xfrm>
            <a:off x="3635545" y="5273229"/>
            <a:ext cx="6561213" cy="948872"/>
            <a:chOff x="3635545" y="6157800"/>
            <a:chExt cx="7003265" cy="11940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1F47894-D828-DE28-D0FA-FBA78BD0A4D1}"/>
                </a:ext>
              </a:extLst>
            </p:cNvPr>
            <p:cNvSpPr/>
            <p:nvPr/>
          </p:nvSpPr>
          <p:spPr>
            <a:xfrm>
              <a:off x="3635545" y="6157800"/>
              <a:ext cx="1750817" cy="119399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t"/>
            <a:lstStyle/>
            <a:p>
              <a:pPr>
                <a:spcBef>
                  <a:spcPts val="600"/>
                </a:spcBef>
              </a:pPr>
              <a:r>
                <a:rPr lang="de-DE" sz="11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Azure, AWS, GCP, Oracle Cloud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8B3593A-4BCC-81FC-542E-8E2AEB35B61A}"/>
                </a:ext>
              </a:extLst>
            </p:cNvPr>
            <p:cNvSpPr/>
            <p:nvPr/>
          </p:nvSpPr>
          <p:spPr>
            <a:xfrm>
              <a:off x="5386361" y="6157805"/>
              <a:ext cx="1750817" cy="119399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t"/>
            <a:lstStyle/>
            <a:p>
              <a:pPr>
                <a:spcBef>
                  <a:spcPts val="600"/>
                </a:spcBef>
              </a:pPr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Azure </a:t>
              </a:r>
              <a:r>
                <a:rPr lang="en-US" sz="1000" dirty="0" err="1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mit</a:t>
              </a:r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 Data Boundary, Oracle Sovereign Cloud,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ECFE683-4908-A175-D7D5-C02694346DBC}"/>
                </a:ext>
              </a:extLst>
            </p:cNvPr>
            <p:cNvSpPr/>
            <p:nvPr/>
          </p:nvSpPr>
          <p:spPr>
            <a:xfrm>
              <a:off x="7137177" y="6157816"/>
              <a:ext cx="1750817" cy="119399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t"/>
            <a:lstStyle/>
            <a:p>
              <a:pPr>
                <a:spcBef>
                  <a:spcPts val="600"/>
                </a:spcBef>
              </a:pPr>
              <a:r>
                <a:rPr lang="de-DE" sz="105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Delos, TSY/GCP, Arvato Systems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E786057-9C72-9ED4-BF35-110E8C388E88}"/>
                </a:ext>
              </a:extLst>
            </p:cNvPr>
            <p:cNvSpPr/>
            <p:nvPr/>
          </p:nvSpPr>
          <p:spPr>
            <a:xfrm>
              <a:off x="8887993" y="6157811"/>
              <a:ext cx="1750817" cy="119399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44000" bIns="36000" rtlCol="0" anchor="t"/>
            <a:lstStyle/>
            <a:p>
              <a:pPr>
                <a:spcBef>
                  <a:spcPts val="600"/>
                </a:spcBef>
              </a:pPr>
              <a:r>
                <a:rPr lang="de-DE" sz="1050" dirty="0" err="1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StackIT</a:t>
              </a:r>
              <a:r>
                <a:rPr lang="de-DE" sz="105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, </a:t>
              </a:r>
              <a:r>
                <a:rPr lang="de-DE" sz="1050" dirty="0" err="1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metalstack.cloud</a:t>
              </a:r>
              <a:r>
                <a:rPr lang="de-DE" sz="105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, Hetzner (KVM), </a:t>
              </a:r>
              <a:r>
                <a:rPr lang="de-DE" sz="1050" dirty="0" err="1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Scaleup</a:t>
              </a:r>
              <a:r>
                <a:rPr lang="de-DE" sz="105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 Tech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9155189-20A7-F17E-2AE2-29448B6C6F69}"/>
              </a:ext>
            </a:extLst>
          </p:cNvPr>
          <p:cNvSpPr txBox="1"/>
          <p:nvPr/>
        </p:nvSpPr>
        <p:spPr>
          <a:xfrm>
            <a:off x="5275851" y="5886581"/>
            <a:ext cx="16403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AWS European Sovereign Cloud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25070920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A53B3-2DED-DF3D-D8F4-062D1B35D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3807" y="3105833"/>
            <a:ext cx="5604419" cy="646331"/>
          </a:xfrm>
        </p:spPr>
        <p:txBody>
          <a:bodyPr/>
          <a:lstStyle/>
          <a:p>
            <a:r>
              <a:rPr lang="de-DE" dirty="0"/>
              <a:t>Sind alle Clouds gleich?</a:t>
            </a:r>
          </a:p>
        </p:txBody>
      </p:sp>
    </p:spTree>
    <p:extLst>
      <p:ext uri="{BB962C8B-B14F-4D97-AF65-F5344CB8AC3E}">
        <p14:creationId xmlns:p14="http://schemas.microsoft.com/office/powerpoint/2010/main" val="14376628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7DCFD-7A8C-86FD-D0D1-51EA8F7B9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Cloud hat viele Komponenten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62CE1E1-315B-6001-C64F-03F61EBAE2D8}"/>
              </a:ext>
            </a:extLst>
          </p:cNvPr>
          <p:cNvGrpSpPr/>
          <p:nvPr/>
        </p:nvGrpSpPr>
        <p:grpSpPr>
          <a:xfrm>
            <a:off x="2387602" y="5698358"/>
            <a:ext cx="9021810" cy="280934"/>
            <a:chOff x="2387602" y="1409701"/>
            <a:chExt cx="9021810" cy="28093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CCF0EF6-39B0-562A-E361-2F737D850746}"/>
                </a:ext>
              </a:extLst>
            </p:cNvPr>
            <p:cNvSpPr/>
            <p:nvPr/>
          </p:nvSpPr>
          <p:spPr>
            <a:xfrm>
              <a:off x="4567765" y="1409701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Rechenleistung, Netzwerk und Speicher.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762E13-37B0-AB01-090E-819094FF8623}"/>
                </a:ext>
              </a:extLst>
            </p:cNvPr>
            <p:cNvSpPr/>
            <p:nvPr/>
          </p:nvSpPr>
          <p:spPr>
            <a:xfrm>
              <a:off x="2387602" y="1409701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Infrastruktur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4CFDDCD-0628-7968-F6B3-8F7A40014308}"/>
              </a:ext>
            </a:extLst>
          </p:cNvPr>
          <p:cNvGrpSpPr/>
          <p:nvPr/>
        </p:nvGrpSpPr>
        <p:grpSpPr>
          <a:xfrm>
            <a:off x="2387602" y="5399456"/>
            <a:ext cx="9021810" cy="280934"/>
            <a:chOff x="2387602" y="1706568"/>
            <a:chExt cx="9021810" cy="280934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81F2BAC-1BEE-3D48-AA4A-AD7A4F56E20D}"/>
                </a:ext>
              </a:extLst>
            </p:cNvPr>
            <p:cNvSpPr/>
            <p:nvPr/>
          </p:nvSpPr>
          <p:spPr>
            <a:xfrm>
              <a:off x="4567765" y="1706568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Container-Management, Datenbanken, …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3102FAD-2800-B2E4-39CD-EE72E606D1FB}"/>
                </a:ext>
              </a:extLst>
            </p:cNvPr>
            <p:cNvSpPr/>
            <p:nvPr/>
          </p:nvSpPr>
          <p:spPr>
            <a:xfrm>
              <a:off x="2387602" y="1706568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Basic Middleware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CD4FD48-E4C8-36D5-D8C0-5648106608D8}"/>
              </a:ext>
            </a:extLst>
          </p:cNvPr>
          <p:cNvGrpSpPr/>
          <p:nvPr/>
        </p:nvGrpSpPr>
        <p:grpSpPr>
          <a:xfrm>
            <a:off x="2387602" y="5100555"/>
            <a:ext cx="9021810" cy="280934"/>
            <a:chOff x="2387602" y="2003435"/>
            <a:chExt cx="9021810" cy="280934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08B9357-1EFC-9271-0EA4-17973F9ED65D}"/>
                </a:ext>
              </a:extLst>
            </p:cNvPr>
            <p:cNvSpPr/>
            <p:nvPr/>
          </p:nvSpPr>
          <p:spPr>
            <a:xfrm>
              <a:off x="4567765" y="2003435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API-Management,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Logging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 &amp; Monitoring, Medienservices, Entwicklungstools, …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AFA504AC-A1B7-96FD-8495-BCF8FA5412F9}"/>
                </a:ext>
              </a:extLst>
            </p:cNvPr>
            <p:cNvSpPr/>
            <p:nvPr/>
          </p:nvSpPr>
          <p:spPr>
            <a:xfrm>
              <a:off x="2387602" y="2003435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</a:rPr>
                <a:t>Advanced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 Middleware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7DF8973-2A71-4F7D-13CA-E1464F0F8A14}"/>
              </a:ext>
            </a:extLst>
          </p:cNvPr>
          <p:cNvGrpSpPr/>
          <p:nvPr/>
        </p:nvGrpSpPr>
        <p:grpSpPr>
          <a:xfrm>
            <a:off x="2387602" y="4801654"/>
            <a:ext cx="9021810" cy="280934"/>
            <a:chOff x="2387602" y="1242051"/>
            <a:chExt cx="9021810" cy="280934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45A57FD-C7AC-4151-D0D9-B2EC2CB98C42}"/>
                </a:ext>
              </a:extLst>
            </p:cNvPr>
            <p:cNvSpPr/>
            <p:nvPr/>
          </p:nvSpPr>
          <p:spPr>
            <a:xfrm>
              <a:off x="4567765" y="1242051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Authentication,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Authorization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, …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80F4751-44CD-7E3B-AB37-8515F951F595}"/>
                </a:ext>
              </a:extLst>
            </p:cNvPr>
            <p:cNvSpPr/>
            <p:nvPr/>
          </p:nvSpPr>
          <p:spPr>
            <a:xfrm>
              <a:off x="2387602" y="1242051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Identity Services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8DEE483-C067-A291-61ED-B1A57674C986}"/>
              </a:ext>
            </a:extLst>
          </p:cNvPr>
          <p:cNvGrpSpPr/>
          <p:nvPr/>
        </p:nvGrpSpPr>
        <p:grpSpPr>
          <a:xfrm>
            <a:off x="2387602" y="3307149"/>
            <a:ext cx="9021810" cy="280934"/>
            <a:chOff x="2387602" y="1113370"/>
            <a:chExt cx="9021810" cy="280934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321F8AB-0317-BE30-8862-A3B255A1A104}"/>
                </a:ext>
              </a:extLst>
            </p:cNvPr>
            <p:cNvSpPr/>
            <p:nvPr/>
          </p:nvSpPr>
          <p:spPr>
            <a:xfrm>
              <a:off x="4567765" y="1113370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Computer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vision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, Streaming,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Transcoding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, Übersetzung, Suche, Inhalte-Sicherheit, Landkarten, …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1024F23-14A2-DF0B-7404-14A767DA86F2}"/>
                </a:ext>
              </a:extLst>
            </p:cNvPr>
            <p:cNvSpPr/>
            <p:nvPr/>
          </p:nvSpPr>
          <p:spPr>
            <a:xfrm>
              <a:off x="2387602" y="1113370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</a:rPr>
                <a:t>Application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 Services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6F5B47-DE23-4B41-18DA-A25411D71820}"/>
              </a:ext>
            </a:extLst>
          </p:cNvPr>
          <p:cNvGrpSpPr/>
          <p:nvPr/>
        </p:nvGrpSpPr>
        <p:grpSpPr>
          <a:xfrm>
            <a:off x="2387602" y="4203852"/>
            <a:ext cx="9021810" cy="280934"/>
            <a:chOff x="2387602" y="1835784"/>
            <a:chExt cx="9021810" cy="280934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65426CF-60D2-9B48-9F6B-D4306829E972}"/>
                </a:ext>
              </a:extLst>
            </p:cNvPr>
            <p:cNvSpPr/>
            <p:nvPr/>
          </p:nvSpPr>
          <p:spPr>
            <a:xfrm>
              <a:off x="4567765" y="1835784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Email-Management, Dateiablage und -Austausch, Videokonferenzen, …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A48377D-B1BC-33B0-4401-A9D7FB1C6879}"/>
                </a:ext>
              </a:extLst>
            </p:cNvPr>
            <p:cNvSpPr/>
            <p:nvPr/>
          </p:nvSpPr>
          <p:spPr>
            <a:xfrm>
              <a:off x="2387602" y="1835784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</a:rPr>
                <a:t>Workplace</a:t>
              </a:r>
              <a:endParaRPr lang="de-DE" sz="1400" dirty="0">
                <a:solidFill>
                  <a:schemeClr val="tx1"/>
                </a:solidFill>
                <a:latin typeface="Gilroy Bold" panose="00000800000000000000" pitchFamily="50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E14DBB2-E567-289D-C96E-F1AFC7205308}"/>
              </a:ext>
            </a:extLst>
          </p:cNvPr>
          <p:cNvGrpSpPr/>
          <p:nvPr/>
        </p:nvGrpSpPr>
        <p:grpSpPr>
          <a:xfrm>
            <a:off x="2387602" y="2410446"/>
            <a:ext cx="9021810" cy="280934"/>
            <a:chOff x="2387602" y="2015218"/>
            <a:chExt cx="9021810" cy="280934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A1645E9-EE0B-A240-F60D-EA16267D4B60}"/>
                </a:ext>
              </a:extLst>
            </p:cNvPr>
            <p:cNvSpPr/>
            <p:nvPr/>
          </p:nvSpPr>
          <p:spPr>
            <a:xfrm>
              <a:off x="4567765" y="2015218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Am Arbeitsmarkt verfügbare ExpertInnen mit provider-spezifischem Know-how.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850DF8F-1F01-5F81-0774-5DFE496BCC1F}"/>
                </a:ext>
              </a:extLst>
            </p:cNvPr>
            <p:cNvSpPr/>
            <p:nvPr/>
          </p:nvSpPr>
          <p:spPr>
            <a:xfrm>
              <a:off x="2387602" y="2015218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Experten Netzwerk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28F28D7-0D07-F847-6B86-3061C1546FA0}"/>
              </a:ext>
            </a:extLst>
          </p:cNvPr>
          <p:cNvGrpSpPr/>
          <p:nvPr/>
        </p:nvGrpSpPr>
        <p:grpSpPr>
          <a:xfrm>
            <a:off x="2387602" y="2111545"/>
            <a:ext cx="9021810" cy="280934"/>
            <a:chOff x="2387602" y="2312086"/>
            <a:chExt cx="9021810" cy="280934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FA9BCF5-98A8-0408-5771-C345F7E528A6}"/>
                </a:ext>
              </a:extLst>
            </p:cNvPr>
            <p:cNvSpPr/>
            <p:nvPr/>
          </p:nvSpPr>
          <p:spPr>
            <a:xfrm>
              <a:off x="4567765" y="2312086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Beratungs- und Implementierungspartner zur Durchführung der Migrationen.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D246AF3-A983-ADDF-F3E0-226EE9FF058C}"/>
                </a:ext>
              </a:extLst>
            </p:cNvPr>
            <p:cNvSpPr/>
            <p:nvPr/>
          </p:nvSpPr>
          <p:spPr>
            <a:xfrm>
              <a:off x="2387602" y="2312086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Partner-Netzwerk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34C8A55-DA82-2D7A-6284-6BCE513AF5E5}"/>
              </a:ext>
            </a:extLst>
          </p:cNvPr>
          <p:cNvGrpSpPr/>
          <p:nvPr/>
        </p:nvGrpSpPr>
        <p:grpSpPr>
          <a:xfrm>
            <a:off x="2387602" y="3904951"/>
            <a:ext cx="9021810" cy="280934"/>
            <a:chOff x="2387602" y="516888"/>
            <a:chExt cx="9021810" cy="28093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95EFBEE-819B-0D84-732D-350ED735F0E9}"/>
                </a:ext>
              </a:extLst>
            </p:cNvPr>
            <p:cNvSpPr/>
            <p:nvPr/>
          </p:nvSpPr>
          <p:spPr>
            <a:xfrm>
              <a:off x="4567765" y="516888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Data Platform, Business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Intelligence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 Services, Data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Governance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, Datenextraktion und –Analyse,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MLOps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, …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E620841-5BB0-D693-B7F2-D6DCF103D2CD}"/>
                </a:ext>
              </a:extLst>
            </p:cNvPr>
            <p:cNvSpPr/>
            <p:nvPr/>
          </p:nvSpPr>
          <p:spPr>
            <a:xfrm>
              <a:off x="2387602" y="516888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Data &amp; Analytics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B8C3DE0-9AB3-03AC-E7E5-277783685436}"/>
              </a:ext>
            </a:extLst>
          </p:cNvPr>
          <p:cNvGrpSpPr/>
          <p:nvPr/>
        </p:nvGrpSpPr>
        <p:grpSpPr>
          <a:xfrm>
            <a:off x="2387602" y="1812644"/>
            <a:ext cx="9021810" cy="280934"/>
            <a:chOff x="2387602" y="2608953"/>
            <a:chExt cx="9021810" cy="280934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801037A-E185-7266-D104-9B33D18F3ED6}"/>
                </a:ext>
              </a:extLst>
            </p:cNvPr>
            <p:cNvSpPr/>
            <p:nvPr/>
          </p:nvSpPr>
          <p:spPr>
            <a:xfrm>
              <a:off x="4567765" y="2608953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Umfangreiche Sales- und Marketing-Abteilungen mit relevantem Budget.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FA58C36-BE50-251B-C3DB-BA52F3C377C0}"/>
                </a:ext>
              </a:extLst>
            </p:cNvPr>
            <p:cNvSpPr/>
            <p:nvPr/>
          </p:nvSpPr>
          <p:spPr>
            <a:xfrm>
              <a:off x="2387602" y="2608953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Go-</a:t>
              </a: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</a:rPr>
                <a:t>to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-Market Power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6B79D65-2386-C352-1191-A7D225F12E6A}"/>
              </a:ext>
            </a:extLst>
          </p:cNvPr>
          <p:cNvGrpSpPr/>
          <p:nvPr/>
        </p:nvGrpSpPr>
        <p:grpSpPr>
          <a:xfrm>
            <a:off x="2387602" y="4502753"/>
            <a:ext cx="9021810" cy="280934"/>
            <a:chOff x="2387602" y="1538918"/>
            <a:chExt cx="9021810" cy="280934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963D9097-48CB-D9C2-5CF1-29A4657CBC94}"/>
                </a:ext>
              </a:extLst>
            </p:cNvPr>
            <p:cNvSpPr/>
            <p:nvPr/>
          </p:nvSpPr>
          <p:spPr>
            <a:xfrm>
              <a:off x="2387602" y="1538918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Enterprise </a:t>
              </a: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</a:rPr>
                <a:t>Governance</a:t>
              </a:r>
              <a:endParaRPr lang="de-DE" sz="1400" dirty="0">
                <a:solidFill>
                  <a:schemeClr val="tx1"/>
                </a:solidFill>
                <a:latin typeface="Gilroy Bold" panose="00000800000000000000" pitchFamily="50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8B521C8-EBD9-5F29-775C-8E05467A632D}"/>
                </a:ext>
              </a:extLst>
            </p:cNvPr>
            <p:cNvSpPr/>
            <p:nvPr/>
          </p:nvSpPr>
          <p:spPr>
            <a:xfrm>
              <a:off x="4567765" y="1538918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Tools für Zugriffsrechte, Abrechnung, komplexe Rollen/Rechte-Varianten, Monitoring, Lizenzmanagement, …</a:t>
              </a:r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D56165D9-DE21-A105-6AEC-03435CC4A142}"/>
              </a:ext>
            </a:extLst>
          </p:cNvPr>
          <p:cNvSpPr/>
          <p:nvPr/>
        </p:nvSpPr>
        <p:spPr>
          <a:xfrm>
            <a:off x="782587" y="5281704"/>
            <a:ext cx="1590199" cy="697588"/>
          </a:xfrm>
          <a:prstGeom prst="rect">
            <a:avLst/>
          </a:prstGeom>
          <a:gradFill>
            <a:gsLst>
              <a:gs pos="0">
                <a:srgbClr val="24744E"/>
              </a:gs>
              <a:gs pos="100000">
                <a:srgbClr val="33BA78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IT-Basis-Dienste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28BBAB5-6D07-122F-C950-4A9779FF2404}"/>
              </a:ext>
            </a:extLst>
          </p:cNvPr>
          <p:cNvSpPr/>
          <p:nvPr/>
        </p:nvSpPr>
        <p:spPr>
          <a:xfrm>
            <a:off x="782588" y="2710321"/>
            <a:ext cx="1590199" cy="2551628"/>
          </a:xfrm>
          <a:prstGeom prst="rect">
            <a:avLst/>
          </a:prstGeom>
          <a:gradFill>
            <a:gsLst>
              <a:gs pos="51400">
                <a:srgbClr val="35CA85"/>
              </a:gs>
              <a:gs pos="0">
                <a:srgbClr val="33BA78"/>
              </a:gs>
              <a:gs pos="100000">
                <a:srgbClr val="39C5C9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Komfort- Services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56F97D5-A98D-294F-C8AE-7FE7391D7D15}"/>
              </a:ext>
            </a:extLst>
          </p:cNvPr>
          <p:cNvSpPr/>
          <p:nvPr/>
        </p:nvSpPr>
        <p:spPr>
          <a:xfrm>
            <a:off x="782588" y="1815897"/>
            <a:ext cx="1590199" cy="874668"/>
          </a:xfrm>
          <a:prstGeom prst="rect">
            <a:avLst/>
          </a:prstGeom>
          <a:gradFill>
            <a:gsLst>
              <a:gs pos="0">
                <a:srgbClr val="39C5C9"/>
              </a:gs>
              <a:gs pos="100000">
                <a:srgbClr val="6FA2DF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Multi-</a:t>
            </a:r>
            <a:r>
              <a:rPr lang="de-DE" dirty="0" err="1">
                <a:latin typeface="Gilroy Bold" panose="00000800000000000000" pitchFamily="50" charset="0"/>
              </a:rPr>
              <a:t>plikatoren</a:t>
            </a:r>
            <a:endParaRPr lang="de-DE" dirty="0">
              <a:latin typeface="Gilroy Bold" panose="00000800000000000000" pitchFamily="50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C52DE7B-128D-85E5-108B-9EFCA675FBF8}"/>
              </a:ext>
            </a:extLst>
          </p:cNvPr>
          <p:cNvGrpSpPr/>
          <p:nvPr/>
        </p:nvGrpSpPr>
        <p:grpSpPr>
          <a:xfrm>
            <a:off x="2387602" y="3008248"/>
            <a:ext cx="9021810" cy="280934"/>
            <a:chOff x="2387602" y="1410236"/>
            <a:chExt cx="9021810" cy="280934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E3A373F2-3290-6377-B592-2396C11CA109}"/>
                </a:ext>
              </a:extLst>
            </p:cNvPr>
            <p:cNvSpPr/>
            <p:nvPr/>
          </p:nvSpPr>
          <p:spPr>
            <a:xfrm>
              <a:off x="4567765" y="1410236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SDKs &amp; Frameworks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for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 AR, VR, Gaming, IOT, Robotik, CI/CD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tools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, …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AEE9FC-03DC-8586-68D2-3B5C4843AA62}"/>
                </a:ext>
              </a:extLst>
            </p:cNvPr>
            <p:cNvSpPr/>
            <p:nvPr/>
          </p:nvSpPr>
          <p:spPr>
            <a:xfrm>
              <a:off x="2387602" y="1410236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Developer Frameworks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7AAF074-EAEE-A020-06E4-0715DC7E69EF}"/>
              </a:ext>
            </a:extLst>
          </p:cNvPr>
          <p:cNvGrpSpPr/>
          <p:nvPr/>
        </p:nvGrpSpPr>
        <p:grpSpPr>
          <a:xfrm>
            <a:off x="2387602" y="3606050"/>
            <a:ext cx="9021810" cy="280934"/>
            <a:chOff x="2387602" y="813755"/>
            <a:chExt cx="9021810" cy="280934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C289DEA-5D18-5AF5-A96A-B18837B46F2C}"/>
                </a:ext>
              </a:extLst>
            </p:cNvPr>
            <p:cNvSpPr/>
            <p:nvPr/>
          </p:nvSpPr>
          <p:spPr>
            <a:xfrm>
              <a:off x="4567765" y="813755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Message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broker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, IoT App Platform, Edge </a:t>
              </a:r>
              <a:r>
                <a:rPr lang="de-DE" sz="105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Deployment</a:t>
              </a:r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 Services, …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BDF2BD5-BB39-F131-A048-6BB341DD5C3C}"/>
                </a:ext>
              </a:extLst>
            </p:cNvPr>
            <p:cNvSpPr/>
            <p:nvPr/>
          </p:nvSpPr>
          <p:spPr>
            <a:xfrm>
              <a:off x="2387602" y="813755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Internet-</a:t>
              </a:r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</a:rPr>
                <a:t>of</a:t>
              </a:r>
              <a:r>
                <a:rPr lang="de-DE" sz="1400" dirty="0">
                  <a:solidFill>
                    <a:schemeClr val="tx1"/>
                  </a:solidFill>
                  <a:latin typeface="Gilroy Bold" panose="00000800000000000000" pitchFamily="50" charset="0"/>
                </a:rPr>
                <a:t>-things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2FE6875-7C32-E3FC-0B59-4DE7837DDEC5}"/>
              </a:ext>
            </a:extLst>
          </p:cNvPr>
          <p:cNvGrpSpPr/>
          <p:nvPr/>
        </p:nvGrpSpPr>
        <p:grpSpPr>
          <a:xfrm>
            <a:off x="2387602" y="2709347"/>
            <a:ext cx="9021810" cy="280934"/>
            <a:chOff x="2387602" y="1712727"/>
            <a:chExt cx="9021810" cy="280934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34DB4113-27E1-935B-C4F6-C60CB8D9DAB0}"/>
                </a:ext>
              </a:extLst>
            </p:cNvPr>
            <p:cNvSpPr/>
            <p:nvPr/>
          </p:nvSpPr>
          <p:spPr>
            <a:xfrm>
              <a:off x="4567765" y="1712727"/>
              <a:ext cx="6841647" cy="2809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tx1"/>
                  </a:solidFill>
                  <a:latin typeface="Gilroy" panose="00000500000000000000" pitchFamily="50" charset="0"/>
                </a:rPr>
                <a:t>Intensive Service-Dokumentation, Architektur-Richtlinien, Best-Practice-Kataloge (CAFs), …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66193364-DD3E-52D8-30CE-817416D77E27}"/>
                </a:ext>
              </a:extLst>
            </p:cNvPr>
            <p:cNvSpPr/>
            <p:nvPr/>
          </p:nvSpPr>
          <p:spPr>
            <a:xfrm>
              <a:off x="2387602" y="1712727"/>
              <a:ext cx="2165348" cy="280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400" dirty="0" err="1">
                  <a:solidFill>
                    <a:schemeClr val="tx1"/>
                  </a:solidFill>
                  <a:latin typeface="Gilroy Bold" panose="00000800000000000000" pitchFamily="50" charset="0"/>
                </a:rPr>
                <a:t>Documentation</a:t>
              </a:r>
              <a:endParaRPr lang="de-DE" sz="1400" dirty="0">
                <a:solidFill>
                  <a:schemeClr val="tx1"/>
                </a:solidFill>
                <a:latin typeface="Gilroy Bold" panose="000008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05292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7DCFD-7A8C-86FD-D0D1-51EA8F7B9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Cloud hat viele Komponenten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D762E13-37B0-AB01-090E-819094FF8623}"/>
              </a:ext>
            </a:extLst>
          </p:cNvPr>
          <p:cNvSpPr/>
          <p:nvPr/>
        </p:nvSpPr>
        <p:spPr>
          <a:xfrm>
            <a:off x="2387602" y="5698358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Infrastruktur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3102FAD-2800-B2E4-39CD-EE72E606D1FB}"/>
              </a:ext>
            </a:extLst>
          </p:cNvPr>
          <p:cNvSpPr/>
          <p:nvPr/>
        </p:nvSpPr>
        <p:spPr>
          <a:xfrm>
            <a:off x="2387602" y="5399456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Basic Middleware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FA504AC-A1B7-96FD-8495-BCF8FA5412F9}"/>
              </a:ext>
            </a:extLst>
          </p:cNvPr>
          <p:cNvSpPr/>
          <p:nvPr/>
        </p:nvSpPr>
        <p:spPr>
          <a:xfrm>
            <a:off x="2387602" y="5100555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 err="1">
                <a:solidFill>
                  <a:schemeClr val="tx1"/>
                </a:solidFill>
                <a:latin typeface="Gilroy Bold" panose="00000800000000000000" pitchFamily="50" charset="0"/>
              </a:rPr>
              <a:t>Advanced</a:t>
            </a:r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 Middleware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80F4751-44CD-7E3B-AB37-8515F951F595}"/>
              </a:ext>
            </a:extLst>
          </p:cNvPr>
          <p:cNvSpPr/>
          <p:nvPr/>
        </p:nvSpPr>
        <p:spPr>
          <a:xfrm>
            <a:off x="2387602" y="4801654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Identity Services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1024F23-14A2-DF0B-7404-14A767DA86F2}"/>
              </a:ext>
            </a:extLst>
          </p:cNvPr>
          <p:cNvSpPr/>
          <p:nvPr/>
        </p:nvSpPr>
        <p:spPr>
          <a:xfrm>
            <a:off x="2387602" y="3307149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 err="1">
                <a:solidFill>
                  <a:schemeClr val="tx1"/>
                </a:solidFill>
                <a:latin typeface="Gilroy Bold" panose="00000800000000000000" pitchFamily="50" charset="0"/>
              </a:rPr>
              <a:t>Application</a:t>
            </a:r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 Services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A48377D-B1BC-33B0-4401-A9D7FB1C6879}"/>
              </a:ext>
            </a:extLst>
          </p:cNvPr>
          <p:cNvSpPr/>
          <p:nvPr/>
        </p:nvSpPr>
        <p:spPr>
          <a:xfrm>
            <a:off x="2387602" y="4203852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 err="1">
                <a:solidFill>
                  <a:schemeClr val="tx1"/>
                </a:solidFill>
                <a:latin typeface="Gilroy Bold" panose="00000800000000000000" pitchFamily="50" charset="0"/>
              </a:rPr>
              <a:t>Workplace</a:t>
            </a:r>
            <a:endParaRPr lang="de-DE" sz="1400" dirty="0">
              <a:solidFill>
                <a:schemeClr val="tx1"/>
              </a:solidFill>
              <a:latin typeface="Gilroy Bold" panose="00000800000000000000" pitchFamily="50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850DF8F-1F01-5F81-0774-5DFE496BCC1F}"/>
              </a:ext>
            </a:extLst>
          </p:cNvPr>
          <p:cNvSpPr/>
          <p:nvPr/>
        </p:nvSpPr>
        <p:spPr>
          <a:xfrm>
            <a:off x="2387602" y="2410446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Experten Netzwerk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D246AF3-A983-ADDF-F3E0-226EE9FF058C}"/>
              </a:ext>
            </a:extLst>
          </p:cNvPr>
          <p:cNvSpPr/>
          <p:nvPr/>
        </p:nvSpPr>
        <p:spPr>
          <a:xfrm>
            <a:off x="2387602" y="2111545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Partner-Netzwerk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E620841-5BB0-D693-B7F2-D6DCF103D2CD}"/>
              </a:ext>
            </a:extLst>
          </p:cNvPr>
          <p:cNvSpPr/>
          <p:nvPr/>
        </p:nvSpPr>
        <p:spPr>
          <a:xfrm>
            <a:off x="2387602" y="3904951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Data &amp; Analytics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FA58C36-BE50-251B-C3DB-BA52F3C377C0}"/>
              </a:ext>
            </a:extLst>
          </p:cNvPr>
          <p:cNvSpPr/>
          <p:nvPr/>
        </p:nvSpPr>
        <p:spPr>
          <a:xfrm>
            <a:off x="2387602" y="1812644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Go-</a:t>
            </a:r>
            <a:r>
              <a:rPr lang="de-DE" sz="1400" dirty="0" err="1">
                <a:solidFill>
                  <a:schemeClr val="tx1"/>
                </a:solidFill>
                <a:latin typeface="Gilroy Bold" panose="00000800000000000000" pitchFamily="50" charset="0"/>
              </a:rPr>
              <a:t>to</a:t>
            </a:r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-Market Power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63D9097-48CB-D9C2-5CF1-29A4657CBC94}"/>
              </a:ext>
            </a:extLst>
          </p:cNvPr>
          <p:cNvSpPr/>
          <p:nvPr/>
        </p:nvSpPr>
        <p:spPr>
          <a:xfrm>
            <a:off x="2387602" y="4502753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Enterprise </a:t>
            </a:r>
            <a:r>
              <a:rPr lang="de-DE" sz="1400" dirty="0" err="1">
                <a:solidFill>
                  <a:schemeClr val="tx1"/>
                </a:solidFill>
                <a:latin typeface="Gilroy Bold" panose="00000800000000000000" pitchFamily="50" charset="0"/>
              </a:rPr>
              <a:t>Governance</a:t>
            </a:r>
            <a:endParaRPr lang="de-DE" sz="1400" dirty="0">
              <a:solidFill>
                <a:schemeClr val="tx1"/>
              </a:solidFill>
              <a:latin typeface="Gilroy Bold" panose="00000800000000000000" pitchFamily="50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56165D9-DE21-A105-6AEC-03435CC4A142}"/>
              </a:ext>
            </a:extLst>
          </p:cNvPr>
          <p:cNvSpPr/>
          <p:nvPr/>
        </p:nvSpPr>
        <p:spPr>
          <a:xfrm>
            <a:off x="782587" y="5281704"/>
            <a:ext cx="1590199" cy="697588"/>
          </a:xfrm>
          <a:prstGeom prst="rect">
            <a:avLst/>
          </a:prstGeom>
          <a:gradFill>
            <a:gsLst>
              <a:gs pos="0">
                <a:srgbClr val="24744E"/>
              </a:gs>
              <a:gs pos="100000">
                <a:srgbClr val="33BA78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IT-Basis-Dienste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28BBAB5-6D07-122F-C950-4A9779FF2404}"/>
              </a:ext>
            </a:extLst>
          </p:cNvPr>
          <p:cNvSpPr/>
          <p:nvPr/>
        </p:nvSpPr>
        <p:spPr>
          <a:xfrm>
            <a:off x="782588" y="2710321"/>
            <a:ext cx="1590199" cy="2551628"/>
          </a:xfrm>
          <a:prstGeom prst="rect">
            <a:avLst/>
          </a:prstGeom>
          <a:gradFill>
            <a:gsLst>
              <a:gs pos="51400">
                <a:srgbClr val="35CA85"/>
              </a:gs>
              <a:gs pos="0">
                <a:srgbClr val="33BA78"/>
              </a:gs>
              <a:gs pos="100000">
                <a:srgbClr val="39C5C9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Komfort- Services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56F97D5-A98D-294F-C8AE-7FE7391D7D15}"/>
              </a:ext>
            </a:extLst>
          </p:cNvPr>
          <p:cNvSpPr/>
          <p:nvPr/>
        </p:nvSpPr>
        <p:spPr>
          <a:xfrm>
            <a:off x="782588" y="1815897"/>
            <a:ext cx="1590199" cy="874668"/>
          </a:xfrm>
          <a:prstGeom prst="rect">
            <a:avLst/>
          </a:prstGeom>
          <a:gradFill>
            <a:gsLst>
              <a:gs pos="0">
                <a:srgbClr val="39C5C9"/>
              </a:gs>
              <a:gs pos="100000">
                <a:srgbClr val="6FA2DF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Multi-</a:t>
            </a:r>
            <a:r>
              <a:rPr lang="de-DE" dirty="0" err="1">
                <a:latin typeface="Gilroy Bold" panose="00000800000000000000" pitchFamily="50" charset="0"/>
              </a:rPr>
              <a:t>plikatoren</a:t>
            </a:r>
            <a:endParaRPr lang="de-DE" dirty="0">
              <a:latin typeface="Gilroy Bold" panose="00000800000000000000" pitchFamily="50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1AEE9FC-03DC-8586-68D2-3B5C4843AA62}"/>
              </a:ext>
            </a:extLst>
          </p:cNvPr>
          <p:cNvSpPr/>
          <p:nvPr/>
        </p:nvSpPr>
        <p:spPr>
          <a:xfrm>
            <a:off x="2387602" y="3008248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Developer Frameworks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BDF2BD5-BB39-F131-A048-6BB341DD5C3C}"/>
              </a:ext>
            </a:extLst>
          </p:cNvPr>
          <p:cNvSpPr/>
          <p:nvPr/>
        </p:nvSpPr>
        <p:spPr>
          <a:xfrm>
            <a:off x="2387602" y="3606050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Internet-</a:t>
            </a:r>
            <a:r>
              <a:rPr lang="de-DE" sz="1400" dirty="0" err="1">
                <a:solidFill>
                  <a:schemeClr val="tx1"/>
                </a:solidFill>
                <a:latin typeface="Gilroy Bold" panose="00000800000000000000" pitchFamily="50" charset="0"/>
              </a:rPr>
              <a:t>of</a:t>
            </a:r>
            <a:r>
              <a:rPr lang="de-DE" sz="1400" dirty="0">
                <a:solidFill>
                  <a:schemeClr val="tx1"/>
                </a:solidFill>
                <a:latin typeface="Gilroy Bold" panose="00000800000000000000" pitchFamily="50" charset="0"/>
              </a:rPr>
              <a:t>-things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66193364-DD3E-52D8-30CE-817416D77E27}"/>
              </a:ext>
            </a:extLst>
          </p:cNvPr>
          <p:cNvSpPr/>
          <p:nvPr/>
        </p:nvSpPr>
        <p:spPr>
          <a:xfrm>
            <a:off x="2387602" y="2709347"/>
            <a:ext cx="2165348" cy="2809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dirty="0" err="1">
                <a:solidFill>
                  <a:schemeClr val="tx1"/>
                </a:solidFill>
                <a:latin typeface="Gilroy Bold" panose="00000800000000000000" pitchFamily="50" charset="0"/>
              </a:rPr>
              <a:t>Documentation</a:t>
            </a:r>
            <a:endParaRPr lang="de-DE" sz="1400" dirty="0">
              <a:solidFill>
                <a:schemeClr val="tx1"/>
              </a:solidFill>
              <a:latin typeface="Gilroy Bold" panose="00000800000000000000" pitchFamily="50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5A9476-B3EC-A989-93A6-61762467422C}"/>
              </a:ext>
            </a:extLst>
          </p:cNvPr>
          <p:cNvSpPr/>
          <p:nvPr/>
        </p:nvSpPr>
        <p:spPr>
          <a:xfrm>
            <a:off x="5030774" y="2229283"/>
            <a:ext cx="2900417" cy="362326"/>
          </a:xfrm>
          <a:prstGeom prst="rect">
            <a:avLst/>
          </a:prstGeom>
          <a:gradFill>
            <a:gsLst>
              <a:gs pos="0">
                <a:srgbClr val="6FA2DF"/>
              </a:gs>
              <a:gs pos="100000">
                <a:srgbClr val="B673FD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latin typeface="Gilroy Bold" panose="00000800000000000000" pitchFamily="50" charset="0"/>
              </a:rPr>
              <a:t>Hyperscaler</a:t>
            </a:r>
            <a:r>
              <a:rPr lang="de-DE" sz="1400" dirty="0">
                <a:latin typeface="Gilroy Bold" panose="00000800000000000000" pitchFamily="50" charset="0"/>
              </a:rPr>
              <a:t> </a:t>
            </a:r>
            <a:r>
              <a:rPr lang="de-DE" sz="1400" dirty="0" err="1">
                <a:latin typeface="Gilroy Bold" panose="00000800000000000000" pitchFamily="50" charset="0"/>
              </a:rPr>
              <a:t>Ecosystems</a:t>
            </a:r>
            <a:r>
              <a:rPr lang="de-DE" sz="1400" dirty="0">
                <a:latin typeface="Gilroy Bold" panose="00000800000000000000" pitchFamily="50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48C869-3879-F76E-464A-AAEDD6937D2D}"/>
              </a:ext>
            </a:extLst>
          </p:cNvPr>
          <p:cNvSpPr/>
          <p:nvPr/>
        </p:nvSpPr>
        <p:spPr>
          <a:xfrm>
            <a:off x="5262831" y="5387278"/>
            <a:ext cx="2668359" cy="362325"/>
          </a:xfrm>
          <a:prstGeom prst="rect">
            <a:avLst/>
          </a:prstGeom>
          <a:gradFill>
            <a:gsLst>
              <a:gs pos="0">
                <a:srgbClr val="24744E"/>
              </a:gs>
              <a:gs pos="100000">
                <a:srgbClr val="33BA78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latin typeface="Gilroy Bold" panose="00000800000000000000" pitchFamily="50" charset="0"/>
              </a:rPr>
              <a:t>Einfache Clouds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8A527F4B-EF47-43CC-5532-6930C10E3BD9}"/>
              </a:ext>
            </a:extLst>
          </p:cNvPr>
          <p:cNvSpPr/>
          <p:nvPr/>
        </p:nvSpPr>
        <p:spPr>
          <a:xfrm>
            <a:off x="4710680" y="1816552"/>
            <a:ext cx="237245" cy="4162740"/>
          </a:xfrm>
          <a:prstGeom prst="rightBrace">
            <a:avLst>
              <a:gd name="adj1" fmla="val 85953"/>
              <a:gd name="adj2" fmla="val 14045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ight Brace 20">
            <a:extLst>
              <a:ext uri="{FF2B5EF4-FFF2-40B4-BE49-F238E27FC236}">
                <a16:creationId xmlns:a16="http://schemas.microsoft.com/office/drawing/2014/main" id="{B9FB552F-697D-DD22-ADF1-7BE7538E8389}"/>
              </a:ext>
            </a:extLst>
          </p:cNvPr>
          <p:cNvSpPr/>
          <p:nvPr/>
        </p:nvSpPr>
        <p:spPr>
          <a:xfrm>
            <a:off x="4985668" y="5174195"/>
            <a:ext cx="156513" cy="805097"/>
          </a:xfrm>
          <a:prstGeom prst="rightBrace">
            <a:avLst>
              <a:gd name="adj1" fmla="val 85953"/>
              <a:gd name="adj2" fmla="val 48955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6888543-5F22-08D8-3DB6-C2A46A49BB42}"/>
              </a:ext>
            </a:extLst>
          </p:cNvPr>
          <p:cNvSpPr txBox="1"/>
          <p:nvPr/>
        </p:nvSpPr>
        <p:spPr>
          <a:xfrm>
            <a:off x="6382374" y="2615465"/>
            <a:ext cx="1576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200" dirty="0">
                <a:latin typeface="Gilroy" panose="00000500000000000000" pitchFamily="50" charset="0"/>
              </a:rPr>
              <a:t>+ globale Präsenz </a:t>
            </a:r>
            <a:br>
              <a:rPr lang="de-DE" sz="1200" dirty="0">
                <a:latin typeface="Gilroy" panose="00000500000000000000" pitchFamily="50" charset="0"/>
              </a:rPr>
            </a:br>
            <a:r>
              <a:rPr lang="de-DE" sz="1200" dirty="0">
                <a:latin typeface="Gilroy" panose="00000500000000000000" pitchFamily="50" charset="0"/>
              </a:rPr>
              <a:t>+ eigene Netzwerke</a:t>
            </a:r>
          </a:p>
        </p:txBody>
      </p:sp>
      <p:sp>
        <p:nvSpPr>
          <p:cNvPr id="24" name="Arrow: Pentagon 23">
            <a:extLst>
              <a:ext uri="{FF2B5EF4-FFF2-40B4-BE49-F238E27FC236}">
                <a16:creationId xmlns:a16="http://schemas.microsoft.com/office/drawing/2014/main" id="{41BA4456-FA89-9E0E-060A-1F92FE03B326}"/>
              </a:ext>
            </a:extLst>
          </p:cNvPr>
          <p:cNvSpPr/>
          <p:nvPr/>
        </p:nvSpPr>
        <p:spPr>
          <a:xfrm flipH="1">
            <a:off x="8413139" y="1962094"/>
            <a:ext cx="2574381" cy="896703"/>
          </a:xfrm>
          <a:prstGeom prst="homePlate">
            <a:avLst>
              <a:gd name="adj" fmla="val 1069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Gilroy Bold" panose="00000800000000000000" pitchFamily="50" charset="0"/>
              </a:rPr>
              <a:t>AWS, Azure, GCP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C3A0611E-DC12-5C26-ED15-71549BE7F9AA}"/>
              </a:ext>
            </a:extLst>
          </p:cNvPr>
          <p:cNvSpPr/>
          <p:nvPr/>
        </p:nvSpPr>
        <p:spPr>
          <a:xfrm flipH="1">
            <a:off x="8413139" y="5588139"/>
            <a:ext cx="2645385" cy="501372"/>
          </a:xfrm>
          <a:prstGeom prst="homePlate">
            <a:avLst>
              <a:gd name="adj" fmla="val 2556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Gilroy" panose="00000500000000000000" pitchFamily="50" charset="0"/>
              </a:rPr>
              <a:t>~50.000 deutsche Data Center</a:t>
            </a:r>
          </a:p>
        </p:txBody>
      </p:sp>
    </p:spTree>
    <p:extLst>
      <p:ext uri="{BB962C8B-B14F-4D97-AF65-F5344CB8AC3E}">
        <p14:creationId xmlns:p14="http://schemas.microsoft.com/office/powerpoint/2010/main" val="1619571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BC2EF16F-E90A-D757-D561-33A98AF424F2}"/>
              </a:ext>
            </a:extLst>
          </p:cNvPr>
          <p:cNvSpPr/>
          <p:nvPr/>
        </p:nvSpPr>
        <p:spPr>
          <a:xfrm>
            <a:off x="653143" y="2519265"/>
            <a:ext cx="7053943" cy="254725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21F284E-D07A-B6B8-5CFC-BE45FE2CE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Instagram bediente 30 Millionen Nutzer weltweit </a:t>
            </a:r>
            <a:br>
              <a:rPr lang="de-DE" dirty="0"/>
            </a:br>
            <a:r>
              <a:rPr lang="de-DE" dirty="0"/>
              <a:t>mit nur 8 Mitarbeitenden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81BC45DE-8F2D-052F-F727-8082731FBA80}"/>
              </a:ext>
            </a:extLst>
          </p:cNvPr>
          <p:cNvGrpSpPr/>
          <p:nvPr/>
        </p:nvGrpSpPr>
        <p:grpSpPr>
          <a:xfrm>
            <a:off x="815158" y="2732034"/>
            <a:ext cx="6621339" cy="2122953"/>
            <a:chOff x="3577219" y="1915109"/>
            <a:chExt cx="7724775" cy="2476740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9FF31676-96A6-BEFE-A27D-69A92B9DF2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77219" y="1915109"/>
              <a:ext cx="7724775" cy="487623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3A693389-B464-4C2C-44B5-AAD1CDABD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77219" y="2402732"/>
              <a:ext cx="7724775" cy="1989117"/>
            </a:xfrm>
            <a:prstGeom prst="rect">
              <a:avLst/>
            </a:prstGeom>
          </p:spPr>
        </p:pic>
      </p:grpSp>
      <p:pic>
        <p:nvPicPr>
          <p:cNvPr id="1026" name="Picture 2" descr="THE FIRST INSTAGRAM LOGO PNG 2010">
            <a:extLst>
              <a:ext uri="{FF2B5EF4-FFF2-40B4-BE49-F238E27FC236}">
                <a16:creationId xmlns:a16="http://schemas.microsoft.com/office/drawing/2014/main" id="{A0AFA54D-A322-BCC1-F051-6192CB594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0471" y="2309379"/>
            <a:ext cx="4686689" cy="312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915E124-03EE-1B6E-54D8-3233F6622B3A}"/>
              </a:ext>
            </a:extLst>
          </p:cNvPr>
          <p:cNvSpPr txBox="1"/>
          <p:nvPr/>
        </p:nvSpPr>
        <p:spPr>
          <a:xfrm>
            <a:off x="653143" y="5134456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Gilroy" panose="00000500000000000000" pitchFamily="50" charset="0"/>
                <a:hlinkClick r:id="rId6"/>
              </a:rPr>
              <a:t>Quelle</a:t>
            </a:r>
            <a:endParaRPr lang="de-DE" dirty="0"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651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colorful background&#10;&#10;Description automatically generated">
            <a:extLst>
              <a:ext uri="{FF2B5EF4-FFF2-40B4-BE49-F238E27FC236}">
                <a16:creationId xmlns:a16="http://schemas.microsoft.com/office/drawing/2014/main" id="{280F7144-9370-0E4D-BB6F-0E456453A3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5715" cap="flat">
            <a:noFill/>
            <a:prstDash val="solid"/>
            <a:miter/>
          </a:ln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430" y="3105833"/>
            <a:ext cx="7483138" cy="646331"/>
          </a:xfrm>
        </p:spPr>
        <p:txBody>
          <a:bodyPr/>
          <a:lstStyle/>
          <a:p>
            <a:r>
              <a:rPr lang="de-DE" sz="3600" dirty="0">
                <a:solidFill>
                  <a:schemeClr val="bg1"/>
                </a:solidFill>
                <a:latin typeface="Gilroy Bold" panose="00000800000000000000" pitchFamily="50" charset="0"/>
              </a:rPr>
              <a:t>Von der klassischen IT zur Cloud</a:t>
            </a:r>
          </a:p>
        </p:txBody>
      </p:sp>
    </p:spTree>
    <p:extLst>
      <p:ext uri="{BB962C8B-B14F-4D97-AF65-F5344CB8AC3E}">
        <p14:creationId xmlns:p14="http://schemas.microsoft.com/office/powerpoint/2010/main" val="22506074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52BB51-80EB-9529-71F9-97FEC60A6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Shopify</a:t>
            </a:r>
            <a:r>
              <a:rPr lang="de-DE" dirty="0"/>
              <a:t> rollte während COVID binnen </a:t>
            </a:r>
            <a:br>
              <a:rPr lang="de-DE" dirty="0"/>
            </a:br>
            <a:r>
              <a:rPr lang="de-DE" dirty="0"/>
              <a:t>kürzester Zeit neue Funktionen aus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CF60D64-9F8E-613D-49F5-77A0A4420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2033587"/>
            <a:ext cx="7162800" cy="279082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F587D3D-998D-C8B4-3194-FA67E1DBFD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1162" y="4491037"/>
            <a:ext cx="6962775" cy="107632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7E364E88-AAA8-D51D-C702-A058C97E1CB0}"/>
              </a:ext>
            </a:extLst>
          </p:cNvPr>
          <p:cNvSpPr/>
          <p:nvPr/>
        </p:nvSpPr>
        <p:spPr>
          <a:xfrm>
            <a:off x="2951799" y="4206337"/>
            <a:ext cx="875489" cy="204280"/>
          </a:xfrm>
          <a:prstGeom prst="rect">
            <a:avLst/>
          </a:prstGeom>
          <a:solidFill>
            <a:srgbClr val="AEE6AB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96D02E1-03DD-BBE7-57F0-7D94290B84A2}"/>
              </a:ext>
            </a:extLst>
          </p:cNvPr>
          <p:cNvSpPr txBox="1"/>
          <p:nvPr/>
        </p:nvSpPr>
        <p:spPr>
          <a:xfrm>
            <a:off x="4987925" y="6431352"/>
            <a:ext cx="70294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Quelle: Shopify rolls out new tools for online selling during COVID-19 | CBC News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9915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1F284E-D07A-B6B8-5CFC-BE45FE2CE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Innus</a:t>
            </a:r>
            <a:r>
              <a:rPr lang="de-DE" dirty="0"/>
              <a:t> entwickelte mit 7 Mitarbeitenden </a:t>
            </a:r>
            <a:br>
              <a:rPr lang="de-DE" dirty="0"/>
            </a:br>
            <a:r>
              <a:rPr lang="de-DE" dirty="0"/>
              <a:t>in 2 Jahren ein Core-Banking-System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C7F33C7-5953-B6F5-372B-464D0647CB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7659" y="1674708"/>
            <a:ext cx="6192841" cy="454829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D14EBFFC-CA52-7A92-29BD-886A6BD2492B}"/>
              </a:ext>
            </a:extLst>
          </p:cNvPr>
          <p:cNvSpPr txBox="1"/>
          <p:nvPr/>
        </p:nvSpPr>
        <p:spPr>
          <a:xfrm>
            <a:off x="8075246" y="1674708"/>
            <a:ext cx="354784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latin typeface="Gilroy" panose="00000500000000000000" pitchFamily="50" charset="0"/>
              </a:rPr>
              <a:t>Deutsches Startup, deutsches Rechenzentrum </a:t>
            </a:r>
          </a:p>
          <a:p>
            <a:pPr marL="174625" indent="-17462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latin typeface="Gilroy" panose="00000500000000000000" pitchFamily="50" charset="0"/>
              </a:rPr>
              <a:t>Einsatz von Open Source (</a:t>
            </a:r>
            <a:r>
              <a:rPr lang="de-DE" sz="1400" dirty="0" err="1">
                <a:latin typeface="Gilroy" panose="00000500000000000000" pitchFamily="50" charset="0"/>
              </a:rPr>
              <a:t>Kubernetes</a:t>
            </a:r>
            <a:r>
              <a:rPr lang="de-DE" sz="1400" dirty="0">
                <a:latin typeface="Gilroy" panose="00000500000000000000" pitchFamily="50" charset="0"/>
              </a:rPr>
              <a:t>, OpenStack)</a:t>
            </a:r>
          </a:p>
          <a:p>
            <a:pPr marL="174625" indent="-17462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latin typeface="Gilroy" panose="00000500000000000000" pitchFamily="50" charset="0"/>
              </a:rPr>
              <a:t>Mit 7 Mitarbeitenden und 2 Jahren Entwicklungszeit bis zum ersten Kunden</a:t>
            </a:r>
          </a:p>
          <a:p>
            <a:pPr marL="174625" indent="-17462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latin typeface="Gilroy" panose="00000500000000000000" pitchFamily="50" charset="0"/>
              </a:rPr>
              <a:t>Umfangreiche Features (Organisation, Produktmanagement, Buchführung, Revision, Vertrieb, Risikomanagement)</a:t>
            </a:r>
          </a:p>
          <a:p>
            <a:pPr marL="174625" indent="-17462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latin typeface="Gilroy" panose="00000500000000000000" pitchFamily="50" charset="0"/>
              </a:rPr>
              <a:t>Zertifiziert nach BAIT, BSI und IDW-Standards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de-DE" sz="1400" dirty="0">
              <a:latin typeface="Gilroy" panose="00000500000000000000" pitchFamily="50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E41A777-F0AF-9193-00D4-C6C409CCCA9F}"/>
              </a:ext>
            </a:extLst>
          </p:cNvPr>
          <p:cNvSpPr txBox="1"/>
          <p:nvPr/>
        </p:nvSpPr>
        <p:spPr>
          <a:xfrm>
            <a:off x="1613021" y="6305886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Gilroy" panose="00000500000000000000" pitchFamily="50" charset="0"/>
                <a:hlinkClick r:id="rId4"/>
              </a:rPr>
              <a:t>Quelle</a:t>
            </a:r>
            <a:endParaRPr lang="de-DE" dirty="0">
              <a:latin typeface="Gilroy" panose="00000500000000000000" pitchFamily="50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9968FD3-9E46-0B1F-01ED-2F8EC71945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909" y="3531394"/>
            <a:ext cx="1684031" cy="246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7062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F8EEAE-67FF-F4C1-7DAD-283E74E9B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Pokemon</a:t>
            </a:r>
            <a:r>
              <a:rPr lang="de-DE" dirty="0"/>
              <a:t> Go skalierte binnen 2 Wochen global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DB983E2-5280-2B23-9AE3-8BF06D433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3550" y="1597025"/>
            <a:ext cx="4945505" cy="396941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759270E8-2E94-C3AC-0897-E14F510B6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4754" y="1756443"/>
            <a:ext cx="3333750" cy="28003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458482D-0A11-6824-BD8B-896C856A0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6481" y="3872649"/>
            <a:ext cx="4085148" cy="229935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B56F70A-6D13-E246-22F1-342B73610B8E}"/>
              </a:ext>
            </a:extLst>
          </p:cNvPr>
          <p:cNvSpPr txBox="1"/>
          <p:nvPr/>
        </p:nvSpPr>
        <p:spPr>
          <a:xfrm>
            <a:off x="7515571" y="6449093"/>
            <a:ext cx="45255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Quelle: Bringing Pokémon GO to life on Google Cloud | Google Cloud Blog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9517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D5E6E-5F5B-043C-6AF0-4E8C3F99E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Welche Cloud für welche Anforderungen?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4D4BBE-23EE-96AC-BBB7-C14B035E70F0}"/>
              </a:ext>
            </a:extLst>
          </p:cNvPr>
          <p:cNvSpPr txBox="1"/>
          <p:nvPr/>
        </p:nvSpPr>
        <p:spPr>
          <a:xfrm>
            <a:off x="6095999" y="5435990"/>
            <a:ext cx="5165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de-DE" sz="1400" dirty="0">
                <a:latin typeface="Gilroy" panose="00000500000000000000" pitchFamily="50" charset="0"/>
              </a:rPr>
              <a:t>Erfüllung bestimmter Compliance-Anforderungen, Kontrolle im Betrieb, Detail-Optimierung der Infrastruktur oder der IT-Wertschöpfung, Optimierung laufender Kosten, schnelle Wechselfähigkeit, IT als Kerngeschäft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8FB180F-F67B-AD31-40AD-7C82741EEBB8}"/>
              </a:ext>
            </a:extLst>
          </p:cNvPr>
          <p:cNvGrpSpPr/>
          <p:nvPr/>
        </p:nvGrpSpPr>
        <p:grpSpPr>
          <a:xfrm>
            <a:off x="4348401" y="1643810"/>
            <a:ext cx="1590200" cy="4645230"/>
            <a:chOff x="9221737" y="1955145"/>
            <a:chExt cx="1590200" cy="416339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ADAE88A-12FF-4FB4-B52A-FACDB53E0E41}"/>
                </a:ext>
              </a:extLst>
            </p:cNvPr>
            <p:cNvSpPr/>
            <p:nvPr/>
          </p:nvSpPr>
          <p:spPr>
            <a:xfrm>
              <a:off x="9221737" y="5420952"/>
              <a:ext cx="1590199" cy="697588"/>
            </a:xfrm>
            <a:prstGeom prst="rect">
              <a:avLst/>
            </a:prstGeom>
            <a:gradFill>
              <a:gsLst>
                <a:gs pos="0">
                  <a:srgbClr val="24744E"/>
                </a:gs>
                <a:gs pos="100000">
                  <a:srgbClr val="33BA7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latin typeface="Gilroy Bold" panose="00000800000000000000" pitchFamily="50" charset="0"/>
                </a:rPr>
                <a:t>IT-Basis-Dienste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2EC0748-1927-51F6-12E6-DC90158C2DED}"/>
                </a:ext>
              </a:extLst>
            </p:cNvPr>
            <p:cNvSpPr/>
            <p:nvPr/>
          </p:nvSpPr>
          <p:spPr>
            <a:xfrm>
              <a:off x="9221738" y="2849569"/>
              <a:ext cx="1590199" cy="2551628"/>
            </a:xfrm>
            <a:prstGeom prst="rect">
              <a:avLst/>
            </a:prstGeom>
            <a:gradFill>
              <a:gsLst>
                <a:gs pos="51400">
                  <a:srgbClr val="35CA85"/>
                </a:gs>
                <a:gs pos="0">
                  <a:srgbClr val="33BA78"/>
                </a:gs>
                <a:gs pos="100000">
                  <a:srgbClr val="39C5C9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latin typeface="Gilroy Bold" panose="00000800000000000000" pitchFamily="50" charset="0"/>
                </a:rPr>
                <a:t>Komfort- Services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765327E-8109-3C4C-80C9-3D7FDEC65B6C}"/>
                </a:ext>
              </a:extLst>
            </p:cNvPr>
            <p:cNvSpPr/>
            <p:nvPr/>
          </p:nvSpPr>
          <p:spPr>
            <a:xfrm>
              <a:off x="9221738" y="1955145"/>
              <a:ext cx="1590199" cy="874668"/>
            </a:xfrm>
            <a:prstGeom prst="rect">
              <a:avLst/>
            </a:prstGeom>
            <a:gradFill>
              <a:gsLst>
                <a:gs pos="0">
                  <a:srgbClr val="39C5C9"/>
                </a:gs>
                <a:gs pos="100000">
                  <a:srgbClr val="6FA2DF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latin typeface="Gilroy Bold" panose="00000800000000000000" pitchFamily="50" charset="0"/>
                </a:rPr>
                <a:t>Multi-</a:t>
              </a:r>
              <a:r>
                <a:rPr lang="de-DE" dirty="0" err="1">
                  <a:latin typeface="Gilroy Bold" panose="00000800000000000000" pitchFamily="50" charset="0"/>
                </a:rPr>
                <a:t>plikatoren</a:t>
              </a:r>
              <a:endParaRPr lang="de-DE" dirty="0">
                <a:latin typeface="Gilroy Bold" panose="00000800000000000000" pitchFamily="50" charset="0"/>
              </a:endParaRPr>
            </a:p>
          </p:txBody>
        </p:sp>
      </p:grpSp>
      <p:sp>
        <p:nvSpPr>
          <p:cNvPr id="41" name="Graphic 39">
            <a:extLst>
              <a:ext uri="{FF2B5EF4-FFF2-40B4-BE49-F238E27FC236}">
                <a16:creationId xmlns:a16="http://schemas.microsoft.com/office/drawing/2014/main" id="{40599DB5-0C2B-4D17-7343-601D1194DB78}"/>
              </a:ext>
            </a:extLst>
          </p:cNvPr>
          <p:cNvSpPr/>
          <p:nvPr/>
        </p:nvSpPr>
        <p:spPr>
          <a:xfrm>
            <a:off x="2769962" y="5262235"/>
            <a:ext cx="1817280" cy="1108189"/>
          </a:xfrm>
          <a:custGeom>
            <a:avLst/>
            <a:gdLst>
              <a:gd name="connsiteX0" fmla="*/ 5353005 w 6172193"/>
              <a:gd name="connsiteY0" fmla="*/ 1730325 h 3664966"/>
              <a:gd name="connsiteX1" fmla="*/ 5353811 w 6172193"/>
              <a:gd name="connsiteY1" fmla="*/ 1716660 h 3664966"/>
              <a:gd name="connsiteX2" fmla="*/ 4212583 w 6172193"/>
              <a:gd name="connsiteY2" fmla="*/ 575432 h 3664966"/>
              <a:gd name="connsiteX3" fmla="*/ 3572846 w 6172193"/>
              <a:gd name="connsiteY3" fmla="*/ 771525 h 3664966"/>
              <a:gd name="connsiteX4" fmla="*/ 2249995 w 6172193"/>
              <a:gd name="connsiteY4" fmla="*/ 0 h 3664966"/>
              <a:gd name="connsiteX5" fmla="*/ 728147 w 6172193"/>
              <a:gd name="connsiteY5" fmla="*/ 1521847 h 3664966"/>
              <a:gd name="connsiteX6" fmla="*/ 746092 w 6172193"/>
              <a:gd name="connsiteY6" fmla="*/ 1743927 h 3664966"/>
              <a:gd name="connsiteX7" fmla="*/ 0 w 6172193"/>
              <a:gd name="connsiteY7" fmla="*/ 2690388 h 3664966"/>
              <a:gd name="connsiteX8" fmla="*/ 974578 w 6172193"/>
              <a:gd name="connsiteY8" fmla="*/ 3664967 h 3664966"/>
              <a:gd name="connsiteX9" fmla="*/ 5197620 w 6172193"/>
              <a:gd name="connsiteY9" fmla="*/ 3664967 h 3664966"/>
              <a:gd name="connsiteX10" fmla="*/ 6172194 w 6172193"/>
              <a:gd name="connsiteY10" fmla="*/ 2690388 h 3664966"/>
              <a:gd name="connsiteX11" fmla="*/ 5354040 w 6172193"/>
              <a:gd name="connsiteY11" fmla="*/ 1729468 h 3664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2193" h="3664966">
                <a:moveTo>
                  <a:pt x="5353005" y="1730325"/>
                </a:moveTo>
                <a:cubicBezTo>
                  <a:pt x="5353005" y="1725502"/>
                  <a:pt x="5353811" y="1721484"/>
                  <a:pt x="5353811" y="1716660"/>
                </a:cubicBezTo>
                <a:cubicBezTo>
                  <a:pt x="5353811" y="1086296"/>
                  <a:pt x="4842942" y="575432"/>
                  <a:pt x="4212583" y="575432"/>
                </a:cubicBezTo>
                <a:cubicBezTo>
                  <a:pt x="3975233" y="575432"/>
                  <a:pt x="3755028" y="648030"/>
                  <a:pt x="3572846" y="771525"/>
                </a:cubicBezTo>
                <a:cubicBezTo>
                  <a:pt x="3310847" y="311290"/>
                  <a:pt x="2817094" y="0"/>
                  <a:pt x="2249995" y="0"/>
                </a:cubicBezTo>
                <a:cubicBezTo>
                  <a:pt x="1409089" y="0"/>
                  <a:pt x="728147" y="681800"/>
                  <a:pt x="728147" y="1521847"/>
                </a:cubicBezTo>
                <a:cubicBezTo>
                  <a:pt x="728147" y="1597394"/>
                  <a:pt x="735645" y="1671329"/>
                  <a:pt x="746092" y="1743927"/>
                </a:cubicBezTo>
                <a:cubicBezTo>
                  <a:pt x="318273" y="1846797"/>
                  <a:pt x="0" y="2230953"/>
                  <a:pt x="0" y="2690388"/>
                </a:cubicBezTo>
                <a:cubicBezTo>
                  <a:pt x="0" y="3228849"/>
                  <a:pt x="436122" y="3664967"/>
                  <a:pt x="974578" y="3664967"/>
                </a:cubicBezTo>
                <a:lnTo>
                  <a:pt x="5197620" y="3664967"/>
                </a:lnTo>
                <a:cubicBezTo>
                  <a:pt x="5736082" y="3664967"/>
                  <a:pt x="6172194" y="3228844"/>
                  <a:pt x="6172194" y="2690388"/>
                </a:cubicBezTo>
                <a:cubicBezTo>
                  <a:pt x="6172194" y="2205504"/>
                  <a:pt x="5817520" y="1804220"/>
                  <a:pt x="5354040" y="1729468"/>
                </a:cubicBezTo>
                <a:close/>
              </a:path>
            </a:pathLst>
          </a:custGeom>
          <a:solidFill>
            <a:schemeClr val="bg1">
              <a:lumMod val="8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600" dirty="0">
              <a:solidFill>
                <a:sysClr val="windowText" lastClr="000000"/>
              </a:solidFill>
              <a:latin typeface="Gilroy Bold" panose="00000800000000000000" pitchFamily="50" charset="0"/>
            </a:endParaRPr>
          </a:p>
          <a:p>
            <a:pPr algn="ctr"/>
            <a:r>
              <a:rPr lang="de-DE" sz="1600" dirty="0">
                <a:solidFill>
                  <a:sysClr val="windowText" lastClr="000000"/>
                </a:solidFill>
                <a:latin typeface="Gilroy Bold" panose="00000800000000000000" pitchFamily="50" charset="0"/>
              </a:rPr>
              <a:t>Einfache </a:t>
            </a:r>
            <a:br>
              <a:rPr lang="de-DE" sz="1600" dirty="0">
                <a:solidFill>
                  <a:sysClr val="windowText" lastClr="000000"/>
                </a:solidFill>
                <a:latin typeface="Gilroy Bold" panose="00000800000000000000" pitchFamily="50" charset="0"/>
              </a:rPr>
            </a:br>
            <a:r>
              <a:rPr lang="de-DE" sz="1600" dirty="0">
                <a:solidFill>
                  <a:sysClr val="windowText" lastClr="000000"/>
                </a:solidFill>
                <a:latin typeface="Gilroy Bold" panose="00000800000000000000" pitchFamily="50" charset="0"/>
              </a:rPr>
              <a:t>Clouds</a:t>
            </a:r>
          </a:p>
        </p:txBody>
      </p:sp>
      <p:sp>
        <p:nvSpPr>
          <p:cNvPr id="42" name="Graphic 39">
            <a:extLst>
              <a:ext uri="{FF2B5EF4-FFF2-40B4-BE49-F238E27FC236}">
                <a16:creationId xmlns:a16="http://schemas.microsoft.com/office/drawing/2014/main" id="{85E47BEF-0A67-9CE5-0F64-0E98C7E28DA7}"/>
              </a:ext>
            </a:extLst>
          </p:cNvPr>
          <p:cNvSpPr/>
          <p:nvPr/>
        </p:nvSpPr>
        <p:spPr>
          <a:xfrm>
            <a:off x="1591840" y="1220769"/>
            <a:ext cx="3775289" cy="2160401"/>
          </a:xfrm>
          <a:custGeom>
            <a:avLst/>
            <a:gdLst>
              <a:gd name="connsiteX0" fmla="*/ 5353005 w 6172193"/>
              <a:gd name="connsiteY0" fmla="*/ 1730325 h 3664966"/>
              <a:gd name="connsiteX1" fmla="*/ 5353811 w 6172193"/>
              <a:gd name="connsiteY1" fmla="*/ 1716660 h 3664966"/>
              <a:gd name="connsiteX2" fmla="*/ 4212583 w 6172193"/>
              <a:gd name="connsiteY2" fmla="*/ 575432 h 3664966"/>
              <a:gd name="connsiteX3" fmla="*/ 3572846 w 6172193"/>
              <a:gd name="connsiteY3" fmla="*/ 771525 h 3664966"/>
              <a:gd name="connsiteX4" fmla="*/ 2249995 w 6172193"/>
              <a:gd name="connsiteY4" fmla="*/ 0 h 3664966"/>
              <a:gd name="connsiteX5" fmla="*/ 728147 w 6172193"/>
              <a:gd name="connsiteY5" fmla="*/ 1521847 h 3664966"/>
              <a:gd name="connsiteX6" fmla="*/ 746092 w 6172193"/>
              <a:gd name="connsiteY6" fmla="*/ 1743927 h 3664966"/>
              <a:gd name="connsiteX7" fmla="*/ 0 w 6172193"/>
              <a:gd name="connsiteY7" fmla="*/ 2690388 h 3664966"/>
              <a:gd name="connsiteX8" fmla="*/ 974578 w 6172193"/>
              <a:gd name="connsiteY8" fmla="*/ 3664967 h 3664966"/>
              <a:gd name="connsiteX9" fmla="*/ 5197620 w 6172193"/>
              <a:gd name="connsiteY9" fmla="*/ 3664967 h 3664966"/>
              <a:gd name="connsiteX10" fmla="*/ 6172194 w 6172193"/>
              <a:gd name="connsiteY10" fmla="*/ 2690388 h 3664966"/>
              <a:gd name="connsiteX11" fmla="*/ 5354040 w 6172193"/>
              <a:gd name="connsiteY11" fmla="*/ 1729468 h 3664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2193" h="3664966">
                <a:moveTo>
                  <a:pt x="5353005" y="1730325"/>
                </a:moveTo>
                <a:cubicBezTo>
                  <a:pt x="5353005" y="1725502"/>
                  <a:pt x="5353811" y="1721484"/>
                  <a:pt x="5353811" y="1716660"/>
                </a:cubicBezTo>
                <a:cubicBezTo>
                  <a:pt x="5353811" y="1086296"/>
                  <a:pt x="4842942" y="575432"/>
                  <a:pt x="4212583" y="575432"/>
                </a:cubicBezTo>
                <a:cubicBezTo>
                  <a:pt x="3975233" y="575432"/>
                  <a:pt x="3755028" y="648030"/>
                  <a:pt x="3572846" y="771525"/>
                </a:cubicBezTo>
                <a:cubicBezTo>
                  <a:pt x="3310847" y="311290"/>
                  <a:pt x="2817094" y="0"/>
                  <a:pt x="2249995" y="0"/>
                </a:cubicBezTo>
                <a:cubicBezTo>
                  <a:pt x="1409089" y="0"/>
                  <a:pt x="728147" y="681800"/>
                  <a:pt x="728147" y="1521847"/>
                </a:cubicBezTo>
                <a:cubicBezTo>
                  <a:pt x="728147" y="1597394"/>
                  <a:pt x="735645" y="1671329"/>
                  <a:pt x="746092" y="1743927"/>
                </a:cubicBezTo>
                <a:cubicBezTo>
                  <a:pt x="318273" y="1846797"/>
                  <a:pt x="0" y="2230953"/>
                  <a:pt x="0" y="2690388"/>
                </a:cubicBezTo>
                <a:cubicBezTo>
                  <a:pt x="0" y="3228849"/>
                  <a:pt x="436122" y="3664967"/>
                  <a:pt x="974578" y="3664967"/>
                </a:cubicBezTo>
                <a:lnTo>
                  <a:pt x="5197620" y="3664967"/>
                </a:lnTo>
                <a:cubicBezTo>
                  <a:pt x="5736082" y="3664967"/>
                  <a:pt x="6172194" y="3228844"/>
                  <a:pt x="6172194" y="2690388"/>
                </a:cubicBezTo>
                <a:cubicBezTo>
                  <a:pt x="6172194" y="2205504"/>
                  <a:pt x="5817520" y="1804220"/>
                  <a:pt x="5354040" y="1729468"/>
                </a:cubicBezTo>
                <a:close/>
              </a:path>
            </a:pathLst>
          </a:custGeom>
          <a:solidFill>
            <a:schemeClr val="bg1">
              <a:lumMod val="8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dirty="0">
              <a:solidFill>
                <a:sysClr val="windowText" lastClr="000000"/>
              </a:solidFill>
              <a:latin typeface="Gilroy Bold" panose="00000800000000000000" pitchFamily="50" charset="0"/>
            </a:endParaRPr>
          </a:p>
          <a:p>
            <a:pPr algn="ctr"/>
            <a:r>
              <a:rPr lang="de-DE" dirty="0" err="1">
                <a:solidFill>
                  <a:sysClr val="windowText" lastClr="000000"/>
                </a:solidFill>
                <a:latin typeface="Gilroy Bold" panose="00000800000000000000" pitchFamily="50" charset="0"/>
              </a:rPr>
              <a:t>Hyperscaler</a:t>
            </a:r>
            <a:br>
              <a:rPr lang="de-DE" dirty="0">
                <a:solidFill>
                  <a:sysClr val="windowText" lastClr="000000"/>
                </a:solidFill>
                <a:latin typeface="Gilroy Bold" panose="00000800000000000000" pitchFamily="50" charset="0"/>
              </a:rPr>
            </a:br>
            <a:r>
              <a:rPr lang="de-DE" dirty="0" err="1">
                <a:solidFill>
                  <a:sysClr val="windowText" lastClr="000000"/>
                </a:solidFill>
                <a:latin typeface="Gilroy Bold" panose="00000800000000000000" pitchFamily="50" charset="0"/>
              </a:rPr>
              <a:t>Ecosystems</a:t>
            </a:r>
            <a:endParaRPr lang="de-DE" dirty="0">
              <a:solidFill>
                <a:sysClr val="windowText" lastClr="000000"/>
              </a:solidFill>
              <a:latin typeface="Gilroy Bold" panose="00000800000000000000" pitchFamily="50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8E697BC-CD9C-D668-F815-F48F99F8F691}"/>
              </a:ext>
            </a:extLst>
          </p:cNvPr>
          <p:cNvSpPr txBox="1"/>
          <p:nvPr/>
        </p:nvSpPr>
        <p:spPr>
          <a:xfrm>
            <a:off x="6075679" y="1943450"/>
            <a:ext cx="52063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de-DE" sz="1400" dirty="0">
                <a:latin typeface="Gilroy" panose="00000500000000000000" pitchFamily="50" charset="0"/>
              </a:rPr>
              <a:t>hohe Verfügbarkeit, hohe Sicherheit, schnelle Software-Entwicklung, vielfältige IT-Landschaften, hohe Lastschwankungen, geringe eigene Investitionen, Fokus auf Kerngeschäft.</a:t>
            </a:r>
          </a:p>
        </p:txBody>
      </p:sp>
    </p:spTree>
    <p:extLst>
      <p:ext uri="{BB962C8B-B14F-4D97-AF65-F5344CB8AC3E}">
        <p14:creationId xmlns:p14="http://schemas.microsoft.com/office/powerpoint/2010/main" val="214681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1621C25-1CCB-27C4-D642-02EA2743276E}"/>
              </a:ext>
            </a:extLst>
          </p:cNvPr>
          <p:cNvGrpSpPr/>
          <p:nvPr/>
        </p:nvGrpSpPr>
        <p:grpSpPr>
          <a:xfrm>
            <a:off x="661969" y="401774"/>
            <a:ext cx="6661266" cy="6380691"/>
            <a:chOff x="1269092" y="2021325"/>
            <a:chExt cx="4385678" cy="4200951"/>
          </a:xfrm>
        </p:grpSpPr>
        <p:sp>
          <p:nvSpPr>
            <p:cNvPr id="7" name="Rechteck 45">
              <a:extLst>
                <a:ext uri="{FF2B5EF4-FFF2-40B4-BE49-F238E27FC236}">
                  <a16:creationId xmlns:a16="http://schemas.microsoft.com/office/drawing/2014/main" id="{0B293EFA-BE1B-8DEB-E02B-4095A735B1F1}"/>
                </a:ext>
              </a:extLst>
            </p:cNvPr>
            <p:cNvSpPr/>
            <p:nvPr/>
          </p:nvSpPr>
          <p:spPr>
            <a:xfrm>
              <a:off x="1563223" y="2036036"/>
              <a:ext cx="3924000" cy="3924000"/>
            </a:xfrm>
            <a:prstGeom prst="rect">
              <a:avLst/>
            </a:prstGeom>
            <a:gradFill flip="none" rotWithShape="1">
              <a:gsLst>
                <a:gs pos="0">
                  <a:srgbClr val="61AAD9"/>
                </a:gs>
                <a:gs pos="55000">
                  <a:srgbClr val="61AAD9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endParaRPr lang="de-DE" sz="20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" name="Rechteck 47">
              <a:extLst>
                <a:ext uri="{FF2B5EF4-FFF2-40B4-BE49-F238E27FC236}">
                  <a16:creationId xmlns:a16="http://schemas.microsoft.com/office/drawing/2014/main" id="{6AED16B3-F82D-A534-4E28-C5DF26882168}"/>
                </a:ext>
              </a:extLst>
            </p:cNvPr>
            <p:cNvSpPr/>
            <p:nvPr/>
          </p:nvSpPr>
          <p:spPr>
            <a:xfrm rot="5400000">
              <a:off x="1563223" y="2036036"/>
              <a:ext cx="3924000" cy="3924000"/>
            </a:xfrm>
            <a:prstGeom prst="rect">
              <a:avLst/>
            </a:prstGeom>
            <a:gradFill flip="none" rotWithShape="1">
              <a:gsLst>
                <a:gs pos="0">
                  <a:srgbClr val="57D673"/>
                </a:gs>
                <a:gs pos="100000">
                  <a:schemeClr val="bg1">
                    <a:alpha val="0"/>
                  </a:schemeClr>
                </a:gs>
                <a:gs pos="55000">
                  <a:schemeClr val="bg1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endParaRPr lang="de-DE" sz="20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" name="Rechteck 46">
              <a:extLst>
                <a:ext uri="{FF2B5EF4-FFF2-40B4-BE49-F238E27FC236}">
                  <a16:creationId xmlns:a16="http://schemas.microsoft.com/office/drawing/2014/main" id="{C13951D2-8CF7-B36A-84D5-D631390A925D}"/>
                </a:ext>
              </a:extLst>
            </p:cNvPr>
            <p:cNvSpPr/>
            <p:nvPr/>
          </p:nvSpPr>
          <p:spPr>
            <a:xfrm rot="16200000">
              <a:off x="1563222" y="2036036"/>
              <a:ext cx="3924000" cy="3924000"/>
            </a:xfrm>
            <a:prstGeom prst="rect">
              <a:avLst/>
            </a:prstGeom>
            <a:gradFill flip="none" rotWithShape="1">
              <a:gsLst>
                <a:gs pos="0">
                  <a:srgbClr val="2ACFC8"/>
                </a:gs>
                <a:gs pos="42000">
                  <a:srgbClr val="B3ECE5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endParaRPr lang="de-DE" sz="20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89069F2-296E-6A6B-0E43-089A27F2F5FB}"/>
                </a:ext>
              </a:extLst>
            </p:cNvPr>
            <p:cNvGrpSpPr/>
            <p:nvPr/>
          </p:nvGrpSpPr>
          <p:grpSpPr>
            <a:xfrm>
              <a:off x="1563223" y="2036036"/>
              <a:ext cx="3924000" cy="3924000"/>
              <a:chOff x="-448981" y="1953280"/>
              <a:chExt cx="1643175" cy="1643100"/>
            </a:xfrm>
          </p:grpSpPr>
          <p:sp>
            <p:nvSpPr>
              <p:cNvPr id="30" name="Rechteck 49">
                <a:extLst>
                  <a:ext uri="{FF2B5EF4-FFF2-40B4-BE49-F238E27FC236}">
                    <a16:creationId xmlns:a16="http://schemas.microsoft.com/office/drawing/2014/main" id="{64F57BDE-9A3D-674B-7781-74DB1E2B569F}"/>
                  </a:ext>
                </a:extLst>
              </p:cNvPr>
              <p:cNvSpPr/>
              <p:nvPr/>
            </p:nvSpPr>
            <p:spPr>
              <a:xfrm>
                <a:off x="372644" y="2774830"/>
                <a:ext cx="821550" cy="821550"/>
              </a:xfrm>
              <a:prstGeom prst="rect">
                <a:avLst/>
              </a:prstGeom>
              <a:noFill/>
              <a:ln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600" dirty="0">
                  <a:solidFill>
                    <a:srgbClr val="111111"/>
                  </a:solidFill>
                  <a:latin typeface="Gilroy Bold" panose="00000800000000000000" pitchFamily="50" charset="0"/>
                </a:endParaRPr>
              </a:p>
            </p:txBody>
          </p:sp>
          <p:sp>
            <p:nvSpPr>
              <p:cNvPr id="31" name="Rechteck 49">
                <a:extLst>
                  <a:ext uri="{FF2B5EF4-FFF2-40B4-BE49-F238E27FC236}">
                    <a16:creationId xmlns:a16="http://schemas.microsoft.com/office/drawing/2014/main" id="{30AD1485-129D-C962-B720-D47C19EC21BB}"/>
                  </a:ext>
                </a:extLst>
              </p:cNvPr>
              <p:cNvSpPr/>
              <p:nvPr/>
            </p:nvSpPr>
            <p:spPr>
              <a:xfrm>
                <a:off x="372644" y="1953280"/>
                <a:ext cx="821550" cy="821550"/>
              </a:xfrm>
              <a:prstGeom prst="rect">
                <a:avLst/>
              </a:prstGeom>
              <a:noFill/>
              <a:ln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600" dirty="0">
                  <a:solidFill>
                    <a:srgbClr val="111111"/>
                  </a:solidFill>
                  <a:latin typeface="Gilroy Bold" panose="00000800000000000000" pitchFamily="50" charset="0"/>
                </a:endParaRPr>
              </a:p>
            </p:txBody>
          </p:sp>
          <p:sp>
            <p:nvSpPr>
              <p:cNvPr id="32" name="Rechteck 49">
                <a:extLst>
                  <a:ext uri="{FF2B5EF4-FFF2-40B4-BE49-F238E27FC236}">
                    <a16:creationId xmlns:a16="http://schemas.microsoft.com/office/drawing/2014/main" id="{441C5BFF-930B-B623-EF92-6B076A6B2BA5}"/>
                  </a:ext>
                </a:extLst>
              </p:cNvPr>
              <p:cNvSpPr/>
              <p:nvPr/>
            </p:nvSpPr>
            <p:spPr>
              <a:xfrm>
                <a:off x="-448981" y="2774830"/>
                <a:ext cx="821550" cy="821550"/>
              </a:xfrm>
              <a:prstGeom prst="rect">
                <a:avLst/>
              </a:prstGeom>
              <a:noFill/>
              <a:ln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600" dirty="0">
                  <a:solidFill>
                    <a:srgbClr val="111111"/>
                  </a:solidFill>
                  <a:latin typeface="Gilroy Bold" panose="00000800000000000000" pitchFamily="50" charset="0"/>
                </a:endParaRPr>
              </a:p>
            </p:txBody>
          </p:sp>
          <p:sp>
            <p:nvSpPr>
              <p:cNvPr id="33" name="Rechteck 49">
                <a:extLst>
                  <a:ext uri="{FF2B5EF4-FFF2-40B4-BE49-F238E27FC236}">
                    <a16:creationId xmlns:a16="http://schemas.microsoft.com/office/drawing/2014/main" id="{A5BCD224-9114-E8F6-FAB0-EF1637C1B8C4}"/>
                  </a:ext>
                </a:extLst>
              </p:cNvPr>
              <p:cNvSpPr/>
              <p:nvPr/>
            </p:nvSpPr>
            <p:spPr>
              <a:xfrm>
                <a:off x="-447986" y="1953280"/>
                <a:ext cx="821550" cy="821550"/>
              </a:xfrm>
              <a:prstGeom prst="rect">
                <a:avLst/>
              </a:prstGeom>
              <a:noFill/>
              <a:ln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600" dirty="0">
                  <a:solidFill>
                    <a:srgbClr val="111111"/>
                  </a:solidFill>
                  <a:latin typeface="Gilroy Bold" panose="00000800000000000000" pitchFamily="50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361F09F-70E1-4EB8-2B22-002CFEF4D6B0}"/>
                </a:ext>
              </a:extLst>
            </p:cNvPr>
            <p:cNvGrpSpPr/>
            <p:nvPr/>
          </p:nvGrpSpPr>
          <p:grpSpPr>
            <a:xfrm>
              <a:off x="1563218" y="2038685"/>
              <a:ext cx="3921623" cy="3921351"/>
              <a:chOff x="1563218" y="2038685"/>
              <a:chExt cx="3921623" cy="3921351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BE21A4B-F346-8E2F-0ACD-07F7AC6A7C4B}"/>
                  </a:ext>
                </a:extLst>
              </p:cNvPr>
              <p:cNvSpPr/>
              <p:nvPr/>
            </p:nvSpPr>
            <p:spPr>
              <a:xfrm>
                <a:off x="3527508" y="5774252"/>
                <a:ext cx="1957333" cy="185784"/>
              </a:xfrm>
              <a:prstGeom prst="rect">
                <a:avLst/>
              </a:prstGeom>
              <a:solidFill>
                <a:srgbClr val="7ED878">
                  <a:alpha val="46000"/>
                </a:srgb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r>
                  <a:rPr lang="de-DE" sz="1200" dirty="0">
                    <a:solidFill>
                      <a:schemeClr val="bg1"/>
                    </a:solidFill>
                    <a:latin typeface="Gilroy" panose="00000500000000000000" pitchFamily="50" charset="0"/>
                  </a:rPr>
                  <a:t>Autarkiefokussiert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9953BC3-FE0E-15E3-78BC-EB4F1AAFA225}"/>
                  </a:ext>
                </a:extLst>
              </p:cNvPr>
              <p:cNvSpPr/>
              <p:nvPr/>
            </p:nvSpPr>
            <p:spPr>
              <a:xfrm>
                <a:off x="3525127" y="2038685"/>
                <a:ext cx="1958314" cy="185784"/>
              </a:xfrm>
              <a:prstGeom prst="rect">
                <a:avLst/>
              </a:prstGeom>
              <a:solidFill>
                <a:srgbClr val="5DAED8">
                  <a:alpha val="46000"/>
                </a:srgb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r>
                  <a:rPr lang="de-DE" sz="1200" dirty="0">
                    <a:solidFill>
                      <a:schemeClr val="bg1"/>
                    </a:solidFill>
                    <a:latin typeface="Gilroy" panose="00000500000000000000" pitchFamily="50" charset="0"/>
                  </a:rPr>
                  <a:t>Souverän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A3B81B41-1641-1227-8C90-874B688816A0}"/>
                  </a:ext>
                </a:extLst>
              </p:cNvPr>
              <p:cNvSpPr/>
              <p:nvPr/>
            </p:nvSpPr>
            <p:spPr>
              <a:xfrm>
                <a:off x="1563716" y="2038685"/>
                <a:ext cx="1961803" cy="185784"/>
              </a:xfrm>
              <a:prstGeom prst="rect">
                <a:avLst/>
              </a:prstGeom>
              <a:solidFill>
                <a:srgbClr val="42D0C6">
                  <a:alpha val="46000"/>
                </a:srgb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r>
                  <a:rPr lang="de-DE" sz="1200" dirty="0">
                    <a:solidFill>
                      <a:schemeClr val="bg1"/>
                    </a:solidFill>
                    <a:latin typeface="Gilroy" panose="00000500000000000000" pitchFamily="50" charset="0"/>
                  </a:rPr>
                  <a:t>Leistungsfokussiert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C26C669-1EC5-2654-B5D6-FFD227FC469D}"/>
                  </a:ext>
                </a:extLst>
              </p:cNvPr>
              <p:cNvSpPr/>
              <p:nvPr/>
            </p:nvSpPr>
            <p:spPr>
              <a:xfrm>
                <a:off x="1563218" y="5773594"/>
                <a:ext cx="1964110" cy="18578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  <a:alpha val="46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r>
                  <a:rPr lang="de-DE" sz="1200" dirty="0">
                    <a:solidFill>
                      <a:schemeClr val="bg1"/>
                    </a:solidFill>
                    <a:latin typeface="Gilroy" panose="00000500000000000000" pitchFamily="50" charset="0"/>
                  </a:rPr>
                  <a:t>Starter</a:t>
                </a: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F7AD88B-6487-7CAE-A591-7D2B360586EE}"/>
                </a:ext>
              </a:extLst>
            </p:cNvPr>
            <p:cNvSpPr txBox="1"/>
            <p:nvPr/>
          </p:nvSpPr>
          <p:spPr>
            <a:xfrm rot="5400000">
              <a:off x="4726949" y="5040724"/>
              <a:ext cx="1734061" cy="1215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de-DE" sz="1200" dirty="0">
                  <a:solidFill>
                    <a:sysClr val="windowText" lastClr="000000"/>
                  </a:solidFill>
                  <a:latin typeface="Gilroy Bold" panose="00000800000000000000" pitchFamily="50" charset="0"/>
                </a:rPr>
                <a:t>www.cloudahead.de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F91DDFA-05C6-BCA7-08CD-C64E824814CD}"/>
                </a:ext>
              </a:extLst>
            </p:cNvPr>
            <p:cNvGrpSpPr/>
            <p:nvPr/>
          </p:nvGrpSpPr>
          <p:grpSpPr>
            <a:xfrm>
              <a:off x="1269092" y="2021325"/>
              <a:ext cx="272465" cy="4001322"/>
              <a:chOff x="1276712" y="2059425"/>
              <a:chExt cx="272465" cy="4001322"/>
            </a:xfrm>
          </p:grpSpPr>
          <p:sp>
            <p:nvSpPr>
              <p:cNvPr id="24" name="Textfeld 68">
                <a:extLst>
                  <a:ext uri="{FF2B5EF4-FFF2-40B4-BE49-F238E27FC236}">
                    <a16:creationId xmlns:a16="http://schemas.microsoft.com/office/drawing/2014/main" id="{208FC587-9745-FF88-7914-8A067E4C86E4}"/>
                  </a:ext>
                </a:extLst>
              </p:cNvPr>
              <p:cNvSpPr txBox="1"/>
              <p:nvPr/>
            </p:nvSpPr>
            <p:spPr>
              <a:xfrm rot="16200000">
                <a:off x="-587716" y="3923853"/>
                <a:ext cx="4001322" cy="272465"/>
              </a:xfrm>
              <a:prstGeom prst="rect">
                <a:avLst/>
              </a:prstGeom>
              <a:noFill/>
            </p:spPr>
            <p:txBody>
              <a:bodyPr wrap="square" anchor="ctr">
                <a:noAutofit/>
              </a:bodyPr>
              <a:lstStyle/>
              <a:p>
                <a:r>
                  <a:rPr lang="de-DE" sz="1600" dirty="0">
                    <a:solidFill>
                      <a:srgbClr val="2ACFC8"/>
                    </a:solidFill>
                    <a:latin typeface="Gilroy Bold" panose="00000800000000000000" pitchFamily="50" charset="0"/>
                  </a:rPr>
                  <a:t>Leistungsfähigkeit</a:t>
                </a:r>
              </a:p>
            </p:txBody>
          </p:sp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22F34E44-3833-471A-88C2-50E0B5A8F68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14732" y="3990246"/>
                <a:ext cx="0" cy="716079"/>
              </a:xfrm>
              <a:prstGeom prst="straightConnector1">
                <a:avLst/>
              </a:prstGeom>
              <a:ln w="19050">
                <a:solidFill>
                  <a:srgbClr val="42D0C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BAADA40-C5F7-A63B-01CC-787BFDAA57A0}"/>
                </a:ext>
              </a:extLst>
            </p:cNvPr>
            <p:cNvSpPr/>
            <p:nvPr/>
          </p:nvSpPr>
          <p:spPr>
            <a:xfrm>
              <a:off x="1563223" y="2036788"/>
              <a:ext cx="3924000" cy="39232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 marL="177800" indent="-17780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de-DE" sz="24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2C38B73-328D-A5F1-F70E-0E5D70682E52}"/>
                </a:ext>
              </a:extLst>
            </p:cNvPr>
            <p:cNvGrpSpPr/>
            <p:nvPr/>
          </p:nvGrpSpPr>
          <p:grpSpPr>
            <a:xfrm>
              <a:off x="1495479" y="5959284"/>
              <a:ext cx="4001321" cy="262992"/>
              <a:chOff x="1495479" y="6012325"/>
              <a:chExt cx="4001321" cy="262992"/>
            </a:xfrm>
          </p:grpSpPr>
          <p:sp>
            <p:nvSpPr>
              <p:cNvPr id="22" name="Textfeld 50">
                <a:extLst>
                  <a:ext uri="{FF2B5EF4-FFF2-40B4-BE49-F238E27FC236}">
                    <a16:creationId xmlns:a16="http://schemas.microsoft.com/office/drawing/2014/main" id="{5B87E995-B05B-85E6-3D0D-47D34B60B113}"/>
                  </a:ext>
                </a:extLst>
              </p:cNvPr>
              <p:cNvSpPr txBox="1"/>
              <p:nvPr/>
            </p:nvSpPr>
            <p:spPr>
              <a:xfrm>
                <a:off x="1495479" y="6012325"/>
                <a:ext cx="4001321" cy="262992"/>
              </a:xfrm>
              <a:prstGeom prst="rect">
                <a:avLst/>
              </a:prstGeom>
              <a:noFill/>
            </p:spPr>
            <p:txBody>
              <a:bodyPr wrap="square" tIns="36000" bIns="36000" anchor="ctr">
                <a:noAutofit/>
              </a:bodyPr>
              <a:lstStyle/>
              <a:p>
                <a:r>
                  <a:rPr lang="de-DE" sz="1600" dirty="0">
                    <a:solidFill>
                      <a:srgbClr val="57D673"/>
                    </a:solidFill>
                    <a:latin typeface="Gilroy Bold" panose="00000800000000000000" pitchFamily="50" charset="0"/>
                  </a:rPr>
                  <a:t>Kontrolle</a:t>
                </a:r>
                <a:endParaRPr lang="de-DE" sz="1600" dirty="0">
                  <a:solidFill>
                    <a:srgbClr val="57D673"/>
                  </a:solidFill>
                </a:endParaRPr>
              </a:p>
            </p:txBody>
          </p: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AE77FB20-6B08-1DAD-3099-E21CFB2F5B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9703" y="6151441"/>
                <a:ext cx="700182" cy="0"/>
              </a:xfrm>
              <a:prstGeom prst="straightConnector1">
                <a:avLst/>
              </a:prstGeom>
              <a:ln w="19050">
                <a:solidFill>
                  <a:srgbClr val="7ED878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CD338F9-DE68-71C1-47B3-8FB6386E14A6}"/>
                </a:ext>
              </a:extLst>
            </p:cNvPr>
            <p:cNvSpPr/>
            <p:nvPr/>
          </p:nvSpPr>
          <p:spPr>
            <a:xfrm>
              <a:off x="3093656" y="2704780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tIns="36000" rIns="180000" bIns="36000" rtlCol="0" anchor="ctr"/>
            <a:lstStyle/>
            <a:p>
              <a:pPr algn="l">
                <a:spcBef>
                  <a:spcPts val="600"/>
                </a:spcBef>
              </a:pPr>
              <a:endParaRPr lang="de-DE" sz="12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80B68DE-AF7E-F22C-6432-C2C03F36BD96}"/>
                </a:ext>
              </a:extLst>
            </p:cNvPr>
            <p:cNvSpPr/>
            <p:nvPr/>
          </p:nvSpPr>
          <p:spPr>
            <a:xfrm>
              <a:off x="3054127" y="2727097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80000" tIns="36000" rIns="360000" bIns="36000" rtlCol="0" anchor="ctr"/>
            <a:lstStyle/>
            <a:p>
              <a:pPr algn="r">
                <a:spcBef>
                  <a:spcPts val="600"/>
                </a:spcBef>
              </a:pPr>
              <a:endParaRPr lang="de-DE" sz="12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AA68A75-BFC3-FEB6-E3E4-96433E2A9B5E}"/>
                </a:ext>
              </a:extLst>
            </p:cNvPr>
            <p:cNvSpPr/>
            <p:nvPr/>
          </p:nvSpPr>
          <p:spPr>
            <a:xfrm>
              <a:off x="3104960" y="3035930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tIns="36000" rIns="180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GCP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0FD8132-6C55-0DF4-1FF8-64E11F9F60BD}"/>
                </a:ext>
              </a:extLst>
            </p:cNvPr>
            <p:cNvSpPr/>
            <p:nvPr/>
          </p:nvSpPr>
          <p:spPr>
            <a:xfrm>
              <a:off x="4627976" y="3314928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0" tIns="36000" rIns="180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200" dirty="0">
                  <a:solidFill>
                    <a:schemeClr val="bg2">
                      <a:lumMod val="50000"/>
                    </a:schemeClr>
                  </a:solidFill>
                  <a:latin typeface="Gilroy" panose="00000500000000000000" pitchFamily="50" charset="0"/>
                </a:rPr>
                <a:t>Delos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9499005-1006-D7AE-6F36-42124B0B1A3A}"/>
                </a:ext>
              </a:extLst>
            </p:cNvPr>
            <p:cNvSpPr/>
            <p:nvPr/>
          </p:nvSpPr>
          <p:spPr>
            <a:xfrm>
              <a:off x="3307475" y="4208520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80000" tIns="36000" rIns="360000" bIns="36000" rtlCol="0" anchor="ctr"/>
            <a:lstStyle/>
            <a:p>
              <a:pPr algn="r">
                <a:spcBef>
                  <a:spcPts val="600"/>
                </a:spcBef>
              </a:pPr>
              <a:r>
                <a:rPr lang="en-US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T-Systems Sovereign Cloud</a:t>
              </a:r>
              <a:br>
                <a:rPr lang="en-US" sz="1200" dirty="0">
                  <a:solidFill>
                    <a:srgbClr val="111111"/>
                  </a:solidFill>
                  <a:latin typeface="Gilroy" panose="00000500000000000000" pitchFamily="50" charset="0"/>
                </a:rPr>
              </a:br>
              <a:r>
                <a:rPr lang="en-US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powered by Google Cloud</a:t>
              </a:r>
              <a:endParaRPr lang="de-DE" sz="12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3393FB-167C-9B54-A6D5-58E8907AF480}"/>
                </a:ext>
              </a:extLst>
            </p:cNvPr>
            <p:cNvSpPr/>
            <p:nvPr/>
          </p:nvSpPr>
          <p:spPr>
            <a:xfrm>
              <a:off x="3223034" y="3628485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80000" tIns="36000" rIns="360000" bIns="36000" rtlCol="0" anchor="ctr"/>
            <a:lstStyle/>
            <a:p>
              <a:pPr algn="r">
                <a:spcBef>
                  <a:spcPts val="600"/>
                </a:spcBef>
              </a:pP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Oracle</a:t>
              </a:r>
              <a:b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</a:br>
              <a:r>
                <a:rPr lang="de-DE" sz="1200" dirty="0">
                  <a:solidFill>
                    <a:srgbClr val="111111"/>
                  </a:solidFill>
                  <a:latin typeface="Gilroy" panose="00000500000000000000" pitchFamily="50" charset="0"/>
                </a:rPr>
                <a:t>Sovereign Cloud</a:t>
              </a:r>
            </a:p>
          </p:txBody>
        </p:sp>
      </p:grpSp>
      <p:sp>
        <p:nvSpPr>
          <p:cNvPr id="38" name="Title 1">
            <a:extLst>
              <a:ext uri="{FF2B5EF4-FFF2-40B4-BE49-F238E27FC236}">
                <a16:creationId xmlns:a16="http://schemas.microsoft.com/office/drawing/2014/main" id="{28F32800-A47E-B5C8-8A52-8E4DD57054D8}"/>
              </a:ext>
            </a:extLst>
          </p:cNvPr>
          <p:cNvSpPr txBox="1">
            <a:spLocks/>
          </p:cNvSpPr>
          <p:nvPr/>
        </p:nvSpPr>
        <p:spPr>
          <a:xfrm>
            <a:off x="7836351" y="4454406"/>
            <a:ext cx="3693680" cy="1647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Gilroy Bold" panose="00000800000000000000" pitchFamily="50" charset="0"/>
                <a:ea typeface="Gilroy Heavy Italic" panose="00000A00000000000000" pitchFamily="50" charset="0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de-DE" sz="2400" dirty="0"/>
              <a:t>Sovereign Cloud Benchmark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dirty="0">
                <a:latin typeface="Gilroy" panose="00000500000000000000" pitchFamily="50" charset="0"/>
              </a:rPr>
              <a:t>Basis: 10/2023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dirty="0">
                <a:latin typeface="Gilroy" panose="00000500000000000000" pitchFamily="50" charset="0"/>
              </a:rPr>
              <a:t>Ausblick: 6/2024</a:t>
            </a:r>
            <a:endParaRPr lang="de-DE" sz="2400" dirty="0">
              <a:latin typeface="Gilroy" panose="00000500000000000000" pitchFamily="50" charset="0"/>
            </a:endParaRPr>
          </a:p>
          <a:p>
            <a:pPr>
              <a:spcBef>
                <a:spcPts val="600"/>
              </a:spcBef>
            </a:pPr>
            <a:endParaRPr lang="de-DE" sz="16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F6AD69-8E94-944D-29E0-9BFAA77EC87C}"/>
              </a:ext>
            </a:extLst>
          </p:cNvPr>
          <p:cNvSpPr txBox="1"/>
          <p:nvPr/>
        </p:nvSpPr>
        <p:spPr>
          <a:xfrm>
            <a:off x="2585272" y="1161294"/>
            <a:ext cx="1713483" cy="261610"/>
          </a:xfrm>
          <a:prstGeom prst="rect">
            <a:avLst/>
          </a:prstGeom>
          <a:noFill/>
        </p:spPr>
        <p:txBody>
          <a:bodyPr wrap="square" rIns="0">
            <a:spAutoFit/>
          </a:bodyPr>
          <a:lstStyle/>
          <a:p>
            <a:pPr algn="ctr"/>
            <a:r>
              <a:rPr lang="de-DE" sz="1100" dirty="0">
                <a:solidFill>
                  <a:srgbClr val="111111"/>
                </a:solidFill>
                <a:latin typeface="Gilroy" panose="00000500000000000000" pitchFamily="50" charset="0"/>
              </a:rPr>
              <a:t>AWS &amp; Azure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20900930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82A02-BF2D-227B-C4F7-066A0EBFE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3926" y="3105833"/>
            <a:ext cx="2044149" cy="646331"/>
          </a:xfrm>
        </p:spPr>
        <p:txBody>
          <a:bodyPr/>
          <a:lstStyle/>
          <a:p>
            <a:r>
              <a:rPr lang="de-DE" dirty="0"/>
              <a:t>Fragen?</a:t>
            </a:r>
          </a:p>
        </p:txBody>
      </p:sp>
    </p:spTree>
    <p:extLst>
      <p:ext uri="{BB962C8B-B14F-4D97-AF65-F5344CB8AC3E}">
        <p14:creationId xmlns:p14="http://schemas.microsoft.com/office/powerpoint/2010/main" val="23809624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colorful background&#10;&#10;Description automatically generated">
            <a:extLst>
              <a:ext uri="{FF2B5EF4-FFF2-40B4-BE49-F238E27FC236}">
                <a16:creationId xmlns:a16="http://schemas.microsoft.com/office/drawing/2014/main" id="{280F7144-9370-0E4D-BB6F-0E456453A3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5715" cap="flat">
            <a:noFill/>
            <a:prstDash val="solid"/>
            <a:miter/>
          </a:ln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2834" y="2828834"/>
            <a:ext cx="6646371" cy="1200329"/>
          </a:xfrm>
        </p:spPr>
        <p:txBody>
          <a:bodyPr/>
          <a:lstStyle/>
          <a:p>
            <a:r>
              <a:rPr lang="de-DE" dirty="0"/>
              <a:t>Wie können Organisationen </a:t>
            </a:r>
            <a:br>
              <a:rPr lang="de-DE" dirty="0"/>
            </a:br>
            <a:r>
              <a:rPr lang="de-DE" dirty="0"/>
              <a:t>digital souveräner werden?</a:t>
            </a:r>
            <a:endParaRPr lang="de-DE" sz="3600" dirty="0">
              <a:solidFill>
                <a:schemeClr val="bg1"/>
              </a:solidFill>
              <a:latin typeface="Gilroy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90073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2E55C-E282-B773-D937-ACC423A7E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Souveränität ist Leistungsfähigkeit und Kontrolle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1F6EB47-B51A-84F1-3FBC-12A678A01C15}"/>
              </a:ext>
            </a:extLst>
          </p:cNvPr>
          <p:cNvGrpSpPr/>
          <p:nvPr/>
        </p:nvGrpSpPr>
        <p:grpSpPr>
          <a:xfrm>
            <a:off x="1090042" y="1415842"/>
            <a:ext cx="10011916" cy="4647188"/>
            <a:chOff x="3876422" y="2142478"/>
            <a:chExt cx="6439152" cy="3234101"/>
          </a:xfrm>
        </p:grpSpPr>
        <p:sp>
          <p:nvSpPr>
            <p:cNvPr id="55" name="Arrow: Down 54">
              <a:extLst>
                <a:ext uri="{FF2B5EF4-FFF2-40B4-BE49-F238E27FC236}">
                  <a16:creationId xmlns:a16="http://schemas.microsoft.com/office/drawing/2014/main" id="{68F1AC34-ADDB-461A-C2B8-4267998CB6C1}"/>
                </a:ext>
              </a:extLst>
            </p:cNvPr>
            <p:cNvSpPr/>
            <p:nvPr/>
          </p:nvSpPr>
          <p:spPr>
            <a:xfrm>
              <a:off x="6285104" y="3871913"/>
              <a:ext cx="1621787" cy="732709"/>
            </a:xfrm>
            <a:prstGeom prst="downArrow">
              <a:avLst/>
            </a:prstGeom>
            <a:gradFill flip="none" rotWithShape="1">
              <a:gsLst>
                <a:gs pos="0">
                  <a:srgbClr val="5DAED8">
                    <a:alpha val="20000"/>
                  </a:srgbClr>
                </a:gs>
                <a:gs pos="100000">
                  <a:srgbClr val="5DAED8">
                    <a:alpha val="60000"/>
                  </a:srgb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 marL="177800" indent="-17780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de-DE" sz="20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4ABB966-EE8F-396F-C199-603E3D9398F5}"/>
                </a:ext>
              </a:extLst>
            </p:cNvPr>
            <p:cNvSpPr/>
            <p:nvPr/>
          </p:nvSpPr>
          <p:spPr>
            <a:xfrm>
              <a:off x="5534213" y="3600869"/>
              <a:ext cx="3067432" cy="271044"/>
            </a:xfrm>
            <a:prstGeom prst="rect">
              <a:avLst/>
            </a:prstGeom>
            <a:solidFill>
              <a:srgbClr val="5DAE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 marL="177800" indent="-17780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de-DE" sz="20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" name="Rechteck 29">
              <a:extLst>
                <a:ext uri="{FF2B5EF4-FFF2-40B4-BE49-F238E27FC236}">
                  <a16:creationId xmlns:a16="http://schemas.microsoft.com/office/drawing/2014/main" id="{1E5B2BD1-447F-7800-D2CF-106DF4C36303}"/>
                </a:ext>
              </a:extLst>
            </p:cNvPr>
            <p:cNvSpPr/>
            <p:nvPr/>
          </p:nvSpPr>
          <p:spPr>
            <a:xfrm>
              <a:off x="3876422" y="3137512"/>
              <a:ext cx="6439152" cy="941464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08000" rIns="144000" bIns="108000" rtlCol="0" anchor="ctr"/>
            <a:lstStyle/>
            <a:p>
              <a:pPr algn="ctr"/>
              <a:r>
                <a:rPr lang="de-DE" sz="2400" b="1" dirty="0">
                  <a:solidFill>
                    <a:srgbClr val="5DAED8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Souveräne Clouds </a:t>
              </a:r>
              <a:r>
                <a:rPr lang="de-DE" sz="2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sind IT-Infrastrukturen und –Services, die ihren Kunden eine </a:t>
              </a:r>
              <a:r>
                <a:rPr lang="de-DE" sz="2400" dirty="0">
                  <a:solidFill>
                    <a:schemeClr val="tx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selbstbestimmte Digitalisierung </a:t>
              </a:r>
              <a:r>
                <a:rPr lang="de-DE" sz="2400" dirty="0">
                  <a:solidFill>
                    <a:schemeClr val="tx1"/>
                  </a:solidFill>
                  <a:latin typeface="Gilroy" panose="00000500000000000000" pitchFamily="50" charset="0"/>
                  <a:cs typeface="Poppins" panose="00000500000000000000" pitchFamily="2" charset="0"/>
                </a:rPr>
                <a:t>ermöglichen.</a:t>
              </a:r>
            </a:p>
          </p:txBody>
        </p:sp>
        <p:sp>
          <p:nvSpPr>
            <p:cNvPr id="12" name="Rechteck 31">
              <a:extLst>
                <a:ext uri="{FF2B5EF4-FFF2-40B4-BE49-F238E27FC236}">
                  <a16:creationId xmlns:a16="http://schemas.microsoft.com/office/drawing/2014/main" id="{3F4E4D35-EF26-8E3E-E245-2F8E9FD08AD0}"/>
                </a:ext>
              </a:extLst>
            </p:cNvPr>
            <p:cNvSpPr/>
            <p:nvPr/>
          </p:nvSpPr>
          <p:spPr>
            <a:xfrm>
              <a:off x="5300460" y="2364166"/>
              <a:ext cx="3591076" cy="5516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buNone/>
              </a:pPr>
              <a:r>
                <a:rPr lang="de-DE" sz="2800" b="1" dirty="0">
                  <a:solidFill>
                    <a:schemeClr val="tx1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Cloud-Kunde</a:t>
              </a:r>
            </a:p>
          </p:txBody>
        </p:sp>
        <p:cxnSp>
          <p:nvCxnSpPr>
            <p:cNvPr id="13" name="Gerade Verbindung mit Pfeil 32">
              <a:extLst>
                <a:ext uri="{FF2B5EF4-FFF2-40B4-BE49-F238E27FC236}">
                  <a16:creationId xmlns:a16="http://schemas.microsoft.com/office/drawing/2014/main" id="{03AC2162-914E-A0D4-9BA4-2632E73BF178}"/>
                </a:ext>
              </a:extLst>
            </p:cNvPr>
            <p:cNvCxnSpPr>
              <a:cxnSpLocks/>
              <a:stCxn id="12" idx="2"/>
              <a:endCxn id="10" idx="0"/>
            </p:cNvCxnSpPr>
            <p:nvPr/>
          </p:nvCxnSpPr>
          <p:spPr>
            <a:xfrm>
              <a:off x="7095998" y="2915823"/>
              <a:ext cx="0" cy="22168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afik 28">
              <a:extLst>
                <a:ext uri="{FF2B5EF4-FFF2-40B4-BE49-F238E27FC236}">
                  <a16:creationId xmlns:a16="http://schemas.microsoft.com/office/drawing/2014/main" id="{80F0D3D8-2D07-A3EE-5956-E8C78882D640}"/>
                </a:ext>
              </a:extLst>
            </p:cNvPr>
            <p:cNvGrpSpPr/>
            <p:nvPr/>
          </p:nvGrpSpPr>
          <p:grpSpPr>
            <a:xfrm>
              <a:off x="8142541" y="2142478"/>
              <a:ext cx="571500" cy="546449"/>
              <a:chOff x="4286250" y="2301525"/>
              <a:chExt cx="571500" cy="546449"/>
            </a:xfrm>
            <a:solidFill>
              <a:schemeClr val="bg1">
                <a:lumMod val="65000"/>
              </a:schemeClr>
            </a:solidFill>
          </p:grpSpPr>
          <p:sp>
            <p:nvSpPr>
              <p:cNvPr id="15" name="Freihandform: Form 34">
                <a:extLst>
                  <a:ext uri="{FF2B5EF4-FFF2-40B4-BE49-F238E27FC236}">
                    <a16:creationId xmlns:a16="http://schemas.microsoft.com/office/drawing/2014/main" id="{61493A87-0C0C-8D8F-F65A-EC5DB4AF0675}"/>
                  </a:ext>
                </a:extLst>
              </p:cNvPr>
              <p:cNvSpPr/>
              <p:nvPr/>
            </p:nvSpPr>
            <p:spPr>
              <a:xfrm>
                <a:off x="4345400" y="2631852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16" name="Freihandform: Form 35">
                <a:extLst>
                  <a:ext uri="{FF2B5EF4-FFF2-40B4-BE49-F238E27FC236}">
                    <a16:creationId xmlns:a16="http://schemas.microsoft.com/office/drawing/2014/main" id="{391E3AA6-3619-EF9F-6305-9D18D653AB86}"/>
                  </a:ext>
                </a:extLst>
              </p:cNvPr>
              <p:cNvSpPr/>
              <p:nvPr/>
            </p:nvSpPr>
            <p:spPr>
              <a:xfrm>
                <a:off x="4394644" y="2631852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17" name="Freihandform: Form 36">
                <a:extLst>
                  <a:ext uri="{FF2B5EF4-FFF2-40B4-BE49-F238E27FC236}">
                    <a16:creationId xmlns:a16="http://schemas.microsoft.com/office/drawing/2014/main" id="{BF24A1FF-990C-98E2-573A-1BC93DB7AB99}"/>
                  </a:ext>
                </a:extLst>
              </p:cNvPr>
              <p:cNvSpPr/>
              <p:nvPr/>
            </p:nvSpPr>
            <p:spPr>
              <a:xfrm>
                <a:off x="4345400" y="2671286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18" name="Freihandform: Form 37">
                <a:extLst>
                  <a:ext uri="{FF2B5EF4-FFF2-40B4-BE49-F238E27FC236}">
                    <a16:creationId xmlns:a16="http://schemas.microsoft.com/office/drawing/2014/main" id="{E753CA95-67DE-5820-0DC1-6711CD29FF86}"/>
                  </a:ext>
                </a:extLst>
              </p:cNvPr>
              <p:cNvSpPr/>
              <p:nvPr/>
            </p:nvSpPr>
            <p:spPr>
              <a:xfrm>
                <a:off x="4394644" y="2671286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19" name="Freihandform: Form 38">
                <a:extLst>
                  <a:ext uri="{FF2B5EF4-FFF2-40B4-BE49-F238E27FC236}">
                    <a16:creationId xmlns:a16="http://schemas.microsoft.com/office/drawing/2014/main" id="{D4F64F51-1AF8-3525-CEF3-17B66BAAF74E}"/>
                  </a:ext>
                </a:extLst>
              </p:cNvPr>
              <p:cNvSpPr/>
              <p:nvPr/>
            </p:nvSpPr>
            <p:spPr>
              <a:xfrm>
                <a:off x="4345400" y="2710719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0" name="Freihandform: Form 39">
                <a:extLst>
                  <a:ext uri="{FF2B5EF4-FFF2-40B4-BE49-F238E27FC236}">
                    <a16:creationId xmlns:a16="http://schemas.microsoft.com/office/drawing/2014/main" id="{34B712EA-3F0F-B1F8-8187-C0D383C5BB92}"/>
                  </a:ext>
                </a:extLst>
              </p:cNvPr>
              <p:cNvSpPr/>
              <p:nvPr/>
            </p:nvSpPr>
            <p:spPr>
              <a:xfrm>
                <a:off x="4394644" y="2710719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1" name="Freihandform: Form 40">
                <a:extLst>
                  <a:ext uri="{FF2B5EF4-FFF2-40B4-BE49-F238E27FC236}">
                    <a16:creationId xmlns:a16="http://schemas.microsoft.com/office/drawing/2014/main" id="{3223D372-2A14-E878-D6F2-4562690FD584}"/>
                  </a:ext>
                </a:extLst>
              </p:cNvPr>
              <p:cNvSpPr/>
              <p:nvPr/>
            </p:nvSpPr>
            <p:spPr>
              <a:xfrm>
                <a:off x="4345400" y="2750058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2" name="Freihandform: Form 41">
                <a:extLst>
                  <a:ext uri="{FF2B5EF4-FFF2-40B4-BE49-F238E27FC236}">
                    <a16:creationId xmlns:a16="http://schemas.microsoft.com/office/drawing/2014/main" id="{E4F21106-41FB-21A1-0569-D79DBF8AF2FF}"/>
                  </a:ext>
                </a:extLst>
              </p:cNvPr>
              <p:cNvSpPr/>
              <p:nvPr/>
            </p:nvSpPr>
            <p:spPr>
              <a:xfrm>
                <a:off x="4394644" y="2750058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3" name="Freihandform: Form 42">
                <a:extLst>
                  <a:ext uri="{FF2B5EF4-FFF2-40B4-BE49-F238E27FC236}">
                    <a16:creationId xmlns:a16="http://schemas.microsoft.com/office/drawing/2014/main" id="{5693A41E-0489-9570-ECCD-D7E714B9CC28}"/>
                  </a:ext>
                </a:extLst>
              </p:cNvPr>
              <p:cNvSpPr/>
              <p:nvPr/>
            </p:nvSpPr>
            <p:spPr>
              <a:xfrm>
                <a:off x="4345400" y="2789491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8 w 29527"/>
                  <a:gd name="connsiteY1" fmla="*/ 0 h 19050"/>
                  <a:gd name="connsiteX2" fmla="*/ 29528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4" name="Freihandform: Form 43">
                <a:extLst>
                  <a:ext uri="{FF2B5EF4-FFF2-40B4-BE49-F238E27FC236}">
                    <a16:creationId xmlns:a16="http://schemas.microsoft.com/office/drawing/2014/main" id="{0093AB13-6942-4B4A-ECC9-B09AB5F6D244}"/>
                  </a:ext>
                </a:extLst>
              </p:cNvPr>
              <p:cNvSpPr/>
              <p:nvPr/>
            </p:nvSpPr>
            <p:spPr>
              <a:xfrm>
                <a:off x="4394644" y="2789491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5" name="Freihandform: Form 44">
                <a:extLst>
                  <a:ext uri="{FF2B5EF4-FFF2-40B4-BE49-F238E27FC236}">
                    <a16:creationId xmlns:a16="http://schemas.microsoft.com/office/drawing/2014/main" id="{3CC6F0F4-B2EA-769F-9D07-1E1D62A85161}"/>
                  </a:ext>
                </a:extLst>
              </p:cNvPr>
              <p:cNvSpPr/>
              <p:nvPr/>
            </p:nvSpPr>
            <p:spPr>
              <a:xfrm>
                <a:off x="4715827" y="2484024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6" name="Freihandform: Form 45">
                <a:extLst>
                  <a:ext uri="{FF2B5EF4-FFF2-40B4-BE49-F238E27FC236}">
                    <a16:creationId xmlns:a16="http://schemas.microsoft.com/office/drawing/2014/main" id="{DFB5ECA7-B9E0-7834-5C1B-4C1DBD7E27EF}"/>
                  </a:ext>
                </a:extLst>
              </p:cNvPr>
              <p:cNvSpPr/>
              <p:nvPr/>
            </p:nvSpPr>
            <p:spPr>
              <a:xfrm>
                <a:off x="4765167" y="2484024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7" name="Freihandform: Form 46">
                <a:extLst>
                  <a:ext uri="{FF2B5EF4-FFF2-40B4-BE49-F238E27FC236}">
                    <a16:creationId xmlns:a16="http://schemas.microsoft.com/office/drawing/2014/main" id="{0E97F14B-E3F3-8421-9CA1-40804A348CE0}"/>
                  </a:ext>
                </a:extLst>
              </p:cNvPr>
              <p:cNvSpPr/>
              <p:nvPr/>
            </p:nvSpPr>
            <p:spPr>
              <a:xfrm>
                <a:off x="4715827" y="2523458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8" name="Freihandform: Form 47">
                <a:extLst>
                  <a:ext uri="{FF2B5EF4-FFF2-40B4-BE49-F238E27FC236}">
                    <a16:creationId xmlns:a16="http://schemas.microsoft.com/office/drawing/2014/main" id="{7E818E2A-6B04-9497-D1AD-17B7164BE164}"/>
                  </a:ext>
                </a:extLst>
              </p:cNvPr>
              <p:cNvSpPr/>
              <p:nvPr/>
            </p:nvSpPr>
            <p:spPr>
              <a:xfrm>
                <a:off x="4765167" y="2523458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29" name="Freihandform: Form 48">
                <a:extLst>
                  <a:ext uri="{FF2B5EF4-FFF2-40B4-BE49-F238E27FC236}">
                    <a16:creationId xmlns:a16="http://schemas.microsoft.com/office/drawing/2014/main" id="{9F8554BC-A2B9-0F6E-E9ED-C6C588ECCF54}"/>
                  </a:ext>
                </a:extLst>
              </p:cNvPr>
              <p:cNvSpPr/>
              <p:nvPr/>
            </p:nvSpPr>
            <p:spPr>
              <a:xfrm>
                <a:off x="4715827" y="2562891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0" name="Freihandform: Form 49">
                <a:extLst>
                  <a:ext uri="{FF2B5EF4-FFF2-40B4-BE49-F238E27FC236}">
                    <a16:creationId xmlns:a16="http://schemas.microsoft.com/office/drawing/2014/main" id="{8102A598-007C-80DB-3DFE-08F6EBFC8459}"/>
                  </a:ext>
                </a:extLst>
              </p:cNvPr>
              <p:cNvSpPr/>
              <p:nvPr/>
            </p:nvSpPr>
            <p:spPr>
              <a:xfrm>
                <a:off x="4765167" y="2562891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1" name="Freihandform: Form 50">
                <a:extLst>
                  <a:ext uri="{FF2B5EF4-FFF2-40B4-BE49-F238E27FC236}">
                    <a16:creationId xmlns:a16="http://schemas.microsoft.com/office/drawing/2014/main" id="{F693BDF8-9F76-8055-AD6F-570046FA5B47}"/>
                  </a:ext>
                </a:extLst>
              </p:cNvPr>
              <p:cNvSpPr/>
              <p:nvPr/>
            </p:nvSpPr>
            <p:spPr>
              <a:xfrm>
                <a:off x="4715827" y="2602325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2" name="Freihandform: Form 51">
                <a:extLst>
                  <a:ext uri="{FF2B5EF4-FFF2-40B4-BE49-F238E27FC236}">
                    <a16:creationId xmlns:a16="http://schemas.microsoft.com/office/drawing/2014/main" id="{2183A9C3-C432-5B3D-BDAF-07CB0289A899}"/>
                  </a:ext>
                </a:extLst>
              </p:cNvPr>
              <p:cNvSpPr/>
              <p:nvPr/>
            </p:nvSpPr>
            <p:spPr>
              <a:xfrm>
                <a:off x="4765167" y="2602325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3" name="Freihandform: Form 52">
                <a:extLst>
                  <a:ext uri="{FF2B5EF4-FFF2-40B4-BE49-F238E27FC236}">
                    <a16:creationId xmlns:a16="http://schemas.microsoft.com/office/drawing/2014/main" id="{F6AA42BE-6DA7-049B-1250-CED0E6D84843}"/>
                  </a:ext>
                </a:extLst>
              </p:cNvPr>
              <p:cNvSpPr/>
              <p:nvPr/>
            </p:nvSpPr>
            <p:spPr>
              <a:xfrm>
                <a:off x="4715827" y="2641663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4" name="Freihandform: Form 53">
                <a:extLst>
                  <a:ext uri="{FF2B5EF4-FFF2-40B4-BE49-F238E27FC236}">
                    <a16:creationId xmlns:a16="http://schemas.microsoft.com/office/drawing/2014/main" id="{104AB47A-545F-C00A-4F41-581420607707}"/>
                  </a:ext>
                </a:extLst>
              </p:cNvPr>
              <p:cNvSpPr/>
              <p:nvPr/>
            </p:nvSpPr>
            <p:spPr>
              <a:xfrm>
                <a:off x="4765167" y="2641663"/>
                <a:ext cx="29527" cy="19050"/>
              </a:xfrm>
              <a:custGeom>
                <a:avLst/>
                <a:gdLst>
                  <a:gd name="connsiteX0" fmla="*/ 0 w 29527"/>
                  <a:gd name="connsiteY0" fmla="*/ 0 h 19050"/>
                  <a:gd name="connsiteX1" fmla="*/ 29527 w 29527"/>
                  <a:gd name="connsiteY1" fmla="*/ 0 h 19050"/>
                  <a:gd name="connsiteX2" fmla="*/ 29527 w 29527"/>
                  <a:gd name="connsiteY2" fmla="*/ 19050 h 19050"/>
                  <a:gd name="connsiteX3" fmla="*/ 0 w 2952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19050">
                    <a:moveTo>
                      <a:pt x="0" y="0"/>
                    </a:moveTo>
                    <a:lnTo>
                      <a:pt x="29527" y="0"/>
                    </a:lnTo>
                    <a:lnTo>
                      <a:pt x="2952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5" name="Freihandform: Form 54">
                <a:extLst>
                  <a:ext uri="{FF2B5EF4-FFF2-40B4-BE49-F238E27FC236}">
                    <a16:creationId xmlns:a16="http://schemas.microsoft.com/office/drawing/2014/main" id="{C6AA17FC-7D76-42B4-78FC-1DDF91CFCC61}"/>
                  </a:ext>
                </a:extLst>
              </p:cNvPr>
              <p:cNvSpPr/>
              <p:nvPr/>
            </p:nvSpPr>
            <p:spPr>
              <a:xfrm>
                <a:off x="4482655" y="2519457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6" name="Freihandform: Form 55">
                <a:extLst>
                  <a:ext uri="{FF2B5EF4-FFF2-40B4-BE49-F238E27FC236}">
                    <a16:creationId xmlns:a16="http://schemas.microsoft.com/office/drawing/2014/main" id="{D340A0F0-E5E1-233A-AF28-FD0382FFA07C}"/>
                  </a:ext>
                </a:extLst>
              </p:cNvPr>
              <p:cNvSpPr/>
              <p:nvPr/>
            </p:nvSpPr>
            <p:spPr>
              <a:xfrm>
                <a:off x="4482655" y="2558129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7" name="Freihandform: Form 56">
                <a:extLst>
                  <a:ext uri="{FF2B5EF4-FFF2-40B4-BE49-F238E27FC236}">
                    <a16:creationId xmlns:a16="http://schemas.microsoft.com/office/drawing/2014/main" id="{CF1AA368-0C07-D240-05A2-92FB9FE59CF1}"/>
                  </a:ext>
                </a:extLst>
              </p:cNvPr>
              <p:cNvSpPr/>
              <p:nvPr/>
            </p:nvSpPr>
            <p:spPr>
              <a:xfrm>
                <a:off x="4482655" y="2596800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8" name="Freihandform: Form 57">
                <a:extLst>
                  <a:ext uri="{FF2B5EF4-FFF2-40B4-BE49-F238E27FC236}">
                    <a16:creationId xmlns:a16="http://schemas.microsoft.com/office/drawing/2014/main" id="{16CFFCBB-4B58-E17A-2AA9-2A1102970E70}"/>
                  </a:ext>
                </a:extLst>
              </p:cNvPr>
              <p:cNvSpPr/>
              <p:nvPr/>
            </p:nvSpPr>
            <p:spPr>
              <a:xfrm>
                <a:off x="4482655" y="2635472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39" name="Freihandform: Form 58">
                <a:extLst>
                  <a:ext uri="{FF2B5EF4-FFF2-40B4-BE49-F238E27FC236}">
                    <a16:creationId xmlns:a16="http://schemas.microsoft.com/office/drawing/2014/main" id="{8A63EF99-ECA9-AA8F-A4DB-3BE2363853D8}"/>
                  </a:ext>
                </a:extLst>
              </p:cNvPr>
              <p:cNvSpPr/>
              <p:nvPr/>
            </p:nvSpPr>
            <p:spPr>
              <a:xfrm>
                <a:off x="4482655" y="2674143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40" name="Freihandform: Form 59">
                <a:extLst>
                  <a:ext uri="{FF2B5EF4-FFF2-40B4-BE49-F238E27FC236}">
                    <a16:creationId xmlns:a16="http://schemas.microsoft.com/office/drawing/2014/main" id="{36E4E024-FB64-5B82-D55B-917198BAD64F}"/>
                  </a:ext>
                </a:extLst>
              </p:cNvPr>
              <p:cNvSpPr/>
              <p:nvPr/>
            </p:nvSpPr>
            <p:spPr>
              <a:xfrm>
                <a:off x="4482655" y="2712910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41" name="Freihandform: Form 60">
                <a:extLst>
                  <a:ext uri="{FF2B5EF4-FFF2-40B4-BE49-F238E27FC236}">
                    <a16:creationId xmlns:a16="http://schemas.microsoft.com/office/drawing/2014/main" id="{89C7D4D1-FFA3-E146-3C47-679FB62ED182}"/>
                  </a:ext>
                </a:extLst>
              </p:cNvPr>
              <p:cNvSpPr/>
              <p:nvPr/>
            </p:nvSpPr>
            <p:spPr>
              <a:xfrm>
                <a:off x="4482655" y="2751582"/>
                <a:ext cx="134778" cy="19050"/>
              </a:xfrm>
              <a:custGeom>
                <a:avLst/>
                <a:gdLst>
                  <a:gd name="connsiteX0" fmla="*/ 0 w 134778"/>
                  <a:gd name="connsiteY0" fmla="*/ 0 h 19050"/>
                  <a:gd name="connsiteX1" fmla="*/ 134779 w 134778"/>
                  <a:gd name="connsiteY1" fmla="*/ 0 h 19050"/>
                  <a:gd name="connsiteX2" fmla="*/ 134779 w 134778"/>
                  <a:gd name="connsiteY2" fmla="*/ 19050 h 19050"/>
                  <a:gd name="connsiteX3" fmla="*/ 0 w 134778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78" h="19050">
                    <a:moveTo>
                      <a:pt x="0" y="0"/>
                    </a:moveTo>
                    <a:lnTo>
                      <a:pt x="134779" y="0"/>
                    </a:lnTo>
                    <a:lnTo>
                      <a:pt x="13477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42" name="Freihandform: Form 61">
                <a:extLst>
                  <a:ext uri="{FF2B5EF4-FFF2-40B4-BE49-F238E27FC236}">
                    <a16:creationId xmlns:a16="http://schemas.microsoft.com/office/drawing/2014/main" id="{3010E401-E06D-9BAD-AF51-38151F334128}"/>
                  </a:ext>
                </a:extLst>
              </p:cNvPr>
              <p:cNvSpPr/>
              <p:nvPr/>
            </p:nvSpPr>
            <p:spPr>
              <a:xfrm>
                <a:off x="4501896" y="2451735"/>
                <a:ext cx="96297" cy="19050"/>
              </a:xfrm>
              <a:custGeom>
                <a:avLst/>
                <a:gdLst>
                  <a:gd name="connsiteX0" fmla="*/ 0 w 96297"/>
                  <a:gd name="connsiteY0" fmla="*/ 0 h 19050"/>
                  <a:gd name="connsiteX1" fmla="*/ 96298 w 96297"/>
                  <a:gd name="connsiteY1" fmla="*/ 0 h 19050"/>
                  <a:gd name="connsiteX2" fmla="*/ 96298 w 96297"/>
                  <a:gd name="connsiteY2" fmla="*/ 19050 h 19050"/>
                  <a:gd name="connsiteX3" fmla="*/ 0 w 9629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297" h="19050">
                    <a:moveTo>
                      <a:pt x="0" y="0"/>
                    </a:moveTo>
                    <a:lnTo>
                      <a:pt x="96298" y="0"/>
                    </a:lnTo>
                    <a:lnTo>
                      <a:pt x="9629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43" name="Freihandform: Form 62">
                <a:extLst>
                  <a:ext uri="{FF2B5EF4-FFF2-40B4-BE49-F238E27FC236}">
                    <a16:creationId xmlns:a16="http://schemas.microsoft.com/office/drawing/2014/main" id="{C7000546-8C1E-56CE-9068-E45529200984}"/>
                  </a:ext>
                </a:extLst>
              </p:cNvPr>
              <p:cNvSpPr/>
              <p:nvPr/>
            </p:nvSpPr>
            <p:spPr>
              <a:xfrm>
                <a:off x="4501896" y="2413063"/>
                <a:ext cx="96297" cy="19050"/>
              </a:xfrm>
              <a:custGeom>
                <a:avLst/>
                <a:gdLst>
                  <a:gd name="connsiteX0" fmla="*/ 0 w 96297"/>
                  <a:gd name="connsiteY0" fmla="*/ 0 h 19050"/>
                  <a:gd name="connsiteX1" fmla="*/ 96298 w 96297"/>
                  <a:gd name="connsiteY1" fmla="*/ 0 h 19050"/>
                  <a:gd name="connsiteX2" fmla="*/ 96298 w 96297"/>
                  <a:gd name="connsiteY2" fmla="*/ 19050 h 19050"/>
                  <a:gd name="connsiteX3" fmla="*/ 0 w 9629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297" h="19050">
                    <a:moveTo>
                      <a:pt x="0" y="0"/>
                    </a:moveTo>
                    <a:lnTo>
                      <a:pt x="96298" y="0"/>
                    </a:lnTo>
                    <a:lnTo>
                      <a:pt x="9629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  <p:sp>
            <p:nvSpPr>
              <p:cNvPr id="44" name="Freihandform: Form 63">
                <a:extLst>
                  <a:ext uri="{FF2B5EF4-FFF2-40B4-BE49-F238E27FC236}">
                    <a16:creationId xmlns:a16="http://schemas.microsoft.com/office/drawing/2014/main" id="{68265D59-8A74-FCCF-E195-F4C0B14850D9}"/>
                  </a:ext>
                </a:extLst>
              </p:cNvPr>
              <p:cNvSpPr/>
              <p:nvPr/>
            </p:nvSpPr>
            <p:spPr>
              <a:xfrm>
                <a:off x="4286250" y="2301525"/>
                <a:ext cx="571500" cy="546449"/>
              </a:xfrm>
              <a:custGeom>
                <a:avLst/>
                <a:gdLst>
                  <a:gd name="connsiteX0" fmla="*/ 547497 w 571500"/>
                  <a:gd name="connsiteY0" fmla="*/ 527399 h 546449"/>
                  <a:gd name="connsiteX1" fmla="*/ 547497 w 571500"/>
                  <a:gd name="connsiteY1" fmla="*/ 143161 h 546449"/>
                  <a:gd name="connsiteX2" fmla="*/ 390525 w 571500"/>
                  <a:gd name="connsiteY2" fmla="*/ 143161 h 546449"/>
                  <a:gd name="connsiteX3" fmla="*/ 390525 w 571500"/>
                  <a:gd name="connsiteY3" fmla="*/ 527399 h 546449"/>
                  <a:gd name="connsiteX4" fmla="*/ 369570 w 571500"/>
                  <a:gd name="connsiteY4" fmla="*/ 527399 h 546449"/>
                  <a:gd name="connsiteX5" fmla="*/ 369570 w 571500"/>
                  <a:gd name="connsiteY5" fmla="*/ 150209 h 546449"/>
                  <a:gd name="connsiteX6" fmla="*/ 350520 w 571500"/>
                  <a:gd name="connsiteY6" fmla="*/ 150209 h 546449"/>
                  <a:gd name="connsiteX7" fmla="*/ 350520 w 571500"/>
                  <a:gd name="connsiteY7" fmla="*/ 0 h 546449"/>
                  <a:gd name="connsiteX8" fmla="*/ 177260 w 571500"/>
                  <a:gd name="connsiteY8" fmla="*/ 77819 h 546449"/>
                  <a:gd name="connsiteX9" fmla="*/ 177260 w 571500"/>
                  <a:gd name="connsiteY9" fmla="*/ 150209 h 546449"/>
                  <a:gd name="connsiteX10" fmla="*/ 158210 w 571500"/>
                  <a:gd name="connsiteY10" fmla="*/ 150209 h 546449"/>
                  <a:gd name="connsiteX11" fmla="*/ 158210 w 571500"/>
                  <a:gd name="connsiteY11" fmla="*/ 290893 h 546449"/>
                  <a:gd name="connsiteX12" fmla="*/ 20003 w 571500"/>
                  <a:gd name="connsiteY12" fmla="*/ 290893 h 546449"/>
                  <a:gd name="connsiteX13" fmla="*/ 20003 w 571500"/>
                  <a:gd name="connsiteY13" fmla="*/ 527399 h 546449"/>
                  <a:gd name="connsiteX14" fmla="*/ 0 w 571500"/>
                  <a:gd name="connsiteY14" fmla="*/ 527399 h 546449"/>
                  <a:gd name="connsiteX15" fmla="*/ 0 w 571500"/>
                  <a:gd name="connsiteY15" fmla="*/ 546449 h 546449"/>
                  <a:gd name="connsiteX16" fmla="*/ 571500 w 571500"/>
                  <a:gd name="connsiteY16" fmla="*/ 546449 h 546449"/>
                  <a:gd name="connsiteX17" fmla="*/ 571500 w 571500"/>
                  <a:gd name="connsiteY17" fmla="*/ 527399 h 546449"/>
                  <a:gd name="connsiteX18" fmla="*/ 158020 w 571500"/>
                  <a:gd name="connsiteY18" fmla="*/ 527399 h 546449"/>
                  <a:gd name="connsiteX19" fmla="*/ 39053 w 571500"/>
                  <a:gd name="connsiteY19" fmla="*/ 527399 h 546449"/>
                  <a:gd name="connsiteX20" fmla="*/ 39053 w 571500"/>
                  <a:gd name="connsiteY20" fmla="*/ 309943 h 546449"/>
                  <a:gd name="connsiteX21" fmla="*/ 158020 w 571500"/>
                  <a:gd name="connsiteY21" fmla="*/ 309943 h 546449"/>
                  <a:gd name="connsiteX22" fmla="*/ 350520 w 571500"/>
                  <a:gd name="connsiteY22" fmla="*/ 527399 h 546449"/>
                  <a:gd name="connsiteX23" fmla="*/ 177070 w 571500"/>
                  <a:gd name="connsiteY23" fmla="*/ 527399 h 546449"/>
                  <a:gd name="connsiteX24" fmla="*/ 177070 w 571500"/>
                  <a:gd name="connsiteY24" fmla="*/ 169259 h 546449"/>
                  <a:gd name="connsiteX25" fmla="*/ 196120 w 571500"/>
                  <a:gd name="connsiteY25" fmla="*/ 169259 h 546449"/>
                  <a:gd name="connsiteX26" fmla="*/ 196120 w 571500"/>
                  <a:gd name="connsiteY26" fmla="*/ 90107 h 546449"/>
                  <a:gd name="connsiteX27" fmla="*/ 331280 w 571500"/>
                  <a:gd name="connsiteY27" fmla="*/ 29432 h 546449"/>
                  <a:gd name="connsiteX28" fmla="*/ 331280 w 571500"/>
                  <a:gd name="connsiteY28" fmla="*/ 169259 h 546449"/>
                  <a:gd name="connsiteX29" fmla="*/ 350330 w 571500"/>
                  <a:gd name="connsiteY29" fmla="*/ 169259 h 546449"/>
                  <a:gd name="connsiteX30" fmla="*/ 528447 w 571500"/>
                  <a:gd name="connsiteY30" fmla="*/ 527399 h 546449"/>
                  <a:gd name="connsiteX31" fmla="*/ 409575 w 571500"/>
                  <a:gd name="connsiteY31" fmla="*/ 527399 h 546449"/>
                  <a:gd name="connsiteX32" fmla="*/ 409575 w 571500"/>
                  <a:gd name="connsiteY32" fmla="*/ 162211 h 546449"/>
                  <a:gd name="connsiteX33" fmla="*/ 528447 w 571500"/>
                  <a:gd name="connsiteY33" fmla="*/ 162211 h 54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71500" h="546449">
                    <a:moveTo>
                      <a:pt x="547497" y="527399"/>
                    </a:moveTo>
                    <a:lnTo>
                      <a:pt x="547497" y="143161"/>
                    </a:lnTo>
                    <a:lnTo>
                      <a:pt x="390525" y="143161"/>
                    </a:lnTo>
                    <a:lnTo>
                      <a:pt x="390525" y="527399"/>
                    </a:lnTo>
                    <a:lnTo>
                      <a:pt x="369570" y="527399"/>
                    </a:lnTo>
                    <a:lnTo>
                      <a:pt x="369570" y="150209"/>
                    </a:lnTo>
                    <a:lnTo>
                      <a:pt x="350520" y="150209"/>
                    </a:lnTo>
                    <a:lnTo>
                      <a:pt x="350520" y="0"/>
                    </a:lnTo>
                    <a:lnTo>
                      <a:pt x="177260" y="77819"/>
                    </a:lnTo>
                    <a:lnTo>
                      <a:pt x="177260" y="150209"/>
                    </a:lnTo>
                    <a:lnTo>
                      <a:pt x="158210" y="150209"/>
                    </a:lnTo>
                    <a:lnTo>
                      <a:pt x="158210" y="290893"/>
                    </a:lnTo>
                    <a:lnTo>
                      <a:pt x="20003" y="290893"/>
                    </a:lnTo>
                    <a:lnTo>
                      <a:pt x="20003" y="527399"/>
                    </a:lnTo>
                    <a:lnTo>
                      <a:pt x="0" y="527399"/>
                    </a:lnTo>
                    <a:lnTo>
                      <a:pt x="0" y="546449"/>
                    </a:lnTo>
                    <a:lnTo>
                      <a:pt x="571500" y="546449"/>
                    </a:lnTo>
                    <a:lnTo>
                      <a:pt x="571500" y="527399"/>
                    </a:lnTo>
                    <a:close/>
                    <a:moveTo>
                      <a:pt x="158020" y="527399"/>
                    </a:moveTo>
                    <a:lnTo>
                      <a:pt x="39053" y="527399"/>
                    </a:lnTo>
                    <a:lnTo>
                      <a:pt x="39053" y="309943"/>
                    </a:lnTo>
                    <a:lnTo>
                      <a:pt x="158020" y="309943"/>
                    </a:lnTo>
                    <a:close/>
                    <a:moveTo>
                      <a:pt x="350520" y="527399"/>
                    </a:moveTo>
                    <a:lnTo>
                      <a:pt x="177070" y="527399"/>
                    </a:lnTo>
                    <a:lnTo>
                      <a:pt x="177070" y="169259"/>
                    </a:lnTo>
                    <a:lnTo>
                      <a:pt x="196120" y="169259"/>
                    </a:lnTo>
                    <a:lnTo>
                      <a:pt x="196120" y="90107"/>
                    </a:lnTo>
                    <a:lnTo>
                      <a:pt x="331280" y="29432"/>
                    </a:lnTo>
                    <a:lnTo>
                      <a:pt x="331280" y="169259"/>
                    </a:lnTo>
                    <a:lnTo>
                      <a:pt x="350330" y="169259"/>
                    </a:lnTo>
                    <a:close/>
                    <a:moveTo>
                      <a:pt x="528447" y="527399"/>
                    </a:moveTo>
                    <a:lnTo>
                      <a:pt x="409575" y="527399"/>
                    </a:lnTo>
                    <a:lnTo>
                      <a:pt x="409575" y="162211"/>
                    </a:lnTo>
                    <a:lnTo>
                      <a:pt x="528447" y="1622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2800"/>
              </a:p>
            </p:txBody>
          </p:sp>
        </p:grpSp>
        <p:sp>
          <p:nvSpPr>
            <p:cNvPr id="11" name="Textfeld 69">
              <a:extLst>
                <a:ext uri="{FF2B5EF4-FFF2-40B4-BE49-F238E27FC236}">
                  <a16:creationId xmlns:a16="http://schemas.microsoft.com/office/drawing/2014/main" id="{E7410014-13E3-A2BE-535D-3754F0C27514}"/>
                </a:ext>
              </a:extLst>
            </p:cNvPr>
            <p:cNvSpPr txBox="1"/>
            <p:nvPr/>
          </p:nvSpPr>
          <p:spPr>
            <a:xfrm>
              <a:off x="4485881" y="4219859"/>
              <a:ext cx="5303160" cy="237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Selbstbestimmung</a:t>
              </a:r>
              <a:r>
                <a:rPr lang="de-DE" b="1" dirty="0">
                  <a:latin typeface="Gilroy Bold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de-DE" dirty="0"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beinhaltet</a:t>
              </a:r>
            </a:p>
          </p:txBody>
        </p:sp>
        <p:sp>
          <p:nvSpPr>
            <p:cNvPr id="9" name="Rechteck 67">
              <a:extLst>
                <a:ext uri="{FF2B5EF4-FFF2-40B4-BE49-F238E27FC236}">
                  <a16:creationId xmlns:a16="http://schemas.microsoft.com/office/drawing/2014/main" id="{0218ADF6-E0DD-1886-70BD-5424589796C5}"/>
                </a:ext>
              </a:extLst>
            </p:cNvPr>
            <p:cNvSpPr/>
            <p:nvPr/>
          </p:nvSpPr>
          <p:spPr>
            <a:xfrm>
              <a:off x="4635963" y="4685625"/>
              <a:ext cx="2286001" cy="445685"/>
            </a:xfrm>
            <a:prstGeom prst="rect">
              <a:avLst/>
            </a:prstGeom>
            <a:solidFill>
              <a:srgbClr val="42D0C6">
                <a:alpha val="20000"/>
              </a:srgbClr>
            </a:solidFill>
            <a:ln>
              <a:solidFill>
                <a:srgbClr val="42D0C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400" dirty="0">
                  <a:solidFill>
                    <a:srgbClr val="111111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Leistungsfähigkeit</a:t>
              </a:r>
            </a:p>
          </p:txBody>
        </p:sp>
        <p:sp>
          <p:nvSpPr>
            <p:cNvPr id="46" name="Rechteck 5">
              <a:extLst>
                <a:ext uri="{FF2B5EF4-FFF2-40B4-BE49-F238E27FC236}">
                  <a16:creationId xmlns:a16="http://schemas.microsoft.com/office/drawing/2014/main" id="{81647DD1-0E7B-86FB-1803-16AC2C8CEA9B}"/>
                </a:ext>
              </a:extLst>
            </p:cNvPr>
            <p:cNvSpPr/>
            <p:nvPr/>
          </p:nvSpPr>
          <p:spPr>
            <a:xfrm>
              <a:off x="7137461" y="4930895"/>
              <a:ext cx="2286001" cy="445684"/>
            </a:xfrm>
            <a:prstGeom prst="rect">
              <a:avLst/>
            </a:prstGeom>
            <a:solidFill>
              <a:srgbClr val="7ED878">
                <a:alpha val="20000"/>
              </a:srgbClr>
            </a:solidFill>
            <a:ln>
              <a:solidFill>
                <a:srgbClr val="7ED878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400" dirty="0">
                  <a:solidFill>
                    <a:srgbClr val="111111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Kontrolle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C1868C6-E925-F26C-F1F1-E29C239A25F4}"/>
              </a:ext>
            </a:extLst>
          </p:cNvPr>
          <p:cNvGrpSpPr/>
          <p:nvPr/>
        </p:nvGrpSpPr>
        <p:grpSpPr>
          <a:xfrm>
            <a:off x="5705393" y="5273971"/>
            <a:ext cx="575086" cy="575465"/>
            <a:chOff x="5656856" y="5251526"/>
            <a:chExt cx="751601" cy="694601"/>
          </a:xfrm>
        </p:grpSpPr>
        <p:sp>
          <p:nvSpPr>
            <p:cNvPr id="3" name="Rechteck 5">
              <a:extLst>
                <a:ext uri="{FF2B5EF4-FFF2-40B4-BE49-F238E27FC236}">
                  <a16:creationId xmlns:a16="http://schemas.microsoft.com/office/drawing/2014/main" id="{2B87959B-ECC3-1DF0-965E-D64F39D09566}"/>
                </a:ext>
              </a:extLst>
            </p:cNvPr>
            <p:cNvSpPr/>
            <p:nvPr/>
          </p:nvSpPr>
          <p:spPr>
            <a:xfrm>
              <a:off x="5656856" y="5278618"/>
              <a:ext cx="751601" cy="6404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de-DE" sz="2400" dirty="0">
                <a:solidFill>
                  <a:schemeClr val="bg1"/>
                </a:solidFill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" name="Additionszeichen 6">
              <a:extLst>
                <a:ext uri="{FF2B5EF4-FFF2-40B4-BE49-F238E27FC236}">
                  <a16:creationId xmlns:a16="http://schemas.microsoft.com/office/drawing/2014/main" id="{5CD06DE1-B905-D8E4-3DA6-F6210020DB6A}"/>
                </a:ext>
              </a:extLst>
            </p:cNvPr>
            <p:cNvSpPr/>
            <p:nvPr/>
          </p:nvSpPr>
          <p:spPr>
            <a:xfrm>
              <a:off x="5656856" y="5251526"/>
              <a:ext cx="751601" cy="694601"/>
            </a:xfrm>
            <a:prstGeom prst="mathPlus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 sz="2800"/>
            </a:p>
          </p:txBody>
        </p:sp>
      </p:grpSp>
    </p:spTree>
    <p:extLst>
      <p:ext uri="{BB962C8B-B14F-4D97-AF65-F5344CB8AC3E}">
        <p14:creationId xmlns:p14="http://schemas.microsoft.com/office/powerpoint/2010/main" val="66127728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7434" y="2951944"/>
            <a:ext cx="4357283" cy="954107"/>
          </a:xfrm>
        </p:spPr>
        <p:txBody>
          <a:bodyPr/>
          <a:lstStyle/>
          <a:p>
            <a:r>
              <a:rPr lang="de-DE" sz="3600" dirty="0">
                <a:latin typeface="Gilroy Bold" panose="00000800000000000000" pitchFamily="50" charset="0"/>
              </a:rPr>
              <a:t>Leistungsfähigkeit</a:t>
            </a:r>
            <a:br>
              <a:rPr lang="de-DE" sz="3600" dirty="0">
                <a:latin typeface="Gilroy Bold" panose="00000800000000000000" pitchFamily="50" charset="0"/>
              </a:rPr>
            </a:br>
            <a:r>
              <a:rPr lang="de-DE" sz="2000" dirty="0">
                <a:latin typeface="Gilroy" panose="00000500000000000000" pitchFamily="50" charset="0"/>
              </a:rPr>
              <a:t>die Vorbilder</a:t>
            </a:r>
            <a:endParaRPr lang="en-DE" sz="3600" b="1" dirty="0">
              <a:latin typeface="Gilroy Bold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6125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52BB51-80EB-9529-71F9-97FEC60A6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Fachliche Probleme lösen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CF60D64-9F8E-613D-49F5-77A0A4420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2033587"/>
            <a:ext cx="7162800" cy="279082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F587D3D-998D-C8B4-3194-FA67E1DBFD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1162" y="4491037"/>
            <a:ext cx="6962775" cy="107632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7E364E88-AAA8-D51D-C702-A058C97E1CB0}"/>
              </a:ext>
            </a:extLst>
          </p:cNvPr>
          <p:cNvSpPr/>
          <p:nvPr/>
        </p:nvSpPr>
        <p:spPr>
          <a:xfrm>
            <a:off x="2951799" y="4206337"/>
            <a:ext cx="875489" cy="204280"/>
          </a:xfrm>
          <a:prstGeom prst="rect">
            <a:avLst/>
          </a:prstGeom>
          <a:solidFill>
            <a:srgbClr val="AEE6AB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96D02E1-03DD-BBE7-57F0-7D94290B84A2}"/>
              </a:ext>
            </a:extLst>
          </p:cNvPr>
          <p:cNvSpPr txBox="1"/>
          <p:nvPr/>
        </p:nvSpPr>
        <p:spPr>
          <a:xfrm>
            <a:off x="4987925" y="6431352"/>
            <a:ext cx="70294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Quelle: Shopify rolls out new tools for online selling during COVID-19 | CBC News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59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37ACE-EF61-3AE7-FCDA-37655F56F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7544" y="3105833"/>
            <a:ext cx="8856912" cy="646331"/>
          </a:xfrm>
        </p:spPr>
        <p:txBody>
          <a:bodyPr/>
          <a:lstStyle/>
          <a:p>
            <a:r>
              <a:rPr lang="de-DE" sz="3600" dirty="0">
                <a:latin typeface="Gilroy Bold" panose="00000800000000000000" pitchFamily="50" charset="0"/>
              </a:rPr>
              <a:t>Warum reden so viele über die Cloud?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83288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52BB51-80EB-9529-71F9-97FEC60A6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/>
              <a:t>Schnelle Innovationen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4AD2D7E-EB2C-4162-9CC9-5D37706A8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100" y="1541462"/>
            <a:ext cx="7188200" cy="369701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9B5999F-8748-EDFB-E6EC-3E4E16AD58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2523904"/>
            <a:ext cx="6419472" cy="352851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50C19B0-23BA-079B-B2D8-E1D7A8D3DCFA}"/>
              </a:ext>
            </a:extLst>
          </p:cNvPr>
          <p:cNvSpPr txBox="1"/>
          <p:nvPr/>
        </p:nvSpPr>
        <p:spPr>
          <a:xfrm>
            <a:off x="9191602" y="6445058"/>
            <a:ext cx="2924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Quelle: Vehicle Software Updates | </a:t>
            </a:r>
            <a:r>
              <a:rPr lang="de-DE" sz="1000" dirty="0" err="1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Teslascope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63674FE-573D-D033-2EF0-EC4B2DBE68DD}"/>
              </a:ext>
            </a:extLst>
          </p:cNvPr>
          <p:cNvSpPr txBox="1"/>
          <p:nvPr/>
        </p:nvSpPr>
        <p:spPr>
          <a:xfrm>
            <a:off x="11031381" y="5330438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Gilroy" panose="00000500000000000000" pitchFamily="50" charset="0"/>
                <a:hlinkClick r:id="rId5"/>
              </a:rPr>
              <a:t>Quelle</a:t>
            </a:r>
            <a:endParaRPr lang="de-DE" sz="1200" dirty="0"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3341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F8EEAE-67FF-F4C1-7DAD-283E74E9B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Automatisierung &amp; Skalierbarkeit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DB983E2-5280-2B23-9AE3-8BF06D433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3550" y="1437607"/>
            <a:ext cx="4945505" cy="396941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759270E8-2E94-C3AC-0897-E14F510B6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4754" y="1597025"/>
            <a:ext cx="3333750" cy="28003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458482D-0A11-6824-BD8B-896C856A0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6481" y="3713231"/>
            <a:ext cx="4085148" cy="229935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B56F70A-6D13-E246-22F1-342B73610B8E}"/>
              </a:ext>
            </a:extLst>
          </p:cNvPr>
          <p:cNvSpPr txBox="1"/>
          <p:nvPr/>
        </p:nvSpPr>
        <p:spPr>
          <a:xfrm>
            <a:off x="7515571" y="6449093"/>
            <a:ext cx="45255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Quelle: Bringing Pokémon GO to life on Google Cloud | Google Cloud Blog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78504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C22F73-5FF4-E65B-AF8D-4FF7A7D87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/>
              <a:t>Einfache Zugänglichkeit &amp; Automatisierung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D0507CF-395B-3E2D-A583-3837CAB75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951" y="1866122"/>
            <a:ext cx="6816498" cy="41999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B6774D64-B2EA-7FD2-9AAE-3BCA19FD18DC}"/>
              </a:ext>
            </a:extLst>
          </p:cNvPr>
          <p:cNvSpPr txBox="1"/>
          <p:nvPr/>
        </p:nvSpPr>
        <p:spPr>
          <a:xfrm>
            <a:off x="7827637" y="5142771"/>
            <a:ext cx="3856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de-DE" dirty="0">
                <a:latin typeface="Gilroy" panose="00000500000000000000" pitchFamily="50" charset="0"/>
              </a:rPr>
              <a:t>Cloud-Services sind einfach binnen Sekunden oder Minuten nutzbar</a:t>
            </a:r>
          </a:p>
        </p:txBody>
      </p:sp>
    </p:spTree>
    <p:extLst>
      <p:ext uri="{BB962C8B-B14F-4D97-AF65-F5344CB8AC3E}">
        <p14:creationId xmlns:p14="http://schemas.microsoft.com/office/powerpoint/2010/main" val="4093558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389352-C793-005B-8805-F4FAE946E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Applikationslandschaft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84F421A-1B82-8E26-1F57-00C117F06C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9199" y="2520036"/>
            <a:ext cx="7839142" cy="36703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F4ABF6F-3BD5-5A2A-3744-EC7486C4C866}"/>
              </a:ext>
            </a:extLst>
          </p:cNvPr>
          <p:cNvSpPr txBox="1"/>
          <p:nvPr/>
        </p:nvSpPr>
        <p:spPr>
          <a:xfrm>
            <a:off x="9322988" y="4086945"/>
            <a:ext cx="25230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de-DE" dirty="0">
                <a:latin typeface="Gilroy" panose="00000500000000000000" pitchFamily="50" charset="0"/>
              </a:rPr>
              <a:t>Leistungsfähige Clouds bieten &gt;1000 Services um die ganze Applikations-Landschaft abzubilden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6C8173-C3DD-DAB5-A6F9-92EB6AEB3D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221" y="1612171"/>
            <a:ext cx="7731848" cy="4064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517052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346" y="2951944"/>
            <a:ext cx="6601487" cy="954107"/>
          </a:xfrm>
        </p:spPr>
        <p:txBody>
          <a:bodyPr/>
          <a:lstStyle/>
          <a:p>
            <a:r>
              <a:rPr lang="de-DE" sz="3600" dirty="0">
                <a:latin typeface="Gilroy Bold" panose="00000800000000000000" pitchFamily="50" charset="0"/>
              </a:rPr>
              <a:t>Kontrolle</a:t>
            </a:r>
            <a:br>
              <a:rPr lang="de-DE" sz="3600" dirty="0">
                <a:latin typeface="Gilroy Bold" panose="00000800000000000000" pitchFamily="50" charset="0"/>
              </a:rPr>
            </a:br>
            <a:r>
              <a:rPr lang="de-DE" sz="2000" dirty="0">
                <a:latin typeface="Gilroy" panose="00000500000000000000" pitchFamily="50" charset="0"/>
              </a:rPr>
              <a:t>Vor welchen Gefahren möchten wir uns schützen?</a:t>
            </a:r>
            <a:endParaRPr lang="en-DE" sz="3600" b="1" dirty="0">
              <a:latin typeface="Gilroy Bold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289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4EFC86-C9BE-8055-1D36-697D0CB26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Funktionsfähigkeit trotz physischer Gefahren</a:t>
            </a:r>
          </a:p>
        </p:txBody>
      </p:sp>
      <p:pic>
        <p:nvPicPr>
          <p:cNvPr id="3074" name="Picture 2" descr=" ">
            <a:extLst>
              <a:ext uri="{FF2B5EF4-FFF2-40B4-BE49-F238E27FC236}">
                <a16:creationId xmlns:a16="http://schemas.microsoft.com/office/drawing/2014/main" id="{62A9C8E5-4F3F-839D-D6A1-336235A85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114" y="1777201"/>
            <a:ext cx="7112000" cy="44375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57E2957-D04D-3E12-FAC0-AB9EDD39B39A}"/>
              </a:ext>
            </a:extLst>
          </p:cNvPr>
          <p:cNvSpPr txBox="1"/>
          <p:nvPr/>
        </p:nvSpPr>
        <p:spPr>
          <a:xfrm>
            <a:off x="7926162" y="5014464"/>
            <a:ext cx="3815896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Kontrolle über Daten und Anwendungen soll auch bei </a:t>
            </a:r>
            <a:r>
              <a:rPr lang="de-DE" dirty="0">
                <a:latin typeface="Gilroy Bold" panose="00000800000000000000" pitchFamily="50" charset="0"/>
              </a:rPr>
              <a:t>Überschwemmungen, Erdbeben &amp; Bränden bestehen bleiben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06DC947-E5D3-FB17-60D8-16087A8C433D}"/>
              </a:ext>
            </a:extLst>
          </p:cNvPr>
          <p:cNvSpPr txBox="1"/>
          <p:nvPr/>
        </p:nvSpPr>
        <p:spPr>
          <a:xfrm>
            <a:off x="471920" y="6326586"/>
            <a:ext cx="53078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Quelle: Feuer bei OVH: Datencenter in Straßburg komplett abgebrannt (tarnkappe.info)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90041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Abhängigkeiten zu einzelnen Unternehmen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568C6E0-D524-7551-51D3-6BF704CBEF72}"/>
              </a:ext>
            </a:extLst>
          </p:cNvPr>
          <p:cNvSpPr txBox="1"/>
          <p:nvPr/>
        </p:nvSpPr>
        <p:spPr>
          <a:xfrm>
            <a:off x="7535789" y="5174342"/>
            <a:ext cx="3815896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 Bold" panose="00000800000000000000" pitchFamily="50" charset="0"/>
              </a:rPr>
              <a:t>Abhängigkeiten</a:t>
            </a:r>
            <a:r>
              <a:rPr lang="de-DE" dirty="0">
                <a:latin typeface="Gilroy" panose="00000500000000000000" pitchFamily="50" charset="0"/>
              </a:rPr>
              <a:t> zu einzelnen Unternehmen sollen </a:t>
            </a:r>
            <a:r>
              <a:rPr lang="de-DE" dirty="0">
                <a:latin typeface="Gilroy Bold" panose="00000800000000000000" pitchFamily="50" charset="0"/>
              </a:rPr>
              <a:t>beherrschbar</a:t>
            </a:r>
            <a:r>
              <a:rPr lang="de-DE" dirty="0">
                <a:latin typeface="Gilroy" panose="00000500000000000000" pitchFamily="50" charset="0"/>
              </a:rPr>
              <a:t> bleiben.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020CE2B-5B03-D270-9755-8EBAADF2333D}"/>
              </a:ext>
            </a:extLst>
          </p:cNvPr>
          <p:cNvSpPr txBox="1"/>
          <p:nvPr/>
        </p:nvSpPr>
        <p:spPr>
          <a:xfrm>
            <a:off x="145373" y="6421932"/>
            <a:ext cx="82557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Quelle: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Amazon consumer biz celebrates ridding itself of last Oracle database with tame staff party... and a Big Red piñata • The Register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A156950-0DF9-9F0D-B6CE-38D2BEB49741}"/>
              </a:ext>
            </a:extLst>
          </p:cNvPr>
          <p:cNvSpPr txBox="1"/>
          <p:nvPr/>
        </p:nvSpPr>
        <p:spPr>
          <a:xfrm>
            <a:off x="8263348" y="4584620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Gilroy" panose="00000500000000000000" pitchFamily="50" charset="0"/>
                <a:hlinkClick r:id="rId4"/>
              </a:rPr>
              <a:t>Quelle</a:t>
            </a:r>
            <a:endParaRPr lang="de-DE" dirty="0">
              <a:latin typeface="Gilroy" panose="00000500000000000000" pitchFamily="50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C41565-4A4F-2C2D-1AC7-893DA236C6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725" y="1387717"/>
            <a:ext cx="5161172" cy="470995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385547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Zugriff durch Kriminelle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88B4CF5-75C5-87C3-F305-D606990EA2EA}"/>
              </a:ext>
            </a:extLst>
          </p:cNvPr>
          <p:cNvSpPr txBox="1"/>
          <p:nvPr/>
        </p:nvSpPr>
        <p:spPr>
          <a:xfrm>
            <a:off x="7576433" y="4623527"/>
            <a:ext cx="3815896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Kriminellen und andere Unbefugten soll der Zugriff auf Daten, Anwendungen und Infrastruktur verwehrt bleiben.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EEA0E1E-3225-CA20-59EB-6BC5BB0A4D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5953" y="1593345"/>
            <a:ext cx="5439229" cy="423051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BA24AF8-B342-A36D-A2AE-9FDCA43FE9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463" y="2511151"/>
            <a:ext cx="4794931" cy="35019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ED7CC46-C4F8-4C7B-8F1A-5303BF6DE1DE}"/>
              </a:ext>
            </a:extLst>
          </p:cNvPr>
          <p:cNvSpPr txBox="1"/>
          <p:nvPr/>
        </p:nvSpPr>
        <p:spPr>
          <a:xfrm>
            <a:off x="182209" y="6359375"/>
            <a:ext cx="112101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Quellen: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Klinikum Lippe bestätigt Hackerangriff: LKA unterstützt das Krankenhaus | Lokale Nachrichten aus Lippe - LZ.de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Hackerangriff: Rhein-Pfalz-Kreis warnt Bürger | KOMMUNAL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9561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Zugriff durch fremde Legislation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D6D67A6-B3AC-AF60-37B5-10AFFF408B7B}"/>
              </a:ext>
            </a:extLst>
          </p:cNvPr>
          <p:cNvSpPr txBox="1"/>
          <p:nvPr/>
        </p:nvSpPr>
        <p:spPr>
          <a:xfrm>
            <a:off x="5729720" y="4565910"/>
            <a:ext cx="206173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Den Zugriff durch fremde Legislation reduzieren.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12300B5-AA0C-8F83-537E-452F1CA7E188}"/>
              </a:ext>
            </a:extLst>
          </p:cNvPr>
          <p:cNvSpPr txBox="1"/>
          <p:nvPr/>
        </p:nvSpPr>
        <p:spPr>
          <a:xfrm>
            <a:off x="183971" y="6340104"/>
            <a:ext cx="11091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Quellen: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Der U.S. CLOUD Act (datenschutz-praxis.de)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https://www.reuters.com/technology/exclusive-us-examining-alibabas-cloud-unit-national-security-risks-sources-2022-01-18/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1D3D481-837A-0790-6F4C-C56BE8D4B7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671" y="2297966"/>
            <a:ext cx="4578626" cy="354960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Kommt Schrems III? - cloud ahead">
            <a:extLst>
              <a:ext uri="{FF2B5EF4-FFF2-40B4-BE49-F238E27FC236}">
                <a16:creationId xmlns:a16="http://schemas.microsoft.com/office/drawing/2014/main" id="{01CEDE74-94AB-AF17-1E34-CBDD1D89A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4080" y="1419017"/>
            <a:ext cx="6969760" cy="251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9020AB-D93C-5C9A-C9E4-B328903BD2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8960" y="2292733"/>
            <a:ext cx="3608543" cy="391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14512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Zugriff durch fremde Geheimdienste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FA06C17-A31E-E129-61C8-8FEBD77620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3657" y="4074897"/>
            <a:ext cx="6444343" cy="209885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BDC661C-674F-B64E-A3F1-0DAB4C591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255" y="1290768"/>
            <a:ext cx="5154265" cy="325532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53F8D80-118C-3091-AFAB-3DC4A00FF034}"/>
              </a:ext>
            </a:extLst>
          </p:cNvPr>
          <p:cNvSpPr txBox="1"/>
          <p:nvPr/>
        </p:nvSpPr>
        <p:spPr>
          <a:xfrm>
            <a:off x="8673079" y="5017586"/>
            <a:ext cx="3277621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Zugriff durch fremde Geheimdienste soll verhindert werden.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EA01DF8-BB35-CAFF-285C-5EEC0789586E}"/>
              </a:ext>
            </a:extLst>
          </p:cNvPr>
          <p:cNvSpPr txBox="1"/>
          <p:nvPr/>
        </p:nvSpPr>
        <p:spPr>
          <a:xfrm>
            <a:off x="64328" y="6406594"/>
            <a:ext cx="11637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Quelle: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Solarwinds-Hack: US-Atomwaffenbehörde ebenfalls betroffen - COMPUTER BILD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Exclusive: NSA infiltrated RSA security more deeply than thought - study | Reuters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Bundestag-Hack: Die Ursachen, der Ablauf und die Folgen (linux-magazin.de)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10C7488-9600-C7FF-8387-FCBFFD0024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328" y="1915885"/>
            <a:ext cx="5708729" cy="235907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5893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2CF784DA-6094-68CA-266A-295519ED1FD0}"/>
              </a:ext>
            </a:extLst>
          </p:cNvPr>
          <p:cNvGrpSpPr/>
          <p:nvPr/>
        </p:nvGrpSpPr>
        <p:grpSpPr>
          <a:xfrm>
            <a:off x="7850382" y="3429000"/>
            <a:ext cx="2915192" cy="2465574"/>
            <a:chOff x="7850382" y="3894278"/>
            <a:chExt cx="2915192" cy="2000295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F5CE53CA-D4FF-AF21-EF41-C3ED2637DDB8}"/>
                </a:ext>
              </a:extLst>
            </p:cNvPr>
            <p:cNvSpPr/>
            <p:nvPr/>
          </p:nvSpPr>
          <p:spPr>
            <a:xfrm>
              <a:off x="7850382" y="3894278"/>
              <a:ext cx="2915192" cy="9596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600"/>
                </a:spcBef>
              </a:pPr>
              <a:r>
                <a:rPr lang="de-DE" dirty="0">
                  <a:solidFill>
                    <a:srgbClr val="013453"/>
                  </a:solidFill>
                  <a:latin typeface="Gilroy" panose="00000500000000000000" pitchFamily="50" charset="0"/>
                </a:rPr>
                <a:t>Größe 2020 in US$</a:t>
              </a:r>
            </a:p>
            <a:p>
              <a:pPr algn="ctr">
                <a:spcBef>
                  <a:spcPts val="600"/>
                </a:spcBef>
              </a:pPr>
              <a:r>
                <a:rPr lang="de-DE" sz="3200" b="1" dirty="0">
                  <a:solidFill>
                    <a:srgbClr val="013453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236 Mrd. </a:t>
              </a:r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D324424D-F2AA-29F9-2BB2-5EFDFE8FD47F}"/>
                </a:ext>
              </a:extLst>
            </p:cNvPr>
            <p:cNvSpPr/>
            <p:nvPr/>
          </p:nvSpPr>
          <p:spPr>
            <a:xfrm>
              <a:off x="7850382" y="4934958"/>
              <a:ext cx="2915192" cy="959615"/>
            </a:xfrm>
            <a:prstGeom prst="rect">
              <a:avLst/>
            </a:prstGeom>
            <a:solidFill>
              <a:srgbClr val="42D0C6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600"/>
                </a:spcBef>
              </a:pPr>
              <a:r>
                <a:rPr lang="de-DE" dirty="0">
                  <a:solidFill>
                    <a:srgbClr val="013453"/>
                  </a:solidFill>
                  <a:latin typeface="Gilroy" panose="00000500000000000000" pitchFamily="50" charset="0"/>
                </a:rPr>
                <a:t>Wachstum 2008-2020</a:t>
              </a:r>
            </a:p>
            <a:p>
              <a:pPr algn="ctr">
                <a:spcBef>
                  <a:spcPts val="600"/>
                </a:spcBef>
              </a:pPr>
              <a:r>
                <a:rPr lang="de-DE" sz="3200" b="1" dirty="0">
                  <a:solidFill>
                    <a:srgbClr val="013453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36% p.a.</a:t>
              </a:r>
            </a:p>
          </p:txBody>
        </p:sp>
      </p:grp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128AD3F2-C25D-CE3B-442A-9FD31D3F2BEA}"/>
              </a:ext>
            </a:extLst>
          </p:cNvPr>
          <p:cNvGrpSpPr/>
          <p:nvPr/>
        </p:nvGrpSpPr>
        <p:grpSpPr>
          <a:xfrm>
            <a:off x="572567" y="663264"/>
            <a:ext cx="6253124" cy="5462652"/>
            <a:chOff x="1429956" y="1549705"/>
            <a:chExt cx="5176851" cy="4522433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C2DBAD25-1234-4755-8880-89F93726DBE7}"/>
                </a:ext>
              </a:extLst>
            </p:cNvPr>
            <p:cNvSpPr/>
            <p:nvPr/>
          </p:nvSpPr>
          <p:spPr>
            <a:xfrm>
              <a:off x="1429956" y="1549705"/>
              <a:ext cx="5176851" cy="43257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Gilroy" panose="00000500000000000000" pitchFamily="50" charset="0"/>
              </a:endParaRPr>
            </a:p>
          </p:txBody>
        </p:sp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56E1976A-A9E5-9543-6C7A-67A495591700}"/>
                </a:ext>
              </a:extLst>
            </p:cNvPr>
            <p:cNvGrpSpPr/>
            <p:nvPr/>
          </p:nvGrpSpPr>
          <p:grpSpPr>
            <a:xfrm>
              <a:off x="1920364" y="2187962"/>
              <a:ext cx="4132943" cy="3225502"/>
              <a:chOff x="-714375" y="2124075"/>
              <a:chExt cx="714375" cy="1671850"/>
            </a:xfrm>
          </p:grpSpPr>
          <p:cxnSp>
            <p:nvCxnSpPr>
              <p:cNvPr id="6" name="Gerader Verbinder 5">
                <a:extLst>
                  <a:ext uri="{FF2B5EF4-FFF2-40B4-BE49-F238E27FC236}">
                    <a16:creationId xmlns:a16="http://schemas.microsoft.com/office/drawing/2014/main" id="{DE86FB2B-A1CC-2370-15F9-8D2BE06D486D}"/>
                  </a:ext>
                </a:extLst>
              </p:cNvPr>
              <p:cNvCxnSpPr/>
              <p:nvPr/>
            </p:nvCxnSpPr>
            <p:spPr>
              <a:xfrm>
                <a:off x="-714375" y="2124075"/>
                <a:ext cx="714375" cy="0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Gerader Verbinder 6">
                <a:extLst>
                  <a:ext uri="{FF2B5EF4-FFF2-40B4-BE49-F238E27FC236}">
                    <a16:creationId xmlns:a16="http://schemas.microsoft.com/office/drawing/2014/main" id="{B3E2ECC2-5ED8-9FCA-0A3F-D9A230498FE8}"/>
                  </a:ext>
                </a:extLst>
              </p:cNvPr>
              <p:cNvCxnSpPr/>
              <p:nvPr/>
            </p:nvCxnSpPr>
            <p:spPr>
              <a:xfrm>
                <a:off x="-714375" y="2458445"/>
                <a:ext cx="714375" cy="0"/>
              </a:xfrm>
              <a:prstGeom prst="line">
                <a:avLst/>
              </a:prstGeom>
              <a:ln w="9525">
                <a:solidFill>
                  <a:srgbClr val="013453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Gerader Verbinder 7">
                <a:extLst>
                  <a:ext uri="{FF2B5EF4-FFF2-40B4-BE49-F238E27FC236}">
                    <a16:creationId xmlns:a16="http://schemas.microsoft.com/office/drawing/2014/main" id="{A08EB895-6C57-68E8-8E10-09505AF2919B}"/>
                  </a:ext>
                </a:extLst>
              </p:cNvPr>
              <p:cNvCxnSpPr/>
              <p:nvPr/>
            </p:nvCxnSpPr>
            <p:spPr>
              <a:xfrm>
                <a:off x="-714375" y="2792815"/>
                <a:ext cx="714375" cy="0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Gerader Verbinder 8">
                <a:extLst>
                  <a:ext uri="{FF2B5EF4-FFF2-40B4-BE49-F238E27FC236}">
                    <a16:creationId xmlns:a16="http://schemas.microsoft.com/office/drawing/2014/main" id="{12B550F6-341C-DFCE-75FF-CFC6AFF0F5EA}"/>
                  </a:ext>
                </a:extLst>
              </p:cNvPr>
              <p:cNvCxnSpPr/>
              <p:nvPr/>
            </p:nvCxnSpPr>
            <p:spPr>
              <a:xfrm>
                <a:off x="-714375" y="3127185"/>
                <a:ext cx="714375" cy="0"/>
              </a:xfrm>
              <a:prstGeom prst="line">
                <a:avLst/>
              </a:prstGeom>
              <a:ln w="9525">
                <a:solidFill>
                  <a:srgbClr val="013453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>
                <a:extLst>
                  <a:ext uri="{FF2B5EF4-FFF2-40B4-BE49-F238E27FC236}">
                    <a16:creationId xmlns:a16="http://schemas.microsoft.com/office/drawing/2014/main" id="{94442F20-F272-61D4-E47A-8508F728A740}"/>
                  </a:ext>
                </a:extLst>
              </p:cNvPr>
              <p:cNvCxnSpPr/>
              <p:nvPr/>
            </p:nvCxnSpPr>
            <p:spPr>
              <a:xfrm>
                <a:off x="-714375" y="3461555"/>
                <a:ext cx="714375" cy="0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>
                <a:extLst>
                  <a:ext uri="{FF2B5EF4-FFF2-40B4-BE49-F238E27FC236}">
                    <a16:creationId xmlns:a16="http://schemas.microsoft.com/office/drawing/2014/main" id="{999F2975-3310-4B9F-860F-F5691E38252B}"/>
                  </a:ext>
                </a:extLst>
              </p:cNvPr>
              <p:cNvCxnSpPr/>
              <p:nvPr/>
            </p:nvCxnSpPr>
            <p:spPr>
              <a:xfrm>
                <a:off x="-714375" y="3795925"/>
                <a:ext cx="714375" cy="0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2855811D-D148-FA19-A079-A54B0D805861}"/>
                </a:ext>
              </a:extLst>
            </p:cNvPr>
            <p:cNvGrpSpPr/>
            <p:nvPr/>
          </p:nvGrpSpPr>
          <p:grpSpPr>
            <a:xfrm>
              <a:off x="1920366" y="1835177"/>
              <a:ext cx="3984731" cy="3590247"/>
              <a:chOff x="-1037230" y="2187764"/>
              <a:chExt cx="3684900" cy="1053579"/>
            </a:xfrm>
          </p:grpSpPr>
          <p:cxnSp>
            <p:nvCxnSpPr>
              <p:cNvPr id="13" name="Gerader Verbinder 12">
                <a:extLst>
                  <a:ext uri="{FF2B5EF4-FFF2-40B4-BE49-F238E27FC236}">
                    <a16:creationId xmlns:a16="http://schemas.microsoft.com/office/drawing/2014/main" id="{2A78BF45-6911-DE5B-1123-BAAD016D303A}"/>
                  </a:ext>
                </a:extLst>
              </p:cNvPr>
              <p:cNvCxnSpPr/>
              <p:nvPr/>
            </p:nvCxnSpPr>
            <p:spPr>
              <a:xfrm>
                <a:off x="-1037230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>
                <a:extLst>
                  <a:ext uri="{FF2B5EF4-FFF2-40B4-BE49-F238E27FC236}">
                    <a16:creationId xmlns:a16="http://schemas.microsoft.com/office/drawing/2014/main" id="{419359F8-0B39-440F-0D06-CF4CE2F7209A}"/>
                  </a:ext>
                </a:extLst>
              </p:cNvPr>
              <p:cNvCxnSpPr/>
              <p:nvPr/>
            </p:nvCxnSpPr>
            <p:spPr>
              <a:xfrm>
                <a:off x="-730155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>
                <a:extLst>
                  <a:ext uri="{FF2B5EF4-FFF2-40B4-BE49-F238E27FC236}">
                    <a16:creationId xmlns:a16="http://schemas.microsoft.com/office/drawing/2014/main" id="{58B1A053-1E50-914D-C071-5512EE13D598}"/>
                  </a:ext>
                </a:extLst>
              </p:cNvPr>
              <p:cNvCxnSpPr/>
              <p:nvPr/>
            </p:nvCxnSpPr>
            <p:spPr>
              <a:xfrm>
                <a:off x="-423080" y="2187764"/>
                <a:ext cx="0" cy="1053579"/>
              </a:xfrm>
              <a:prstGeom prst="line">
                <a:avLst/>
              </a:prstGeom>
              <a:ln w="9525">
                <a:solidFill>
                  <a:srgbClr val="013453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>
                <a:extLst>
                  <a:ext uri="{FF2B5EF4-FFF2-40B4-BE49-F238E27FC236}">
                    <a16:creationId xmlns:a16="http://schemas.microsoft.com/office/drawing/2014/main" id="{CF18F0A5-137B-CF84-6A92-115885DCD92B}"/>
                  </a:ext>
                </a:extLst>
              </p:cNvPr>
              <p:cNvCxnSpPr/>
              <p:nvPr/>
            </p:nvCxnSpPr>
            <p:spPr>
              <a:xfrm>
                <a:off x="-116005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>
                <a:extLst>
                  <a:ext uri="{FF2B5EF4-FFF2-40B4-BE49-F238E27FC236}">
                    <a16:creationId xmlns:a16="http://schemas.microsoft.com/office/drawing/2014/main" id="{8EDC6F1C-C371-2D83-EFA9-04910AEF9880}"/>
                  </a:ext>
                </a:extLst>
              </p:cNvPr>
              <p:cNvCxnSpPr/>
              <p:nvPr/>
            </p:nvCxnSpPr>
            <p:spPr>
              <a:xfrm>
                <a:off x="191070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Gerader Verbinder 17">
                <a:extLst>
                  <a:ext uri="{FF2B5EF4-FFF2-40B4-BE49-F238E27FC236}">
                    <a16:creationId xmlns:a16="http://schemas.microsoft.com/office/drawing/2014/main" id="{2F509BA7-89A1-3853-EB2D-2EFC696ECF0E}"/>
                  </a:ext>
                </a:extLst>
              </p:cNvPr>
              <p:cNvCxnSpPr/>
              <p:nvPr/>
            </p:nvCxnSpPr>
            <p:spPr>
              <a:xfrm>
                <a:off x="498145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>
                <a:extLst>
                  <a:ext uri="{FF2B5EF4-FFF2-40B4-BE49-F238E27FC236}">
                    <a16:creationId xmlns:a16="http://schemas.microsoft.com/office/drawing/2014/main" id="{E7F4B9E9-4B5B-EE72-720A-CF4672E9C1B4}"/>
                  </a:ext>
                </a:extLst>
              </p:cNvPr>
              <p:cNvCxnSpPr/>
              <p:nvPr/>
            </p:nvCxnSpPr>
            <p:spPr>
              <a:xfrm>
                <a:off x="805220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>
                <a:extLst>
                  <a:ext uri="{FF2B5EF4-FFF2-40B4-BE49-F238E27FC236}">
                    <a16:creationId xmlns:a16="http://schemas.microsoft.com/office/drawing/2014/main" id="{B9F546E8-F5D9-859E-4CE3-4DBD01D8E30F}"/>
                  </a:ext>
                </a:extLst>
              </p:cNvPr>
              <p:cNvCxnSpPr/>
              <p:nvPr/>
            </p:nvCxnSpPr>
            <p:spPr>
              <a:xfrm>
                <a:off x="1112295" y="2187764"/>
                <a:ext cx="0" cy="1053579"/>
              </a:xfrm>
              <a:prstGeom prst="line">
                <a:avLst/>
              </a:prstGeom>
              <a:ln w="9525">
                <a:solidFill>
                  <a:srgbClr val="013453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>
                <a:extLst>
                  <a:ext uri="{FF2B5EF4-FFF2-40B4-BE49-F238E27FC236}">
                    <a16:creationId xmlns:a16="http://schemas.microsoft.com/office/drawing/2014/main" id="{B14E489F-2060-48D1-2E3B-9256B0ACFFEB}"/>
                  </a:ext>
                </a:extLst>
              </p:cNvPr>
              <p:cNvCxnSpPr/>
              <p:nvPr/>
            </p:nvCxnSpPr>
            <p:spPr>
              <a:xfrm>
                <a:off x="1419370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>
                <a:extLst>
                  <a:ext uri="{FF2B5EF4-FFF2-40B4-BE49-F238E27FC236}">
                    <a16:creationId xmlns:a16="http://schemas.microsoft.com/office/drawing/2014/main" id="{658F00CB-1AF0-D2EB-2060-7A30039FA557}"/>
                  </a:ext>
                </a:extLst>
              </p:cNvPr>
              <p:cNvCxnSpPr/>
              <p:nvPr/>
            </p:nvCxnSpPr>
            <p:spPr>
              <a:xfrm>
                <a:off x="1726445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>
                <a:extLst>
                  <a:ext uri="{FF2B5EF4-FFF2-40B4-BE49-F238E27FC236}">
                    <a16:creationId xmlns:a16="http://schemas.microsoft.com/office/drawing/2014/main" id="{1C65235D-E564-ED99-E784-DAD8ECCA1DF2}"/>
                  </a:ext>
                </a:extLst>
              </p:cNvPr>
              <p:cNvCxnSpPr/>
              <p:nvPr/>
            </p:nvCxnSpPr>
            <p:spPr>
              <a:xfrm>
                <a:off x="2033520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>
                <a:extLst>
                  <a:ext uri="{FF2B5EF4-FFF2-40B4-BE49-F238E27FC236}">
                    <a16:creationId xmlns:a16="http://schemas.microsoft.com/office/drawing/2014/main" id="{1CD6BE1C-69F9-29DD-6CC1-877C1404D9F7}"/>
                  </a:ext>
                </a:extLst>
              </p:cNvPr>
              <p:cNvCxnSpPr/>
              <p:nvPr/>
            </p:nvCxnSpPr>
            <p:spPr>
              <a:xfrm>
                <a:off x="2340595" y="2187764"/>
                <a:ext cx="0" cy="105357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>
                <a:extLst>
                  <a:ext uri="{FF2B5EF4-FFF2-40B4-BE49-F238E27FC236}">
                    <a16:creationId xmlns:a16="http://schemas.microsoft.com/office/drawing/2014/main" id="{E84D288A-BA34-4EFD-D2FD-B384C1C48164}"/>
                  </a:ext>
                </a:extLst>
              </p:cNvPr>
              <p:cNvCxnSpPr/>
              <p:nvPr/>
            </p:nvCxnSpPr>
            <p:spPr>
              <a:xfrm>
                <a:off x="2647670" y="2187764"/>
                <a:ext cx="0" cy="1053579"/>
              </a:xfrm>
              <a:prstGeom prst="line">
                <a:avLst/>
              </a:prstGeom>
              <a:ln w="9525">
                <a:solidFill>
                  <a:srgbClr val="013453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01241646-A4FA-A770-CA7F-C735C87F8F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17403" y="1835175"/>
              <a:ext cx="0" cy="3772061"/>
            </a:xfrm>
            <a:prstGeom prst="straightConnector1">
              <a:avLst/>
            </a:prstGeom>
            <a:ln w="19050">
              <a:solidFill>
                <a:srgbClr val="01345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mit Pfeil 26">
              <a:extLst>
                <a:ext uri="{FF2B5EF4-FFF2-40B4-BE49-F238E27FC236}">
                  <a16:creationId xmlns:a16="http://schemas.microsoft.com/office/drawing/2014/main" id="{0C577743-61CF-34C3-02A9-7AF4A742FA33}"/>
                </a:ext>
              </a:extLst>
            </p:cNvPr>
            <p:cNvCxnSpPr/>
            <p:nvPr/>
          </p:nvCxnSpPr>
          <p:spPr>
            <a:xfrm>
              <a:off x="1740839" y="5425423"/>
              <a:ext cx="4492339" cy="0"/>
            </a:xfrm>
            <a:prstGeom prst="straightConnector1">
              <a:avLst/>
            </a:prstGeom>
            <a:ln w="19050">
              <a:solidFill>
                <a:srgbClr val="01345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95753DAD-C0B5-15CF-D497-FC112FB4068C}"/>
                </a:ext>
              </a:extLst>
            </p:cNvPr>
            <p:cNvSpPr txBox="1"/>
            <p:nvPr/>
          </p:nvSpPr>
          <p:spPr>
            <a:xfrm>
              <a:off x="2378501" y="5399991"/>
              <a:ext cx="409012" cy="216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100">
                  <a:solidFill>
                    <a:srgbClr val="013453"/>
                  </a:solidFill>
                  <a:latin typeface="Gilroy" panose="00000500000000000000" pitchFamily="50" charset="0"/>
                </a:rPr>
                <a:t>2010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B2675C0E-0003-5893-B3D0-B84BFDD78211}"/>
                </a:ext>
              </a:extLst>
            </p:cNvPr>
            <p:cNvSpPr txBox="1"/>
            <p:nvPr/>
          </p:nvSpPr>
          <p:spPr>
            <a:xfrm>
              <a:off x="4042561" y="5399991"/>
              <a:ext cx="399721" cy="216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100">
                  <a:solidFill>
                    <a:srgbClr val="013453"/>
                  </a:solidFill>
                  <a:latin typeface="Gilroy" panose="00000500000000000000" pitchFamily="50" charset="0"/>
                </a:rPr>
                <a:t>2015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9C53C415-DF29-0EB6-3B3E-8BE45165AF1F}"/>
                </a:ext>
              </a:extLst>
            </p:cNvPr>
            <p:cNvSpPr txBox="1"/>
            <p:nvPr/>
          </p:nvSpPr>
          <p:spPr>
            <a:xfrm>
              <a:off x="5690034" y="5399991"/>
              <a:ext cx="423610" cy="216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100">
                  <a:solidFill>
                    <a:srgbClr val="013453"/>
                  </a:solidFill>
                  <a:latin typeface="Gilroy" panose="00000500000000000000" pitchFamily="50" charset="0"/>
                </a:rPr>
                <a:t>2020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D7CA8655-5D05-06C6-461B-9A1DE171FE44}"/>
                </a:ext>
              </a:extLst>
            </p:cNvPr>
            <p:cNvSpPr txBox="1"/>
            <p:nvPr/>
          </p:nvSpPr>
          <p:spPr>
            <a:xfrm>
              <a:off x="6135097" y="3996145"/>
              <a:ext cx="346638" cy="216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100" b="1">
                  <a:solidFill>
                    <a:srgbClr val="013453"/>
                  </a:solidFill>
                  <a:latin typeface="Gilroy Bold" panose="00000500000000000000" pitchFamily="50" charset="0"/>
                </a:rPr>
                <a:t>100</a:t>
              </a: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97A0AF70-494D-67E3-AACD-D0302725B3CB}"/>
                </a:ext>
              </a:extLst>
            </p:cNvPr>
            <p:cNvSpPr txBox="1"/>
            <p:nvPr/>
          </p:nvSpPr>
          <p:spPr>
            <a:xfrm>
              <a:off x="6109882" y="2700845"/>
              <a:ext cx="371853" cy="216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100" b="1">
                  <a:solidFill>
                    <a:srgbClr val="013453"/>
                  </a:solidFill>
                  <a:latin typeface="Gilroy Bold" panose="00000500000000000000" pitchFamily="50" charset="0"/>
                </a:rPr>
                <a:t>200</a:t>
              </a: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1D0D6140-5B92-84BB-BB62-2A683B16E57C}"/>
                </a:ext>
              </a:extLst>
            </p:cNvPr>
            <p:cNvSpPr txBox="1"/>
            <p:nvPr/>
          </p:nvSpPr>
          <p:spPr>
            <a:xfrm rot="16200000">
              <a:off x="1413739" y="3626276"/>
              <a:ext cx="693011" cy="2293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200" b="1">
                  <a:solidFill>
                    <a:srgbClr val="013453"/>
                  </a:solidFill>
                  <a:latin typeface="Gilroy Bold" panose="00000500000000000000" pitchFamily="50" charset="0"/>
                </a:rPr>
                <a:t>Mrd. US$</a:t>
              </a:r>
            </a:p>
          </p:txBody>
        </p:sp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59879B50-2502-0388-ED60-B97BE4456603}"/>
                </a:ext>
              </a:extLst>
            </p:cNvPr>
            <p:cNvSpPr txBox="1"/>
            <p:nvPr/>
          </p:nvSpPr>
          <p:spPr>
            <a:xfrm>
              <a:off x="2093968" y="1777103"/>
              <a:ext cx="3987701" cy="5860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latin typeface="Gilroy" panose="00000500000000000000" pitchFamily="50" charset="0"/>
                </a:rPr>
                <a:t>Größe des Weltmarkts</a:t>
              </a:r>
            </a:p>
            <a:p>
              <a:pPr algn="ctr"/>
              <a:r>
                <a:rPr lang="de-DE" sz="2400" b="1" dirty="0">
                  <a:latin typeface="Gilroy Bold" panose="00000800000000000000" pitchFamily="50" charset="0"/>
                </a:rPr>
                <a:t>Public Cloud Computing</a:t>
              </a:r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E848E199-985D-EFFE-E5E6-8D097A55E5D6}"/>
                </a:ext>
              </a:extLst>
            </p:cNvPr>
            <p:cNvSpPr txBox="1"/>
            <p:nvPr/>
          </p:nvSpPr>
          <p:spPr>
            <a:xfrm>
              <a:off x="1429956" y="5919256"/>
              <a:ext cx="4886324" cy="1528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600">
                  <a:latin typeface="Gilroy" panose="00000500000000000000" pitchFamily="50" charset="0"/>
                  <a:hlinkClick r:id="rId2"/>
                </a:rPr>
                <a:t>https://www.statista.com/statistics/510350/worldwide-public-cloud-computing/</a:t>
              </a:r>
              <a:r>
                <a:rPr lang="de-DE" sz="600">
                  <a:latin typeface="Gilroy" panose="00000500000000000000" pitchFamily="50" charset="0"/>
                </a:rPr>
                <a:t> </a:t>
              </a:r>
            </a:p>
          </p:txBody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84DDDB1F-616C-7F5E-1E54-4B0AEA4BFEE5}"/>
                </a:ext>
              </a:extLst>
            </p:cNvPr>
            <p:cNvSpPr/>
            <p:nvPr/>
          </p:nvSpPr>
          <p:spPr>
            <a:xfrm>
              <a:off x="1917403" y="2370526"/>
              <a:ext cx="3987701" cy="3052868"/>
            </a:xfrm>
            <a:custGeom>
              <a:avLst/>
              <a:gdLst>
                <a:gd name="connsiteX0" fmla="*/ 0 w 3855492"/>
                <a:gd name="connsiteY0" fmla="*/ 2053988 h 2053988"/>
                <a:gd name="connsiteX1" fmla="*/ 348018 w 3855492"/>
                <a:gd name="connsiteY1" fmla="*/ 1999397 h 2053988"/>
                <a:gd name="connsiteX2" fmla="*/ 655092 w 3855492"/>
                <a:gd name="connsiteY2" fmla="*/ 1931158 h 2053988"/>
                <a:gd name="connsiteX3" fmla="*/ 955343 w 3855492"/>
                <a:gd name="connsiteY3" fmla="*/ 1849272 h 2053988"/>
                <a:gd name="connsiteX4" fmla="*/ 1303361 w 3855492"/>
                <a:gd name="connsiteY4" fmla="*/ 1699146 h 2053988"/>
                <a:gd name="connsiteX5" fmla="*/ 1617259 w 3855492"/>
                <a:gd name="connsiteY5" fmla="*/ 1535373 h 2053988"/>
                <a:gd name="connsiteX6" fmla="*/ 1924334 w 3855492"/>
                <a:gd name="connsiteY6" fmla="*/ 1385248 h 2053988"/>
                <a:gd name="connsiteX7" fmla="*/ 2258704 w 3855492"/>
                <a:gd name="connsiteY7" fmla="*/ 1310185 h 2053988"/>
                <a:gd name="connsiteX8" fmla="*/ 2572603 w 3855492"/>
                <a:gd name="connsiteY8" fmla="*/ 1071349 h 2053988"/>
                <a:gd name="connsiteX9" fmla="*/ 2893325 w 3855492"/>
                <a:gd name="connsiteY9" fmla="*/ 791570 h 2053988"/>
                <a:gd name="connsiteX10" fmla="*/ 3207224 w 3855492"/>
                <a:gd name="connsiteY10" fmla="*/ 525439 h 2053988"/>
                <a:gd name="connsiteX11" fmla="*/ 3534770 w 3855492"/>
                <a:gd name="connsiteY11" fmla="*/ 252484 h 2053988"/>
                <a:gd name="connsiteX12" fmla="*/ 3855492 w 3855492"/>
                <a:gd name="connsiteY12" fmla="*/ 0 h 205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5492" h="2053988">
                  <a:moveTo>
                    <a:pt x="0" y="2053988"/>
                  </a:moveTo>
                  <a:lnTo>
                    <a:pt x="348018" y="1999397"/>
                  </a:lnTo>
                  <a:lnTo>
                    <a:pt x="655092" y="1931158"/>
                  </a:lnTo>
                  <a:lnTo>
                    <a:pt x="955343" y="1849272"/>
                  </a:lnTo>
                  <a:lnTo>
                    <a:pt x="1303361" y="1699146"/>
                  </a:lnTo>
                  <a:lnTo>
                    <a:pt x="1617259" y="1535373"/>
                  </a:lnTo>
                  <a:lnTo>
                    <a:pt x="1924334" y="1385248"/>
                  </a:lnTo>
                  <a:lnTo>
                    <a:pt x="2258704" y="1310185"/>
                  </a:lnTo>
                  <a:lnTo>
                    <a:pt x="2572603" y="1071349"/>
                  </a:lnTo>
                  <a:lnTo>
                    <a:pt x="2893325" y="791570"/>
                  </a:lnTo>
                  <a:lnTo>
                    <a:pt x="3207224" y="525439"/>
                  </a:lnTo>
                  <a:lnTo>
                    <a:pt x="3534770" y="252484"/>
                  </a:lnTo>
                  <a:lnTo>
                    <a:pt x="3855492" y="0"/>
                  </a:lnTo>
                </a:path>
              </a:pathLst>
            </a:custGeom>
            <a:noFill/>
            <a:ln w="57150">
              <a:solidFill>
                <a:srgbClr val="42D0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Gilroy" panose="000005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812556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Funktionsfähigkeit trotz Geopolitik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C8877F5-75EC-D864-4151-068884388B59}"/>
              </a:ext>
            </a:extLst>
          </p:cNvPr>
          <p:cNvSpPr txBox="1"/>
          <p:nvPr/>
        </p:nvSpPr>
        <p:spPr>
          <a:xfrm>
            <a:off x="7612290" y="4859157"/>
            <a:ext cx="3815896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Die Funktionsfähigkeit soll auch bei allen Eventualitäten der Geopolitik erhalten bleiben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720BABA-FBD9-4954-DD7D-0010CE6C72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37" y="3718778"/>
            <a:ext cx="4881853" cy="236293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8F8FD5D-3788-F82C-B7DB-6A7FB038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7693" y="1495206"/>
            <a:ext cx="5699579" cy="24086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CD35DFA-D814-ADBA-7E52-92A92BE924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1074" y="2855556"/>
            <a:ext cx="4569732" cy="143162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4011B2B-AAEC-DC2A-6356-F85A80793D23}"/>
              </a:ext>
            </a:extLst>
          </p:cNvPr>
          <p:cNvSpPr txBox="1"/>
          <p:nvPr/>
        </p:nvSpPr>
        <p:spPr>
          <a:xfrm>
            <a:off x="64328" y="6406594"/>
            <a:ext cx="11637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Quelle: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Google entzieht Huawei die Android-Lizenz: Die Folgen für Verbraucher - DER SPIEGEL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Biden will Chinas Chip-Industrie zerstören – harter Technologie-Krieg | STERN.de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Seltene Erden: Chinas gefährliches Rohstoff-Monopol (handelsblatt.com)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87463B-AAE1-6943-48BD-32221B8209EE}"/>
              </a:ext>
            </a:extLst>
          </p:cNvPr>
          <p:cNvSpPr txBox="1"/>
          <p:nvPr/>
        </p:nvSpPr>
        <p:spPr>
          <a:xfrm>
            <a:off x="7990231" y="2046783"/>
            <a:ext cx="3999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Souveränität durch Gegenseitigkeit</a:t>
            </a:r>
          </a:p>
        </p:txBody>
      </p:sp>
    </p:spTree>
    <p:extLst>
      <p:ext uri="{BB962C8B-B14F-4D97-AF65-F5344CB8AC3E}">
        <p14:creationId xmlns:p14="http://schemas.microsoft.com/office/powerpoint/2010/main" val="121760833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hteck 29">
            <a:extLst>
              <a:ext uri="{FF2B5EF4-FFF2-40B4-BE49-F238E27FC236}">
                <a16:creationId xmlns:a16="http://schemas.microsoft.com/office/drawing/2014/main" id="{1579A922-28D4-45EC-5C30-D3C1AFE213D8}"/>
              </a:ext>
            </a:extLst>
          </p:cNvPr>
          <p:cNvSpPr/>
          <p:nvPr/>
        </p:nvSpPr>
        <p:spPr>
          <a:xfrm rot="16200000">
            <a:off x="4071964" y="1738411"/>
            <a:ext cx="4292600" cy="4292601"/>
          </a:xfrm>
          <a:prstGeom prst="rect">
            <a:avLst/>
          </a:prstGeom>
          <a:gradFill flip="none" rotWithShape="1">
            <a:gsLst>
              <a:gs pos="0">
                <a:srgbClr val="B3ECE5"/>
              </a:gs>
              <a:gs pos="42000">
                <a:srgbClr val="B3ECE5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40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F18CD345-9564-5B72-0D9D-A58F55BC24B3}"/>
              </a:ext>
            </a:extLst>
          </p:cNvPr>
          <p:cNvSpPr/>
          <p:nvPr/>
        </p:nvSpPr>
        <p:spPr>
          <a:xfrm rot="5400000">
            <a:off x="4071963" y="1738409"/>
            <a:ext cx="4292600" cy="4292601"/>
          </a:xfrm>
          <a:prstGeom prst="rect">
            <a:avLst/>
          </a:prstGeom>
          <a:gradFill flip="none" rotWithShape="1">
            <a:gsLst>
              <a:gs pos="0">
                <a:srgbClr val="7ED878">
                  <a:alpha val="66000"/>
                </a:srgbClr>
              </a:gs>
              <a:gs pos="100000">
                <a:schemeClr val="bg1">
                  <a:alpha val="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40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57DB5E7-FDBA-B019-DC68-CC2502654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Cloud ahead hat 7 Hebel beschrieben</a:t>
            </a: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C16B7305-103C-71DD-A5AC-2EF4DEE184F7}"/>
              </a:ext>
            </a:extLst>
          </p:cNvPr>
          <p:cNvGrpSpPr/>
          <p:nvPr/>
        </p:nvGrpSpPr>
        <p:grpSpPr>
          <a:xfrm>
            <a:off x="4071962" y="1738411"/>
            <a:ext cx="4292601" cy="4292600"/>
            <a:chOff x="990599" y="2019300"/>
            <a:chExt cx="3860802" cy="3860801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66C7E438-20C8-8F4A-180D-7A7C5F58D3D8}"/>
                </a:ext>
              </a:extLst>
            </p:cNvPr>
            <p:cNvGrpSpPr/>
            <p:nvPr/>
          </p:nvGrpSpPr>
          <p:grpSpPr>
            <a:xfrm>
              <a:off x="990599" y="2019300"/>
              <a:ext cx="3860801" cy="3860801"/>
              <a:chOff x="7061200" y="2717800"/>
              <a:chExt cx="3378194" cy="3378194"/>
            </a:xfrm>
            <a:solidFill>
              <a:schemeClr val="bg1"/>
            </a:solidFill>
          </p:grpSpPr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116D7327-2AE1-2F72-FADE-9654E12BFF26}"/>
                  </a:ext>
                </a:extLst>
              </p:cNvPr>
              <p:cNvSpPr/>
              <p:nvPr/>
            </p:nvSpPr>
            <p:spPr>
              <a:xfrm>
                <a:off x="7061200" y="2717800"/>
                <a:ext cx="1689097" cy="168909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400">
                  <a:solidFill>
                    <a:srgbClr val="111111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668CFDB9-CE51-56F3-98F6-6A3DB5231803}"/>
                  </a:ext>
                </a:extLst>
              </p:cNvPr>
              <p:cNvSpPr/>
              <p:nvPr/>
            </p:nvSpPr>
            <p:spPr>
              <a:xfrm>
                <a:off x="7061200" y="4406897"/>
                <a:ext cx="1689097" cy="168909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400">
                  <a:solidFill>
                    <a:srgbClr val="111111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8F272CAC-269A-F7BD-D886-0A564DC9EE74}"/>
                  </a:ext>
                </a:extLst>
              </p:cNvPr>
              <p:cNvSpPr/>
              <p:nvPr/>
            </p:nvSpPr>
            <p:spPr>
              <a:xfrm>
                <a:off x="8750297" y="4406897"/>
                <a:ext cx="1689097" cy="168909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400">
                  <a:solidFill>
                    <a:srgbClr val="111111"/>
                  </a:solidFill>
                  <a:latin typeface="Gilroy" panose="00000500000000000000" pitchFamily="50" charset="0"/>
                </a:endParaRPr>
              </a:p>
            </p:txBody>
          </p:sp>
        </p:grpSp>
        <p:cxnSp>
          <p:nvCxnSpPr>
            <p:cNvPr id="5" name="Gerade Verbindung mit Pfeil 4">
              <a:extLst>
                <a:ext uri="{FF2B5EF4-FFF2-40B4-BE49-F238E27FC236}">
                  <a16:creationId xmlns:a16="http://schemas.microsoft.com/office/drawing/2014/main" id="{208D6194-D281-1531-B91D-928944B738C7}"/>
                </a:ext>
              </a:extLst>
            </p:cNvPr>
            <p:cNvCxnSpPr/>
            <p:nvPr/>
          </p:nvCxnSpPr>
          <p:spPr>
            <a:xfrm flipV="1">
              <a:off x="990600" y="2019300"/>
              <a:ext cx="0" cy="38608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8B6B92B9-485A-A597-D7AB-F7BCA90C43BF}"/>
                </a:ext>
              </a:extLst>
            </p:cNvPr>
            <p:cNvCxnSpPr>
              <a:cxnSpLocks/>
            </p:cNvCxnSpPr>
            <p:nvPr/>
          </p:nvCxnSpPr>
          <p:spPr>
            <a:xfrm>
              <a:off x="990600" y="5880100"/>
              <a:ext cx="386080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Ellipse 2">
            <a:extLst>
              <a:ext uri="{FF2B5EF4-FFF2-40B4-BE49-F238E27FC236}">
                <a16:creationId xmlns:a16="http://schemas.microsoft.com/office/drawing/2014/main" id="{A3443458-F1E0-13C9-DD58-7FB29C1628E9}"/>
              </a:ext>
            </a:extLst>
          </p:cNvPr>
          <p:cNvSpPr/>
          <p:nvPr/>
        </p:nvSpPr>
        <p:spPr>
          <a:xfrm rot="16200000">
            <a:off x="2920602" y="2945655"/>
            <a:ext cx="1723933" cy="1723933"/>
          </a:xfrm>
          <a:prstGeom prst="ellipse">
            <a:avLst/>
          </a:prstGeom>
          <a:gradFill flip="none" rotWithShape="1">
            <a:gsLst>
              <a:gs pos="9000">
                <a:srgbClr val="42D0C6">
                  <a:alpha val="0"/>
                </a:srgbClr>
              </a:gs>
              <a:gs pos="81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r>
              <a:rPr lang="de-DE" dirty="0">
                <a:solidFill>
                  <a:srgbClr val="42D0C6"/>
                </a:solidFill>
                <a:latin typeface="Gilroy Bold" panose="00000800000000000000" pitchFamily="50" charset="0"/>
              </a:rPr>
              <a:t>Leistungsfähigkeit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9B0B326D-C83A-9AF8-7484-2509630142F2}"/>
              </a:ext>
            </a:extLst>
          </p:cNvPr>
          <p:cNvSpPr/>
          <p:nvPr/>
        </p:nvSpPr>
        <p:spPr>
          <a:xfrm>
            <a:off x="5518485" y="5418326"/>
            <a:ext cx="1723933" cy="1723933"/>
          </a:xfrm>
          <a:prstGeom prst="ellipse">
            <a:avLst/>
          </a:prstGeom>
          <a:gradFill flip="none" rotWithShape="1">
            <a:gsLst>
              <a:gs pos="9000">
                <a:srgbClr val="7ED878">
                  <a:alpha val="0"/>
                </a:srgbClr>
              </a:gs>
              <a:gs pos="81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r>
              <a:rPr lang="de-DE" dirty="0">
                <a:solidFill>
                  <a:srgbClr val="7ED878"/>
                </a:solidFill>
                <a:latin typeface="Gilroy Bold" panose="00000800000000000000" pitchFamily="50" charset="0"/>
              </a:rPr>
              <a:t>Kontrolle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8B63A042-C54F-F89C-E281-6473E19D2876}"/>
              </a:ext>
            </a:extLst>
          </p:cNvPr>
          <p:cNvSpPr/>
          <p:nvPr/>
        </p:nvSpPr>
        <p:spPr>
          <a:xfrm>
            <a:off x="6218262" y="1738411"/>
            <a:ext cx="2146300" cy="2146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600" dirty="0">
              <a:solidFill>
                <a:srgbClr val="111111"/>
              </a:solidFill>
              <a:latin typeface="Gilroy Bold" panose="00000800000000000000" pitchFamily="50" charset="0"/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822F419E-971F-0FFB-ECE3-223F31D58C9A}"/>
              </a:ext>
            </a:extLst>
          </p:cNvPr>
          <p:cNvSpPr/>
          <p:nvPr/>
        </p:nvSpPr>
        <p:spPr>
          <a:xfrm>
            <a:off x="607026" y="1767748"/>
            <a:ext cx="2717418" cy="379543"/>
          </a:xfrm>
          <a:prstGeom prst="rect">
            <a:avLst/>
          </a:prstGeom>
          <a:solidFill>
            <a:srgbClr val="2AC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Fachliche Probleme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78D8787B-5ED3-76CC-DFED-323BD28EF39C}"/>
              </a:ext>
            </a:extLst>
          </p:cNvPr>
          <p:cNvSpPr/>
          <p:nvPr/>
        </p:nvSpPr>
        <p:spPr>
          <a:xfrm>
            <a:off x="607026" y="2199810"/>
            <a:ext cx="2717418" cy="379543"/>
          </a:xfrm>
          <a:prstGeom prst="rect">
            <a:avLst/>
          </a:prstGeom>
          <a:solidFill>
            <a:srgbClr val="2AC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Automatisierung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E0E5FCE6-BE6C-8A12-E5EF-AE5C6F7F29D4}"/>
              </a:ext>
            </a:extLst>
          </p:cNvPr>
          <p:cNvSpPr/>
          <p:nvPr/>
        </p:nvSpPr>
        <p:spPr>
          <a:xfrm>
            <a:off x="607026" y="2631872"/>
            <a:ext cx="2717418" cy="379543"/>
          </a:xfrm>
          <a:prstGeom prst="rect">
            <a:avLst/>
          </a:prstGeom>
          <a:solidFill>
            <a:srgbClr val="2AC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Schnelle Innovationen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213C442A-5E1A-CFEB-5992-D366C3E04D8F}"/>
              </a:ext>
            </a:extLst>
          </p:cNvPr>
          <p:cNvSpPr/>
          <p:nvPr/>
        </p:nvSpPr>
        <p:spPr>
          <a:xfrm>
            <a:off x="607026" y="3063934"/>
            <a:ext cx="2717418" cy="379543"/>
          </a:xfrm>
          <a:prstGeom prst="rect">
            <a:avLst/>
          </a:prstGeom>
          <a:solidFill>
            <a:srgbClr val="2AC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Applikationslandschaft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80CD5505-0172-F885-4DAD-3F1C57423ACE}"/>
              </a:ext>
            </a:extLst>
          </p:cNvPr>
          <p:cNvSpPr/>
          <p:nvPr/>
        </p:nvSpPr>
        <p:spPr>
          <a:xfrm>
            <a:off x="607026" y="3495996"/>
            <a:ext cx="2717418" cy="379543"/>
          </a:xfrm>
          <a:prstGeom prst="rect">
            <a:avLst/>
          </a:prstGeom>
          <a:solidFill>
            <a:srgbClr val="2AC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Einfache Zugänglichkeit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000416C8-3AAE-6C79-F638-5B1A1B65A35F}"/>
              </a:ext>
            </a:extLst>
          </p:cNvPr>
          <p:cNvSpPr/>
          <p:nvPr/>
        </p:nvSpPr>
        <p:spPr>
          <a:xfrm>
            <a:off x="607026" y="3928059"/>
            <a:ext cx="2717418" cy="379543"/>
          </a:xfrm>
          <a:prstGeom prst="rect">
            <a:avLst/>
          </a:prstGeom>
          <a:solidFill>
            <a:srgbClr val="2AC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Skalierbarkeit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FB35B17A-F1C6-2B71-84E5-AFAC8A54B746}"/>
              </a:ext>
            </a:extLst>
          </p:cNvPr>
          <p:cNvSpPr/>
          <p:nvPr/>
        </p:nvSpPr>
        <p:spPr>
          <a:xfrm>
            <a:off x="8948634" y="5657391"/>
            <a:ext cx="2717418" cy="379543"/>
          </a:xfrm>
          <a:prstGeom prst="rect">
            <a:avLst/>
          </a:prstGeom>
          <a:solidFill>
            <a:srgbClr val="57D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180000" bIns="36000" rtlCol="0" anchor="ctr"/>
          <a:lstStyle/>
          <a:p>
            <a:pPr algn="r"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Geopolitische Krisen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A5F410A-2B4E-39DD-7B1B-093870C95294}"/>
              </a:ext>
            </a:extLst>
          </p:cNvPr>
          <p:cNvSpPr/>
          <p:nvPr/>
        </p:nvSpPr>
        <p:spPr>
          <a:xfrm>
            <a:off x="8948634" y="3495996"/>
            <a:ext cx="2717418" cy="379543"/>
          </a:xfrm>
          <a:prstGeom prst="rect">
            <a:avLst/>
          </a:prstGeom>
          <a:solidFill>
            <a:srgbClr val="57D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180000" bIns="36000" rtlCol="0" anchor="ctr"/>
          <a:lstStyle/>
          <a:p>
            <a:pPr algn="r">
              <a:spcBef>
                <a:spcPts val="600"/>
              </a:spcBef>
            </a:pPr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</a:rPr>
              <a:t>Physische Gefahren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E98AF1CC-3518-B187-27D9-BF5AE8E7058F}"/>
              </a:ext>
            </a:extLst>
          </p:cNvPr>
          <p:cNvSpPr/>
          <p:nvPr/>
        </p:nvSpPr>
        <p:spPr>
          <a:xfrm>
            <a:off x="8948634" y="3928275"/>
            <a:ext cx="2717418" cy="379543"/>
          </a:xfrm>
          <a:prstGeom prst="rect">
            <a:avLst/>
          </a:prstGeom>
          <a:solidFill>
            <a:srgbClr val="57D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180000" bIns="36000" rtlCol="0" anchor="ctr"/>
          <a:lstStyle/>
          <a:p>
            <a:pPr algn="r">
              <a:spcBef>
                <a:spcPts val="600"/>
              </a:spcBef>
            </a:pPr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</a:rPr>
              <a:t>Einzelne Abhängigkeiten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2CA5DE2-7ACA-194D-1B0B-645EF4493F40}"/>
              </a:ext>
            </a:extLst>
          </p:cNvPr>
          <p:cNvSpPr/>
          <p:nvPr/>
        </p:nvSpPr>
        <p:spPr>
          <a:xfrm>
            <a:off x="8948634" y="4360554"/>
            <a:ext cx="2717418" cy="379543"/>
          </a:xfrm>
          <a:prstGeom prst="rect">
            <a:avLst/>
          </a:prstGeom>
          <a:solidFill>
            <a:srgbClr val="57D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180000" bIns="36000" rtlCol="0" anchor="ctr"/>
          <a:lstStyle/>
          <a:p>
            <a:pPr algn="r"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Kriminelle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97DEFD53-70D9-DB4A-6023-1A889BBCFA58}"/>
              </a:ext>
            </a:extLst>
          </p:cNvPr>
          <p:cNvSpPr/>
          <p:nvPr/>
        </p:nvSpPr>
        <p:spPr>
          <a:xfrm>
            <a:off x="8948634" y="4792833"/>
            <a:ext cx="2717418" cy="379543"/>
          </a:xfrm>
          <a:prstGeom prst="rect">
            <a:avLst/>
          </a:prstGeom>
          <a:solidFill>
            <a:srgbClr val="57D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180000" bIns="36000" rtlCol="0" anchor="ctr"/>
          <a:lstStyle/>
          <a:p>
            <a:pPr algn="r"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Fremde Legislation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F682EDBF-BD6D-44FE-A290-6637A07D67D7}"/>
              </a:ext>
            </a:extLst>
          </p:cNvPr>
          <p:cNvSpPr/>
          <p:nvPr/>
        </p:nvSpPr>
        <p:spPr>
          <a:xfrm>
            <a:off x="8948634" y="5225112"/>
            <a:ext cx="2717418" cy="379543"/>
          </a:xfrm>
          <a:prstGeom prst="rect">
            <a:avLst/>
          </a:prstGeom>
          <a:solidFill>
            <a:srgbClr val="57D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180000" bIns="36000" rtlCol="0" anchor="ctr"/>
          <a:lstStyle/>
          <a:p>
            <a:pPr algn="r"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Fremde Geheimdienste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FAFD0403-75D4-0C8F-6D56-EAD660C09D4C}"/>
              </a:ext>
            </a:extLst>
          </p:cNvPr>
          <p:cNvSpPr/>
          <p:nvPr/>
        </p:nvSpPr>
        <p:spPr>
          <a:xfrm>
            <a:off x="375920" y="1544320"/>
            <a:ext cx="11562080" cy="490006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7038C8BE-1644-EFDF-CC9C-1FEF9217B9D5}"/>
              </a:ext>
            </a:extLst>
          </p:cNvPr>
          <p:cNvSpPr/>
          <p:nvPr/>
        </p:nvSpPr>
        <p:spPr>
          <a:xfrm>
            <a:off x="4656034" y="3424014"/>
            <a:ext cx="3108930" cy="3962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rgbClr val="111111"/>
                </a:solidFill>
                <a:latin typeface="Gilroy Bold" panose="00000800000000000000" pitchFamily="50" charset="0"/>
              </a:rPr>
              <a:t>Open Source</a:t>
            </a: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D97289D9-0E76-EA08-6537-DD3A0B703DB6}"/>
              </a:ext>
            </a:extLst>
          </p:cNvPr>
          <p:cNvSpPr/>
          <p:nvPr/>
        </p:nvSpPr>
        <p:spPr>
          <a:xfrm>
            <a:off x="4656034" y="3000592"/>
            <a:ext cx="3108930" cy="3962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rgbClr val="111111"/>
                </a:solidFill>
                <a:latin typeface="Gilroy Bold" panose="00000800000000000000" pitchFamily="50" charset="0"/>
              </a:rPr>
              <a:t>Multi-Cloud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E253F443-A7C7-DCBE-5870-025DD1607AB0}"/>
              </a:ext>
            </a:extLst>
          </p:cNvPr>
          <p:cNvSpPr/>
          <p:nvPr/>
        </p:nvSpPr>
        <p:spPr>
          <a:xfrm>
            <a:off x="4656034" y="2572424"/>
            <a:ext cx="3108930" cy="3962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rgbClr val="111111"/>
                </a:solidFill>
                <a:latin typeface="Gilroy Bold" panose="00000800000000000000" pitchFamily="50" charset="0"/>
              </a:rPr>
              <a:t>Verschlüsselung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B361CFB9-ED64-36AA-BD2D-1B57D8BA3501}"/>
              </a:ext>
            </a:extLst>
          </p:cNvPr>
          <p:cNvSpPr/>
          <p:nvPr/>
        </p:nvSpPr>
        <p:spPr>
          <a:xfrm>
            <a:off x="4656035" y="3851493"/>
            <a:ext cx="3108930" cy="3962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rgbClr val="111111"/>
                </a:solidFill>
                <a:latin typeface="Gilroy Bold" panose="00000800000000000000" pitchFamily="50" charset="0"/>
              </a:rPr>
              <a:t>Kontrolle der Wertschöpfung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D1F17C93-A657-B29F-55FB-9399BBBC9663}"/>
              </a:ext>
            </a:extLst>
          </p:cNvPr>
          <p:cNvSpPr/>
          <p:nvPr/>
        </p:nvSpPr>
        <p:spPr>
          <a:xfrm>
            <a:off x="4656035" y="4279346"/>
            <a:ext cx="3108930" cy="3962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rgbClr val="111111"/>
                </a:solidFill>
                <a:latin typeface="Gilroy Bold" panose="00000800000000000000" pitchFamily="50" charset="0"/>
              </a:rPr>
              <a:t>Eigenleistung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B0AD914-63BF-C5AB-B836-25762EA52A06}"/>
              </a:ext>
            </a:extLst>
          </p:cNvPr>
          <p:cNvSpPr/>
          <p:nvPr/>
        </p:nvSpPr>
        <p:spPr>
          <a:xfrm>
            <a:off x="4656035" y="4707198"/>
            <a:ext cx="3108930" cy="3962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rgbClr val="111111"/>
                </a:solidFill>
                <a:latin typeface="Gilroy Bold" panose="00000800000000000000" pitchFamily="50" charset="0"/>
              </a:rPr>
              <a:t>Public Cloud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39EC8EB3-7139-8282-1566-44007719A72C}"/>
              </a:ext>
            </a:extLst>
          </p:cNvPr>
          <p:cNvSpPr/>
          <p:nvPr/>
        </p:nvSpPr>
        <p:spPr>
          <a:xfrm>
            <a:off x="4656035" y="5135051"/>
            <a:ext cx="3108930" cy="3962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rgbClr val="111111"/>
                </a:solidFill>
                <a:latin typeface="Gilroy Bold" panose="00000800000000000000" pitchFamily="50" charset="0"/>
              </a:rPr>
              <a:t>Software-Flow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6B1B523-06B7-52E7-E2E0-3FD116D36C56}"/>
              </a:ext>
            </a:extLst>
          </p:cNvPr>
          <p:cNvSpPr/>
          <p:nvPr/>
        </p:nvSpPr>
        <p:spPr>
          <a:xfrm>
            <a:off x="4656034" y="2147291"/>
            <a:ext cx="3108930" cy="3962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  <a:latin typeface="Gilroy Bold" panose="00000800000000000000" pitchFamily="50" charset="0"/>
              </a:rPr>
              <a:t>Hebel für mehr Souveränität</a:t>
            </a:r>
          </a:p>
        </p:txBody>
      </p:sp>
    </p:spTree>
    <p:extLst>
      <p:ext uri="{BB962C8B-B14F-4D97-AF65-F5344CB8AC3E}">
        <p14:creationId xmlns:p14="http://schemas.microsoft.com/office/powerpoint/2010/main" val="36345668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0C75CD8-630F-CF5D-BF6E-2350A0CEAE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040" y="387432"/>
            <a:ext cx="4323023" cy="6120409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5A7DF02E-1B00-1A12-3B57-EF49A742C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6820" y="4706257"/>
            <a:ext cx="5861751" cy="787400"/>
          </a:xfrm>
        </p:spPr>
        <p:txBody>
          <a:bodyPr>
            <a:normAutofit fontScale="90000"/>
          </a:bodyPr>
          <a:lstStyle/>
          <a:p>
            <a:r>
              <a:rPr lang="de-DE" sz="2700" dirty="0">
                <a:latin typeface="Gilroy "/>
              </a:rPr>
              <a:t>Whitepaper auf </a:t>
            </a:r>
            <a:br>
              <a:rPr lang="de-DE" sz="2700" dirty="0">
                <a:latin typeface="Gilroy "/>
              </a:rPr>
            </a:br>
            <a:r>
              <a:rPr lang="de-DE" dirty="0"/>
              <a:t>cloudahead.de</a:t>
            </a:r>
          </a:p>
        </p:txBody>
      </p:sp>
    </p:spTree>
    <p:extLst>
      <p:ext uri="{BB962C8B-B14F-4D97-AF65-F5344CB8AC3E}">
        <p14:creationId xmlns:p14="http://schemas.microsoft.com/office/powerpoint/2010/main" val="261100071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983AF-1E5D-2E47-E53D-61E9B4674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7 Hebel für mehr Souveränität</a:t>
            </a:r>
          </a:p>
        </p:txBody>
      </p:sp>
      <p:grpSp>
        <p:nvGrpSpPr>
          <p:cNvPr id="4" name="Gruppieren 98">
            <a:extLst>
              <a:ext uri="{FF2B5EF4-FFF2-40B4-BE49-F238E27FC236}">
                <a16:creationId xmlns:a16="http://schemas.microsoft.com/office/drawing/2014/main" id="{18B54D9A-96CA-F746-F614-A88D2613BF9F}"/>
              </a:ext>
            </a:extLst>
          </p:cNvPr>
          <p:cNvGrpSpPr/>
          <p:nvPr/>
        </p:nvGrpSpPr>
        <p:grpSpPr>
          <a:xfrm>
            <a:off x="723900" y="1682981"/>
            <a:ext cx="10782300" cy="4387620"/>
            <a:chOff x="526339" y="2781803"/>
            <a:chExt cx="4921962" cy="6403493"/>
          </a:xfrm>
        </p:grpSpPr>
        <p:grpSp>
          <p:nvGrpSpPr>
            <p:cNvPr id="5" name="Gruppieren 76">
              <a:extLst>
                <a:ext uri="{FF2B5EF4-FFF2-40B4-BE49-F238E27FC236}">
                  <a16:creationId xmlns:a16="http://schemas.microsoft.com/office/drawing/2014/main" id="{41EE464F-CFE8-41FD-F312-FB9430F70F80}"/>
                </a:ext>
              </a:extLst>
            </p:cNvPr>
            <p:cNvGrpSpPr/>
            <p:nvPr/>
          </p:nvGrpSpPr>
          <p:grpSpPr>
            <a:xfrm>
              <a:off x="526339" y="2781803"/>
              <a:ext cx="4921962" cy="1188921"/>
              <a:chOff x="526339" y="8420457"/>
              <a:chExt cx="4921962" cy="1188921"/>
            </a:xfrm>
          </p:grpSpPr>
          <p:sp>
            <p:nvSpPr>
              <p:cNvPr id="24" name="Rechteck 52">
                <a:extLst>
                  <a:ext uri="{FF2B5EF4-FFF2-40B4-BE49-F238E27FC236}">
                    <a16:creationId xmlns:a16="http://schemas.microsoft.com/office/drawing/2014/main" id="{EC4CCC8A-8FAD-BAC5-2AF7-68A372B8F0C7}"/>
                  </a:ext>
                </a:extLst>
              </p:cNvPr>
              <p:cNvSpPr/>
              <p:nvPr/>
            </p:nvSpPr>
            <p:spPr>
              <a:xfrm>
                <a:off x="526339" y="8803379"/>
                <a:ext cx="983819" cy="80599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rIns="72000" bIns="36000" rtlCol="0" anchor="ctr"/>
              <a:lstStyle/>
              <a:p>
                <a:pPr>
                  <a:spcBef>
                    <a:spcPts val="600"/>
                  </a:spcBef>
                </a:pPr>
                <a:r>
                  <a:rPr lang="de-DE" sz="1400" dirty="0">
                    <a:solidFill>
                      <a:srgbClr val="111111"/>
                    </a:solidFill>
                    <a:latin typeface="Gilroy Bold" panose="00000800000000000000" pitchFamily="50" charset="0"/>
                  </a:rPr>
                  <a:t>Verschlüsselung</a:t>
                </a:r>
              </a:p>
            </p:txBody>
          </p:sp>
          <p:sp>
            <p:nvSpPr>
              <p:cNvPr id="25" name="Rechteck 59">
                <a:extLst>
                  <a:ext uri="{FF2B5EF4-FFF2-40B4-BE49-F238E27FC236}">
                    <a16:creationId xmlns:a16="http://schemas.microsoft.com/office/drawing/2014/main" id="{F6FFB819-8910-9618-EB68-6C09C0D770C8}"/>
                  </a:ext>
                </a:extLst>
              </p:cNvPr>
              <p:cNvSpPr/>
              <p:nvPr/>
            </p:nvSpPr>
            <p:spPr>
              <a:xfrm>
                <a:off x="1563510" y="8803379"/>
                <a:ext cx="2146892" cy="80599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050" b="1">
                    <a:solidFill>
                      <a:schemeClr val="tx1"/>
                    </a:solidFill>
                    <a:latin typeface="Gilroy Bold" panose="00000500000000000000" pitchFamily="50" charset="0"/>
                  </a:rPr>
                  <a:t>Daten und Kommunikation werden verschlüsselt, es werden besondere Schlüsselverfahren genutzt und die Schlüssel selbst werden gesondert verwaltet.</a:t>
                </a:r>
              </a:p>
            </p:txBody>
          </p:sp>
          <p:sp>
            <p:nvSpPr>
              <p:cNvPr id="26" name="Rechteck 66">
                <a:extLst>
                  <a:ext uri="{FF2B5EF4-FFF2-40B4-BE49-F238E27FC236}">
                    <a16:creationId xmlns:a16="http://schemas.microsoft.com/office/drawing/2014/main" id="{57FD3AB4-3A04-447C-1DEA-C1AF6BB299DD}"/>
                  </a:ext>
                </a:extLst>
              </p:cNvPr>
              <p:cNvSpPr/>
              <p:nvPr/>
            </p:nvSpPr>
            <p:spPr>
              <a:xfrm>
                <a:off x="3758611" y="8803379"/>
                <a:ext cx="1689690" cy="80599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en-US" sz="1050" b="1">
                    <a:solidFill>
                      <a:schemeClr val="tx1"/>
                    </a:solidFill>
                    <a:latin typeface="Gilroy Bold" panose="00000500000000000000" pitchFamily="50" charset="0"/>
                  </a:rPr>
                  <a:t>Encryption at transit, at rest, at compute, BYOK, HYOK, DKE, Confidential Computing, Quantum safe, …</a:t>
                </a:r>
                <a:endParaRPr lang="de-DE" sz="1050" b="1">
                  <a:solidFill>
                    <a:schemeClr val="tx1"/>
                  </a:solidFill>
                  <a:latin typeface="Gilroy Bold" panose="00000500000000000000" pitchFamily="50" charset="0"/>
                </a:endParaRPr>
              </a:p>
            </p:txBody>
          </p:sp>
          <p:sp>
            <p:nvSpPr>
              <p:cNvPr id="27" name="Rechteck 73">
                <a:extLst>
                  <a:ext uri="{FF2B5EF4-FFF2-40B4-BE49-F238E27FC236}">
                    <a16:creationId xmlns:a16="http://schemas.microsoft.com/office/drawing/2014/main" id="{54C6B8DD-A24C-479A-2678-942A0EF51706}"/>
                  </a:ext>
                </a:extLst>
              </p:cNvPr>
              <p:cNvSpPr/>
              <p:nvPr/>
            </p:nvSpPr>
            <p:spPr>
              <a:xfrm>
                <a:off x="1563510" y="8420457"/>
                <a:ext cx="2146892" cy="31091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400" b="1">
                    <a:solidFill>
                      <a:schemeClr val="bg1"/>
                    </a:solidFill>
                    <a:latin typeface="Gilroy Bold" panose="00000500000000000000" pitchFamily="50" charset="0"/>
                  </a:rPr>
                  <a:t>Beschreibung</a:t>
                </a:r>
              </a:p>
            </p:txBody>
          </p:sp>
          <p:sp>
            <p:nvSpPr>
              <p:cNvPr id="28" name="Rechteck 74">
                <a:extLst>
                  <a:ext uri="{FF2B5EF4-FFF2-40B4-BE49-F238E27FC236}">
                    <a16:creationId xmlns:a16="http://schemas.microsoft.com/office/drawing/2014/main" id="{FFEC0AE2-A8CA-D37D-263C-4CC193B72955}"/>
                  </a:ext>
                </a:extLst>
              </p:cNvPr>
              <p:cNvSpPr/>
              <p:nvPr/>
            </p:nvSpPr>
            <p:spPr>
              <a:xfrm>
                <a:off x="526340" y="8420457"/>
                <a:ext cx="983818" cy="31091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400" b="1">
                    <a:solidFill>
                      <a:schemeClr val="bg1"/>
                    </a:solidFill>
                    <a:latin typeface="Gilroy Bold" panose="00000500000000000000" pitchFamily="50" charset="0"/>
                  </a:rPr>
                  <a:t>Hebel</a:t>
                </a:r>
              </a:p>
            </p:txBody>
          </p:sp>
          <p:sp>
            <p:nvSpPr>
              <p:cNvPr id="29" name="Rechteck 75">
                <a:extLst>
                  <a:ext uri="{FF2B5EF4-FFF2-40B4-BE49-F238E27FC236}">
                    <a16:creationId xmlns:a16="http://schemas.microsoft.com/office/drawing/2014/main" id="{B2F058CC-5410-460F-0AF8-A1F8269330B8}"/>
                  </a:ext>
                </a:extLst>
              </p:cNvPr>
              <p:cNvSpPr/>
              <p:nvPr/>
            </p:nvSpPr>
            <p:spPr>
              <a:xfrm>
                <a:off x="3758611" y="8420457"/>
                <a:ext cx="1689690" cy="31091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400" b="1">
                    <a:solidFill>
                      <a:schemeClr val="bg1"/>
                    </a:solidFill>
                    <a:latin typeface="Gilroy Bold" panose="00000500000000000000" pitchFamily="50" charset="0"/>
                  </a:rPr>
                  <a:t>Beispiele</a:t>
                </a:r>
              </a:p>
            </p:txBody>
          </p:sp>
        </p:grpSp>
        <p:sp>
          <p:nvSpPr>
            <p:cNvPr id="6" name="Rechteck 80">
              <a:extLst>
                <a:ext uri="{FF2B5EF4-FFF2-40B4-BE49-F238E27FC236}">
                  <a16:creationId xmlns:a16="http://schemas.microsoft.com/office/drawing/2014/main" id="{806F7F9A-62DB-2E2F-93FE-B0BD1350C734}"/>
                </a:ext>
              </a:extLst>
            </p:cNvPr>
            <p:cNvSpPr/>
            <p:nvPr/>
          </p:nvSpPr>
          <p:spPr>
            <a:xfrm>
              <a:off x="526339" y="4028126"/>
              <a:ext cx="983819" cy="8059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>
                  <a:solidFill>
                    <a:srgbClr val="111111"/>
                  </a:solidFill>
                  <a:latin typeface="Gilroy Bold" panose="00000800000000000000" pitchFamily="50" charset="0"/>
                </a:rPr>
                <a:t>Multi-Cloud</a:t>
              </a:r>
            </a:p>
          </p:txBody>
        </p:sp>
        <p:sp>
          <p:nvSpPr>
            <p:cNvPr id="7" name="Rechteck 81">
              <a:extLst>
                <a:ext uri="{FF2B5EF4-FFF2-40B4-BE49-F238E27FC236}">
                  <a16:creationId xmlns:a16="http://schemas.microsoft.com/office/drawing/2014/main" id="{EE9A81C1-489C-2776-7306-5CF5811A349C}"/>
                </a:ext>
              </a:extLst>
            </p:cNvPr>
            <p:cNvSpPr/>
            <p:nvPr/>
          </p:nvSpPr>
          <p:spPr>
            <a:xfrm>
              <a:off x="526339" y="4898360"/>
              <a:ext cx="983819" cy="8059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 Bold" panose="00000800000000000000" pitchFamily="50" charset="0"/>
                </a:rPr>
                <a:t>Open-Source</a:t>
              </a:r>
            </a:p>
          </p:txBody>
        </p:sp>
        <p:sp>
          <p:nvSpPr>
            <p:cNvPr id="8" name="Rechteck 82">
              <a:extLst>
                <a:ext uri="{FF2B5EF4-FFF2-40B4-BE49-F238E27FC236}">
                  <a16:creationId xmlns:a16="http://schemas.microsoft.com/office/drawing/2014/main" id="{FCD11760-A935-4A62-8707-CA2C69A77AFA}"/>
                </a:ext>
              </a:extLst>
            </p:cNvPr>
            <p:cNvSpPr/>
            <p:nvPr/>
          </p:nvSpPr>
          <p:spPr>
            <a:xfrm>
              <a:off x="526339" y="5768594"/>
              <a:ext cx="983819" cy="8059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>
                  <a:solidFill>
                    <a:srgbClr val="111111"/>
                  </a:solidFill>
                  <a:latin typeface="Gilroy Bold" panose="00000800000000000000" pitchFamily="50" charset="0"/>
                </a:rPr>
                <a:t>Kontrolle der Wert-schöpfung</a:t>
              </a:r>
            </a:p>
          </p:txBody>
        </p:sp>
        <p:sp>
          <p:nvSpPr>
            <p:cNvPr id="9" name="Rechteck 83">
              <a:extLst>
                <a:ext uri="{FF2B5EF4-FFF2-40B4-BE49-F238E27FC236}">
                  <a16:creationId xmlns:a16="http://schemas.microsoft.com/office/drawing/2014/main" id="{D149C354-3E97-96C9-846E-2AE17A832B8B}"/>
                </a:ext>
              </a:extLst>
            </p:cNvPr>
            <p:cNvSpPr/>
            <p:nvPr/>
          </p:nvSpPr>
          <p:spPr>
            <a:xfrm>
              <a:off x="526339" y="6638830"/>
              <a:ext cx="983819" cy="8059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 Bold" panose="00000800000000000000" pitchFamily="50" charset="0"/>
                </a:rPr>
                <a:t>Eigenleistung</a:t>
              </a:r>
            </a:p>
          </p:txBody>
        </p:sp>
        <p:sp>
          <p:nvSpPr>
            <p:cNvPr id="10" name="Rechteck 84">
              <a:extLst>
                <a:ext uri="{FF2B5EF4-FFF2-40B4-BE49-F238E27FC236}">
                  <a16:creationId xmlns:a16="http://schemas.microsoft.com/office/drawing/2014/main" id="{8A70ECD1-F7D0-111C-533B-6B26C422B6C8}"/>
                </a:ext>
              </a:extLst>
            </p:cNvPr>
            <p:cNvSpPr/>
            <p:nvPr/>
          </p:nvSpPr>
          <p:spPr>
            <a:xfrm>
              <a:off x="526339" y="7509062"/>
              <a:ext cx="983819" cy="8059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 Bold" panose="00000800000000000000" pitchFamily="50" charset="0"/>
                </a:rPr>
                <a:t>Public Cloud</a:t>
              </a:r>
            </a:p>
          </p:txBody>
        </p:sp>
        <p:sp>
          <p:nvSpPr>
            <p:cNvPr id="11" name="Rechteck 85">
              <a:extLst>
                <a:ext uri="{FF2B5EF4-FFF2-40B4-BE49-F238E27FC236}">
                  <a16:creationId xmlns:a16="http://schemas.microsoft.com/office/drawing/2014/main" id="{F3A25B47-F93E-E116-50F6-EF739A20544D}"/>
                </a:ext>
              </a:extLst>
            </p:cNvPr>
            <p:cNvSpPr/>
            <p:nvPr/>
          </p:nvSpPr>
          <p:spPr>
            <a:xfrm>
              <a:off x="526339" y="8379297"/>
              <a:ext cx="983819" cy="8059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 Bold" panose="00000800000000000000" pitchFamily="50" charset="0"/>
                </a:rPr>
                <a:t>Software Flow</a:t>
              </a:r>
            </a:p>
          </p:txBody>
        </p:sp>
        <p:sp>
          <p:nvSpPr>
            <p:cNvPr id="12" name="Rechteck 86">
              <a:extLst>
                <a:ext uri="{FF2B5EF4-FFF2-40B4-BE49-F238E27FC236}">
                  <a16:creationId xmlns:a16="http://schemas.microsoft.com/office/drawing/2014/main" id="{B2F9ADFC-65B9-046C-E98A-2A29843937FD}"/>
                </a:ext>
              </a:extLst>
            </p:cNvPr>
            <p:cNvSpPr/>
            <p:nvPr/>
          </p:nvSpPr>
          <p:spPr>
            <a:xfrm>
              <a:off x="1563510" y="4028126"/>
              <a:ext cx="2146892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Anwendungen werden auf mehrere Clouds verteilt, Architektur und Betrieb entsprechend angepasst, übergreifende Steuerungsprozesse etabliert.</a:t>
              </a:r>
            </a:p>
          </p:txBody>
        </p:sp>
        <p:sp>
          <p:nvSpPr>
            <p:cNvPr id="13" name="Rechteck 87">
              <a:extLst>
                <a:ext uri="{FF2B5EF4-FFF2-40B4-BE49-F238E27FC236}">
                  <a16:creationId xmlns:a16="http://schemas.microsoft.com/office/drawing/2014/main" id="{142042BC-1434-DE43-828A-6A2108280A6F}"/>
                </a:ext>
              </a:extLst>
            </p:cNvPr>
            <p:cNvSpPr/>
            <p:nvPr/>
          </p:nvSpPr>
          <p:spPr>
            <a:xfrm>
              <a:off x="1563510" y="4898360"/>
              <a:ext cx="2146892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Der Code der genutzten Software ist frei verfügbar und kann, gemäß der eigenen Bedarfe, angepasst werden. </a:t>
              </a:r>
            </a:p>
          </p:txBody>
        </p:sp>
        <p:sp>
          <p:nvSpPr>
            <p:cNvPr id="14" name="Rechteck 88">
              <a:extLst>
                <a:ext uri="{FF2B5EF4-FFF2-40B4-BE49-F238E27FC236}">
                  <a16:creationId xmlns:a16="http://schemas.microsoft.com/office/drawing/2014/main" id="{1976E152-543F-7E76-8E72-C512A56B1DA2}"/>
                </a:ext>
              </a:extLst>
            </p:cNvPr>
            <p:cNvSpPr/>
            <p:nvPr/>
          </p:nvSpPr>
          <p:spPr>
            <a:xfrm>
              <a:off x="1563510" y="5768594"/>
              <a:ext cx="2146892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Software und Hardware unterliegen besonderen Anforderungen oder Regulierungen und werden hinsichtlich dieser kontrolliert. </a:t>
              </a:r>
            </a:p>
          </p:txBody>
        </p:sp>
        <p:sp>
          <p:nvSpPr>
            <p:cNvPr id="15" name="Rechteck 89">
              <a:extLst>
                <a:ext uri="{FF2B5EF4-FFF2-40B4-BE49-F238E27FC236}">
                  <a16:creationId xmlns:a16="http://schemas.microsoft.com/office/drawing/2014/main" id="{45C1C456-A6C9-8210-CE80-8BD4FF10A9D3}"/>
                </a:ext>
              </a:extLst>
            </p:cNvPr>
            <p:cNvSpPr/>
            <p:nvPr/>
          </p:nvSpPr>
          <p:spPr>
            <a:xfrm>
              <a:off x="1563510" y="6638830"/>
              <a:ext cx="2146892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Der Nutzer der IT erbringt die gesamte Leistung oder Teile der Wertschöpfung eigenständig.</a:t>
              </a:r>
            </a:p>
          </p:txBody>
        </p:sp>
        <p:sp>
          <p:nvSpPr>
            <p:cNvPr id="16" name="Rechteck 90">
              <a:extLst>
                <a:ext uri="{FF2B5EF4-FFF2-40B4-BE49-F238E27FC236}">
                  <a16:creationId xmlns:a16="http://schemas.microsoft.com/office/drawing/2014/main" id="{1721A865-26C9-2255-FF16-0B57E14B158D}"/>
                </a:ext>
              </a:extLst>
            </p:cNvPr>
            <p:cNvSpPr/>
            <p:nvPr/>
          </p:nvSpPr>
          <p:spPr>
            <a:xfrm>
              <a:off x="1563510" y="7509062"/>
              <a:ext cx="2146892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Nutzer konsumieren frei am Markt verfügbare Standard-IT-Services für Infrastruktur &amp; Middleware oder mit fachlicher Ausrichtung wie Sales oder </a:t>
              </a:r>
              <a:r>
                <a:rPr lang="de-DE" sz="1050" b="1" err="1">
                  <a:solidFill>
                    <a:schemeClr val="tx1"/>
                  </a:solidFill>
                  <a:latin typeface="Gilroy Bold" panose="00000500000000000000" pitchFamily="50" charset="0"/>
                </a:rPr>
                <a:t>Workplace</a:t>
              </a: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.</a:t>
              </a:r>
            </a:p>
          </p:txBody>
        </p:sp>
        <p:sp>
          <p:nvSpPr>
            <p:cNvPr id="17" name="Rechteck 91">
              <a:extLst>
                <a:ext uri="{FF2B5EF4-FFF2-40B4-BE49-F238E27FC236}">
                  <a16:creationId xmlns:a16="http://schemas.microsoft.com/office/drawing/2014/main" id="{EB7CA17A-A546-B595-26A7-3B79E8D1DF77}"/>
                </a:ext>
              </a:extLst>
            </p:cNvPr>
            <p:cNvSpPr/>
            <p:nvPr/>
          </p:nvSpPr>
          <p:spPr>
            <a:xfrm>
              <a:off x="1563510" y="8379297"/>
              <a:ext cx="2146892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Die Organisation übernimmt Best-Practices aus Software-Unternehmen um die Fluss von der Idee bis zur funktionierenden Applikation zu optimieren.</a:t>
              </a:r>
            </a:p>
          </p:txBody>
        </p:sp>
        <p:sp>
          <p:nvSpPr>
            <p:cNvPr id="18" name="Rechteck 92">
              <a:extLst>
                <a:ext uri="{FF2B5EF4-FFF2-40B4-BE49-F238E27FC236}">
                  <a16:creationId xmlns:a16="http://schemas.microsoft.com/office/drawing/2014/main" id="{1E62EAD8-9FFB-4437-31EB-A50C6E7AC62B}"/>
                </a:ext>
              </a:extLst>
            </p:cNvPr>
            <p:cNvSpPr/>
            <p:nvPr/>
          </p:nvSpPr>
          <p:spPr>
            <a:xfrm>
              <a:off x="3758611" y="4028126"/>
              <a:ext cx="1689690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 dirty="0">
                  <a:solidFill>
                    <a:schemeClr val="tx1"/>
                  </a:solidFill>
                  <a:latin typeface="Gilroy Bold" panose="00000500000000000000" pitchFamily="50" charset="0"/>
                </a:rPr>
                <a:t>Multi-Cloud, Hybrid Cloud, </a:t>
              </a:r>
              <a:r>
                <a:rPr lang="de-DE" sz="1050" b="1" dirty="0" err="1">
                  <a:solidFill>
                    <a:schemeClr val="tx1"/>
                  </a:solidFill>
                  <a:latin typeface="Gilroy Bold" panose="00000500000000000000" pitchFamily="50" charset="0"/>
                </a:rPr>
                <a:t>Graceful</a:t>
              </a:r>
              <a:r>
                <a:rPr lang="de-DE" sz="1050" b="1" dirty="0">
                  <a:solidFill>
                    <a:schemeClr val="tx1"/>
                  </a:solidFill>
                  <a:latin typeface="Gilroy Bold" panose="00000500000000000000" pitchFamily="50" charset="0"/>
                </a:rPr>
                <a:t> Degradation, API Layer, Container-Orchestrierung, …</a:t>
              </a:r>
            </a:p>
          </p:txBody>
        </p:sp>
        <p:sp>
          <p:nvSpPr>
            <p:cNvPr id="19" name="Rechteck 93">
              <a:extLst>
                <a:ext uri="{FF2B5EF4-FFF2-40B4-BE49-F238E27FC236}">
                  <a16:creationId xmlns:a16="http://schemas.microsoft.com/office/drawing/2014/main" id="{0BC007B4-89C6-16E6-F544-27D93D1265EF}"/>
                </a:ext>
              </a:extLst>
            </p:cNvPr>
            <p:cNvSpPr/>
            <p:nvPr/>
          </p:nvSpPr>
          <p:spPr>
            <a:xfrm>
              <a:off x="3758611" y="4898360"/>
              <a:ext cx="1689690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OpenStack, Linux, </a:t>
              </a:r>
              <a:r>
                <a:rPr lang="de-DE" sz="1050" b="1" err="1">
                  <a:solidFill>
                    <a:schemeClr val="tx1"/>
                  </a:solidFill>
                  <a:latin typeface="Gilroy Bold" panose="00000500000000000000" pitchFamily="50" charset="0"/>
                </a:rPr>
                <a:t>Kubernetes</a:t>
              </a: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, log4j, </a:t>
              </a:r>
              <a:r>
                <a:rPr lang="de-DE" sz="1050" b="1" err="1">
                  <a:solidFill>
                    <a:schemeClr val="tx1"/>
                  </a:solidFill>
                  <a:latin typeface="Gilroy Bold" panose="00000500000000000000" pitchFamily="50" charset="0"/>
                </a:rPr>
                <a:t>dPhoenix</a:t>
              </a: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, LibreOffice, … </a:t>
              </a:r>
            </a:p>
          </p:txBody>
        </p:sp>
        <p:sp>
          <p:nvSpPr>
            <p:cNvPr id="20" name="Rechteck 94">
              <a:extLst>
                <a:ext uri="{FF2B5EF4-FFF2-40B4-BE49-F238E27FC236}">
                  <a16:creationId xmlns:a16="http://schemas.microsoft.com/office/drawing/2014/main" id="{08F86494-3AA5-D8C3-1FED-E0757854C4DF}"/>
                </a:ext>
              </a:extLst>
            </p:cNvPr>
            <p:cNvSpPr/>
            <p:nvPr/>
          </p:nvSpPr>
          <p:spPr>
            <a:xfrm>
              <a:off x="3758611" y="5768594"/>
              <a:ext cx="1689690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 dirty="0">
                  <a:solidFill>
                    <a:schemeClr val="tx1"/>
                  </a:solidFill>
                  <a:latin typeface="Gilroy Bold" panose="00000500000000000000" pitchFamily="50" charset="0"/>
                </a:rPr>
                <a:t>C5-Zertifizierung, Collaborative Cloud Audit Group (CCAG), Cloud </a:t>
              </a:r>
              <a:r>
                <a:rPr lang="de-DE" sz="1050" b="1" dirty="0" err="1">
                  <a:solidFill>
                    <a:schemeClr val="tx1"/>
                  </a:solidFill>
                  <a:latin typeface="Gilroy Bold" panose="00000500000000000000" pitchFamily="50" charset="0"/>
                </a:rPr>
                <a:t>Platform</a:t>
              </a:r>
              <a:r>
                <a:rPr lang="de-DE" sz="1050" b="1" dirty="0">
                  <a:solidFill>
                    <a:schemeClr val="tx1"/>
                  </a:solidFill>
                  <a:latin typeface="Gilroy Bold" panose="00000500000000000000" pitchFamily="50" charset="0"/>
                </a:rPr>
                <a:t> </a:t>
              </a:r>
              <a:r>
                <a:rPr lang="de-DE" sz="1050" b="1" dirty="0" err="1">
                  <a:solidFill>
                    <a:schemeClr val="tx1"/>
                  </a:solidFill>
                  <a:latin typeface="Gilroy Bold" panose="00000500000000000000" pitchFamily="50" charset="0"/>
                </a:rPr>
                <a:t>Requirements</a:t>
              </a:r>
              <a:r>
                <a:rPr lang="de-DE" sz="1050" b="1" dirty="0">
                  <a:solidFill>
                    <a:schemeClr val="tx1"/>
                  </a:solidFill>
                  <a:latin typeface="Gilroy Bold" panose="00000500000000000000" pitchFamily="50" charset="0"/>
                </a:rPr>
                <a:t> („rote Linien“) des BSI, … </a:t>
              </a:r>
            </a:p>
          </p:txBody>
        </p:sp>
        <p:sp>
          <p:nvSpPr>
            <p:cNvPr id="21" name="Rechteck 95">
              <a:extLst>
                <a:ext uri="{FF2B5EF4-FFF2-40B4-BE49-F238E27FC236}">
                  <a16:creationId xmlns:a16="http://schemas.microsoft.com/office/drawing/2014/main" id="{3BE48041-078A-1B9F-31DD-173FEFED7650}"/>
                </a:ext>
              </a:extLst>
            </p:cNvPr>
            <p:cNvSpPr/>
            <p:nvPr/>
          </p:nvSpPr>
          <p:spPr>
            <a:xfrm>
              <a:off x="3758611" y="6638830"/>
              <a:ext cx="1689690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Lieferantensteuerung, Architektur, Software-Entwicklung, Betrieb, Hardware-Design, …</a:t>
              </a:r>
            </a:p>
          </p:txBody>
        </p:sp>
        <p:sp>
          <p:nvSpPr>
            <p:cNvPr id="22" name="Rechteck 96">
              <a:extLst>
                <a:ext uri="{FF2B5EF4-FFF2-40B4-BE49-F238E27FC236}">
                  <a16:creationId xmlns:a16="http://schemas.microsoft.com/office/drawing/2014/main" id="{DC2D46C3-A85E-0F45-DAC2-881DB993AB74}"/>
                </a:ext>
              </a:extLst>
            </p:cNvPr>
            <p:cNvSpPr/>
            <p:nvPr/>
          </p:nvSpPr>
          <p:spPr>
            <a:xfrm>
              <a:off x="3758611" y="7509062"/>
              <a:ext cx="1689690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AWS, Azure, GCP oder Google </a:t>
              </a:r>
              <a:r>
                <a:rPr lang="de-DE" sz="1050" b="1" err="1">
                  <a:solidFill>
                    <a:schemeClr val="tx1"/>
                  </a:solidFill>
                  <a:latin typeface="Gilroy Bold" panose="00000500000000000000" pitchFamily="50" charset="0"/>
                </a:rPr>
                <a:t>Workplace</a:t>
              </a: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, O365, Salesforce, </a:t>
              </a:r>
              <a:r>
                <a:rPr lang="de-DE" sz="1050" b="1" err="1">
                  <a:solidFill>
                    <a:schemeClr val="tx1"/>
                  </a:solidFill>
                  <a:latin typeface="Gilroy Bold" panose="00000500000000000000" pitchFamily="50" charset="0"/>
                </a:rPr>
                <a:t>DeepL</a:t>
              </a: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, </a:t>
              </a:r>
              <a:r>
                <a:rPr lang="de-DE" sz="1050" b="1" err="1">
                  <a:solidFill>
                    <a:schemeClr val="tx1"/>
                  </a:solidFill>
                  <a:latin typeface="Gilroy Bold" panose="00000500000000000000" pitchFamily="50" charset="0"/>
                </a:rPr>
                <a:t>Okta</a:t>
              </a: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, …</a:t>
              </a:r>
            </a:p>
          </p:txBody>
        </p:sp>
        <p:sp>
          <p:nvSpPr>
            <p:cNvPr id="23" name="Rechteck 97">
              <a:extLst>
                <a:ext uri="{FF2B5EF4-FFF2-40B4-BE49-F238E27FC236}">
                  <a16:creationId xmlns:a16="http://schemas.microsoft.com/office/drawing/2014/main" id="{346CFE4E-2B8A-EBE7-8BEF-3CA623DF2B62}"/>
                </a:ext>
              </a:extLst>
            </p:cNvPr>
            <p:cNvSpPr/>
            <p:nvPr/>
          </p:nvSpPr>
          <p:spPr>
            <a:xfrm>
              <a:off x="3758611" y="8379297"/>
              <a:ext cx="1689690" cy="805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1200"/>
                </a:spcBef>
              </a:pP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Agile, </a:t>
              </a:r>
              <a:r>
                <a:rPr lang="de-DE" sz="1050" b="1" err="1">
                  <a:solidFill>
                    <a:schemeClr val="tx1"/>
                  </a:solidFill>
                  <a:latin typeface="Gilroy Bold" panose="00000500000000000000" pitchFamily="50" charset="0"/>
                </a:rPr>
                <a:t>SAFe</a:t>
              </a: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, </a:t>
              </a:r>
              <a:r>
                <a:rPr lang="de-DE" sz="1050" b="1" err="1">
                  <a:solidFill>
                    <a:schemeClr val="tx1"/>
                  </a:solidFill>
                  <a:latin typeface="Gilroy Bold" panose="00000500000000000000" pitchFamily="50" charset="0"/>
                </a:rPr>
                <a:t>Scrum</a:t>
              </a: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, CI/CD, </a:t>
              </a:r>
              <a:r>
                <a:rPr lang="de-DE" sz="1050" b="1" err="1">
                  <a:solidFill>
                    <a:schemeClr val="tx1"/>
                  </a:solidFill>
                  <a:latin typeface="Gilroy Bold" panose="00000500000000000000" pitchFamily="50" charset="0"/>
                </a:rPr>
                <a:t>DevOps</a:t>
              </a:r>
              <a:r>
                <a:rPr lang="de-DE" sz="1050" b="1">
                  <a:solidFill>
                    <a:schemeClr val="tx1"/>
                  </a:solidFill>
                  <a:latin typeface="Gilroy Bold" panose="00000500000000000000" pitchFamily="50" charset="0"/>
                </a:rPr>
                <a:t>, SRE,  automatisierte Tests, entkoppelte Architekturen, API Management, 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917534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>
            <a:extLst>
              <a:ext uri="{FF2B5EF4-FFF2-40B4-BE49-F238E27FC236}">
                <a16:creationId xmlns:a16="http://schemas.microsoft.com/office/drawing/2014/main" id="{54EFF8DB-85E8-B078-7F1F-542695DA4BC9}"/>
              </a:ext>
            </a:extLst>
          </p:cNvPr>
          <p:cNvSpPr/>
          <p:nvPr/>
        </p:nvSpPr>
        <p:spPr>
          <a:xfrm rot="18570139">
            <a:off x="3108127" y="2474793"/>
            <a:ext cx="2717418" cy="3795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Fachliche Probleme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1CC3031C-387D-6351-6B33-4068E8B753AF}"/>
              </a:ext>
            </a:extLst>
          </p:cNvPr>
          <p:cNvSpPr/>
          <p:nvPr/>
        </p:nvSpPr>
        <p:spPr>
          <a:xfrm rot="18570139">
            <a:off x="3629302" y="2474793"/>
            <a:ext cx="2717418" cy="3795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Automatisierung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04FF95D2-F5C3-39A9-6118-C0A21B642EB7}"/>
              </a:ext>
            </a:extLst>
          </p:cNvPr>
          <p:cNvSpPr/>
          <p:nvPr/>
        </p:nvSpPr>
        <p:spPr>
          <a:xfrm rot="18570139">
            <a:off x="4150484" y="2474793"/>
            <a:ext cx="2717418" cy="3795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Schnelle Innovationen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2EB79804-4022-4068-36BC-93AABD6C63F0}"/>
              </a:ext>
            </a:extLst>
          </p:cNvPr>
          <p:cNvSpPr/>
          <p:nvPr/>
        </p:nvSpPr>
        <p:spPr>
          <a:xfrm rot="18570139">
            <a:off x="4671668" y="2474793"/>
            <a:ext cx="2717418" cy="3795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Applikationslandschaft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4E4868D9-8720-3DA1-7DA6-DA9DC54FBC73}"/>
              </a:ext>
            </a:extLst>
          </p:cNvPr>
          <p:cNvSpPr/>
          <p:nvPr/>
        </p:nvSpPr>
        <p:spPr>
          <a:xfrm rot="18570139">
            <a:off x="5192848" y="2474793"/>
            <a:ext cx="2717418" cy="3795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Einfache Zugänglichkeit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AAD83F5A-92BC-6D16-FFD9-4F0D1F4418D2}"/>
              </a:ext>
            </a:extLst>
          </p:cNvPr>
          <p:cNvSpPr/>
          <p:nvPr/>
        </p:nvSpPr>
        <p:spPr>
          <a:xfrm rot="18570139">
            <a:off x="5714032" y="2474793"/>
            <a:ext cx="2717418" cy="3795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Skalierbarkeit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51BC7861-3C17-E550-A6E6-57B5F503BF3B}"/>
              </a:ext>
            </a:extLst>
          </p:cNvPr>
          <p:cNvSpPr/>
          <p:nvPr/>
        </p:nvSpPr>
        <p:spPr>
          <a:xfrm rot="18570139">
            <a:off x="8843792" y="2474793"/>
            <a:ext cx="2717418" cy="37954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</a:rPr>
              <a:t>Geopolitische Krisen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C6414968-393E-5DE1-2A31-337A0F3C3871}"/>
              </a:ext>
            </a:extLst>
          </p:cNvPr>
          <p:cNvSpPr/>
          <p:nvPr/>
        </p:nvSpPr>
        <p:spPr>
          <a:xfrm rot="18570139">
            <a:off x="6235214" y="2474793"/>
            <a:ext cx="2717418" cy="37954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 dirty="0">
                <a:solidFill>
                  <a:schemeClr val="bg1"/>
                </a:solidFill>
                <a:latin typeface="Gilroy" panose="00000500000000000000" pitchFamily="50" charset="0"/>
              </a:rPr>
              <a:t>Physische Gefahren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C0FCDCC-28D2-A52B-1CD5-6E8F5B900061}"/>
              </a:ext>
            </a:extLst>
          </p:cNvPr>
          <p:cNvSpPr/>
          <p:nvPr/>
        </p:nvSpPr>
        <p:spPr>
          <a:xfrm rot="18570139">
            <a:off x="6756398" y="2474793"/>
            <a:ext cx="2717418" cy="37954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Einzelne Abhängigkeiten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2F58619-9F75-83E9-81EA-2049F177DE6D}"/>
              </a:ext>
            </a:extLst>
          </p:cNvPr>
          <p:cNvSpPr/>
          <p:nvPr/>
        </p:nvSpPr>
        <p:spPr>
          <a:xfrm rot="18570139">
            <a:off x="7277573" y="2474793"/>
            <a:ext cx="2717418" cy="37954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Kriminelle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192B3FE-BDD6-22DB-AB2C-28782E3E8FC7}"/>
              </a:ext>
            </a:extLst>
          </p:cNvPr>
          <p:cNvSpPr/>
          <p:nvPr/>
        </p:nvSpPr>
        <p:spPr>
          <a:xfrm rot="18570139">
            <a:off x="7798760" y="2474793"/>
            <a:ext cx="2717418" cy="37954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Fremde Legislation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0B679A1F-A21C-EFA3-88B4-F4F2D9DD9811}"/>
              </a:ext>
            </a:extLst>
          </p:cNvPr>
          <p:cNvSpPr/>
          <p:nvPr/>
        </p:nvSpPr>
        <p:spPr>
          <a:xfrm rot="18570139">
            <a:off x="8319944" y="2474793"/>
            <a:ext cx="2717418" cy="37954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36000" rIns="72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chemeClr val="bg1"/>
                </a:solidFill>
                <a:latin typeface="Gilroy" panose="00000500000000000000" pitchFamily="50" charset="0"/>
              </a:rPr>
              <a:t>Fremde Geheimdienste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94ACFC90-2021-D222-44E2-90272D863E7A}"/>
              </a:ext>
            </a:extLst>
          </p:cNvPr>
          <p:cNvSpPr/>
          <p:nvPr/>
        </p:nvSpPr>
        <p:spPr>
          <a:xfrm>
            <a:off x="3035400" y="3534207"/>
            <a:ext cx="7226858" cy="2549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/>
          <a:lstStyle/>
          <a:p>
            <a:pPr marL="177800" indent="-177800" algn="l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de-DE" sz="320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0094176-FFA8-3301-5861-87ABE9E20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Welcher Hebel wirkt auf was?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628C2360-2A6C-60C9-B65A-91542AA24BE2}"/>
              </a:ext>
            </a:extLst>
          </p:cNvPr>
          <p:cNvSpPr/>
          <p:nvPr/>
        </p:nvSpPr>
        <p:spPr>
          <a:xfrm>
            <a:off x="755650" y="3555975"/>
            <a:ext cx="2714380" cy="341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rgbClr val="111111"/>
                </a:solidFill>
                <a:latin typeface="Gilroy Bold" panose="00000800000000000000" pitchFamily="50" charset="0"/>
              </a:rPr>
              <a:t>Verschlüsselung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03D573CE-4BE3-39DB-4975-1612B54C0B02}"/>
              </a:ext>
            </a:extLst>
          </p:cNvPr>
          <p:cNvSpPr/>
          <p:nvPr/>
        </p:nvSpPr>
        <p:spPr>
          <a:xfrm>
            <a:off x="755650" y="3921580"/>
            <a:ext cx="2714380" cy="341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rgbClr val="111111"/>
                </a:solidFill>
                <a:latin typeface="Gilroy Bold" panose="00000800000000000000" pitchFamily="50" charset="0"/>
              </a:rPr>
              <a:t>Multi-Cloud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4551BF3-B169-46CD-6737-FB3782C79CD7}"/>
              </a:ext>
            </a:extLst>
          </p:cNvPr>
          <p:cNvSpPr/>
          <p:nvPr/>
        </p:nvSpPr>
        <p:spPr>
          <a:xfrm>
            <a:off x="755650" y="4290079"/>
            <a:ext cx="2714380" cy="341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rgbClr val="111111"/>
                </a:solidFill>
                <a:latin typeface="Gilroy Bold" panose="00000800000000000000" pitchFamily="50" charset="0"/>
              </a:rPr>
              <a:t>Open Source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86EB67CB-94D1-4CC2-CF84-B0D207C48369}"/>
              </a:ext>
            </a:extLst>
          </p:cNvPr>
          <p:cNvSpPr/>
          <p:nvPr/>
        </p:nvSpPr>
        <p:spPr>
          <a:xfrm>
            <a:off x="755650" y="4658578"/>
            <a:ext cx="2714380" cy="341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36000" rtlCol="0" anchor="ctr"/>
          <a:lstStyle/>
          <a:p>
            <a:r>
              <a:rPr lang="de-DE" sz="1400" dirty="0">
                <a:solidFill>
                  <a:srgbClr val="111111"/>
                </a:solidFill>
                <a:latin typeface="Gilroy Bold" panose="00000800000000000000" pitchFamily="50" charset="0"/>
              </a:rPr>
              <a:t>Kontrolle der Wertschöpfung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1C9AD70-9595-B987-61C8-693BD71C282D}"/>
              </a:ext>
            </a:extLst>
          </p:cNvPr>
          <p:cNvSpPr/>
          <p:nvPr/>
        </p:nvSpPr>
        <p:spPr>
          <a:xfrm>
            <a:off x="755650" y="5027077"/>
            <a:ext cx="2714380" cy="341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rgbClr val="111111"/>
                </a:solidFill>
                <a:latin typeface="Gilroy Bold" panose="00000800000000000000" pitchFamily="50" charset="0"/>
              </a:rPr>
              <a:t>Eigenleistung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6255CBBB-9D4E-D2B8-1C91-C589E4CBDB72}"/>
              </a:ext>
            </a:extLst>
          </p:cNvPr>
          <p:cNvSpPr/>
          <p:nvPr/>
        </p:nvSpPr>
        <p:spPr>
          <a:xfrm>
            <a:off x="755650" y="5395575"/>
            <a:ext cx="2714380" cy="341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bIns="36000" rtlCol="0" anchor="ctr"/>
          <a:lstStyle/>
          <a:p>
            <a:pPr>
              <a:spcBef>
                <a:spcPts val="600"/>
              </a:spcBef>
            </a:pPr>
            <a:r>
              <a:rPr lang="de-DE" sz="1400" dirty="0">
                <a:solidFill>
                  <a:srgbClr val="111111"/>
                </a:solidFill>
                <a:latin typeface="Gilroy Bold" panose="00000800000000000000" pitchFamily="50" charset="0"/>
              </a:rPr>
              <a:t>Public Cloud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7E5F184-88AA-4BB9-B583-F295877337CE}"/>
              </a:ext>
            </a:extLst>
          </p:cNvPr>
          <p:cNvSpPr/>
          <p:nvPr/>
        </p:nvSpPr>
        <p:spPr>
          <a:xfrm>
            <a:off x="755650" y="5764074"/>
            <a:ext cx="2714380" cy="341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bIns="36000" rtlCol="0" anchor="ctr"/>
          <a:lstStyle/>
          <a:p>
            <a:pPr>
              <a:spcBef>
                <a:spcPts val="600"/>
              </a:spcBef>
            </a:pPr>
            <a:r>
              <a:rPr lang="de-DE" sz="1400">
                <a:solidFill>
                  <a:srgbClr val="111111"/>
                </a:solidFill>
                <a:latin typeface="Gilroy Bold" panose="00000800000000000000" pitchFamily="50" charset="0"/>
              </a:rPr>
              <a:t>Software-Flow</a:t>
            </a:r>
          </a:p>
        </p:txBody>
      </p:sp>
      <p:grpSp>
        <p:nvGrpSpPr>
          <p:cNvPr id="122" name="Gruppieren 121">
            <a:extLst>
              <a:ext uri="{FF2B5EF4-FFF2-40B4-BE49-F238E27FC236}">
                <a16:creationId xmlns:a16="http://schemas.microsoft.com/office/drawing/2014/main" id="{EA805D2C-4214-91A9-51F6-E3736F344CD2}"/>
              </a:ext>
            </a:extLst>
          </p:cNvPr>
          <p:cNvGrpSpPr/>
          <p:nvPr/>
        </p:nvGrpSpPr>
        <p:grpSpPr>
          <a:xfrm>
            <a:off x="3499812" y="3556000"/>
            <a:ext cx="6228343" cy="2549373"/>
            <a:chOff x="3553832" y="3571045"/>
            <a:chExt cx="5523718" cy="1511388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76D18AA5-B76E-06C6-2E53-AABE890DB6D4}"/>
                </a:ext>
              </a:extLst>
            </p:cNvPr>
            <p:cNvSpPr/>
            <p:nvPr/>
          </p:nvSpPr>
          <p:spPr>
            <a:xfrm>
              <a:off x="3553832" y="3571045"/>
              <a:ext cx="442220" cy="202336"/>
            </a:xfrm>
            <a:prstGeom prst="rect">
              <a:avLst/>
            </a:prstGeom>
            <a:solidFill>
              <a:srgbClr val="FBD7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EEE2C9D6-B027-E8A0-3782-A278BC20C614}"/>
                </a:ext>
              </a:extLst>
            </p:cNvPr>
            <p:cNvSpPr/>
            <p:nvPr/>
          </p:nvSpPr>
          <p:spPr>
            <a:xfrm>
              <a:off x="3553832" y="3787791"/>
              <a:ext cx="442220" cy="202336"/>
            </a:xfrm>
            <a:prstGeom prst="rect">
              <a:avLst/>
            </a:prstGeom>
            <a:solidFill>
              <a:srgbClr val="CA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623C3FF7-FE86-2738-3A97-CAB715B78296}"/>
                </a:ext>
              </a:extLst>
            </p:cNvPr>
            <p:cNvSpPr/>
            <p:nvPr/>
          </p:nvSpPr>
          <p:spPr>
            <a:xfrm>
              <a:off x="3553832" y="4006252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3B47FAA6-55C8-C5C5-73A8-34770FAAF46D}"/>
                </a:ext>
              </a:extLst>
            </p:cNvPr>
            <p:cNvSpPr/>
            <p:nvPr/>
          </p:nvSpPr>
          <p:spPr>
            <a:xfrm>
              <a:off x="3553832" y="4224713"/>
              <a:ext cx="442220" cy="202336"/>
            </a:xfrm>
            <a:prstGeom prst="rect">
              <a:avLst/>
            </a:prstGeom>
            <a:solidFill>
              <a:srgbClr val="CA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FE458684-1823-8F4B-9091-526C2938A589}"/>
                </a:ext>
              </a:extLst>
            </p:cNvPr>
            <p:cNvSpPr/>
            <p:nvPr/>
          </p:nvSpPr>
          <p:spPr>
            <a:xfrm>
              <a:off x="3553832" y="4443175"/>
              <a:ext cx="442220" cy="202336"/>
            </a:xfrm>
            <a:prstGeom prst="rect">
              <a:avLst/>
            </a:prstGeom>
            <a:solidFill>
              <a:srgbClr val="86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21FBDDFA-D3C2-2DDE-726A-00F81C0C87A0}"/>
                </a:ext>
              </a:extLst>
            </p:cNvPr>
            <p:cNvSpPr/>
            <p:nvPr/>
          </p:nvSpPr>
          <p:spPr>
            <a:xfrm>
              <a:off x="3553832" y="4661636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C6888D44-7D5A-0449-1D1F-C93B9A2553BD}"/>
                </a:ext>
              </a:extLst>
            </p:cNvPr>
            <p:cNvSpPr/>
            <p:nvPr/>
          </p:nvSpPr>
          <p:spPr>
            <a:xfrm>
              <a:off x="3553832" y="4880097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9CF4770-EF7E-EA75-7B70-B22709D184DF}"/>
                </a:ext>
              </a:extLst>
            </p:cNvPr>
            <p:cNvSpPr/>
            <p:nvPr/>
          </p:nvSpPr>
          <p:spPr>
            <a:xfrm>
              <a:off x="4016410" y="3571045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C07801F1-4918-7B0C-D285-4EC5FB7C6B7A}"/>
                </a:ext>
              </a:extLst>
            </p:cNvPr>
            <p:cNvSpPr/>
            <p:nvPr/>
          </p:nvSpPr>
          <p:spPr>
            <a:xfrm>
              <a:off x="4016410" y="3787791"/>
              <a:ext cx="442220" cy="202336"/>
            </a:xfrm>
            <a:prstGeom prst="rect">
              <a:avLst/>
            </a:prstGeom>
            <a:solidFill>
              <a:srgbClr val="FBD7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5BF604B9-3902-3B52-2932-0B4778D6E9C2}"/>
                </a:ext>
              </a:extLst>
            </p:cNvPr>
            <p:cNvSpPr/>
            <p:nvPr/>
          </p:nvSpPr>
          <p:spPr>
            <a:xfrm>
              <a:off x="4016410" y="4006252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10A8C8E2-C55A-F49F-0476-C7299B5200EE}"/>
                </a:ext>
              </a:extLst>
            </p:cNvPr>
            <p:cNvSpPr/>
            <p:nvPr/>
          </p:nvSpPr>
          <p:spPr>
            <a:xfrm>
              <a:off x="4016410" y="4224713"/>
              <a:ext cx="442220" cy="202336"/>
            </a:xfrm>
            <a:prstGeom prst="rect">
              <a:avLst/>
            </a:prstGeom>
            <a:solidFill>
              <a:srgbClr val="B8E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E6B007D0-A080-1E57-BF15-97B02B44A3E5}"/>
                </a:ext>
              </a:extLst>
            </p:cNvPr>
            <p:cNvSpPr/>
            <p:nvPr/>
          </p:nvSpPr>
          <p:spPr>
            <a:xfrm>
              <a:off x="4016410" y="4443175"/>
              <a:ext cx="442220" cy="202336"/>
            </a:xfrm>
            <a:prstGeom prst="rect">
              <a:avLst/>
            </a:prstGeom>
            <a:solidFill>
              <a:srgbClr val="A7D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26A7CACF-79C3-3903-E81C-AE59074341F4}"/>
                </a:ext>
              </a:extLst>
            </p:cNvPr>
            <p:cNvSpPr/>
            <p:nvPr/>
          </p:nvSpPr>
          <p:spPr>
            <a:xfrm>
              <a:off x="4016410" y="4661636"/>
              <a:ext cx="442220" cy="202336"/>
            </a:xfrm>
            <a:prstGeom prst="rect">
              <a:avLst/>
            </a:prstGeom>
            <a:solidFill>
              <a:srgbClr val="63B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5DE66B15-BBB8-6467-AF17-D69CF3D17EAD}"/>
                </a:ext>
              </a:extLst>
            </p:cNvPr>
            <p:cNvSpPr/>
            <p:nvPr/>
          </p:nvSpPr>
          <p:spPr>
            <a:xfrm>
              <a:off x="4016410" y="4880097"/>
              <a:ext cx="442220" cy="202336"/>
            </a:xfrm>
            <a:prstGeom prst="rect">
              <a:avLst/>
            </a:prstGeom>
            <a:solidFill>
              <a:srgbClr val="A7D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A7A9075B-638B-28F8-E60D-A048DA41BEEA}"/>
                </a:ext>
              </a:extLst>
            </p:cNvPr>
            <p:cNvSpPr/>
            <p:nvPr/>
          </p:nvSpPr>
          <p:spPr>
            <a:xfrm>
              <a:off x="4478988" y="3571045"/>
              <a:ext cx="442220" cy="202336"/>
            </a:xfrm>
            <a:prstGeom prst="rect">
              <a:avLst/>
            </a:prstGeom>
            <a:solidFill>
              <a:srgbClr val="FA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42AB65D4-ABFB-3F3F-A716-2022C74396EF}"/>
                </a:ext>
              </a:extLst>
            </p:cNvPr>
            <p:cNvSpPr/>
            <p:nvPr/>
          </p:nvSpPr>
          <p:spPr>
            <a:xfrm>
              <a:off x="4478988" y="3787791"/>
              <a:ext cx="442220" cy="202336"/>
            </a:xfrm>
            <a:prstGeom prst="rect">
              <a:avLst/>
            </a:prstGeom>
            <a:solidFill>
              <a:srgbClr val="CA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99772D7B-BCEF-F05B-1D0D-48526598AEE9}"/>
                </a:ext>
              </a:extLst>
            </p:cNvPr>
            <p:cNvSpPr/>
            <p:nvPr/>
          </p:nvSpPr>
          <p:spPr>
            <a:xfrm>
              <a:off x="4478988" y="4006252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5A783388-46AC-2424-98CD-CF4728AB0225}"/>
                </a:ext>
              </a:extLst>
            </p:cNvPr>
            <p:cNvSpPr/>
            <p:nvPr/>
          </p:nvSpPr>
          <p:spPr>
            <a:xfrm>
              <a:off x="4478988" y="4224713"/>
              <a:ext cx="442220" cy="202336"/>
            </a:xfrm>
            <a:prstGeom prst="rect">
              <a:avLst/>
            </a:prstGeom>
            <a:solidFill>
              <a:srgbClr val="FBE7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B35E0CEB-3B6E-9684-F64D-C404CEDDA5E5}"/>
                </a:ext>
              </a:extLst>
            </p:cNvPr>
            <p:cNvSpPr/>
            <p:nvPr/>
          </p:nvSpPr>
          <p:spPr>
            <a:xfrm>
              <a:off x="4478988" y="4443175"/>
              <a:ext cx="442220" cy="202336"/>
            </a:xfrm>
            <a:prstGeom prst="rect">
              <a:avLst/>
            </a:prstGeom>
            <a:solidFill>
              <a:srgbClr val="CA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7A9E57A7-9291-8D7B-D388-2F86DE77CA51}"/>
                </a:ext>
              </a:extLst>
            </p:cNvPr>
            <p:cNvSpPr/>
            <p:nvPr/>
          </p:nvSpPr>
          <p:spPr>
            <a:xfrm>
              <a:off x="4478988" y="4661636"/>
              <a:ext cx="442220" cy="202336"/>
            </a:xfrm>
            <a:prstGeom prst="rect">
              <a:avLst/>
            </a:prstGeom>
            <a:solidFill>
              <a:srgbClr val="63B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E37141D8-37F5-3BD1-8E6C-E0C5A23880C4}"/>
                </a:ext>
              </a:extLst>
            </p:cNvPr>
            <p:cNvSpPr/>
            <p:nvPr/>
          </p:nvSpPr>
          <p:spPr>
            <a:xfrm>
              <a:off x="4478988" y="4880097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A7D17344-6296-B35B-9763-8B670F0C4AB9}"/>
                </a:ext>
              </a:extLst>
            </p:cNvPr>
            <p:cNvSpPr/>
            <p:nvPr/>
          </p:nvSpPr>
          <p:spPr>
            <a:xfrm>
              <a:off x="4941566" y="3571045"/>
              <a:ext cx="442220" cy="202336"/>
            </a:xfrm>
            <a:prstGeom prst="rect">
              <a:avLst/>
            </a:prstGeom>
            <a:solidFill>
              <a:srgbClr val="F9A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B366C6B1-1E58-5A21-45DC-219430DD9B42}"/>
                </a:ext>
              </a:extLst>
            </p:cNvPr>
            <p:cNvSpPr/>
            <p:nvPr/>
          </p:nvSpPr>
          <p:spPr>
            <a:xfrm>
              <a:off x="4941566" y="3787791"/>
              <a:ext cx="442220" cy="202336"/>
            </a:xfrm>
            <a:prstGeom prst="rect">
              <a:avLst/>
            </a:prstGeom>
            <a:solidFill>
              <a:srgbClr val="CA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14A7E0B7-32B2-6B0C-A411-ADED768A8F04}"/>
                </a:ext>
              </a:extLst>
            </p:cNvPr>
            <p:cNvSpPr/>
            <p:nvPr/>
          </p:nvSpPr>
          <p:spPr>
            <a:xfrm>
              <a:off x="4941566" y="4006252"/>
              <a:ext cx="442220" cy="202336"/>
            </a:xfrm>
            <a:prstGeom prst="rect">
              <a:avLst/>
            </a:prstGeom>
            <a:solidFill>
              <a:srgbClr val="FAB2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536713E9-E3C3-DB9D-8593-138DDE617EFD}"/>
                </a:ext>
              </a:extLst>
            </p:cNvPr>
            <p:cNvSpPr/>
            <p:nvPr/>
          </p:nvSpPr>
          <p:spPr>
            <a:xfrm>
              <a:off x="4941566" y="4224713"/>
              <a:ext cx="442220" cy="202336"/>
            </a:xfrm>
            <a:prstGeom prst="rect">
              <a:avLst/>
            </a:prstGeom>
            <a:solidFill>
              <a:srgbClr val="FCF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A44E1110-3A6E-451B-E1A5-9330957A45FF}"/>
                </a:ext>
              </a:extLst>
            </p:cNvPr>
            <p:cNvSpPr/>
            <p:nvPr/>
          </p:nvSpPr>
          <p:spPr>
            <a:xfrm>
              <a:off x="4941566" y="4443175"/>
              <a:ext cx="442220" cy="202336"/>
            </a:xfrm>
            <a:prstGeom prst="rect">
              <a:avLst/>
            </a:prstGeom>
            <a:solidFill>
              <a:srgbClr val="FABD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EFD3517F-7A31-CA85-DFF9-BFD7974654D3}"/>
                </a:ext>
              </a:extLst>
            </p:cNvPr>
            <p:cNvSpPr/>
            <p:nvPr/>
          </p:nvSpPr>
          <p:spPr>
            <a:xfrm>
              <a:off x="4941566" y="4661636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3AF22897-E410-1D36-71FC-86F8FB5FD55B}"/>
                </a:ext>
              </a:extLst>
            </p:cNvPr>
            <p:cNvSpPr/>
            <p:nvPr/>
          </p:nvSpPr>
          <p:spPr>
            <a:xfrm>
              <a:off x="4941566" y="4880097"/>
              <a:ext cx="442220" cy="202336"/>
            </a:xfrm>
            <a:prstGeom prst="rect">
              <a:avLst/>
            </a:prstGeom>
            <a:solidFill>
              <a:srgbClr val="A7D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B9A37738-EF6D-9E29-2D9E-8C30E253703E}"/>
                </a:ext>
              </a:extLst>
            </p:cNvPr>
            <p:cNvSpPr/>
            <p:nvPr/>
          </p:nvSpPr>
          <p:spPr>
            <a:xfrm>
              <a:off x="5404144" y="3571045"/>
              <a:ext cx="442220" cy="202336"/>
            </a:xfrm>
            <a:prstGeom prst="rect">
              <a:avLst/>
            </a:prstGeom>
            <a:solidFill>
              <a:srgbClr val="FBD7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62C92E14-D502-BDDD-D89E-99A605BF218E}"/>
                </a:ext>
              </a:extLst>
            </p:cNvPr>
            <p:cNvSpPr/>
            <p:nvPr/>
          </p:nvSpPr>
          <p:spPr>
            <a:xfrm>
              <a:off x="5404144" y="3787791"/>
              <a:ext cx="442220" cy="202336"/>
            </a:xfrm>
            <a:prstGeom prst="rect">
              <a:avLst/>
            </a:prstGeom>
            <a:solidFill>
              <a:srgbClr val="FBD7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9" name="Rechteck 58">
              <a:extLst>
                <a:ext uri="{FF2B5EF4-FFF2-40B4-BE49-F238E27FC236}">
                  <a16:creationId xmlns:a16="http://schemas.microsoft.com/office/drawing/2014/main" id="{083AE04D-5AF0-43A3-86E2-C6535A8F275C}"/>
                </a:ext>
              </a:extLst>
            </p:cNvPr>
            <p:cNvSpPr/>
            <p:nvPr/>
          </p:nvSpPr>
          <p:spPr>
            <a:xfrm>
              <a:off x="5404144" y="4006252"/>
              <a:ext cx="442220" cy="202336"/>
            </a:xfrm>
            <a:prstGeom prst="rect">
              <a:avLst/>
            </a:prstGeom>
            <a:solidFill>
              <a:srgbClr val="FA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D77C36C8-77EA-CC09-B5F3-74678C93F357}"/>
                </a:ext>
              </a:extLst>
            </p:cNvPr>
            <p:cNvSpPr/>
            <p:nvPr/>
          </p:nvSpPr>
          <p:spPr>
            <a:xfrm>
              <a:off x="5404144" y="4224713"/>
              <a:ext cx="442220" cy="202336"/>
            </a:xfrm>
            <a:prstGeom prst="rect">
              <a:avLst/>
            </a:prstGeom>
            <a:solidFill>
              <a:srgbClr val="CA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1" name="Rechteck 60">
              <a:extLst>
                <a:ext uri="{FF2B5EF4-FFF2-40B4-BE49-F238E27FC236}">
                  <a16:creationId xmlns:a16="http://schemas.microsoft.com/office/drawing/2014/main" id="{60C31B4E-7C2F-E33A-67A7-793B9E9EED26}"/>
                </a:ext>
              </a:extLst>
            </p:cNvPr>
            <p:cNvSpPr/>
            <p:nvPr/>
          </p:nvSpPr>
          <p:spPr>
            <a:xfrm>
              <a:off x="5404144" y="4443175"/>
              <a:ext cx="442220" cy="202336"/>
            </a:xfrm>
            <a:prstGeom prst="rect">
              <a:avLst/>
            </a:prstGeom>
            <a:solidFill>
              <a:srgbClr val="FAD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2" name="Rechteck 61">
              <a:extLst>
                <a:ext uri="{FF2B5EF4-FFF2-40B4-BE49-F238E27FC236}">
                  <a16:creationId xmlns:a16="http://schemas.microsoft.com/office/drawing/2014/main" id="{1F2B8D4F-4AE3-152F-A517-746801BC1F38}"/>
                </a:ext>
              </a:extLst>
            </p:cNvPr>
            <p:cNvSpPr/>
            <p:nvPr/>
          </p:nvSpPr>
          <p:spPr>
            <a:xfrm>
              <a:off x="5404144" y="4661636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90630CD6-388B-FEB3-BB42-F0CD5119AE7D}"/>
                </a:ext>
              </a:extLst>
            </p:cNvPr>
            <p:cNvSpPr/>
            <p:nvPr/>
          </p:nvSpPr>
          <p:spPr>
            <a:xfrm>
              <a:off x="5404144" y="4880097"/>
              <a:ext cx="442220" cy="202336"/>
            </a:xfrm>
            <a:prstGeom prst="rect">
              <a:avLst/>
            </a:prstGeom>
            <a:solidFill>
              <a:srgbClr val="86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7F844821-7433-2E0F-008C-A3EE71E2B8D8}"/>
                </a:ext>
              </a:extLst>
            </p:cNvPr>
            <p:cNvSpPr/>
            <p:nvPr/>
          </p:nvSpPr>
          <p:spPr>
            <a:xfrm>
              <a:off x="5866722" y="3571045"/>
              <a:ext cx="442220" cy="202336"/>
            </a:xfrm>
            <a:prstGeom prst="rect">
              <a:avLst/>
            </a:prstGeom>
            <a:solidFill>
              <a:srgbClr val="FBE9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5" name="Rechteck 64">
              <a:extLst>
                <a:ext uri="{FF2B5EF4-FFF2-40B4-BE49-F238E27FC236}">
                  <a16:creationId xmlns:a16="http://schemas.microsoft.com/office/drawing/2014/main" id="{41A6DE16-EB24-8598-E004-B9404A0BA6A2}"/>
                </a:ext>
              </a:extLst>
            </p:cNvPr>
            <p:cNvSpPr/>
            <p:nvPr/>
          </p:nvSpPr>
          <p:spPr>
            <a:xfrm>
              <a:off x="5866722" y="3787791"/>
              <a:ext cx="442220" cy="202336"/>
            </a:xfrm>
            <a:prstGeom prst="rect">
              <a:avLst/>
            </a:prstGeom>
            <a:solidFill>
              <a:srgbClr val="FBE9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6" name="Rechteck 65">
              <a:extLst>
                <a:ext uri="{FF2B5EF4-FFF2-40B4-BE49-F238E27FC236}">
                  <a16:creationId xmlns:a16="http://schemas.microsoft.com/office/drawing/2014/main" id="{175077FD-2D8E-B76B-F1AA-F208A191B17F}"/>
                </a:ext>
              </a:extLst>
            </p:cNvPr>
            <p:cNvSpPr/>
            <p:nvPr/>
          </p:nvSpPr>
          <p:spPr>
            <a:xfrm>
              <a:off x="5866722" y="4006252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7" name="Rechteck 66">
              <a:extLst>
                <a:ext uri="{FF2B5EF4-FFF2-40B4-BE49-F238E27FC236}">
                  <a16:creationId xmlns:a16="http://schemas.microsoft.com/office/drawing/2014/main" id="{CA4FA2E6-1F44-11E2-C9D4-C11C947A9485}"/>
                </a:ext>
              </a:extLst>
            </p:cNvPr>
            <p:cNvSpPr/>
            <p:nvPr/>
          </p:nvSpPr>
          <p:spPr>
            <a:xfrm>
              <a:off x="5866722" y="4224713"/>
              <a:ext cx="442220" cy="202336"/>
            </a:xfrm>
            <a:prstGeom prst="rect">
              <a:avLst/>
            </a:prstGeom>
            <a:solidFill>
              <a:srgbClr val="EBF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8" name="Rechteck 67">
              <a:extLst>
                <a:ext uri="{FF2B5EF4-FFF2-40B4-BE49-F238E27FC236}">
                  <a16:creationId xmlns:a16="http://schemas.microsoft.com/office/drawing/2014/main" id="{EEB67343-D629-5EE5-589A-A96CA41A00DD}"/>
                </a:ext>
              </a:extLst>
            </p:cNvPr>
            <p:cNvSpPr/>
            <p:nvPr/>
          </p:nvSpPr>
          <p:spPr>
            <a:xfrm>
              <a:off x="5866722" y="4443175"/>
              <a:ext cx="442220" cy="202336"/>
            </a:xfrm>
            <a:prstGeom prst="rect">
              <a:avLst/>
            </a:prstGeom>
            <a:solidFill>
              <a:srgbClr val="FAD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69" name="Rechteck 68">
              <a:extLst>
                <a:ext uri="{FF2B5EF4-FFF2-40B4-BE49-F238E27FC236}">
                  <a16:creationId xmlns:a16="http://schemas.microsoft.com/office/drawing/2014/main" id="{092A3ACD-352E-D407-5E1E-C060E049D197}"/>
                </a:ext>
              </a:extLst>
            </p:cNvPr>
            <p:cNvSpPr/>
            <p:nvPr/>
          </p:nvSpPr>
          <p:spPr>
            <a:xfrm>
              <a:off x="5866722" y="4661636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70" name="Rechteck 69">
              <a:extLst>
                <a:ext uri="{FF2B5EF4-FFF2-40B4-BE49-F238E27FC236}">
                  <a16:creationId xmlns:a16="http://schemas.microsoft.com/office/drawing/2014/main" id="{DA65D5BB-0F14-4252-FAA6-CDE18B1302C9}"/>
                </a:ext>
              </a:extLst>
            </p:cNvPr>
            <p:cNvSpPr/>
            <p:nvPr/>
          </p:nvSpPr>
          <p:spPr>
            <a:xfrm>
              <a:off x="5866722" y="4880097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73" name="Rechteck 72">
              <a:extLst>
                <a:ext uri="{FF2B5EF4-FFF2-40B4-BE49-F238E27FC236}">
                  <a16:creationId xmlns:a16="http://schemas.microsoft.com/office/drawing/2014/main" id="{EEF17599-F519-0D2D-72BE-E41030FCC9CE}"/>
                </a:ext>
              </a:extLst>
            </p:cNvPr>
            <p:cNvSpPr/>
            <p:nvPr/>
          </p:nvSpPr>
          <p:spPr>
            <a:xfrm>
              <a:off x="6322440" y="3571045"/>
              <a:ext cx="442220" cy="202336"/>
            </a:xfrm>
            <a:prstGeom prst="rect">
              <a:avLst/>
            </a:prstGeom>
            <a:solidFill>
              <a:srgbClr val="DAE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74" name="Rechteck 73">
              <a:extLst>
                <a:ext uri="{FF2B5EF4-FFF2-40B4-BE49-F238E27FC236}">
                  <a16:creationId xmlns:a16="http://schemas.microsoft.com/office/drawing/2014/main" id="{3C0CE384-A9A5-AFE5-7A12-5BF88F1CA0D2}"/>
                </a:ext>
              </a:extLst>
            </p:cNvPr>
            <p:cNvSpPr/>
            <p:nvPr/>
          </p:nvSpPr>
          <p:spPr>
            <a:xfrm>
              <a:off x="6322440" y="3787791"/>
              <a:ext cx="442220" cy="202336"/>
            </a:xfrm>
            <a:prstGeom prst="rect">
              <a:avLst/>
            </a:prstGeom>
            <a:solidFill>
              <a:srgbClr val="A7D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75" name="Rechteck 74">
              <a:extLst>
                <a:ext uri="{FF2B5EF4-FFF2-40B4-BE49-F238E27FC236}">
                  <a16:creationId xmlns:a16="http://schemas.microsoft.com/office/drawing/2014/main" id="{C13BF21A-4C44-4271-0940-847F1D356013}"/>
                </a:ext>
              </a:extLst>
            </p:cNvPr>
            <p:cNvSpPr/>
            <p:nvPr/>
          </p:nvSpPr>
          <p:spPr>
            <a:xfrm>
              <a:off x="6322440" y="4006252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FB8E8823-EF49-F47F-875B-4A98D63E5C1A}"/>
                </a:ext>
              </a:extLst>
            </p:cNvPr>
            <p:cNvSpPr/>
            <p:nvPr/>
          </p:nvSpPr>
          <p:spPr>
            <a:xfrm>
              <a:off x="6322440" y="4224713"/>
              <a:ext cx="442220" cy="202336"/>
            </a:xfrm>
            <a:prstGeom prst="rect">
              <a:avLst/>
            </a:prstGeom>
            <a:solidFill>
              <a:srgbClr val="97D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77" name="Rechteck 76">
              <a:extLst>
                <a:ext uri="{FF2B5EF4-FFF2-40B4-BE49-F238E27FC236}">
                  <a16:creationId xmlns:a16="http://schemas.microsoft.com/office/drawing/2014/main" id="{0EACFB5C-82A3-5C94-7040-638CB818198D}"/>
                </a:ext>
              </a:extLst>
            </p:cNvPr>
            <p:cNvSpPr/>
            <p:nvPr/>
          </p:nvSpPr>
          <p:spPr>
            <a:xfrm>
              <a:off x="6322440" y="4443175"/>
              <a:ext cx="442220" cy="202336"/>
            </a:xfrm>
            <a:prstGeom prst="rect">
              <a:avLst/>
            </a:prstGeom>
            <a:solidFill>
              <a:srgbClr val="FABD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78" name="Rechteck 77">
              <a:extLst>
                <a:ext uri="{FF2B5EF4-FFF2-40B4-BE49-F238E27FC236}">
                  <a16:creationId xmlns:a16="http://schemas.microsoft.com/office/drawing/2014/main" id="{A7E3292B-5863-D170-8FAD-EDB213F4996D}"/>
                </a:ext>
              </a:extLst>
            </p:cNvPr>
            <p:cNvSpPr/>
            <p:nvPr/>
          </p:nvSpPr>
          <p:spPr>
            <a:xfrm>
              <a:off x="6322440" y="4661636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79" name="Rechteck 78">
              <a:extLst>
                <a:ext uri="{FF2B5EF4-FFF2-40B4-BE49-F238E27FC236}">
                  <a16:creationId xmlns:a16="http://schemas.microsoft.com/office/drawing/2014/main" id="{A9C1CC2C-8B6C-CEE7-28B3-A23708E04083}"/>
                </a:ext>
              </a:extLst>
            </p:cNvPr>
            <p:cNvSpPr/>
            <p:nvPr/>
          </p:nvSpPr>
          <p:spPr>
            <a:xfrm>
              <a:off x="6322440" y="4880097"/>
              <a:ext cx="442220" cy="202336"/>
            </a:xfrm>
            <a:prstGeom prst="rect">
              <a:avLst/>
            </a:prstGeom>
            <a:solidFill>
              <a:srgbClr val="CA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0" name="Rechteck 79">
              <a:extLst>
                <a:ext uri="{FF2B5EF4-FFF2-40B4-BE49-F238E27FC236}">
                  <a16:creationId xmlns:a16="http://schemas.microsoft.com/office/drawing/2014/main" id="{A0CF81AE-1F9A-D220-B01E-24F360CEE211}"/>
                </a:ext>
              </a:extLst>
            </p:cNvPr>
            <p:cNvSpPr/>
            <p:nvPr/>
          </p:nvSpPr>
          <p:spPr>
            <a:xfrm>
              <a:off x="6785018" y="3571045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1" name="Rechteck 80">
              <a:extLst>
                <a:ext uri="{FF2B5EF4-FFF2-40B4-BE49-F238E27FC236}">
                  <a16:creationId xmlns:a16="http://schemas.microsoft.com/office/drawing/2014/main" id="{E21BA0B4-8130-C654-688A-EB0E62FE57A8}"/>
                </a:ext>
              </a:extLst>
            </p:cNvPr>
            <p:cNvSpPr/>
            <p:nvPr/>
          </p:nvSpPr>
          <p:spPr>
            <a:xfrm>
              <a:off x="6785018" y="3787791"/>
              <a:ext cx="442220" cy="202336"/>
            </a:xfrm>
            <a:prstGeom prst="rect">
              <a:avLst/>
            </a:prstGeom>
            <a:solidFill>
              <a:srgbClr val="63B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2" name="Rechteck 81">
              <a:extLst>
                <a:ext uri="{FF2B5EF4-FFF2-40B4-BE49-F238E27FC236}">
                  <a16:creationId xmlns:a16="http://schemas.microsoft.com/office/drawing/2014/main" id="{9F146592-5800-D9F5-A924-A95DBDE86BCC}"/>
                </a:ext>
              </a:extLst>
            </p:cNvPr>
            <p:cNvSpPr/>
            <p:nvPr/>
          </p:nvSpPr>
          <p:spPr>
            <a:xfrm>
              <a:off x="6785018" y="4006252"/>
              <a:ext cx="442220" cy="202336"/>
            </a:xfrm>
            <a:prstGeom prst="rect">
              <a:avLst/>
            </a:prstGeom>
            <a:solidFill>
              <a:srgbClr val="B8E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3" name="Rechteck 82">
              <a:extLst>
                <a:ext uri="{FF2B5EF4-FFF2-40B4-BE49-F238E27FC236}">
                  <a16:creationId xmlns:a16="http://schemas.microsoft.com/office/drawing/2014/main" id="{8B208C48-529C-FB60-DC47-436704859011}"/>
                </a:ext>
              </a:extLst>
            </p:cNvPr>
            <p:cNvSpPr/>
            <p:nvPr/>
          </p:nvSpPr>
          <p:spPr>
            <a:xfrm>
              <a:off x="6785018" y="4224713"/>
              <a:ext cx="442220" cy="202336"/>
            </a:xfrm>
            <a:prstGeom prst="rect">
              <a:avLst/>
            </a:prstGeom>
            <a:solidFill>
              <a:srgbClr val="FABD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4" name="Rechteck 83">
              <a:extLst>
                <a:ext uri="{FF2B5EF4-FFF2-40B4-BE49-F238E27FC236}">
                  <a16:creationId xmlns:a16="http://schemas.microsoft.com/office/drawing/2014/main" id="{B4A64C9B-516D-BDF2-9F6D-73B8A2F101BA}"/>
                </a:ext>
              </a:extLst>
            </p:cNvPr>
            <p:cNvSpPr/>
            <p:nvPr/>
          </p:nvSpPr>
          <p:spPr>
            <a:xfrm>
              <a:off x="6785018" y="4443175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5" name="Rechteck 84">
              <a:extLst>
                <a:ext uri="{FF2B5EF4-FFF2-40B4-BE49-F238E27FC236}">
                  <a16:creationId xmlns:a16="http://schemas.microsoft.com/office/drawing/2014/main" id="{5DE407D9-77CA-BF54-3BFD-5F0A1FC9038F}"/>
                </a:ext>
              </a:extLst>
            </p:cNvPr>
            <p:cNvSpPr/>
            <p:nvPr/>
          </p:nvSpPr>
          <p:spPr>
            <a:xfrm>
              <a:off x="6785018" y="4661636"/>
              <a:ext cx="442220" cy="202336"/>
            </a:xfrm>
            <a:prstGeom prst="rect">
              <a:avLst/>
            </a:prstGeom>
            <a:solidFill>
              <a:srgbClr val="FAB2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6" name="Rechteck 85">
              <a:extLst>
                <a:ext uri="{FF2B5EF4-FFF2-40B4-BE49-F238E27FC236}">
                  <a16:creationId xmlns:a16="http://schemas.microsoft.com/office/drawing/2014/main" id="{19A2A4FB-AF29-9EF3-D3CE-58462D00DB32}"/>
                </a:ext>
              </a:extLst>
            </p:cNvPr>
            <p:cNvSpPr/>
            <p:nvPr/>
          </p:nvSpPr>
          <p:spPr>
            <a:xfrm>
              <a:off x="6785018" y="4880097"/>
              <a:ext cx="442220" cy="202336"/>
            </a:xfrm>
            <a:prstGeom prst="rect">
              <a:avLst/>
            </a:prstGeom>
            <a:solidFill>
              <a:srgbClr val="CA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7" name="Rechteck 86">
              <a:extLst>
                <a:ext uri="{FF2B5EF4-FFF2-40B4-BE49-F238E27FC236}">
                  <a16:creationId xmlns:a16="http://schemas.microsoft.com/office/drawing/2014/main" id="{9559309E-0977-7BA4-5876-D51B30596CFD}"/>
                </a:ext>
              </a:extLst>
            </p:cNvPr>
            <p:cNvSpPr/>
            <p:nvPr/>
          </p:nvSpPr>
          <p:spPr>
            <a:xfrm>
              <a:off x="7247596" y="3571045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8" name="Rechteck 87">
              <a:extLst>
                <a:ext uri="{FF2B5EF4-FFF2-40B4-BE49-F238E27FC236}">
                  <a16:creationId xmlns:a16="http://schemas.microsoft.com/office/drawing/2014/main" id="{9ABD17DC-BE3E-A039-6572-1CE01E870F0B}"/>
                </a:ext>
              </a:extLst>
            </p:cNvPr>
            <p:cNvSpPr/>
            <p:nvPr/>
          </p:nvSpPr>
          <p:spPr>
            <a:xfrm>
              <a:off x="7247596" y="3787791"/>
              <a:ext cx="442220" cy="202336"/>
            </a:xfrm>
            <a:prstGeom prst="rect">
              <a:avLst/>
            </a:prstGeom>
            <a:solidFill>
              <a:srgbClr val="FA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9" name="Rechteck 88">
              <a:extLst>
                <a:ext uri="{FF2B5EF4-FFF2-40B4-BE49-F238E27FC236}">
                  <a16:creationId xmlns:a16="http://schemas.microsoft.com/office/drawing/2014/main" id="{6D41D296-B6BC-7667-BB1D-CFB74AEEEB36}"/>
                </a:ext>
              </a:extLst>
            </p:cNvPr>
            <p:cNvSpPr/>
            <p:nvPr/>
          </p:nvSpPr>
          <p:spPr>
            <a:xfrm>
              <a:off x="7247596" y="4006252"/>
              <a:ext cx="442220" cy="202336"/>
            </a:xfrm>
            <a:prstGeom prst="rect">
              <a:avLst/>
            </a:prstGeom>
            <a:solidFill>
              <a:srgbClr val="FAB2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0" name="Rechteck 89">
              <a:extLst>
                <a:ext uri="{FF2B5EF4-FFF2-40B4-BE49-F238E27FC236}">
                  <a16:creationId xmlns:a16="http://schemas.microsoft.com/office/drawing/2014/main" id="{D68E807D-3A7E-522B-B8AB-5FD94EF285CD}"/>
                </a:ext>
              </a:extLst>
            </p:cNvPr>
            <p:cNvSpPr/>
            <p:nvPr/>
          </p:nvSpPr>
          <p:spPr>
            <a:xfrm>
              <a:off x="7247596" y="4224713"/>
              <a:ext cx="442220" cy="202336"/>
            </a:xfrm>
            <a:prstGeom prst="rect">
              <a:avLst/>
            </a:prstGeom>
            <a:solidFill>
              <a:srgbClr val="86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1" name="Rechteck 90">
              <a:extLst>
                <a:ext uri="{FF2B5EF4-FFF2-40B4-BE49-F238E27FC236}">
                  <a16:creationId xmlns:a16="http://schemas.microsoft.com/office/drawing/2014/main" id="{B4F96510-F610-FF96-32E9-BFE627305A87}"/>
                </a:ext>
              </a:extLst>
            </p:cNvPr>
            <p:cNvSpPr/>
            <p:nvPr/>
          </p:nvSpPr>
          <p:spPr>
            <a:xfrm>
              <a:off x="7247596" y="4443175"/>
              <a:ext cx="442220" cy="202336"/>
            </a:xfrm>
            <a:prstGeom prst="rect">
              <a:avLst/>
            </a:prstGeom>
            <a:solidFill>
              <a:srgbClr val="FAD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2" name="Rechteck 91">
              <a:extLst>
                <a:ext uri="{FF2B5EF4-FFF2-40B4-BE49-F238E27FC236}">
                  <a16:creationId xmlns:a16="http://schemas.microsoft.com/office/drawing/2014/main" id="{D7831371-2476-EF4C-4758-0B0993E1D6BD}"/>
                </a:ext>
              </a:extLst>
            </p:cNvPr>
            <p:cNvSpPr/>
            <p:nvPr/>
          </p:nvSpPr>
          <p:spPr>
            <a:xfrm>
              <a:off x="7247596" y="4661636"/>
              <a:ext cx="442220" cy="202336"/>
            </a:xfrm>
            <a:prstGeom prst="rect">
              <a:avLst/>
            </a:prstGeom>
            <a:solidFill>
              <a:srgbClr val="97D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3" name="Rechteck 92">
              <a:extLst>
                <a:ext uri="{FF2B5EF4-FFF2-40B4-BE49-F238E27FC236}">
                  <a16:creationId xmlns:a16="http://schemas.microsoft.com/office/drawing/2014/main" id="{CE9588B7-64FA-C20B-FD68-BA6CC7FE7582}"/>
                </a:ext>
              </a:extLst>
            </p:cNvPr>
            <p:cNvSpPr/>
            <p:nvPr/>
          </p:nvSpPr>
          <p:spPr>
            <a:xfrm>
              <a:off x="7247596" y="4880097"/>
              <a:ext cx="442220" cy="202336"/>
            </a:xfrm>
            <a:prstGeom prst="rect">
              <a:avLst/>
            </a:prstGeom>
            <a:solidFill>
              <a:srgbClr val="97D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4" name="Rechteck 93">
              <a:extLst>
                <a:ext uri="{FF2B5EF4-FFF2-40B4-BE49-F238E27FC236}">
                  <a16:creationId xmlns:a16="http://schemas.microsoft.com/office/drawing/2014/main" id="{611B5B96-ABEB-ED49-4719-283CF1898C4E}"/>
                </a:ext>
              </a:extLst>
            </p:cNvPr>
            <p:cNvSpPr/>
            <p:nvPr/>
          </p:nvSpPr>
          <p:spPr>
            <a:xfrm>
              <a:off x="7710174" y="3571045"/>
              <a:ext cx="442220" cy="202336"/>
            </a:xfrm>
            <a:prstGeom prst="rect">
              <a:avLst/>
            </a:prstGeom>
            <a:solidFill>
              <a:srgbClr val="97D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5" name="Rechteck 94">
              <a:extLst>
                <a:ext uri="{FF2B5EF4-FFF2-40B4-BE49-F238E27FC236}">
                  <a16:creationId xmlns:a16="http://schemas.microsoft.com/office/drawing/2014/main" id="{D9A36210-A2B9-127C-7893-8502B2A1D5D6}"/>
                </a:ext>
              </a:extLst>
            </p:cNvPr>
            <p:cNvSpPr/>
            <p:nvPr/>
          </p:nvSpPr>
          <p:spPr>
            <a:xfrm>
              <a:off x="7710174" y="3787791"/>
              <a:ext cx="442220" cy="202336"/>
            </a:xfrm>
            <a:prstGeom prst="rect">
              <a:avLst/>
            </a:prstGeom>
            <a:solidFill>
              <a:srgbClr val="CA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DB3B25DD-916F-D4F6-94B6-1F1C913307A4}"/>
                </a:ext>
              </a:extLst>
            </p:cNvPr>
            <p:cNvSpPr/>
            <p:nvPr/>
          </p:nvSpPr>
          <p:spPr>
            <a:xfrm>
              <a:off x="7710174" y="4006252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7" name="Rechteck 96">
              <a:extLst>
                <a:ext uri="{FF2B5EF4-FFF2-40B4-BE49-F238E27FC236}">
                  <a16:creationId xmlns:a16="http://schemas.microsoft.com/office/drawing/2014/main" id="{F99F7088-5ABD-BECE-3857-F63FD5573D62}"/>
                </a:ext>
              </a:extLst>
            </p:cNvPr>
            <p:cNvSpPr/>
            <p:nvPr/>
          </p:nvSpPr>
          <p:spPr>
            <a:xfrm>
              <a:off x="7710174" y="4224713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8" name="Rechteck 97">
              <a:extLst>
                <a:ext uri="{FF2B5EF4-FFF2-40B4-BE49-F238E27FC236}">
                  <a16:creationId xmlns:a16="http://schemas.microsoft.com/office/drawing/2014/main" id="{50B00A73-E368-A798-8ED2-76735112A4B6}"/>
                </a:ext>
              </a:extLst>
            </p:cNvPr>
            <p:cNvSpPr/>
            <p:nvPr/>
          </p:nvSpPr>
          <p:spPr>
            <a:xfrm>
              <a:off x="7710174" y="4443175"/>
              <a:ext cx="442220" cy="202336"/>
            </a:xfrm>
            <a:prstGeom prst="rect">
              <a:avLst/>
            </a:prstGeom>
            <a:solidFill>
              <a:srgbClr val="74C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9" name="Rechteck 98">
              <a:extLst>
                <a:ext uri="{FF2B5EF4-FFF2-40B4-BE49-F238E27FC236}">
                  <a16:creationId xmlns:a16="http://schemas.microsoft.com/office/drawing/2014/main" id="{D9D6CA09-D76A-E515-C310-3F093DA53B2A}"/>
                </a:ext>
              </a:extLst>
            </p:cNvPr>
            <p:cNvSpPr/>
            <p:nvPr/>
          </p:nvSpPr>
          <p:spPr>
            <a:xfrm>
              <a:off x="7710174" y="4661636"/>
              <a:ext cx="442220" cy="202336"/>
            </a:xfrm>
            <a:prstGeom prst="rect">
              <a:avLst/>
            </a:prstGeom>
            <a:solidFill>
              <a:srgbClr val="F98D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0" name="Rechteck 99">
              <a:extLst>
                <a:ext uri="{FF2B5EF4-FFF2-40B4-BE49-F238E27FC236}">
                  <a16:creationId xmlns:a16="http://schemas.microsoft.com/office/drawing/2014/main" id="{00B0181F-967B-9EB4-5094-A92FD785738B}"/>
                </a:ext>
              </a:extLst>
            </p:cNvPr>
            <p:cNvSpPr/>
            <p:nvPr/>
          </p:nvSpPr>
          <p:spPr>
            <a:xfrm>
              <a:off x="7710174" y="4880097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1" name="Rechteck 100">
              <a:extLst>
                <a:ext uri="{FF2B5EF4-FFF2-40B4-BE49-F238E27FC236}">
                  <a16:creationId xmlns:a16="http://schemas.microsoft.com/office/drawing/2014/main" id="{0AC7F294-C3F9-E4FE-882E-ED4F0929FA44}"/>
                </a:ext>
              </a:extLst>
            </p:cNvPr>
            <p:cNvSpPr/>
            <p:nvPr/>
          </p:nvSpPr>
          <p:spPr>
            <a:xfrm>
              <a:off x="8172752" y="3571045"/>
              <a:ext cx="442220" cy="202336"/>
            </a:xfrm>
            <a:prstGeom prst="rect">
              <a:avLst/>
            </a:prstGeom>
            <a:solidFill>
              <a:srgbClr val="97D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2" name="Rechteck 101">
              <a:extLst>
                <a:ext uri="{FF2B5EF4-FFF2-40B4-BE49-F238E27FC236}">
                  <a16:creationId xmlns:a16="http://schemas.microsoft.com/office/drawing/2014/main" id="{926FE45C-5BA3-E093-3620-BBA217F11256}"/>
                </a:ext>
              </a:extLst>
            </p:cNvPr>
            <p:cNvSpPr/>
            <p:nvPr/>
          </p:nvSpPr>
          <p:spPr>
            <a:xfrm>
              <a:off x="8172752" y="3787791"/>
              <a:ext cx="442220" cy="202336"/>
            </a:xfrm>
            <a:prstGeom prst="rect">
              <a:avLst/>
            </a:prstGeom>
            <a:solidFill>
              <a:srgbClr val="FBD7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3" name="Rechteck 102">
              <a:extLst>
                <a:ext uri="{FF2B5EF4-FFF2-40B4-BE49-F238E27FC236}">
                  <a16:creationId xmlns:a16="http://schemas.microsoft.com/office/drawing/2014/main" id="{F6F1DAFE-703C-DD4F-FFC7-BE1E9E1E87CE}"/>
                </a:ext>
              </a:extLst>
            </p:cNvPr>
            <p:cNvSpPr/>
            <p:nvPr/>
          </p:nvSpPr>
          <p:spPr>
            <a:xfrm>
              <a:off x="8172752" y="4006252"/>
              <a:ext cx="442220" cy="202336"/>
            </a:xfrm>
            <a:prstGeom prst="rect">
              <a:avLst/>
            </a:prstGeom>
            <a:solidFill>
              <a:srgbClr val="F9A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4" name="Rechteck 103">
              <a:extLst>
                <a:ext uri="{FF2B5EF4-FFF2-40B4-BE49-F238E27FC236}">
                  <a16:creationId xmlns:a16="http://schemas.microsoft.com/office/drawing/2014/main" id="{9D08A62B-BB1E-BA69-B30F-552F1D7514A5}"/>
                </a:ext>
              </a:extLst>
            </p:cNvPr>
            <p:cNvSpPr/>
            <p:nvPr/>
          </p:nvSpPr>
          <p:spPr>
            <a:xfrm>
              <a:off x="8172752" y="4224713"/>
              <a:ext cx="442220" cy="202336"/>
            </a:xfrm>
            <a:prstGeom prst="rect">
              <a:avLst/>
            </a:prstGeom>
            <a:solidFill>
              <a:srgbClr val="DAE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5" name="Rechteck 104">
              <a:extLst>
                <a:ext uri="{FF2B5EF4-FFF2-40B4-BE49-F238E27FC236}">
                  <a16:creationId xmlns:a16="http://schemas.microsoft.com/office/drawing/2014/main" id="{B3B93FD1-5514-FE73-4D1F-733126027994}"/>
                </a:ext>
              </a:extLst>
            </p:cNvPr>
            <p:cNvSpPr/>
            <p:nvPr/>
          </p:nvSpPr>
          <p:spPr>
            <a:xfrm>
              <a:off x="8172752" y="4443175"/>
              <a:ext cx="442220" cy="202336"/>
            </a:xfrm>
            <a:prstGeom prst="rect">
              <a:avLst/>
            </a:prstGeom>
            <a:solidFill>
              <a:srgbClr val="DAE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6" name="Rechteck 105">
              <a:extLst>
                <a:ext uri="{FF2B5EF4-FFF2-40B4-BE49-F238E27FC236}">
                  <a16:creationId xmlns:a16="http://schemas.microsoft.com/office/drawing/2014/main" id="{9277E1C5-CCBB-873E-754F-C7C477CB9DE9}"/>
                </a:ext>
              </a:extLst>
            </p:cNvPr>
            <p:cNvSpPr/>
            <p:nvPr/>
          </p:nvSpPr>
          <p:spPr>
            <a:xfrm>
              <a:off x="8172752" y="4661636"/>
              <a:ext cx="442220" cy="202336"/>
            </a:xfrm>
            <a:prstGeom prst="rect">
              <a:avLst/>
            </a:prstGeom>
            <a:solidFill>
              <a:srgbClr val="EBF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7" name="Rechteck 106">
              <a:extLst>
                <a:ext uri="{FF2B5EF4-FFF2-40B4-BE49-F238E27FC236}">
                  <a16:creationId xmlns:a16="http://schemas.microsoft.com/office/drawing/2014/main" id="{8DE31CE5-CC1D-1839-3047-F46BFEB47C51}"/>
                </a:ext>
              </a:extLst>
            </p:cNvPr>
            <p:cNvSpPr/>
            <p:nvPr/>
          </p:nvSpPr>
          <p:spPr>
            <a:xfrm>
              <a:off x="8172752" y="4880097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8" name="Rechteck 107">
              <a:extLst>
                <a:ext uri="{FF2B5EF4-FFF2-40B4-BE49-F238E27FC236}">
                  <a16:creationId xmlns:a16="http://schemas.microsoft.com/office/drawing/2014/main" id="{6810CFFF-BDAE-25B5-8981-3E2FCC346A84}"/>
                </a:ext>
              </a:extLst>
            </p:cNvPr>
            <p:cNvSpPr/>
            <p:nvPr/>
          </p:nvSpPr>
          <p:spPr>
            <a:xfrm>
              <a:off x="8635330" y="3571045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9" name="Rechteck 108">
              <a:extLst>
                <a:ext uri="{FF2B5EF4-FFF2-40B4-BE49-F238E27FC236}">
                  <a16:creationId xmlns:a16="http://schemas.microsoft.com/office/drawing/2014/main" id="{FB0568FD-7853-1B2B-0961-17CDB7A21C78}"/>
                </a:ext>
              </a:extLst>
            </p:cNvPr>
            <p:cNvSpPr/>
            <p:nvPr/>
          </p:nvSpPr>
          <p:spPr>
            <a:xfrm>
              <a:off x="8635330" y="3787791"/>
              <a:ext cx="442220" cy="202336"/>
            </a:xfrm>
            <a:prstGeom prst="rect">
              <a:avLst/>
            </a:prstGeom>
            <a:solidFill>
              <a:srgbClr val="EBF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10" name="Rechteck 109">
              <a:extLst>
                <a:ext uri="{FF2B5EF4-FFF2-40B4-BE49-F238E27FC236}">
                  <a16:creationId xmlns:a16="http://schemas.microsoft.com/office/drawing/2014/main" id="{B9C1135C-5CAD-D1EA-D6E2-53703130F516}"/>
                </a:ext>
              </a:extLst>
            </p:cNvPr>
            <p:cNvSpPr/>
            <p:nvPr/>
          </p:nvSpPr>
          <p:spPr>
            <a:xfrm>
              <a:off x="8635330" y="4006252"/>
              <a:ext cx="442220" cy="202336"/>
            </a:xfrm>
            <a:prstGeom prst="rect">
              <a:avLst/>
            </a:prstGeom>
            <a:solidFill>
              <a:srgbClr val="A7D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11" name="Rechteck 110">
              <a:extLst>
                <a:ext uri="{FF2B5EF4-FFF2-40B4-BE49-F238E27FC236}">
                  <a16:creationId xmlns:a16="http://schemas.microsoft.com/office/drawing/2014/main" id="{78F64B09-DC59-8A9F-DE77-81470B15CFE8}"/>
                </a:ext>
              </a:extLst>
            </p:cNvPr>
            <p:cNvSpPr/>
            <p:nvPr/>
          </p:nvSpPr>
          <p:spPr>
            <a:xfrm>
              <a:off x="8635330" y="4224713"/>
              <a:ext cx="442220" cy="202336"/>
            </a:xfrm>
            <a:prstGeom prst="rect">
              <a:avLst/>
            </a:prstGeom>
            <a:solidFill>
              <a:srgbClr val="B8E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12" name="Rechteck 111">
              <a:extLst>
                <a:ext uri="{FF2B5EF4-FFF2-40B4-BE49-F238E27FC236}">
                  <a16:creationId xmlns:a16="http://schemas.microsoft.com/office/drawing/2014/main" id="{E2CF6A77-2243-ED46-E381-F4EC7EB5E331}"/>
                </a:ext>
              </a:extLst>
            </p:cNvPr>
            <p:cNvSpPr/>
            <p:nvPr/>
          </p:nvSpPr>
          <p:spPr>
            <a:xfrm>
              <a:off x="8635330" y="4443175"/>
              <a:ext cx="442220" cy="202336"/>
            </a:xfrm>
            <a:prstGeom prst="rect">
              <a:avLst/>
            </a:prstGeom>
            <a:solidFill>
              <a:srgbClr val="86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13" name="Rechteck 112">
              <a:extLst>
                <a:ext uri="{FF2B5EF4-FFF2-40B4-BE49-F238E27FC236}">
                  <a16:creationId xmlns:a16="http://schemas.microsoft.com/office/drawing/2014/main" id="{A5DC4368-930C-3838-9348-34F3A76E0D9C}"/>
                </a:ext>
              </a:extLst>
            </p:cNvPr>
            <p:cNvSpPr/>
            <p:nvPr/>
          </p:nvSpPr>
          <p:spPr>
            <a:xfrm>
              <a:off x="8635330" y="4661636"/>
              <a:ext cx="442220" cy="202336"/>
            </a:xfrm>
            <a:prstGeom prst="rect">
              <a:avLst/>
            </a:prstGeom>
            <a:solidFill>
              <a:srgbClr val="F9A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14" name="Rechteck 113">
              <a:extLst>
                <a:ext uri="{FF2B5EF4-FFF2-40B4-BE49-F238E27FC236}">
                  <a16:creationId xmlns:a16="http://schemas.microsoft.com/office/drawing/2014/main" id="{C0612181-4B26-C101-9493-5D946B876953}"/>
                </a:ext>
              </a:extLst>
            </p:cNvPr>
            <p:cNvSpPr/>
            <p:nvPr/>
          </p:nvSpPr>
          <p:spPr>
            <a:xfrm>
              <a:off x="8635330" y="4880097"/>
              <a:ext cx="442220" cy="202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endParaRPr lang="de-DE" sz="80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</p:grpSp>
      <p:grpSp>
        <p:nvGrpSpPr>
          <p:cNvPr id="126" name="Gruppieren 125">
            <a:extLst>
              <a:ext uri="{FF2B5EF4-FFF2-40B4-BE49-F238E27FC236}">
                <a16:creationId xmlns:a16="http://schemas.microsoft.com/office/drawing/2014/main" id="{30645EB7-B117-BE57-3899-73843FE45EAF}"/>
              </a:ext>
            </a:extLst>
          </p:cNvPr>
          <p:cNvGrpSpPr/>
          <p:nvPr/>
        </p:nvGrpSpPr>
        <p:grpSpPr>
          <a:xfrm>
            <a:off x="3076153" y="6234646"/>
            <a:ext cx="6652002" cy="263566"/>
            <a:chOff x="1759997" y="6312602"/>
            <a:chExt cx="6652002" cy="263566"/>
          </a:xfrm>
        </p:grpSpPr>
        <p:sp>
          <p:nvSpPr>
            <p:cNvPr id="116" name="Rechteck 115">
              <a:extLst>
                <a:ext uri="{FF2B5EF4-FFF2-40B4-BE49-F238E27FC236}">
                  <a16:creationId xmlns:a16="http://schemas.microsoft.com/office/drawing/2014/main" id="{E1E9A0AC-6B2A-AE8A-0D33-2ADD130FC27D}"/>
                </a:ext>
              </a:extLst>
            </p:cNvPr>
            <p:cNvSpPr/>
            <p:nvPr/>
          </p:nvSpPr>
          <p:spPr>
            <a:xfrm rot="16200000" flipV="1">
              <a:off x="5104021" y="4942246"/>
              <a:ext cx="263565" cy="3004278"/>
            </a:xfrm>
            <a:prstGeom prst="rect">
              <a:avLst/>
            </a:prstGeom>
            <a:gradFill>
              <a:gsLst>
                <a:gs pos="0">
                  <a:srgbClr val="F8696B"/>
                </a:gs>
                <a:gs pos="64240">
                  <a:schemeClr val="bg1">
                    <a:lumMod val="95000"/>
                  </a:schemeClr>
                </a:gs>
                <a:gs pos="36000">
                  <a:schemeClr val="bg1">
                    <a:lumMod val="95000"/>
                  </a:schemeClr>
                </a:gs>
                <a:gs pos="100000">
                  <a:srgbClr val="63BE7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 marL="177800" indent="-17780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de-DE" sz="2800" b="1">
                <a:solidFill>
                  <a:schemeClr val="tx1"/>
                </a:solidFill>
                <a:latin typeface="Gilroy Bold" panose="00000500000000000000" pitchFamily="50" charset="0"/>
              </a:endParaRPr>
            </a:p>
          </p:txBody>
        </p:sp>
        <p:sp>
          <p:nvSpPr>
            <p:cNvPr id="123" name="Textfeld 122">
              <a:extLst>
                <a:ext uri="{FF2B5EF4-FFF2-40B4-BE49-F238E27FC236}">
                  <a16:creationId xmlns:a16="http://schemas.microsoft.com/office/drawing/2014/main" id="{ACB45797-A63B-E323-FE22-A2765C963C7D}"/>
                </a:ext>
              </a:extLst>
            </p:cNvPr>
            <p:cNvSpPr txBox="1"/>
            <p:nvPr/>
          </p:nvSpPr>
          <p:spPr>
            <a:xfrm>
              <a:off x="1759997" y="6312602"/>
              <a:ext cx="1981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05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Positive Auswirkung</a:t>
              </a:r>
            </a:p>
          </p:txBody>
        </p:sp>
        <p:sp>
          <p:nvSpPr>
            <p:cNvPr id="124" name="Textfeld 123">
              <a:extLst>
                <a:ext uri="{FF2B5EF4-FFF2-40B4-BE49-F238E27FC236}">
                  <a16:creationId xmlns:a16="http://schemas.microsoft.com/office/drawing/2014/main" id="{B03FC570-A87A-17F8-16D3-E2D2EEBAD3CD}"/>
                </a:ext>
              </a:extLst>
            </p:cNvPr>
            <p:cNvSpPr txBox="1"/>
            <p:nvPr/>
          </p:nvSpPr>
          <p:spPr>
            <a:xfrm>
              <a:off x="6727786" y="6320222"/>
              <a:ext cx="168421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50" dirty="0">
                  <a:solidFill>
                    <a:schemeClr val="bg1">
                      <a:lumMod val="75000"/>
                    </a:schemeClr>
                  </a:solidFill>
                  <a:latin typeface="Gilroy" panose="00000500000000000000" pitchFamily="50" charset="0"/>
                </a:rPr>
                <a:t>Negative Auswirkung</a:t>
              </a:r>
            </a:p>
          </p:txBody>
        </p:sp>
        <p:sp>
          <p:nvSpPr>
            <p:cNvPr id="125" name="Textfeld 124">
              <a:extLst>
                <a:ext uri="{FF2B5EF4-FFF2-40B4-BE49-F238E27FC236}">
                  <a16:creationId xmlns:a16="http://schemas.microsoft.com/office/drawing/2014/main" id="{903B2C78-B77B-B599-67B4-4DC4349FBD52}"/>
                </a:ext>
              </a:extLst>
            </p:cNvPr>
            <p:cNvSpPr txBox="1"/>
            <p:nvPr/>
          </p:nvSpPr>
          <p:spPr>
            <a:xfrm>
              <a:off x="3741284" y="6322251"/>
              <a:ext cx="2986502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solidFill>
                    <a:schemeClr val="bg1">
                      <a:lumMod val="75000"/>
                    </a:schemeClr>
                  </a:solidFill>
                  <a:latin typeface="Gilroy Bold" panose="00000800000000000000" pitchFamily="50" charset="0"/>
                </a:rPr>
                <a:t>Legende</a:t>
              </a:r>
            </a:p>
          </p:txBody>
        </p:sp>
      </p:grpSp>
      <p:sp>
        <p:nvSpPr>
          <p:cNvPr id="128" name="Rechteck 127">
            <a:extLst>
              <a:ext uri="{FF2B5EF4-FFF2-40B4-BE49-F238E27FC236}">
                <a16:creationId xmlns:a16="http://schemas.microsoft.com/office/drawing/2014/main" id="{8538EE07-3B65-4F35-9A6B-C30EDCDD54CE}"/>
              </a:ext>
            </a:extLst>
          </p:cNvPr>
          <p:cNvSpPr/>
          <p:nvPr/>
        </p:nvSpPr>
        <p:spPr>
          <a:xfrm>
            <a:off x="4972050" y="1331139"/>
            <a:ext cx="3128963" cy="4033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  <a:latin typeface="Gilroy Bold" panose="00000800000000000000" pitchFamily="50" charset="0"/>
              </a:rPr>
              <a:t>Leistungsfähigkeit</a:t>
            </a:r>
          </a:p>
        </p:txBody>
      </p:sp>
      <p:sp>
        <p:nvSpPr>
          <p:cNvPr id="129" name="Rechteck 128">
            <a:extLst>
              <a:ext uri="{FF2B5EF4-FFF2-40B4-BE49-F238E27FC236}">
                <a16:creationId xmlns:a16="http://schemas.microsoft.com/office/drawing/2014/main" id="{2E0BA57A-3F4F-7232-363F-9BCF56AA6EB9}"/>
              </a:ext>
            </a:extLst>
          </p:cNvPr>
          <p:cNvSpPr/>
          <p:nvPr/>
        </p:nvSpPr>
        <p:spPr>
          <a:xfrm>
            <a:off x="8101013" y="1331139"/>
            <a:ext cx="3114675" cy="40336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  <a:latin typeface="Gilroy Bold" panose="00000800000000000000" pitchFamily="50" charset="0"/>
              </a:rPr>
              <a:t>Kontrolle</a:t>
            </a:r>
          </a:p>
        </p:txBody>
      </p:sp>
    </p:spTree>
    <p:extLst>
      <p:ext uri="{BB962C8B-B14F-4D97-AF65-F5344CB8AC3E}">
        <p14:creationId xmlns:p14="http://schemas.microsoft.com/office/powerpoint/2010/main" val="2747295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llipse 8">
            <a:extLst>
              <a:ext uri="{FF2B5EF4-FFF2-40B4-BE49-F238E27FC236}">
                <a16:creationId xmlns:a16="http://schemas.microsoft.com/office/drawing/2014/main" id="{B8BEEAED-A8B6-C548-2A0C-AE84C59FAA24}"/>
              </a:ext>
            </a:extLst>
          </p:cNvPr>
          <p:cNvSpPr/>
          <p:nvPr/>
        </p:nvSpPr>
        <p:spPr>
          <a:xfrm>
            <a:off x="5290842" y="1284962"/>
            <a:ext cx="1546352" cy="1546352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gradFill>
              <a:gsLst>
                <a:gs pos="0">
                  <a:srgbClr val="7ED878"/>
                </a:gs>
                <a:gs pos="100000">
                  <a:srgbClr val="42D0C6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lang="de-DE" b="1" dirty="0">
              <a:solidFill>
                <a:srgbClr val="8BC14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de-DE" b="1" dirty="0">
              <a:solidFill>
                <a:srgbClr val="01345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10" name="Grafik 28">
            <a:extLst>
              <a:ext uri="{FF2B5EF4-FFF2-40B4-BE49-F238E27FC236}">
                <a16:creationId xmlns:a16="http://schemas.microsoft.com/office/drawing/2014/main" id="{BE55D0A5-611C-9053-F27D-E24A3952719C}"/>
              </a:ext>
            </a:extLst>
          </p:cNvPr>
          <p:cNvGrpSpPr/>
          <p:nvPr/>
        </p:nvGrpSpPr>
        <p:grpSpPr>
          <a:xfrm>
            <a:off x="5635518" y="1389315"/>
            <a:ext cx="794390" cy="759568"/>
            <a:chOff x="4286250" y="2301525"/>
            <a:chExt cx="571500" cy="546449"/>
          </a:xfrm>
          <a:solidFill>
            <a:srgbClr val="7ED878"/>
          </a:solidFill>
        </p:grpSpPr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9A6E1711-FA6F-3E83-A726-11D97E33E21A}"/>
                </a:ext>
              </a:extLst>
            </p:cNvPr>
            <p:cNvSpPr/>
            <p:nvPr/>
          </p:nvSpPr>
          <p:spPr>
            <a:xfrm>
              <a:off x="4345400" y="2631852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79228F80-5DBE-E8F8-4492-414D0538E279}"/>
                </a:ext>
              </a:extLst>
            </p:cNvPr>
            <p:cNvSpPr/>
            <p:nvPr/>
          </p:nvSpPr>
          <p:spPr>
            <a:xfrm>
              <a:off x="4394644" y="2631852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17D6A398-A8A8-F9AF-EB47-2102E2D381E4}"/>
                </a:ext>
              </a:extLst>
            </p:cNvPr>
            <p:cNvSpPr/>
            <p:nvPr/>
          </p:nvSpPr>
          <p:spPr>
            <a:xfrm>
              <a:off x="4345400" y="2671286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1BD630A8-A6B8-D918-E57B-43E8C739CCEB}"/>
                </a:ext>
              </a:extLst>
            </p:cNvPr>
            <p:cNvSpPr/>
            <p:nvPr/>
          </p:nvSpPr>
          <p:spPr>
            <a:xfrm>
              <a:off x="4394644" y="2671286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882724CB-C988-92C0-D77B-CBCEEB696512}"/>
                </a:ext>
              </a:extLst>
            </p:cNvPr>
            <p:cNvSpPr/>
            <p:nvPr/>
          </p:nvSpPr>
          <p:spPr>
            <a:xfrm>
              <a:off x="4345400" y="2710719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497F67CC-28C4-11CD-16C4-EB60EACCCCAE}"/>
                </a:ext>
              </a:extLst>
            </p:cNvPr>
            <p:cNvSpPr/>
            <p:nvPr/>
          </p:nvSpPr>
          <p:spPr>
            <a:xfrm>
              <a:off x="4394644" y="2710719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7" name="Freihandform: Form 16">
              <a:extLst>
                <a:ext uri="{FF2B5EF4-FFF2-40B4-BE49-F238E27FC236}">
                  <a16:creationId xmlns:a16="http://schemas.microsoft.com/office/drawing/2014/main" id="{1B0E7DC9-EF7C-3322-EFE8-6FEAF3BC7D8D}"/>
                </a:ext>
              </a:extLst>
            </p:cNvPr>
            <p:cNvSpPr/>
            <p:nvPr/>
          </p:nvSpPr>
          <p:spPr>
            <a:xfrm>
              <a:off x="4345400" y="2750058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9E1CC72C-CAB1-5893-A489-8A096EA93541}"/>
                </a:ext>
              </a:extLst>
            </p:cNvPr>
            <p:cNvSpPr/>
            <p:nvPr/>
          </p:nvSpPr>
          <p:spPr>
            <a:xfrm>
              <a:off x="4394644" y="2750058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497D1291-5EEB-1778-9C20-74EA650AAF0D}"/>
                </a:ext>
              </a:extLst>
            </p:cNvPr>
            <p:cNvSpPr/>
            <p:nvPr/>
          </p:nvSpPr>
          <p:spPr>
            <a:xfrm>
              <a:off x="4345400" y="2789491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8 w 29527"/>
                <a:gd name="connsiteY1" fmla="*/ 0 h 19050"/>
                <a:gd name="connsiteX2" fmla="*/ 29528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8" y="0"/>
                  </a:lnTo>
                  <a:lnTo>
                    <a:pt x="2952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FD2A96A2-07E0-40F7-3770-8E0CCFA9496D}"/>
                </a:ext>
              </a:extLst>
            </p:cNvPr>
            <p:cNvSpPr/>
            <p:nvPr/>
          </p:nvSpPr>
          <p:spPr>
            <a:xfrm>
              <a:off x="4394644" y="2789491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1" name="Freihandform: Form 20">
              <a:extLst>
                <a:ext uri="{FF2B5EF4-FFF2-40B4-BE49-F238E27FC236}">
                  <a16:creationId xmlns:a16="http://schemas.microsoft.com/office/drawing/2014/main" id="{33437A65-4D5B-A155-2118-CC7B3C17A0F9}"/>
                </a:ext>
              </a:extLst>
            </p:cNvPr>
            <p:cNvSpPr/>
            <p:nvPr/>
          </p:nvSpPr>
          <p:spPr>
            <a:xfrm>
              <a:off x="4715827" y="2484024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2" name="Freihandform: Form 21">
              <a:extLst>
                <a:ext uri="{FF2B5EF4-FFF2-40B4-BE49-F238E27FC236}">
                  <a16:creationId xmlns:a16="http://schemas.microsoft.com/office/drawing/2014/main" id="{ED440FB6-925C-2153-FE9E-55B4AD7BE515}"/>
                </a:ext>
              </a:extLst>
            </p:cNvPr>
            <p:cNvSpPr/>
            <p:nvPr/>
          </p:nvSpPr>
          <p:spPr>
            <a:xfrm>
              <a:off x="4765167" y="2484024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3" name="Freihandform: Form 22">
              <a:extLst>
                <a:ext uri="{FF2B5EF4-FFF2-40B4-BE49-F238E27FC236}">
                  <a16:creationId xmlns:a16="http://schemas.microsoft.com/office/drawing/2014/main" id="{8F89499D-4F15-526E-97F5-2A60AD05AD63}"/>
                </a:ext>
              </a:extLst>
            </p:cNvPr>
            <p:cNvSpPr/>
            <p:nvPr/>
          </p:nvSpPr>
          <p:spPr>
            <a:xfrm>
              <a:off x="4715827" y="2523458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4" name="Freihandform: Form 23">
              <a:extLst>
                <a:ext uri="{FF2B5EF4-FFF2-40B4-BE49-F238E27FC236}">
                  <a16:creationId xmlns:a16="http://schemas.microsoft.com/office/drawing/2014/main" id="{8EF24F52-BC3A-63F2-D92D-9CFC6064A9FE}"/>
                </a:ext>
              </a:extLst>
            </p:cNvPr>
            <p:cNvSpPr/>
            <p:nvPr/>
          </p:nvSpPr>
          <p:spPr>
            <a:xfrm>
              <a:off x="4765167" y="2523458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5" name="Freihandform: Form 24">
              <a:extLst>
                <a:ext uri="{FF2B5EF4-FFF2-40B4-BE49-F238E27FC236}">
                  <a16:creationId xmlns:a16="http://schemas.microsoft.com/office/drawing/2014/main" id="{2144337D-2AB3-01D5-090A-C078B87649CB}"/>
                </a:ext>
              </a:extLst>
            </p:cNvPr>
            <p:cNvSpPr/>
            <p:nvPr/>
          </p:nvSpPr>
          <p:spPr>
            <a:xfrm>
              <a:off x="4715827" y="2562891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6" name="Freihandform: Form 25">
              <a:extLst>
                <a:ext uri="{FF2B5EF4-FFF2-40B4-BE49-F238E27FC236}">
                  <a16:creationId xmlns:a16="http://schemas.microsoft.com/office/drawing/2014/main" id="{B32C8CC8-1A9B-99BB-4106-2F2C0669E3E7}"/>
                </a:ext>
              </a:extLst>
            </p:cNvPr>
            <p:cNvSpPr/>
            <p:nvPr/>
          </p:nvSpPr>
          <p:spPr>
            <a:xfrm>
              <a:off x="4765167" y="2562891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7" name="Freihandform: Form 26">
              <a:extLst>
                <a:ext uri="{FF2B5EF4-FFF2-40B4-BE49-F238E27FC236}">
                  <a16:creationId xmlns:a16="http://schemas.microsoft.com/office/drawing/2014/main" id="{83B9EDB5-1052-86B7-4587-9CF0BF511308}"/>
                </a:ext>
              </a:extLst>
            </p:cNvPr>
            <p:cNvSpPr/>
            <p:nvPr/>
          </p:nvSpPr>
          <p:spPr>
            <a:xfrm>
              <a:off x="4715827" y="2602325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AF311C99-91BA-701C-092C-27EFA8B93538}"/>
                </a:ext>
              </a:extLst>
            </p:cNvPr>
            <p:cNvSpPr/>
            <p:nvPr/>
          </p:nvSpPr>
          <p:spPr>
            <a:xfrm>
              <a:off x="4765167" y="2602325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9" name="Freihandform: Form 28">
              <a:extLst>
                <a:ext uri="{FF2B5EF4-FFF2-40B4-BE49-F238E27FC236}">
                  <a16:creationId xmlns:a16="http://schemas.microsoft.com/office/drawing/2014/main" id="{0BAA45D5-8F44-8350-4DC7-47D99C92B02D}"/>
                </a:ext>
              </a:extLst>
            </p:cNvPr>
            <p:cNvSpPr/>
            <p:nvPr/>
          </p:nvSpPr>
          <p:spPr>
            <a:xfrm>
              <a:off x="4715827" y="2641663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0" name="Freihandform: Form 29">
              <a:extLst>
                <a:ext uri="{FF2B5EF4-FFF2-40B4-BE49-F238E27FC236}">
                  <a16:creationId xmlns:a16="http://schemas.microsoft.com/office/drawing/2014/main" id="{9049E615-9451-1C52-9436-E3717EF6A776}"/>
                </a:ext>
              </a:extLst>
            </p:cNvPr>
            <p:cNvSpPr/>
            <p:nvPr/>
          </p:nvSpPr>
          <p:spPr>
            <a:xfrm>
              <a:off x="4765167" y="2641663"/>
              <a:ext cx="29527" cy="19050"/>
            </a:xfrm>
            <a:custGeom>
              <a:avLst/>
              <a:gdLst>
                <a:gd name="connsiteX0" fmla="*/ 0 w 29527"/>
                <a:gd name="connsiteY0" fmla="*/ 0 h 19050"/>
                <a:gd name="connsiteX1" fmla="*/ 29527 w 29527"/>
                <a:gd name="connsiteY1" fmla="*/ 0 h 19050"/>
                <a:gd name="connsiteX2" fmla="*/ 29527 w 29527"/>
                <a:gd name="connsiteY2" fmla="*/ 19050 h 19050"/>
                <a:gd name="connsiteX3" fmla="*/ 0 w 2952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9050">
                  <a:moveTo>
                    <a:pt x="0" y="0"/>
                  </a:moveTo>
                  <a:lnTo>
                    <a:pt x="29527" y="0"/>
                  </a:lnTo>
                  <a:lnTo>
                    <a:pt x="2952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1" name="Freihandform: Form 30">
              <a:extLst>
                <a:ext uri="{FF2B5EF4-FFF2-40B4-BE49-F238E27FC236}">
                  <a16:creationId xmlns:a16="http://schemas.microsoft.com/office/drawing/2014/main" id="{D8A027BB-E20F-6909-CA10-414FEACFCF4B}"/>
                </a:ext>
              </a:extLst>
            </p:cNvPr>
            <p:cNvSpPr/>
            <p:nvPr/>
          </p:nvSpPr>
          <p:spPr>
            <a:xfrm>
              <a:off x="4482655" y="2519457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2" name="Freihandform: Form 31">
              <a:extLst>
                <a:ext uri="{FF2B5EF4-FFF2-40B4-BE49-F238E27FC236}">
                  <a16:creationId xmlns:a16="http://schemas.microsoft.com/office/drawing/2014/main" id="{9B15381A-C3B6-48FF-78A5-F15E4EF8328F}"/>
                </a:ext>
              </a:extLst>
            </p:cNvPr>
            <p:cNvSpPr/>
            <p:nvPr/>
          </p:nvSpPr>
          <p:spPr>
            <a:xfrm>
              <a:off x="4482655" y="2558129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3" name="Freihandform: Form 32">
              <a:extLst>
                <a:ext uri="{FF2B5EF4-FFF2-40B4-BE49-F238E27FC236}">
                  <a16:creationId xmlns:a16="http://schemas.microsoft.com/office/drawing/2014/main" id="{3D12E214-FC01-792A-922F-DE77851DA8A2}"/>
                </a:ext>
              </a:extLst>
            </p:cNvPr>
            <p:cNvSpPr/>
            <p:nvPr/>
          </p:nvSpPr>
          <p:spPr>
            <a:xfrm>
              <a:off x="4482655" y="2596800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39D76731-E439-AD14-BBBF-C135E3559E98}"/>
                </a:ext>
              </a:extLst>
            </p:cNvPr>
            <p:cNvSpPr/>
            <p:nvPr/>
          </p:nvSpPr>
          <p:spPr>
            <a:xfrm>
              <a:off x="4482655" y="2635472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5" name="Freihandform: Form 34">
              <a:extLst>
                <a:ext uri="{FF2B5EF4-FFF2-40B4-BE49-F238E27FC236}">
                  <a16:creationId xmlns:a16="http://schemas.microsoft.com/office/drawing/2014/main" id="{7F9FD3B2-4B74-103B-772E-82F260BA624C}"/>
                </a:ext>
              </a:extLst>
            </p:cNvPr>
            <p:cNvSpPr/>
            <p:nvPr/>
          </p:nvSpPr>
          <p:spPr>
            <a:xfrm>
              <a:off x="4482655" y="2674143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B7A54E87-BB84-B692-C6F0-20B49F18B2D8}"/>
                </a:ext>
              </a:extLst>
            </p:cNvPr>
            <p:cNvSpPr/>
            <p:nvPr/>
          </p:nvSpPr>
          <p:spPr>
            <a:xfrm>
              <a:off x="4482655" y="2712910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E0A3A6FC-6803-6849-F80D-4AD89D5BC003}"/>
                </a:ext>
              </a:extLst>
            </p:cNvPr>
            <p:cNvSpPr/>
            <p:nvPr/>
          </p:nvSpPr>
          <p:spPr>
            <a:xfrm>
              <a:off x="4482655" y="2751582"/>
              <a:ext cx="134778" cy="19050"/>
            </a:xfrm>
            <a:custGeom>
              <a:avLst/>
              <a:gdLst>
                <a:gd name="connsiteX0" fmla="*/ 0 w 134778"/>
                <a:gd name="connsiteY0" fmla="*/ 0 h 19050"/>
                <a:gd name="connsiteX1" fmla="*/ 134779 w 134778"/>
                <a:gd name="connsiteY1" fmla="*/ 0 h 19050"/>
                <a:gd name="connsiteX2" fmla="*/ 134779 w 134778"/>
                <a:gd name="connsiteY2" fmla="*/ 19050 h 19050"/>
                <a:gd name="connsiteX3" fmla="*/ 0 w 134778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78" h="19050">
                  <a:moveTo>
                    <a:pt x="0" y="0"/>
                  </a:moveTo>
                  <a:lnTo>
                    <a:pt x="134779" y="0"/>
                  </a:lnTo>
                  <a:lnTo>
                    <a:pt x="134779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CB59D838-FEDA-E8AE-9420-09D840524B81}"/>
                </a:ext>
              </a:extLst>
            </p:cNvPr>
            <p:cNvSpPr/>
            <p:nvPr/>
          </p:nvSpPr>
          <p:spPr>
            <a:xfrm>
              <a:off x="4501896" y="2451735"/>
              <a:ext cx="96297" cy="19050"/>
            </a:xfrm>
            <a:custGeom>
              <a:avLst/>
              <a:gdLst>
                <a:gd name="connsiteX0" fmla="*/ 0 w 96297"/>
                <a:gd name="connsiteY0" fmla="*/ 0 h 19050"/>
                <a:gd name="connsiteX1" fmla="*/ 96298 w 96297"/>
                <a:gd name="connsiteY1" fmla="*/ 0 h 19050"/>
                <a:gd name="connsiteX2" fmla="*/ 96298 w 96297"/>
                <a:gd name="connsiteY2" fmla="*/ 19050 h 19050"/>
                <a:gd name="connsiteX3" fmla="*/ 0 w 9629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97" h="19050">
                  <a:moveTo>
                    <a:pt x="0" y="0"/>
                  </a:moveTo>
                  <a:lnTo>
                    <a:pt x="96298" y="0"/>
                  </a:lnTo>
                  <a:lnTo>
                    <a:pt x="9629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9" name="Freihandform: Form 38">
              <a:extLst>
                <a:ext uri="{FF2B5EF4-FFF2-40B4-BE49-F238E27FC236}">
                  <a16:creationId xmlns:a16="http://schemas.microsoft.com/office/drawing/2014/main" id="{0E4678DA-7B34-5C1C-FBB9-0F7F681C766F}"/>
                </a:ext>
              </a:extLst>
            </p:cNvPr>
            <p:cNvSpPr/>
            <p:nvPr/>
          </p:nvSpPr>
          <p:spPr>
            <a:xfrm>
              <a:off x="4501896" y="2413063"/>
              <a:ext cx="96297" cy="19050"/>
            </a:xfrm>
            <a:custGeom>
              <a:avLst/>
              <a:gdLst>
                <a:gd name="connsiteX0" fmla="*/ 0 w 96297"/>
                <a:gd name="connsiteY0" fmla="*/ 0 h 19050"/>
                <a:gd name="connsiteX1" fmla="*/ 96298 w 96297"/>
                <a:gd name="connsiteY1" fmla="*/ 0 h 19050"/>
                <a:gd name="connsiteX2" fmla="*/ 96298 w 96297"/>
                <a:gd name="connsiteY2" fmla="*/ 19050 h 19050"/>
                <a:gd name="connsiteX3" fmla="*/ 0 w 96297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97" h="19050">
                  <a:moveTo>
                    <a:pt x="0" y="0"/>
                  </a:moveTo>
                  <a:lnTo>
                    <a:pt x="96298" y="0"/>
                  </a:lnTo>
                  <a:lnTo>
                    <a:pt x="96298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0" name="Freihandform: Form 39">
              <a:extLst>
                <a:ext uri="{FF2B5EF4-FFF2-40B4-BE49-F238E27FC236}">
                  <a16:creationId xmlns:a16="http://schemas.microsoft.com/office/drawing/2014/main" id="{2F983D03-97F9-46E0-E3E7-D9E249888130}"/>
                </a:ext>
              </a:extLst>
            </p:cNvPr>
            <p:cNvSpPr/>
            <p:nvPr/>
          </p:nvSpPr>
          <p:spPr>
            <a:xfrm>
              <a:off x="4286250" y="2301525"/>
              <a:ext cx="571500" cy="546449"/>
            </a:xfrm>
            <a:custGeom>
              <a:avLst/>
              <a:gdLst>
                <a:gd name="connsiteX0" fmla="*/ 547497 w 571500"/>
                <a:gd name="connsiteY0" fmla="*/ 527399 h 546449"/>
                <a:gd name="connsiteX1" fmla="*/ 547497 w 571500"/>
                <a:gd name="connsiteY1" fmla="*/ 143161 h 546449"/>
                <a:gd name="connsiteX2" fmla="*/ 390525 w 571500"/>
                <a:gd name="connsiteY2" fmla="*/ 143161 h 546449"/>
                <a:gd name="connsiteX3" fmla="*/ 390525 w 571500"/>
                <a:gd name="connsiteY3" fmla="*/ 527399 h 546449"/>
                <a:gd name="connsiteX4" fmla="*/ 369570 w 571500"/>
                <a:gd name="connsiteY4" fmla="*/ 527399 h 546449"/>
                <a:gd name="connsiteX5" fmla="*/ 369570 w 571500"/>
                <a:gd name="connsiteY5" fmla="*/ 150209 h 546449"/>
                <a:gd name="connsiteX6" fmla="*/ 350520 w 571500"/>
                <a:gd name="connsiteY6" fmla="*/ 150209 h 546449"/>
                <a:gd name="connsiteX7" fmla="*/ 350520 w 571500"/>
                <a:gd name="connsiteY7" fmla="*/ 0 h 546449"/>
                <a:gd name="connsiteX8" fmla="*/ 177260 w 571500"/>
                <a:gd name="connsiteY8" fmla="*/ 77819 h 546449"/>
                <a:gd name="connsiteX9" fmla="*/ 177260 w 571500"/>
                <a:gd name="connsiteY9" fmla="*/ 150209 h 546449"/>
                <a:gd name="connsiteX10" fmla="*/ 158210 w 571500"/>
                <a:gd name="connsiteY10" fmla="*/ 150209 h 546449"/>
                <a:gd name="connsiteX11" fmla="*/ 158210 w 571500"/>
                <a:gd name="connsiteY11" fmla="*/ 290893 h 546449"/>
                <a:gd name="connsiteX12" fmla="*/ 20003 w 571500"/>
                <a:gd name="connsiteY12" fmla="*/ 290893 h 546449"/>
                <a:gd name="connsiteX13" fmla="*/ 20003 w 571500"/>
                <a:gd name="connsiteY13" fmla="*/ 527399 h 546449"/>
                <a:gd name="connsiteX14" fmla="*/ 0 w 571500"/>
                <a:gd name="connsiteY14" fmla="*/ 527399 h 546449"/>
                <a:gd name="connsiteX15" fmla="*/ 0 w 571500"/>
                <a:gd name="connsiteY15" fmla="*/ 546449 h 546449"/>
                <a:gd name="connsiteX16" fmla="*/ 571500 w 571500"/>
                <a:gd name="connsiteY16" fmla="*/ 546449 h 546449"/>
                <a:gd name="connsiteX17" fmla="*/ 571500 w 571500"/>
                <a:gd name="connsiteY17" fmla="*/ 527399 h 546449"/>
                <a:gd name="connsiteX18" fmla="*/ 158020 w 571500"/>
                <a:gd name="connsiteY18" fmla="*/ 527399 h 546449"/>
                <a:gd name="connsiteX19" fmla="*/ 39053 w 571500"/>
                <a:gd name="connsiteY19" fmla="*/ 527399 h 546449"/>
                <a:gd name="connsiteX20" fmla="*/ 39053 w 571500"/>
                <a:gd name="connsiteY20" fmla="*/ 309943 h 546449"/>
                <a:gd name="connsiteX21" fmla="*/ 158020 w 571500"/>
                <a:gd name="connsiteY21" fmla="*/ 309943 h 546449"/>
                <a:gd name="connsiteX22" fmla="*/ 350520 w 571500"/>
                <a:gd name="connsiteY22" fmla="*/ 527399 h 546449"/>
                <a:gd name="connsiteX23" fmla="*/ 177070 w 571500"/>
                <a:gd name="connsiteY23" fmla="*/ 527399 h 546449"/>
                <a:gd name="connsiteX24" fmla="*/ 177070 w 571500"/>
                <a:gd name="connsiteY24" fmla="*/ 169259 h 546449"/>
                <a:gd name="connsiteX25" fmla="*/ 196120 w 571500"/>
                <a:gd name="connsiteY25" fmla="*/ 169259 h 546449"/>
                <a:gd name="connsiteX26" fmla="*/ 196120 w 571500"/>
                <a:gd name="connsiteY26" fmla="*/ 90107 h 546449"/>
                <a:gd name="connsiteX27" fmla="*/ 331280 w 571500"/>
                <a:gd name="connsiteY27" fmla="*/ 29432 h 546449"/>
                <a:gd name="connsiteX28" fmla="*/ 331280 w 571500"/>
                <a:gd name="connsiteY28" fmla="*/ 169259 h 546449"/>
                <a:gd name="connsiteX29" fmla="*/ 350330 w 571500"/>
                <a:gd name="connsiteY29" fmla="*/ 169259 h 546449"/>
                <a:gd name="connsiteX30" fmla="*/ 528447 w 571500"/>
                <a:gd name="connsiteY30" fmla="*/ 527399 h 546449"/>
                <a:gd name="connsiteX31" fmla="*/ 409575 w 571500"/>
                <a:gd name="connsiteY31" fmla="*/ 527399 h 546449"/>
                <a:gd name="connsiteX32" fmla="*/ 409575 w 571500"/>
                <a:gd name="connsiteY32" fmla="*/ 162211 h 546449"/>
                <a:gd name="connsiteX33" fmla="*/ 528447 w 571500"/>
                <a:gd name="connsiteY33" fmla="*/ 162211 h 5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1500" h="546449">
                  <a:moveTo>
                    <a:pt x="547497" y="527399"/>
                  </a:moveTo>
                  <a:lnTo>
                    <a:pt x="547497" y="143161"/>
                  </a:lnTo>
                  <a:lnTo>
                    <a:pt x="390525" y="143161"/>
                  </a:lnTo>
                  <a:lnTo>
                    <a:pt x="390525" y="527399"/>
                  </a:lnTo>
                  <a:lnTo>
                    <a:pt x="369570" y="527399"/>
                  </a:lnTo>
                  <a:lnTo>
                    <a:pt x="369570" y="150209"/>
                  </a:lnTo>
                  <a:lnTo>
                    <a:pt x="350520" y="150209"/>
                  </a:lnTo>
                  <a:lnTo>
                    <a:pt x="350520" y="0"/>
                  </a:lnTo>
                  <a:lnTo>
                    <a:pt x="177260" y="77819"/>
                  </a:lnTo>
                  <a:lnTo>
                    <a:pt x="177260" y="150209"/>
                  </a:lnTo>
                  <a:lnTo>
                    <a:pt x="158210" y="150209"/>
                  </a:lnTo>
                  <a:lnTo>
                    <a:pt x="158210" y="290893"/>
                  </a:lnTo>
                  <a:lnTo>
                    <a:pt x="20003" y="290893"/>
                  </a:lnTo>
                  <a:lnTo>
                    <a:pt x="20003" y="527399"/>
                  </a:lnTo>
                  <a:lnTo>
                    <a:pt x="0" y="527399"/>
                  </a:lnTo>
                  <a:lnTo>
                    <a:pt x="0" y="546449"/>
                  </a:lnTo>
                  <a:lnTo>
                    <a:pt x="571500" y="546449"/>
                  </a:lnTo>
                  <a:lnTo>
                    <a:pt x="571500" y="527399"/>
                  </a:lnTo>
                  <a:close/>
                  <a:moveTo>
                    <a:pt x="158020" y="527399"/>
                  </a:moveTo>
                  <a:lnTo>
                    <a:pt x="39053" y="527399"/>
                  </a:lnTo>
                  <a:lnTo>
                    <a:pt x="39053" y="309943"/>
                  </a:lnTo>
                  <a:lnTo>
                    <a:pt x="158020" y="309943"/>
                  </a:lnTo>
                  <a:close/>
                  <a:moveTo>
                    <a:pt x="350520" y="527399"/>
                  </a:moveTo>
                  <a:lnTo>
                    <a:pt x="177070" y="527399"/>
                  </a:lnTo>
                  <a:lnTo>
                    <a:pt x="177070" y="169259"/>
                  </a:lnTo>
                  <a:lnTo>
                    <a:pt x="196120" y="169259"/>
                  </a:lnTo>
                  <a:lnTo>
                    <a:pt x="196120" y="90107"/>
                  </a:lnTo>
                  <a:lnTo>
                    <a:pt x="331280" y="29432"/>
                  </a:lnTo>
                  <a:lnTo>
                    <a:pt x="331280" y="169259"/>
                  </a:lnTo>
                  <a:lnTo>
                    <a:pt x="350330" y="169259"/>
                  </a:lnTo>
                  <a:close/>
                  <a:moveTo>
                    <a:pt x="528447" y="527399"/>
                  </a:moveTo>
                  <a:lnTo>
                    <a:pt x="409575" y="527399"/>
                  </a:lnTo>
                  <a:lnTo>
                    <a:pt x="409575" y="162211"/>
                  </a:lnTo>
                  <a:lnTo>
                    <a:pt x="528447" y="162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5C827DBD-E8BC-2A9B-45E1-F929FA6A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Selbstbestimmte Nutzung von IT in Europa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0A08E5F4-6FCB-F6BC-2F33-531499F4B1F5}"/>
              </a:ext>
            </a:extLst>
          </p:cNvPr>
          <p:cNvGrpSpPr/>
          <p:nvPr/>
        </p:nvGrpSpPr>
        <p:grpSpPr>
          <a:xfrm>
            <a:off x="1718746" y="2182876"/>
            <a:ext cx="9194024" cy="579094"/>
            <a:chOff x="1718746" y="2475475"/>
            <a:chExt cx="9194024" cy="579094"/>
          </a:xfrm>
          <a:gradFill>
            <a:gsLst>
              <a:gs pos="52000">
                <a:srgbClr val="34CA8B"/>
              </a:gs>
              <a:gs pos="31000">
                <a:srgbClr val="36C8C8"/>
              </a:gs>
              <a:gs pos="24000">
                <a:srgbClr val="6DA3DE"/>
              </a:gs>
              <a:gs pos="0">
                <a:srgbClr val="BA71FF"/>
              </a:gs>
              <a:gs pos="100000">
                <a:srgbClr val="123A27"/>
              </a:gs>
            </a:gsLst>
            <a:lin ang="1200000" scaled="0"/>
          </a:gradFill>
        </p:grpSpPr>
        <p:cxnSp>
          <p:nvCxnSpPr>
            <p:cNvPr id="5" name="Gerader Verbinder 4">
              <a:extLst>
                <a:ext uri="{FF2B5EF4-FFF2-40B4-BE49-F238E27FC236}">
                  <a16:creationId xmlns:a16="http://schemas.microsoft.com/office/drawing/2014/main" id="{9A1561F0-710F-ABD1-823F-8724A522C840}"/>
                </a:ext>
              </a:extLst>
            </p:cNvPr>
            <p:cNvCxnSpPr>
              <a:cxnSpLocks/>
            </p:cNvCxnSpPr>
            <p:nvPr/>
          </p:nvCxnSpPr>
          <p:spPr>
            <a:xfrm>
              <a:off x="2152499" y="2763946"/>
              <a:ext cx="8320755" cy="1"/>
            </a:xfrm>
            <a:prstGeom prst="line">
              <a:avLst/>
            </a:prstGeom>
            <a:grpFill/>
            <a:ln w="57150">
              <a:gradFill>
                <a:gsLst>
                  <a:gs pos="0">
                    <a:srgbClr val="A77EF7"/>
                  </a:gs>
                  <a:gs pos="36000">
                    <a:srgbClr val="5DAED8"/>
                  </a:gs>
                  <a:gs pos="70000">
                    <a:srgbClr val="36C8BB"/>
                  </a:gs>
                  <a:gs pos="100000">
                    <a:srgbClr val="16493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3AA9FFB8-A85B-1354-88D4-9F9B59FF54A4}"/>
                </a:ext>
              </a:extLst>
            </p:cNvPr>
            <p:cNvSpPr/>
            <p:nvPr/>
          </p:nvSpPr>
          <p:spPr>
            <a:xfrm>
              <a:off x="10333675" y="2475475"/>
              <a:ext cx="579095" cy="579094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080000" rtlCol="0" anchor="ctr"/>
            <a:lstStyle/>
            <a:p>
              <a:pPr algn="ctr"/>
              <a:r>
                <a:rPr lang="de-DE" b="1" dirty="0">
                  <a:solidFill>
                    <a:srgbClr val="16493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Autarkie</a:t>
              </a: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6EC434AF-CFEE-0F56-86FF-18B4DB71661D}"/>
                </a:ext>
              </a:extLst>
            </p:cNvPr>
            <p:cNvSpPr/>
            <p:nvPr/>
          </p:nvSpPr>
          <p:spPr>
            <a:xfrm>
              <a:off x="1718746" y="2475475"/>
              <a:ext cx="579095" cy="579094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tIns="0" bIns="1080000" rtlCol="0" anchor="ctr"/>
            <a:lstStyle/>
            <a:p>
              <a:pPr algn="ctr"/>
              <a:r>
                <a:rPr lang="de-DE" b="1" dirty="0">
                  <a:solidFill>
                    <a:srgbClr val="A77EF7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Fremdbestimmung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33FE0A44-C0EB-802D-CF65-FAB19E58E2B5}"/>
                </a:ext>
              </a:extLst>
            </p:cNvPr>
            <p:cNvSpPr txBox="1"/>
            <p:nvPr/>
          </p:nvSpPr>
          <p:spPr>
            <a:xfrm>
              <a:off x="3984161" y="2551319"/>
              <a:ext cx="4159714" cy="427406"/>
            </a:xfrm>
            <a:prstGeom prst="rect">
              <a:avLst/>
            </a:prstGeom>
            <a:grpFill/>
            <a:ln w="28575">
              <a:noFill/>
            </a:ln>
          </p:spPr>
          <p:txBody>
            <a:bodyPr wrap="none" anchor="ctr">
              <a:noAutofit/>
            </a:bodyPr>
            <a:lstStyle/>
            <a:p>
              <a:pPr algn="ctr"/>
              <a:r>
                <a:rPr lang="de-DE" b="1" dirty="0">
                  <a:solidFill>
                    <a:schemeClr val="bg1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Digital souveränes Unternehmen</a:t>
              </a:r>
            </a:p>
          </p:txBody>
        </p:sp>
      </p:grpSp>
      <p:sp>
        <p:nvSpPr>
          <p:cNvPr id="57" name="Textfeld 56">
            <a:extLst>
              <a:ext uri="{FF2B5EF4-FFF2-40B4-BE49-F238E27FC236}">
                <a16:creationId xmlns:a16="http://schemas.microsoft.com/office/drawing/2014/main" id="{A7884382-6547-E642-9C30-DC7CC86B84D7}"/>
              </a:ext>
            </a:extLst>
          </p:cNvPr>
          <p:cNvSpPr txBox="1"/>
          <p:nvPr/>
        </p:nvSpPr>
        <p:spPr>
          <a:xfrm>
            <a:off x="1714939" y="5963184"/>
            <a:ext cx="6529403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600" dirty="0">
                <a:latin typeface="Gilroy" panose="00000500000000000000" pitchFamily="50" charset="0"/>
                <a:hlinkClick r:id="rId2"/>
              </a:rPr>
              <a:t>https://www.bitkom.org/sites/main/files/file/import/BITKOM-Position-Digitale-Souveraenitaet.pdf</a:t>
            </a:r>
            <a:r>
              <a:rPr lang="de-DE" sz="600" dirty="0">
                <a:latin typeface="Gilroy" panose="00000500000000000000" pitchFamily="50" charset="0"/>
              </a:rPr>
              <a:t> </a:t>
            </a: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C5E81424-9372-8DC1-9727-A2017E5C5B04}"/>
              </a:ext>
            </a:extLst>
          </p:cNvPr>
          <p:cNvSpPr/>
          <p:nvPr/>
        </p:nvSpPr>
        <p:spPr>
          <a:xfrm>
            <a:off x="1714939" y="2951106"/>
            <a:ext cx="9272581" cy="329685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144000" rtlCol="0" anchor="t"/>
          <a:lstStyle/>
          <a:p>
            <a:pPr algn="ctr"/>
            <a:r>
              <a:rPr lang="de-DE" sz="1400" b="1" dirty="0">
                <a:latin typeface="Poppins" panose="00000500000000000000" pitchFamily="2" charset="0"/>
                <a:cs typeface="Poppins" panose="00000500000000000000" pitchFamily="2" charset="0"/>
              </a:rPr>
              <a:t>Selbstbestimmung unter Nutzung der IT-Wertschöpfung Dritter entsteht durch:  </a:t>
            </a:r>
            <a:endParaRPr lang="de-DE" sz="1400" dirty="0"/>
          </a:p>
        </p:txBody>
      </p: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2BE49E44-B3BF-041F-517C-94715C5BDF05}"/>
              </a:ext>
            </a:extLst>
          </p:cNvPr>
          <p:cNvGrpSpPr/>
          <p:nvPr/>
        </p:nvGrpSpPr>
        <p:grpSpPr>
          <a:xfrm>
            <a:off x="1854200" y="3484736"/>
            <a:ext cx="2729003" cy="2607521"/>
            <a:chOff x="352090" y="3295910"/>
            <a:chExt cx="1640748" cy="4367578"/>
          </a:xfrm>
          <a:gradFill>
            <a:gsLst>
              <a:gs pos="0">
                <a:srgbClr val="42D0C6">
                  <a:alpha val="50000"/>
                </a:srgbClr>
              </a:gs>
              <a:gs pos="100000">
                <a:srgbClr val="7ED878">
                  <a:alpha val="50000"/>
                </a:srgbClr>
              </a:gs>
            </a:gsLst>
            <a:lin ang="2700000" scaled="1"/>
          </a:gradFill>
        </p:grpSpPr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4937714A-3F84-46B3-2DAD-FB339749132B}"/>
                </a:ext>
              </a:extLst>
            </p:cNvPr>
            <p:cNvSpPr/>
            <p:nvPr/>
          </p:nvSpPr>
          <p:spPr>
            <a:xfrm>
              <a:off x="356215" y="4184814"/>
              <a:ext cx="1636623" cy="811963"/>
            </a:xfrm>
            <a:prstGeom prst="rect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4000" rtlCol="0" anchor="ctr"/>
            <a:lstStyle/>
            <a:p>
              <a:r>
                <a:rPr lang="de-DE" sz="1400" dirty="0">
                  <a:solidFill>
                    <a:srgbClr val="013453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Fachliche Kompetenz</a:t>
              </a:r>
            </a:p>
          </p:txBody>
        </p:sp>
        <p:sp>
          <p:nvSpPr>
            <p:cNvPr id="61" name="Rechteck 60">
              <a:extLst>
                <a:ext uri="{FF2B5EF4-FFF2-40B4-BE49-F238E27FC236}">
                  <a16:creationId xmlns:a16="http://schemas.microsoft.com/office/drawing/2014/main" id="{38CD93C1-A334-5DFE-32A9-BBC168E3BF77}"/>
                </a:ext>
              </a:extLst>
            </p:cNvPr>
            <p:cNvSpPr/>
            <p:nvPr/>
          </p:nvSpPr>
          <p:spPr>
            <a:xfrm>
              <a:off x="352091" y="5073719"/>
              <a:ext cx="1636623" cy="811963"/>
            </a:xfrm>
            <a:prstGeom prst="rect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4000" rtlCol="0" anchor="ctr"/>
            <a:lstStyle/>
            <a:p>
              <a:r>
                <a:rPr lang="de-DE" sz="1400" dirty="0">
                  <a:solidFill>
                    <a:srgbClr val="013453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Eigene Herstellung</a:t>
              </a:r>
            </a:p>
          </p:txBody>
        </p:sp>
        <p:sp>
          <p:nvSpPr>
            <p:cNvPr id="62" name="Rechteck 61">
              <a:extLst>
                <a:ext uri="{FF2B5EF4-FFF2-40B4-BE49-F238E27FC236}">
                  <a16:creationId xmlns:a16="http://schemas.microsoft.com/office/drawing/2014/main" id="{959E7074-1FB8-0893-2A01-DA92D5A806BB}"/>
                </a:ext>
              </a:extLst>
            </p:cNvPr>
            <p:cNvSpPr/>
            <p:nvPr/>
          </p:nvSpPr>
          <p:spPr>
            <a:xfrm>
              <a:off x="352090" y="5962623"/>
              <a:ext cx="1636623" cy="811963"/>
            </a:xfrm>
            <a:prstGeom prst="rect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4000" rtlCol="0" anchor="ctr"/>
            <a:lstStyle/>
            <a:p>
              <a:r>
                <a:rPr lang="de-DE" sz="1400" dirty="0">
                  <a:solidFill>
                    <a:srgbClr val="013453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Intelligente Steuerung</a:t>
              </a:r>
            </a:p>
          </p:txBody>
        </p:sp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65B45D5D-65D4-0BA9-1D66-3E32FCD0E8EE}"/>
                </a:ext>
              </a:extLst>
            </p:cNvPr>
            <p:cNvSpPr/>
            <p:nvPr/>
          </p:nvSpPr>
          <p:spPr>
            <a:xfrm>
              <a:off x="352090" y="6851525"/>
              <a:ext cx="1636623" cy="811963"/>
            </a:xfrm>
            <a:prstGeom prst="rect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4000" rtlCol="0" anchor="ctr"/>
            <a:lstStyle/>
            <a:p>
              <a:r>
                <a:rPr lang="de-DE" sz="1400" dirty="0">
                  <a:solidFill>
                    <a:srgbClr val="013453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Mehrere Kaufoptionen</a:t>
              </a:r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F073322D-733C-B1B4-D383-B81140329E20}"/>
                </a:ext>
              </a:extLst>
            </p:cNvPr>
            <p:cNvSpPr/>
            <p:nvPr/>
          </p:nvSpPr>
          <p:spPr>
            <a:xfrm>
              <a:off x="356215" y="3295910"/>
              <a:ext cx="1636623" cy="811963"/>
            </a:xfrm>
            <a:prstGeom prst="rect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4000" rtlCol="0" anchor="ctr"/>
            <a:lstStyle/>
            <a:p>
              <a:r>
                <a:rPr lang="de-DE" sz="1400" dirty="0">
                  <a:solidFill>
                    <a:srgbClr val="013453"/>
                  </a:solidFill>
                  <a:latin typeface="Gilroy Bold" panose="000008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Vorgedachte Szenarien</a:t>
              </a:r>
            </a:p>
          </p:txBody>
        </p:sp>
      </p:grp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85F241DF-5708-B670-B0A6-19275692664E}"/>
              </a:ext>
            </a:extLst>
          </p:cNvPr>
          <p:cNvGrpSpPr/>
          <p:nvPr/>
        </p:nvGrpSpPr>
        <p:grpSpPr>
          <a:xfrm>
            <a:off x="4614181" y="3484736"/>
            <a:ext cx="6224106" cy="2607521"/>
            <a:chOff x="352090" y="3295910"/>
            <a:chExt cx="1636623" cy="4367578"/>
          </a:xfrm>
          <a:solidFill>
            <a:schemeClr val="bg1">
              <a:lumMod val="95000"/>
            </a:schemeClr>
          </a:solidFill>
        </p:grpSpPr>
        <p:sp>
          <p:nvSpPr>
            <p:cNvPr id="66" name="Rechteck 65">
              <a:extLst>
                <a:ext uri="{FF2B5EF4-FFF2-40B4-BE49-F238E27FC236}">
                  <a16:creationId xmlns:a16="http://schemas.microsoft.com/office/drawing/2014/main" id="{79097482-DF7A-2E45-BEEF-C7D1B5CF2A2C}"/>
                </a:ext>
              </a:extLst>
            </p:cNvPr>
            <p:cNvSpPr/>
            <p:nvPr/>
          </p:nvSpPr>
          <p:spPr>
            <a:xfrm>
              <a:off x="352090" y="4184815"/>
              <a:ext cx="1636623" cy="8119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de-DE" sz="1100" dirty="0"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Welchen Einfluss haben welche Szenarien auf meine Geschäftsmodelle und die dahinter liegenden Applikationen? Wie gestalte ich Software-Architektur und Betrieb?</a:t>
              </a:r>
            </a:p>
          </p:txBody>
        </p:sp>
        <p:sp>
          <p:nvSpPr>
            <p:cNvPr id="67" name="Rechteck 66">
              <a:extLst>
                <a:ext uri="{FF2B5EF4-FFF2-40B4-BE49-F238E27FC236}">
                  <a16:creationId xmlns:a16="http://schemas.microsoft.com/office/drawing/2014/main" id="{661022C6-FCC1-6B63-6CB2-E887379A0E08}"/>
                </a:ext>
              </a:extLst>
            </p:cNvPr>
            <p:cNvSpPr/>
            <p:nvPr/>
          </p:nvSpPr>
          <p:spPr>
            <a:xfrm>
              <a:off x="352090" y="5073719"/>
              <a:ext cx="1636623" cy="8119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de-DE" sz="1100" dirty="0"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Welche Teile der Wertschöpfung erbringe ich zwingend selbst? Wie halte ich die notwendigen Experten im Unternehmen? Welche Überkapazitäten halte ich vor?</a:t>
              </a:r>
            </a:p>
          </p:txBody>
        </p:sp>
        <p:sp>
          <p:nvSpPr>
            <p:cNvPr id="68" name="Rechteck 67">
              <a:extLst>
                <a:ext uri="{FF2B5EF4-FFF2-40B4-BE49-F238E27FC236}">
                  <a16:creationId xmlns:a16="http://schemas.microsoft.com/office/drawing/2014/main" id="{4EDE32F2-D4F8-928B-2AA5-4680C804639A}"/>
                </a:ext>
              </a:extLst>
            </p:cNvPr>
            <p:cNvSpPr/>
            <p:nvPr/>
          </p:nvSpPr>
          <p:spPr>
            <a:xfrm>
              <a:off x="352090" y="5962624"/>
              <a:ext cx="1636623" cy="8119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de-DE" sz="1100" dirty="0"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Wie werden welche Dienstleister in welchen Szenarien reagieren?  Wie verteile ich die externe Wertschöpfung auf diese Dienstleister? </a:t>
              </a:r>
            </a:p>
          </p:txBody>
        </p:sp>
        <p:sp>
          <p:nvSpPr>
            <p:cNvPr id="69" name="Rechteck 68">
              <a:extLst>
                <a:ext uri="{FF2B5EF4-FFF2-40B4-BE49-F238E27FC236}">
                  <a16:creationId xmlns:a16="http://schemas.microsoft.com/office/drawing/2014/main" id="{670CEE01-F521-1B97-A195-AC11D5BF16EC}"/>
                </a:ext>
              </a:extLst>
            </p:cNvPr>
            <p:cNvSpPr/>
            <p:nvPr/>
          </p:nvSpPr>
          <p:spPr>
            <a:xfrm>
              <a:off x="352090" y="6851524"/>
              <a:ext cx="1636623" cy="8119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de-DE" sz="1100" dirty="0"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Wie gestalte ich die Verträge? Wie steuere ich die Dienstleister in welchem Szenario? Wie kontrolliere ich die ausgelagerte Wertschöpfung?</a:t>
              </a:r>
            </a:p>
          </p:txBody>
        </p:sp>
        <p:sp>
          <p:nvSpPr>
            <p:cNvPr id="70" name="Rechteck 69">
              <a:extLst>
                <a:ext uri="{FF2B5EF4-FFF2-40B4-BE49-F238E27FC236}">
                  <a16:creationId xmlns:a16="http://schemas.microsoft.com/office/drawing/2014/main" id="{B1EF1BBE-88A3-0319-5D95-21C49BDB14A6}"/>
                </a:ext>
              </a:extLst>
            </p:cNvPr>
            <p:cNvSpPr/>
            <p:nvPr/>
          </p:nvSpPr>
          <p:spPr>
            <a:xfrm>
              <a:off x="352090" y="3295910"/>
              <a:ext cx="1636623" cy="8119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de-DE" sz="1100" dirty="0">
                  <a:latin typeface="Gilroy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In welchen Szenarien (Wachstum, Krieg, Flut, …) möchte ich in welchem Umfang digital leistungsfähig sein? Welche Abstufungen der Leistungsfähigkeit akzeptiere ich?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093196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82A02-BF2D-227B-C4F7-066A0EBFE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3926" y="3105833"/>
            <a:ext cx="2044149" cy="646331"/>
          </a:xfrm>
        </p:spPr>
        <p:txBody>
          <a:bodyPr/>
          <a:lstStyle/>
          <a:p>
            <a:r>
              <a:rPr lang="de-DE" dirty="0"/>
              <a:t>Fragen?</a:t>
            </a:r>
          </a:p>
        </p:txBody>
      </p:sp>
    </p:spTree>
    <p:extLst>
      <p:ext uri="{BB962C8B-B14F-4D97-AF65-F5344CB8AC3E}">
        <p14:creationId xmlns:p14="http://schemas.microsoft.com/office/powerpoint/2010/main" val="424731336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colorful background&#10;&#10;Description automatically generated">
            <a:extLst>
              <a:ext uri="{FF2B5EF4-FFF2-40B4-BE49-F238E27FC236}">
                <a16:creationId xmlns:a16="http://schemas.microsoft.com/office/drawing/2014/main" id="{280F7144-9370-0E4D-BB6F-0E456453A3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5715" cap="flat">
            <a:noFill/>
            <a:prstDash val="solid"/>
            <a:miter/>
          </a:ln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568" y="3105833"/>
            <a:ext cx="4592924" cy="646331"/>
          </a:xfrm>
        </p:spPr>
        <p:txBody>
          <a:bodyPr/>
          <a:lstStyle/>
          <a:p>
            <a:r>
              <a:rPr lang="de-DE" dirty="0"/>
              <a:t>Cloud </a:t>
            </a:r>
            <a:r>
              <a:rPr lang="de-DE" dirty="0" err="1"/>
              <a:t>Myth</a:t>
            </a:r>
            <a:r>
              <a:rPr lang="de-DE" dirty="0"/>
              <a:t> </a:t>
            </a:r>
            <a:r>
              <a:rPr lang="de-DE" dirty="0" err="1"/>
              <a:t>Busting</a:t>
            </a:r>
            <a:endParaRPr lang="de-DE" sz="3600" dirty="0">
              <a:solidFill>
                <a:schemeClr val="bg1"/>
              </a:solidFill>
              <a:latin typeface="Gilroy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62320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BB712-8557-7D08-1D07-FC3F3415C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Mythos 1: Die Cloud ist nicht gut genug</a:t>
            </a:r>
          </a:p>
        </p:txBody>
      </p:sp>
      <p:pic>
        <p:nvPicPr>
          <p:cNvPr id="3074" name="Picture 2" descr="Introduction to Network Transformation on AWS – Part 1 | Networking &amp;  Content Delivery">
            <a:extLst>
              <a:ext uri="{FF2B5EF4-FFF2-40B4-BE49-F238E27FC236}">
                <a16:creationId xmlns:a16="http://schemas.microsoft.com/office/drawing/2014/main" id="{9684B71F-EE15-F7A0-7A0A-0065E71D4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2825008"/>
            <a:ext cx="6148181" cy="345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hart comparing on prem spending to cloud infrastructure spending from Synergy Research.">
            <a:extLst>
              <a:ext uri="{FF2B5EF4-FFF2-40B4-BE49-F238E27FC236}">
                <a16:creationId xmlns:a16="http://schemas.microsoft.com/office/drawing/2014/main" id="{1BB54C4A-C1A7-02CA-86D1-A23F0202A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7531" y="1853856"/>
            <a:ext cx="6003857" cy="382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67966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4483-DC1A-182C-9979-9FBD638E1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Picture 4" descr="Demystifying Kubernetes: how to get comfortable with complexity - Spectro  Cloud">
            <a:extLst>
              <a:ext uri="{FF2B5EF4-FFF2-40B4-BE49-F238E27FC236}">
                <a16:creationId xmlns:a16="http://schemas.microsoft.com/office/drawing/2014/main" id="{07943BA2-6DDF-42C3-E1DA-617A00BFE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899" y="364654"/>
            <a:ext cx="8752230" cy="584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259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B43212E-D0F2-8F40-A0A5-4039AF6FD354}"/>
              </a:ext>
            </a:extLst>
          </p:cNvPr>
          <p:cNvSpPr/>
          <p:nvPr/>
        </p:nvSpPr>
        <p:spPr>
          <a:xfrm>
            <a:off x="572567" y="663264"/>
            <a:ext cx="6253124" cy="52250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Gilroy" panose="00000500000000000000" pitchFamily="50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324C70D-5ABB-FD19-1DAE-A70FC220B1E2}"/>
              </a:ext>
            </a:extLst>
          </p:cNvPr>
          <p:cNvSpPr/>
          <p:nvPr/>
        </p:nvSpPr>
        <p:spPr>
          <a:xfrm>
            <a:off x="7441029" y="3655778"/>
            <a:ext cx="3751419" cy="22387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44000" tIns="324000" rIns="144000" rtlCol="0" anchor="t"/>
          <a:lstStyle/>
          <a:p>
            <a:pPr algn="ctr">
              <a:spcBef>
                <a:spcPts val="600"/>
              </a:spcBef>
            </a:pPr>
            <a:r>
              <a:rPr lang="de-DE" sz="3600" b="1" dirty="0" err="1">
                <a:solidFill>
                  <a:schemeClr val="tx1"/>
                </a:solidFill>
                <a:latin typeface="Gilroy Bold" panose="00000800000000000000" pitchFamily="50" charset="0"/>
              </a:rPr>
              <a:t>Shopify</a:t>
            </a:r>
            <a:endParaRPr lang="de-DE" sz="2800" b="1" dirty="0">
              <a:solidFill>
                <a:schemeClr val="tx1"/>
              </a:solidFill>
              <a:latin typeface="Gilroy Bold" panose="00000800000000000000" pitchFamily="50" charset="0"/>
            </a:endParaRPr>
          </a:p>
          <a:p>
            <a:pPr algn="ctr">
              <a:spcBef>
                <a:spcPts val="600"/>
              </a:spcBef>
            </a:pPr>
            <a:r>
              <a:rPr lang="de-DE" sz="2800" dirty="0">
                <a:solidFill>
                  <a:schemeClr val="tx1"/>
                </a:solidFill>
                <a:latin typeface="Gilroy" panose="00000500000000000000" pitchFamily="50" charset="0"/>
              </a:rPr>
              <a:t>Entwicklung des </a:t>
            </a:r>
            <a:r>
              <a:rPr lang="de-DE" sz="2800" dirty="0">
                <a:solidFill>
                  <a:srgbClr val="7ED878"/>
                </a:solidFill>
                <a:latin typeface="Gilroy" panose="00000500000000000000" pitchFamily="50" charset="0"/>
              </a:rPr>
              <a:t>Umsatzes</a:t>
            </a:r>
            <a:endParaRPr lang="de-DE" sz="4400" b="1" dirty="0">
              <a:solidFill>
                <a:srgbClr val="7ED878"/>
              </a:solidFill>
              <a:latin typeface="Gilroy Bold" panose="00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5DECB09-3CEB-67B5-3A76-CD380EE96BB6}"/>
              </a:ext>
            </a:extLst>
          </p:cNvPr>
          <p:cNvSpPr txBox="1"/>
          <p:nvPr/>
        </p:nvSpPr>
        <p:spPr>
          <a:xfrm>
            <a:off x="487392" y="5948515"/>
            <a:ext cx="703052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800" dirty="0">
                <a:hlinkClick r:id="rId2"/>
              </a:rPr>
              <a:t>https://de.statista.com/statistik/daten/studie/807471/umfrage/umsatz-von-shopify/</a:t>
            </a:r>
            <a:r>
              <a:rPr lang="de-DE" sz="800" dirty="0"/>
              <a:t> </a:t>
            </a:r>
          </a:p>
        </p:txBody>
      </p: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871AD410-F6B3-DFE3-F486-C0B9241B1FBC}"/>
              </a:ext>
            </a:extLst>
          </p:cNvPr>
          <p:cNvGrpSpPr/>
          <p:nvPr/>
        </p:nvGrpSpPr>
        <p:grpSpPr>
          <a:xfrm>
            <a:off x="898658" y="969716"/>
            <a:ext cx="5553885" cy="4536134"/>
            <a:chOff x="631413" y="678433"/>
            <a:chExt cx="4272754" cy="3489771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25BCCAB9-2243-8A98-B623-97112F5F13DA}"/>
                </a:ext>
              </a:extLst>
            </p:cNvPr>
            <p:cNvGrpSpPr/>
            <p:nvPr/>
          </p:nvGrpSpPr>
          <p:grpSpPr>
            <a:xfrm>
              <a:off x="631413" y="678433"/>
              <a:ext cx="4272754" cy="3489771"/>
              <a:chOff x="1870715" y="1962336"/>
              <a:chExt cx="5488935" cy="1996713"/>
            </a:xfrm>
          </p:grpSpPr>
          <p:grpSp>
            <p:nvGrpSpPr>
              <p:cNvPr id="25" name="Gruppieren 24">
                <a:extLst>
                  <a:ext uri="{FF2B5EF4-FFF2-40B4-BE49-F238E27FC236}">
                    <a16:creationId xmlns:a16="http://schemas.microsoft.com/office/drawing/2014/main" id="{67A7D8EC-DA2B-A44D-4A1A-60058AEAAF88}"/>
                  </a:ext>
                </a:extLst>
              </p:cNvPr>
              <p:cNvGrpSpPr/>
              <p:nvPr/>
            </p:nvGrpSpPr>
            <p:grpSpPr>
              <a:xfrm>
                <a:off x="2069336" y="2170345"/>
                <a:ext cx="5240458" cy="1769445"/>
                <a:chOff x="2069725" y="1216274"/>
                <a:chExt cx="4478332" cy="2647285"/>
              </a:xfrm>
            </p:grpSpPr>
            <p:cxnSp>
              <p:nvCxnSpPr>
                <p:cNvPr id="41" name="Gerade Verbindung mit Pfeil 40">
                  <a:extLst>
                    <a:ext uri="{FF2B5EF4-FFF2-40B4-BE49-F238E27FC236}">
                      <a16:creationId xmlns:a16="http://schemas.microsoft.com/office/drawing/2014/main" id="{92398E17-4F68-CF4B-6AF4-ECBCCAB1DA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26857" y="1216274"/>
                  <a:ext cx="0" cy="2647285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Gerade Verbindung mit Pfeil 41">
                  <a:extLst>
                    <a:ext uri="{FF2B5EF4-FFF2-40B4-BE49-F238E27FC236}">
                      <a16:creationId xmlns:a16="http://schemas.microsoft.com/office/drawing/2014/main" id="{01B73473-BA7E-E914-1526-915C6E00F8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9725" y="3700303"/>
                  <a:ext cx="4478332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6" name="Gerader Verbinder 25">
                <a:extLst>
                  <a:ext uri="{FF2B5EF4-FFF2-40B4-BE49-F238E27FC236}">
                    <a16:creationId xmlns:a16="http://schemas.microsoft.com/office/drawing/2014/main" id="{0BD31DB1-0AD6-361D-2711-DAD1453B7B2E}"/>
                  </a:ext>
                </a:extLst>
              </p:cNvPr>
              <p:cNvCxnSpPr/>
              <p:nvPr/>
            </p:nvCxnSpPr>
            <p:spPr>
              <a:xfrm>
                <a:off x="2253210" y="3335595"/>
                <a:ext cx="5106440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r Verbinder 27">
                <a:extLst>
                  <a:ext uri="{FF2B5EF4-FFF2-40B4-BE49-F238E27FC236}">
                    <a16:creationId xmlns:a16="http://schemas.microsoft.com/office/drawing/2014/main" id="{9438FEC2-95A1-4C9E-F68C-649624CC89B8}"/>
                  </a:ext>
                </a:extLst>
              </p:cNvPr>
              <p:cNvCxnSpPr/>
              <p:nvPr/>
            </p:nvCxnSpPr>
            <p:spPr>
              <a:xfrm>
                <a:off x="2253210" y="2856443"/>
                <a:ext cx="5106440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D7039E72-E42B-81F8-F214-496EB5DFE5BF}"/>
                  </a:ext>
                </a:extLst>
              </p:cNvPr>
              <p:cNvSpPr txBox="1"/>
              <p:nvPr/>
            </p:nvSpPr>
            <p:spPr>
              <a:xfrm>
                <a:off x="2408201" y="3843893"/>
                <a:ext cx="462919" cy="115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>
                    <a:latin typeface="Gilroy" panose="00000500000000000000" pitchFamily="50" charset="0"/>
                  </a:rPr>
                  <a:t>2012</a:t>
                </a: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4B1ADC6B-FE99-4B37-C977-921904B1102C}"/>
                  </a:ext>
                </a:extLst>
              </p:cNvPr>
              <p:cNvSpPr txBox="1"/>
              <p:nvPr/>
            </p:nvSpPr>
            <p:spPr>
              <a:xfrm>
                <a:off x="3471485" y="3843894"/>
                <a:ext cx="470841" cy="115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>
                    <a:latin typeface="Gilroy" panose="00000500000000000000" pitchFamily="50" charset="0"/>
                  </a:rPr>
                  <a:t>2014</a:t>
                </a:r>
              </a:p>
            </p:txBody>
          </p:sp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AD67ACE9-09D8-B1DE-4A85-8BA01F19E244}"/>
                  </a:ext>
                </a:extLst>
              </p:cNvPr>
              <p:cNvSpPr txBox="1"/>
              <p:nvPr/>
            </p:nvSpPr>
            <p:spPr>
              <a:xfrm>
                <a:off x="4579245" y="3843894"/>
                <a:ext cx="464504" cy="115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>
                    <a:latin typeface="Gilroy" panose="00000500000000000000" pitchFamily="50" charset="0"/>
                  </a:rPr>
                  <a:t>2016</a:t>
                </a:r>
              </a:p>
            </p:txBody>
          </p:sp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67EBB05A-EEE9-BB37-159A-85F818B4003C}"/>
                  </a:ext>
                </a:extLst>
              </p:cNvPr>
              <p:cNvSpPr txBox="1"/>
              <p:nvPr/>
            </p:nvSpPr>
            <p:spPr>
              <a:xfrm>
                <a:off x="5683045" y="3843894"/>
                <a:ext cx="466089" cy="115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>
                    <a:latin typeface="Gilroy" panose="00000500000000000000" pitchFamily="50" charset="0"/>
                  </a:rPr>
                  <a:t>2018</a:t>
                </a:r>
              </a:p>
            </p:txBody>
          </p:sp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C552006-A797-99A6-C81F-889E3C1FC23A}"/>
                  </a:ext>
                </a:extLst>
              </p:cNvPr>
              <p:cNvSpPr txBox="1"/>
              <p:nvPr/>
            </p:nvSpPr>
            <p:spPr>
              <a:xfrm>
                <a:off x="6769418" y="3843894"/>
                <a:ext cx="502527" cy="115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100">
                    <a:latin typeface="Gilroy" panose="00000500000000000000" pitchFamily="50" charset="0"/>
                  </a:rPr>
                  <a:t>2020</a:t>
                </a:r>
              </a:p>
            </p:txBody>
          </p:sp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7D27AD46-9E80-C88C-EBE8-5778FD7214E6}"/>
                  </a:ext>
                </a:extLst>
              </p:cNvPr>
              <p:cNvSpPr txBox="1"/>
              <p:nvPr/>
            </p:nvSpPr>
            <p:spPr>
              <a:xfrm>
                <a:off x="1870717" y="2794354"/>
                <a:ext cx="431235" cy="11515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de-DE" sz="1100" b="1">
                    <a:latin typeface="Gilroy Bold" panose="00000500000000000000" pitchFamily="50" charset="0"/>
                  </a:rPr>
                  <a:t>2Bn</a:t>
                </a:r>
              </a:p>
            </p:txBody>
          </p:sp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EFF00297-ECE6-50CF-9E92-F7C04F3C6A7B}"/>
                  </a:ext>
                </a:extLst>
              </p:cNvPr>
              <p:cNvSpPr txBox="1"/>
              <p:nvPr/>
            </p:nvSpPr>
            <p:spPr>
              <a:xfrm>
                <a:off x="1897650" y="3259627"/>
                <a:ext cx="404302" cy="11515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de-DE" sz="1100" b="1">
                    <a:latin typeface="Gilroy Bold" panose="00000500000000000000" pitchFamily="50" charset="0"/>
                  </a:rPr>
                  <a:t>1Bn</a:t>
                </a:r>
              </a:p>
            </p:txBody>
          </p:sp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68A947F7-071D-0E9E-1761-CC27A447D5EE}"/>
                  </a:ext>
                </a:extLst>
              </p:cNvPr>
              <p:cNvSpPr txBox="1"/>
              <p:nvPr/>
            </p:nvSpPr>
            <p:spPr>
              <a:xfrm>
                <a:off x="2848886" y="1962336"/>
                <a:ext cx="3987702" cy="2709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latin typeface="Gilroy" panose="00000500000000000000" pitchFamily="50" charset="0"/>
                  </a:rPr>
                  <a:t>Cloud </a:t>
                </a:r>
                <a:r>
                  <a:rPr lang="de-DE" sz="1400" dirty="0" err="1">
                    <a:latin typeface="Gilroy" panose="00000500000000000000" pitchFamily="50" charset="0"/>
                  </a:rPr>
                  <a:t>Revenues</a:t>
                </a:r>
                <a:r>
                  <a:rPr lang="de-DE" sz="1400" dirty="0">
                    <a:latin typeface="Gilroy" panose="00000500000000000000" pitchFamily="50" charset="0"/>
                  </a:rPr>
                  <a:t> in US$</a:t>
                </a:r>
              </a:p>
              <a:p>
                <a:pPr algn="ctr"/>
                <a:r>
                  <a:rPr lang="de-DE" sz="2000" b="1" dirty="0" err="1">
                    <a:latin typeface="Gilroy Bold" panose="00000800000000000000" pitchFamily="50" charset="0"/>
                  </a:rPr>
                  <a:t>Shopify</a:t>
                </a:r>
                <a:r>
                  <a:rPr lang="de-DE" sz="2000" b="1" dirty="0">
                    <a:latin typeface="Gilroy Bold" panose="00000800000000000000" pitchFamily="50" charset="0"/>
                  </a:rPr>
                  <a:t> Cloud</a:t>
                </a:r>
              </a:p>
            </p:txBody>
          </p:sp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280D2069-1849-E358-EBB0-5914FE31D00C}"/>
                  </a:ext>
                </a:extLst>
              </p:cNvPr>
              <p:cNvSpPr txBox="1"/>
              <p:nvPr/>
            </p:nvSpPr>
            <p:spPr>
              <a:xfrm>
                <a:off x="1870715" y="2312249"/>
                <a:ext cx="431235" cy="11515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de-DE" sz="1100" b="1">
                    <a:latin typeface="Gilroy Bold" panose="00000500000000000000" pitchFamily="50" charset="0"/>
                  </a:rPr>
                  <a:t>3Bn</a:t>
                </a:r>
              </a:p>
            </p:txBody>
          </p:sp>
          <p:cxnSp>
            <p:nvCxnSpPr>
              <p:cNvPr id="40" name="Gerader Verbinder 39">
                <a:extLst>
                  <a:ext uri="{FF2B5EF4-FFF2-40B4-BE49-F238E27FC236}">
                    <a16:creationId xmlns:a16="http://schemas.microsoft.com/office/drawing/2014/main" id="{64874BC9-ACA6-C1AE-FE2D-EFE66B108688}"/>
                  </a:ext>
                </a:extLst>
              </p:cNvPr>
              <p:cNvCxnSpPr/>
              <p:nvPr/>
            </p:nvCxnSpPr>
            <p:spPr>
              <a:xfrm>
                <a:off x="2253210" y="2371230"/>
                <a:ext cx="5106440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Freihandform: Form 42">
              <a:extLst>
                <a:ext uri="{FF2B5EF4-FFF2-40B4-BE49-F238E27FC236}">
                  <a16:creationId xmlns:a16="http://schemas.microsoft.com/office/drawing/2014/main" id="{358BE328-35A4-BCB5-7DBF-770D3CF7B847}"/>
                </a:ext>
              </a:extLst>
            </p:cNvPr>
            <p:cNvSpPr/>
            <p:nvPr/>
          </p:nvSpPr>
          <p:spPr>
            <a:xfrm>
              <a:off x="1225550" y="1443812"/>
              <a:ext cx="3409950" cy="2473838"/>
            </a:xfrm>
            <a:custGeom>
              <a:avLst/>
              <a:gdLst>
                <a:gd name="connsiteX0" fmla="*/ 0 w 3409950"/>
                <a:gd name="connsiteY0" fmla="*/ 2171700 h 2178050"/>
                <a:gd name="connsiteX1" fmla="*/ 431800 w 3409950"/>
                <a:gd name="connsiteY1" fmla="*/ 2178050 h 2178050"/>
                <a:gd name="connsiteX2" fmla="*/ 863600 w 3409950"/>
                <a:gd name="connsiteY2" fmla="*/ 2127250 h 2178050"/>
                <a:gd name="connsiteX3" fmla="*/ 1289050 w 3409950"/>
                <a:gd name="connsiteY3" fmla="*/ 2051050 h 2178050"/>
                <a:gd name="connsiteX4" fmla="*/ 1695450 w 3409950"/>
                <a:gd name="connsiteY4" fmla="*/ 1917700 h 2178050"/>
                <a:gd name="connsiteX5" fmla="*/ 2133600 w 3409950"/>
                <a:gd name="connsiteY5" fmla="*/ 1701800 h 2178050"/>
                <a:gd name="connsiteX6" fmla="*/ 2559050 w 3409950"/>
                <a:gd name="connsiteY6" fmla="*/ 1403350 h 2178050"/>
                <a:gd name="connsiteX7" fmla="*/ 2984500 w 3409950"/>
                <a:gd name="connsiteY7" fmla="*/ 1009650 h 2178050"/>
                <a:gd name="connsiteX8" fmla="*/ 3409950 w 3409950"/>
                <a:gd name="connsiteY8" fmla="*/ 0 h 217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9950" h="2178050">
                  <a:moveTo>
                    <a:pt x="0" y="2171700"/>
                  </a:moveTo>
                  <a:lnTo>
                    <a:pt x="431800" y="2178050"/>
                  </a:lnTo>
                  <a:lnTo>
                    <a:pt x="863600" y="2127250"/>
                  </a:lnTo>
                  <a:lnTo>
                    <a:pt x="1289050" y="2051050"/>
                  </a:lnTo>
                  <a:lnTo>
                    <a:pt x="1695450" y="1917700"/>
                  </a:lnTo>
                  <a:lnTo>
                    <a:pt x="2133600" y="1701800"/>
                  </a:lnTo>
                  <a:lnTo>
                    <a:pt x="2559050" y="1403350"/>
                  </a:lnTo>
                  <a:lnTo>
                    <a:pt x="2984500" y="1009650"/>
                  </a:lnTo>
                  <a:lnTo>
                    <a:pt x="3409950" y="0"/>
                  </a:lnTo>
                </a:path>
              </a:pathLst>
            </a:custGeom>
            <a:noFill/>
            <a:ln w="57150">
              <a:solidFill>
                <a:srgbClr val="7ED8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  <a:latin typeface="Gilroy" panose="000005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407602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BB712-8557-7D08-1D07-FC3F3415C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Mythos 2: In den Clouds habe ich keine Kontrolle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968AF0-FE42-02E6-4D2B-04B34A7EDB9F}"/>
              </a:ext>
            </a:extLst>
          </p:cNvPr>
          <p:cNvGrpSpPr/>
          <p:nvPr/>
        </p:nvGrpSpPr>
        <p:grpSpPr>
          <a:xfrm>
            <a:off x="2373381" y="1818892"/>
            <a:ext cx="3648592" cy="3922064"/>
            <a:chOff x="2563773" y="1691975"/>
            <a:chExt cx="4096947" cy="4404025"/>
          </a:xfrm>
        </p:grpSpPr>
        <p:grpSp>
          <p:nvGrpSpPr>
            <p:cNvPr id="3" name="Gruppieren 3">
              <a:extLst>
                <a:ext uri="{FF2B5EF4-FFF2-40B4-BE49-F238E27FC236}">
                  <a16:creationId xmlns:a16="http://schemas.microsoft.com/office/drawing/2014/main" id="{AF90353F-20CA-9F4D-D01D-8384AB732F5C}"/>
                </a:ext>
              </a:extLst>
            </p:cNvPr>
            <p:cNvGrpSpPr/>
            <p:nvPr/>
          </p:nvGrpSpPr>
          <p:grpSpPr>
            <a:xfrm>
              <a:off x="2563773" y="2497028"/>
              <a:ext cx="4096947" cy="3497887"/>
              <a:chOff x="1772905" y="2019299"/>
              <a:chExt cx="3077125" cy="2594300"/>
            </a:xfrm>
          </p:grpSpPr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7D85FB86-CD30-5950-C7D0-D09F547F3865}"/>
                  </a:ext>
                </a:extLst>
              </p:cNvPr>
              <p:cNvSpPr/>
              <p:nvPr/>
            </p:nvSpPr>
            <p:spPr>
              <a:xfrm>
                <a:off x="1772907" y="3776021"/>
                <a:ext cx="3077123" cy="252000"/>
              </a:xfrm>
              <a:prstGeom prst="rect">
                <a:avLst/>
              </a:prstGeom>
              <a:solidFill>
                <a:schemeClr val="bg1">
                  <a:lumMod val="9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spcBef>
                    <a:spcPts val="600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Rechenleistung</a:t>
                </a:r>
              </a:p>
            </p:txBody>
          </p:sp>
          <p:sp>
            <p:nvSpPr>
              <p:cNvPr id="6" name="Rechteck 5">
                <a:extLst>
                  <a:ext uri="{FF2B5EF4-FFF2-40B4-BE49-F238E27FC236}">
                    <a16:creationId xmlns:a16="http://schemas.microsoft.com/office/drawing/2014/main" id="{E9CC5057-5C32-E858-75C3-ADB47C7C2A11}"/>
                  </a:ext>
                </a:extLst>
              </p:cNvPr>
              <p:cNvSpPr/>
              <p:nvPr/>
            </p:nvSpPr>
            <p:spPr>
              <a:xfrm>
                <a:off x="1772905" y="4361599"/>
                <a:ext cx="3077123" cy="252000"/>
              </a:xfrm>
              <a:prstGeom prst="rect">
                <a:avLst/>
              </a:prstGeom>
              <a:solidFill>
                <a:schemeClr val="bg1">
                  <a:lumMod val="9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spcBef>
                    <a:spcPts val="600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Netzwerk</a:t>
                </a:r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4B31F338-6425-EAA8-091A-E177458A4A7D}"/>
                  </a:ext>
                </a:extLst>
              </p:cNvPr>
              <p:cNvSpPr/>
              <p:nvPr/>
            </p:nvSpPr>
            <p:spPr>
              <a:xfrm>
                <a:off x="1772906" y="4068808"/>
                <a:ext cx="3077123" cy="252000"/>
              </a:xfrm>
              <a:prstGeom prst="rect">
                <a:avLst/>
              </a:prstGeom>
              <a:solidFill>
                <a:schemeClr val="bg1">
                  <a:lumMod val="9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spcBef>
                    <a:spcPts val="600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Speicher</a:t>
                </a:r>
              </a:p>
            </p:txBody>
          </p:sp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0F460FB7-C1A0-D8D0-2257-A777744E2810}"/>
                  </a:ext>
                </a:extLst>
              </p:cNvPr>
              <p:cNvSpPr/>
              <p:nvPr/>
            </p:nvSpPr>
            <p:spPr>
              <a:xfrm>
                <a:off x="1772907" y="2897660"/>
                <a:ext cx="3077123" cy="252000"/>
              </a:xfrm>
              <a:prstGeom prst="rect">
                <a:avLst/>
              </a:prstGeom>
              <a:solidFill>
                <a:schemeClr val="bg1">
                  <a:lumMod val="9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spcBef>
                    <a:spcPts val="600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Datenbanken</a:t>
                </a:r>
              </a:p>
            </p:txBody>
          </p:sp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A2FF6746-00F1-9203-7B1F-D88EAB661A58}"/>
                  </a:ext>
                </a:extLst>
              </p:cNvPr>
              <p:cNvSpPr/>
              <p:nvPr/>
            </p:nvSpPr>
            <p:spPr>
              <a:xfrm>
                <a:off x="1772905" y="3483234"/>
                <a:ext cx="3077123" cy="252000"/>
              </a:xfrm>
              <a:prstGeom prst="rect">
                <a:avLst/>
              </a:prstGeom>
              <a:solidFill>
                <a:schemeClr val="bg1">
                  <a:lumMod val="9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spcBef>
                    <a:spcPts val="600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Virtualisierung</a:t>
                </a:r>
              </a:p>
            </p:txBody>
          </p: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4D0BF820-F655-474A-40F1-10E4B894A3F8}"/>
                  </a:ext>
                </a:extLst>
              </p:cNvPr>
              <p:cNvSpPr/>
              <p:nvPr/>
            </p:nvSpPr>
            <p:spPr>
              <a:xfrm>
                <a:off x="1772906" y="3190447"/>
                <a:ext cx="3077123" cy="252000"/>
              </a:xfrm>
              <a:prstGeom prst="rect">
                <a:avLst/>
              </a:prstGeom>
              <a:solidFill>
                <a:schemeClr val="bg1">
                  <a:lumMod val="9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spcBef>
                    <a:spcPts val="600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Betriebssystem</a:t>
                </a:r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DDCE086B-75AB-2516-AEEB-C04D7FE447DE}"/>
                  </a:ext>
                </a:extLst>
              </p:cNvPr>
              <p:cNvSpPr/>
              <p:nvPr/>
            </p:nvSpPr>
            <p:spPr>
              <a:xfrm>
                <a:off x="1772907" y="2604873"/>
                <a:ext cx="3077123" cy="252000"/>
              </a:xfrm>
              <a:prstGeom prst="rect">
                <a:avLst/>
              </a:prstGeom>
              <a:solidFill>
                <a:schemeClr val="bg1">
                  <a:lumMod val="9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spcBef>
                    <a:spcPts val="600"/>
                  </a:spcBef>
                </a:pPr>
                <a:r>
                  <a:rPr lang="de-DE" sz="1100" err="1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Runtimes</a:t>
                </a: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 &amp; Libraries</a:t>
                </a:r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0A2F46C8-BED7-76E3-10D3-FA339CFF871D}"/>
                  </a:ext>
                </a:extLst>
              </p:cNvPr>
              <p:cNvSpPr/>
              <p:nvPr/>
            </p:nvSpPr>
            <p:spPr>
              <a:xfrm>
                <a:off x="1772907" y="2312086"/>
                <a:ext cx="3077123" cy="252000"/>
              </a:xfrm>
              <a:prstGeom prst="rect">
                <a:avLst/>
              </a:prstGeom>
              <a:solidFill>
                <a:schemeClr val="bg1">
                  <a:lumMod val="9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spcBef>
                    <a:spcPts val="600"/>
                  </a:spcBef>
                </a:pPr>
                <a:r>
                  <a:rPr lang="de-DE" sz="110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Security &amp; Integration</a:t>
                </a:r>
              </a:p>
            </p:txBody>
          </p:sp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256791AA-012E-3C65-D696-B19878E3ADE9}"/>
                  </a:ext>
                </a:extLst>
              </p:cNvPr>
              <p:cNvSpPr/>
              <p:nvPr/>
            </p:nvSpPr>
            <p:spPr>
              <a:xfrm>
                <a:off x="1772905" y="2019299"/>
                <a:ext cx="3077123" cy="252000"/>
              </a:xfrm>
              <a:prstGeom prst="rect">
                <a:avLst/>
              </a:prstGeom>
              <a:solidFill>
                <a:schemeClr val="bg1">
                  <a:lumMod val="9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spcBef>
                    <a:spcPts val="600"/>
                  </a:spcBef>
                </a:pPr>
                <a:r>
                  <a:rPr lang="de-DE" sz="1100" dirty="0">
                    <a:solidFill>
                      <a:schemeClr val="tx1"/>
                    </a:solidFill>
                    <a:latin typeface="Gilroy" panose="00000500000000000000" pitchFamily="50" charset="0"/>
                    <a:cs typeface="Poppins" panose="00000500000000000000" pitchFamily="2" charset="0"/>
                  </a:rPr>
                  <a:t>Anwendungs-Software</a:t>
                </a:r>
              </a:p>
            </p:txBody>
          </p:sp>
        </p:grp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07179FA8-DE2D-0B10-2D76-A8C75F054A28}"/>
                </a:ext>
              </a:extLst>
            </p:cNvPr>
            <p:cNvSpPr/>
            <p:nvPr/>
          </p:nvSpPr>
          <p:spPr>
            <a:xfrm>
              <a:off x="2749757" y="2314545"/>
              <a:ext cx="1997311" cy="3781455"/>
            </a:xfrm>
            <a:prstGeom prst="rect">
              <a:avLst/>
            </a:prstGeom>
            <a:gradFill>
              <a:gsLst>
                <a:gs pos="0">
                  <a:srgbClr val="7ED878">
                    <a:alpha val="20000"/>
                  </a:srgbClr>
                </a:gs>
                <a:gs pos="100000">
                  <a:srgbClr val="42D0C6">
                    <a:alpha val="20000"/>
                  </a:srgbClr>
                </a:gs>
              </a:gsLst>
              <a:lin ang="18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</a:pPr>
              <a:endParaRPr lang="de-DE">
                <a:solidFill>
                  <a:srgbClr val="002942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705995A6-3CFF-B073-D07C-7516554B6EDD}"/>
                </a:ext>
              </a:extLst>
            </p:cNvPr>
            <p:cNvSpPr/>
            <p:nvPr/>
          </p:nvSpPr>
          <p:spPr>
            <a:xfrm>
              <a:off x="2749757" y="1691975"/>
              <a:ext cx="1997311" cy="646542"/>
            </a:xfrm>
            <a:prstGeom prst="rect">
              <a:avLst/>
            </a:prstGeom>
            <a:solidFill>
              <a:srgbClr val="42D0C6">
                <a:alpha val="38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</a:pPr>
              <a:r>
                <a:rPr lang="de-DE" sz="1400" b="1" dirty="0">
                  <a:solidFill>
                    <a:srgbClr val="002942"/>
                  </a:solidFill>
                  <a:latin typeface="Gilroy Bold" panose="00000800000000000000" pitchFamily="50" charset="0"/>
                  <a:cs typeface="Poppins" panose="00000500000000000000" pitchFamily="2" charset="0"/>
                </a:rPr>
                <a:t>Klassisches Rechenzentrum</a:t>
              </a:r>
            </a:p>
          </p:txBody>
        </p:sp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D6A21ABB-D971-BC59-B547-D59F58ABC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84767" y="4777114"/>
              <a:ext cx="878025" cy="878025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4EC9A7E8-7E51-EB9D-6C60-C6415A83F9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8116" y="4490354"/>
              <a:ext cx="878025" cy="878025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1E2A7074-41A3-5825-2B84-9C6CBA879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95597" y="3992844"/>
              <a:ext cx="878025" cy="878025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05CCBB01-8955-ADA1-5DA4-4BD301836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8722" y="3460463"/>
              <a:ext cx="878025" cy="87802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1D2AFD65-9A71-61E1-4C71-06D5AA071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4327" y="3153808"/>
              <a:ext cx="878025" cy="878025"/>
            </a:xfrm>
            <a:prstGeom prst="rect">
              <a:avLst/>
            </a:prstGeom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429D1959-FBE7-E9A1-D17C-651F823FD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7765" y="2868317"/>
              <a:ext cx="878025" cy="878025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C0ADC014-2179-1531-F5D2-D75DD7842A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4472" y="2799924"/>
              <a:ext cx="878025" cy="878025"/>
            </a:xfrm>
            <a:prstGeom prst="rect">
              <a:avLst/>
            </a:prstGeom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D28FAD1B-226A-62D8-D0F6-81FB30255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3390" y="2162028"/>
              <a:ext cx="878025" cy="878025"/>
            </a:xfrm>
            <a:prstGeom prst="rect">
              <a:avLst/>
            </a:prstGeom>
          </p:spPr>
        </p:pic>
      </p:grpSp>
      <p:sp>
        <p:nvSpPr>
          <p:cNvPr id="25" name="Sprechblase: rechteckig 24">
            <a:extLst>
              <a:ext uri="{FF2B5EF4-FFF2-40B4-BE49-F238E27FC236}">
                <a16:creationId xmlns:a16="http://schemas.microsoft.com/office/drawing/2014/main" id="{92E107C0-52AC-278F-3FA9-9FC1C243B6CA}"/>
              </a:ext>
            </a:extLst>
          </p:cNvPr>
          <p:cNvSpPr/>
          <p:nvPr/>
        </p:nvSpPr>
        <p:spPr>
          <a:xfrm>
            <a:off x="437640" y="2802589"/>
            <a:ext cx="2393170" cy="3183330"/>
          </a:xfrm>
          <a:prstGeom prst="wedgeRectCallout">
            <a:avLst>
              <a:gd name="adj1" fmla="val 56939"/>
              <a:gd name="adj2" fmla="val 10626"/>
            </a:avLst>
          </a:prstGeom>
          <a:solidFill>
            <a:schemeClr val="bg1"/>
          </a:solidFill>
          <a:ln>
            <a:solidFill>
              <a:srgbClr val="42D0C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144000" rtlCol="0" anchor="t"/>
          <a:lstStyle/>
          <a:p>
            <a:pPr marL="0" indent="0">
              <a:spcBef>
                <a:spcPts val="600"/>
              </a:spcBef>
              <a:buNone/>
            </a:pPr>
            <a:r>
              <a:rPr lang="de-DE" sz="800" kern="12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Times New Roman" panose="02020603050405020304" pitchFamily="18" charset="0"/>
                <a:cs typeface="Poppins" panose="00000500000000000000" pitchFamily="2" charset="0"/>
              </a:rPr>
              <a:t>Business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Relationship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Demand Manager, Financial Manager, IT Steering Group, Service Portfolio Manager, Service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Strategy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Anwendungssystem-Analytiker,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Availability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Capacity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Compliance Manager, Enterprise-Architekt, Information Security Manager, IT Service Continuity Manager, Risikomanager, Service Catalogue Manager, Service Design Manager, Service Level Manager, Service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Owner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(Serviceverantwortlicher), Supplier Manager, Technischer Analytiker, Anwendungsentwickler, Change Advisory Board, Change Manager,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Configuration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Emergency Change Advisory Board (ECAB), Knowledge Manager, Projekt-Manager, Release Manager, Test-Manager, 1st Level Support, 2nd Level Support, 3rd Level Support, Access Manager,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Facilities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Incident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IT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Operations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Manager, IT-Operator, Major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Incident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Team, Problem Manager, Service Request 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Fulfilment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 Group, CSI Manager, Prozess-Architekt, Prozess-</a:t>
            </a:r>
            <a:r>
              <a:rPr lang="de-DE" sz="800" dirty="0" err="1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Owner</a:t>
            </a:r>
            <a:r>
              <a:rPr lang="de-DE" sz="800" dirty="0">
                <a:solidFill>
                  <a:schemeClr val="tx1"/>
                </a:solidFill>
                <a:effectLst/>
                <a:latin typeface="Gilroy" panose="00000500000000000000" pitchFamily="50" charset="0"/>
                <a:ea typeface="Calibri" panose="020F0502020204030204" pitchFamily="34" charset="0"/>
                <a:cs typeface="Poppins" panose="00000500000000000000" pitchFamily="2" charset="0"/>
              </a:rPr>
              <a:t>.</a:t>
            </a:r>
          </a:p>
        </p:txBody>
      </p:sp>
      <p:grpSp>
        <p:nvGrpSpPr>
          <p:cNvPr id="27" name="Gruppieren 1">
            <a:extLst>
              <a:ext uri="{FF2B5EF4-FFF2-40B4-BE49-F238E27FC236}">
                <a16:creationId xmlns:a16="http://schemas.microsoft.com/office/drawing/2014/main" id="{A2DAA017-3E2B-2443-B73D-C649AB2D3A7F}"/>
              </a:ext>
            </a:extLst>
          </p:cNvPr>
          <p:cNvGrpSpPr/>
          <p:nvPr/>
        </p:nvGrpSpPr>
        <p:grpSpPr>
          <a:xfrm>
            <a:off x="6730839" y="2411498"/>
            <a:ext cx="4402457" cy="3273592"/>
            <a:chOff x="2719111" y="1076325"/>
            <a:chExt cx="6327941" cy="4705350"/>
          </a:xfrm>
        </p:grpSpPr>
        <p:grpSp>
          <p:nvGrpSpPr>
            <p:cNvPr id="28" name="Gruppieren 5">
              <a:extLst>
                <a:ext uri="{FF2B5EF4-FFF2-40B4-BE49-F238E27FC236}">
                  <a16:creationId xmlns:a16="http://schemas.microsoft.com/office/drawing/2014/main" id="{F34E1481-8AB1-6037-EBC1-82B455FA7210}"/>
                </a:ext>
              </a:extLst>
            </p:cNvPr>
            <p:cNvGrpSpPr/>
            <p:nvPr/>
          </p:nvGrpSpPr>
          <p:grpSpPr>
            <a:xfrm>
              <a:off x="3998973" y="3482269"/>
              <a:ext cx="4055491" cy="2299406"/>
              <a:chOff x="3657492" y="1978105"/>
              <a:chExt cx="3924015" cy="2224861"/>
            </a:xfrm>
          </p:grpSpPr>
          <p:pic>
            <p:nvPicPr>
              <p:cNvPr id="49" name="Grafik 15">
                <a:extLst>
                  <a:ext uri="{FF2B5EF4-FFF2-40B4-BE49-F238E27FC236}">
                    <a16:creationId xmlns:a16="http://schemas.microsoft.com/office/drawing/2014/main" id="{4C2C117B-E75A-C5C0-04FF-793F994951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15825" y="2114350"/>
                <a:ext cx="1913836" cy="1913834"/>
              </a:xfrm>
              <a:prstGeom prst="rect">
                <a:avLst/>
              </a:prstGeom>
            </p:spPr>
          </p:pic>
          <p:grpSp>
            <p:nvGrpSpPr>
              <p:cNvPr id="50" name="Gruppieren 16">
                <a:extLst>
                  <a:ext uri="{FF2B5EF4-FFF2-40B4-BE49-F238E27FC236}">
                    <a16:creationId xmlns:a16="http://schemas.microsoft.com/office/drawing/2014/main" id="{A96B3A2D-A2BE-BACC-D64A-CF4839F2F7EB}"/>
                  </a:ext>
                </a:extLst>
              </p:cNvPr>
              <p:cNvGrpSpPr/>
              <p:nvPr/>
            </p:nvGrpSpPr>
            <p:grpSpPr>
              <a:xfrm>
                <a:off x="3657492" y="1978105"/>
                <a:ext cx="3924015" cy="2224861"/>
                <a:chOff x="8057564" y="4253246"/>
                <a:chExt cx="3200653" cy="1814725"/>
              </a:xfrm>
            </p:grpSpPr>
            <p:sp>
              <p:nvSpPr>
                <p:cNvPr id="51" name="Freihandform: Form 17">
                  <a:extLst>
                    <a:ext uri="{FF2B5EF4-FFF2-40B4-BE49-F238E27FC236}">
                      <a16:creationId xmlns:a16="http://schemas.microsoft.com/office/drawing/2014/main" id="{8242D6B4-A3FF-52DD-A2B8-5E09CA30026A}"/>
                    </a:ext>
                  </a:extLst>
                </p:cNvPr>
                <p:cNvSpPr/>
                <p:nvPr/>
              </p:nvSpPr>
              <p:spPr>
                <a:xfrm>
                  <a:off x="8057564" y="4253246"/>
                  <a:ext cx="3200653" cy="1814725"/>
                </a:xfrm>
                <a:custGeom>
                  <a:avLst/>
                  <a:gdLst>
                    <a:gd name="connsiteX0" fmla="*/ 1095420 w 1731130"/>
                    <a:gd name="connsiteY0" fmla="*/ 0 h 981526"/>
                    <a:gd name="connsiteX1" fmla="*/ 1486136 w 1731130"/>
                    <a:gd name="connsiteY1" fmla="*/ 318442 h 981526"/>
                    <a:gd name="connsiteX2" fmla="*/ 1493086 w 1731130"/>
                    <a:gd name="connsiteY2" fmla="*/ 387389 h 981526"/>
                    <a:gd name="connsiteX3" fmla="*/ 1547658 w 1731130"/>
                    <a:gd name="connsiteY3" fmla="*/ 404329 h 981526"/>
                    <a:gd name="connsiteX4" fmla="*/ 1731130 w 1731130"/>
                    <a:gd name="connsiteY4" fmla="*/ 681124 h 981526"/>
                    <a:gd name="connsiteX5" fmla="*/ 1491270 w 1731130"/>
                    <a:gd name="connsiteY5" fmla="*/ 975423 h 981526"/>
                    <a:gd name="connsiteX6" fmla="*/ 1444610 w 1731130"/>
                    <a:gd name="connsiteY6" fmla="*/ 980127 h 981526"/>
                    <a:gd name="connsiteX7" fmla="*/ 1444610 w 1731130"/>
                    <a:gd name="connsiteY7" fmla="*/ 981525 h 981526"/>
                    <a:gd name="connsiteX8" fmla="*/ 1430738 w 1731130"/>
                    <a:gd name="connsiteY8" fmla="*/ 981525 h 981526"/>
                    <a:gd name="connsiteX9" fmla="*/ 1430728 w 1731130"/>
                    <a:gd name="connsiteY9" fmla="*/ 981526 h 981526"/>
                    <a:gd name="connsiteX10" fmla="*/ 1430722 w 1731130"/>
                    <a:gd name="connsiteY10" fmla="*/ 981525 h 981526"/>
                    <a:gd name="connsiteX11" fmla="*/ 301720 w 1731130"/>
                    <a:gd name="connsiteY11" fmla="*/ 981525 h 981526"/>
                    <a:gd name="connsiteX12" fmla="*/ 301720 w 1731130"/>
                    <a:gd name="connsiteY12" fmla="*/ 981327 h 981526"/>
                    <a:gd name="connsiteX13" fmla="*/ 300402 w 1731130"/>
                    <a:gd name="connsiteY13" fmla="*/ 981526 h 981526"/>
                    <a:gd name="connsiteX14" fmla="*/ 0 w 1731130"/>
                    <a:gd name="connsiteY14" fmla="*/ 681124 h 981526"/>
                    <a:gd name="connsiteX15" fmla="*/ 300402 w 1731130"/>
                    <a:gd name="connsiteY15" fmla="*/ 380722 h 981526"/>
                    <a:gd name="connsiteX16" fmla="*/ 360943 w 1731130"/>
                    <a:gd name="connsiteY16" fmla="*/ 386825 h 981526"/>
                    <a:gd name="connsiteX17" fmla="*/ 383099 w 1731130"/>
                    <a:gd name="connsiteY17" fmla="*/ 393703 h 981526"/>
                    <a:gd name="connsiteX18" fmla="*/ 388953 w 1731130"/>
                    <a:gd name="connsiteY18" fmla="*/ 374843 h 981526"/>
                    <a:gd name="connsiteX19" fmla="*/ 665747 w 1731130"/>
                    <a:gd name="connsiteY19" fmla="*/ 191371 h 981526"/>
                    <a:gd name="connsiteX20" fmla="*/ 726288 w 1731130"/>
                    <a:gd name="connsiteY20" fmla="*/ 197474 h 981526"/>
                    <a:gd name="connsiteX21" fmla="*/ 749122 w 1731130"/>
                    <a:gd name="connsiteY21" fmla="*/ 204562 h 981526"/>
                    <a:gd name="connsiteX22" fmla="*/ 764714 w 1731130"/>
                    <a:gd name="connsiteY22" fmla="*/ 175835 h 981526"/>
                    <a:gd name="connsiteX23" fmla="*/ 1095420 w 1731130"/>
                    <a:gd name="connsiteY23" fmla="*/ 0 h 981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731130" h="981526">
                      <a:moveTo>
                        <a:pt x="1095420" y="0"/>
                      </a:moveTo>
                      <a:cubicBezTo>
                        <a:pt x="1288149" y="0"/>
                        <a:pt x="1448947" y="136708"/>
                        <a:pt x="1486136" y="318442"/>
                      </a:cubicBezTo>
                      <a:lnTo>
                        <a:pt x="1493086" y="387389"/>
                      </a:lnTo>
                      <a:lnTo>
                        <a:pt x="1547658" y="404329"/>
                      </a:lnTo>
                      <a:cubicBezTo>
                        <a:pt x="1655477" y="449933"/>
                        <a:pt x="1731130" y="556694"/>
                        <a:pt x="1731130" y="681124"/>
                      </a:cubicBezTo>
                      <a:cubicBezTo>
                        <a:pt x="1731130" y="826293"/>
                        <a:pt x="1628158" y="947412"/>
                        <a:pt x="1491270" y="975423"/>
                      </a:cubicBezTo>
                      <a:lnTo>
                        <a:pt x="1444610" y="980127"/>
                      </a:lnTo>
                      <a:lnTo>
                        <a:pt x="1444610" y="981525"/>
                      </a:lnTo>
                      <a:lnTo>
                        <a:pt x="1430738" y="981525"/>
                      </a:lnTo>
                      <a:lnTo>
                        <a:pt x="1430728" y="981526"/>
                      </a:lnTo>
                      <a:lnTo>
                        <a:pt x="1430722" y="981525"/>
                      </a:lnTo>
                      <a:lnTo>
                        <a:pt x="301720" y="981525"/>
                      </a:lnTo>
                      <a:lnTo>
                        <a:pt x="301720" y="981327"/>
                      </a:lnTo>
                      <a:lnTo>
                        <a:pt x="300402" y="981526"/>
                      </a:lnTo>
                      <a:cubicBezTo>
                        <a:pt x="134495" y="981526"/>
                        <a:pt x="0" y="847031"/>
                        <a:pt x="0" y="681124"/>
                      </a:cubicBezTo>
                      <a:cubicBezTo>
                        <a:pt x="0" y="515217"/>
                        <a:pt x="134495" y="380722"/>
                        <a:pt x="300402" y="380722"/>
                      </a:cubicBezTo>
                      <a:cubicBezTo>
                        <a:pt x="321140" y="380722"/>
                        <a:pt x="341388" y="382824"/>
                        <a:pt x="360943" y="386825"/>
                      </a:cubicBezTo>
                      <a:lnTo>
                        <a:pt x="383099" y="393703"/>
                      </a:lnTo>
                      <a:lnTo>
                        <a:pt x="388953" y="374843"/>
                      </a:lnTo>
                      <a:cubicBezTo>
                        <a:pt x="434556" y="267025"/>
                        <a:pt x="541317" y="191371"/>
                        <a:pt x="665747" y="191371"/>
                      </a:cubicBezTo>
                      <a:cubicBezTo>
                        <a:pt x="686485" y="191371"/>
                        <a:pt x="706733" y="193473"/>
                        <a:pt x="726288" y="197474"/>
                      </a:cubicBezTo>
                      <a:lnTo>
                        <a:pt x="749122" y="204562"/>
                      </a:lnTo>
                      <a:lnTo>
                        <a:pt x="764714" y="175835"/>
                      </a:lnTo>
                      <a:cubicBezTo>
                        <a:pt x="836385" y="69749"/>
                        <a:pt x="957757" y="0"/>
                        <a:pt x="10954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ED878">
                        <a:alpha val="38000"/>
                      </a:srgbClr>
                    </a:gs>
                    <a:gs pos="100000">
                      <a:srgbClr val="42D0C6"/>
                    </a:gs>
                  </a:gsLst>
                  <a:lin ang="4200000" scaled="0"/>
                </a:gra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>
                    <a:spcBef>
                      <a:spcPts val="600"/>
                    </a:spcBef>
                  </a:pPr>
                  <a:endParaRPr lang="de-DE" sz="1600">
                    <a:solidFill>
                      <a:schemeClr val="bg1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2" name="Textfeld 18">
                  <a:extLst>
                    <a:ext uri="{FF2B5EF4-FFF2-40B4-BE49-F238E27FC236}">
                      <a16:creationId xmlns:a16="http://schemas.microsoft.com/office/drawing/2014/main" id="{F97F5E86-B421-BABE-7317-7FA3A3FF0AB8}"/>
                    </a:ext>
                  </a:extLst>
                </p:cNvPr>
                <p:cNvSpPr txBox="1"/>
                <p:nvPr/>
              </p:nvSpPr>
              <p:spPr>
                <a:xfrm>
                  <a:off x="9319594" y="5598518"/>
                  <a:ext cx="1015049" cy="45388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de-DE" sz="2000" dirty="0">
                      <a:latin typeface="Gilroy Bold" panose="00000800000000000000" pitchFamily="50" charset="0"/>
                    </a:rPr>
                    <a:t>Cloud</a:t>
                  </a:r>
                </a:p>
              </p:txBody>
            </p:sp>
            <p:pic>
              <p:nvPicPr>
                <p:cNvPr id="53" name="Grafik 19">
                  <a:extLst>
                    <a:ext uri="{FF2B5EF4-FFF2-40B4-BE49-F238E27FC236}">
                      <a16:creationId xmlns:a16="http://schemas.microsoft.com/office/drawing/2014/main" id="{428F0007-4FDC-E2E7-3239-EE17B20E40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38986" y="5087793"/>
                  <a:ext cx="602156" cy="602156"/>
                </a:xfrm>
                <a:prstGeom prst="rect">
                  <a:avLst/>
                </a:prstGeom>
              </p:spPr>
            </p:pic>
            <p:pic>
              <p:nvPicPr>
                <p:cNvPr id="54" name="Grafik 20">
                  <a:extLst>
                    <a:ext uri="{FF2B5EF4-FFF2-40B4-BE49-F238E27FC236}">
                      <a16:creationId xmlns:a16="http://schemas.microsoft.com/office/drawing/2014/main" id="{FFAB4771-351E-FC8F-04F9-6A3DFCEDBE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02503" y="4703908"/>
                  <a:ext cx="602156" cy="602156"/>
                </a:xfrm>
                <a:prstGeom prst="rect">
                  <a:avLst/>
                </a:prstGeom>
              </p:spPr>
            </p:pic>
            <p:pic>
              <p:nvPicPr>
                <p:cNvPr id="55" name="Grafik 21">
                  <a:extLst>
                    <a:ext uri="{FF2B5EF4-FFF2-40B4-BE49-F238E27FC236}">
                      <a16:creationId xmlns:a16="http://schemas.microsoft.com/office/drawing/2014/main" id="{E03072AF-8566-20DE-2416-6672E4C3C2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495352" y="5087793"/>
                  <a:ext cx="602156" cy="602156"/>
                </a:xfrm>
                <a:prstGeom prst="rect">
                  <a:avLst/>
                </a:prstGeom>
              </p:spPr>
            </p:pic>
          </p:grpSp>
        </p:grpSp>
        <p:pic>
          <p:nvPicPr>
            <p:cNvPr id="30" name="Grafik 8">
              <a:extLst>
                <a:ext uri="{FF2B5EF4-FFF2-40B4-BE49-F238E27FC236}">
                  <a16:creationId xmlns:a16="http://schemas.microsoft.com/office/drawing/2014/main" id="{E498A5B7-04C0-6763-B00D-2079943A3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450" t="12851" r="29450" b="12851"/>
            <a:stretch/>
          </p:blipFill>
          <p:spPr>
            <a:xfrm>
              <a:off x="2719111" y="1076325"/>
              <a:ext cx="1026013" cy="1854817"/>
            </a:xfrm>
            <a:prstGeom prst="rect">
              <a:avLst/>
            </a:prstGeom>
          </p:spPr>
        </p:pic>
        <p:sp>
          <p:nvSpPr>
            <p:cNvPr id="31" name="Rechteck 9">
              <a:extLst>
                <a:ext uri="{FF2B5EF4-FFF2-40B4-BE49-F238E27FC236}">
                  <a16:creationId xmlns:a16="http://schemas.microsoft.com/office/drawing/2014/main" id="{813B348A-A06F-A3FE-AC13-3615209EA41D}"/>
                </a:ext>
              </a:extLst>
            </p:cNvPr>
            <p:cNvSpPr/>
            <p:nvPr/>
          </p:nvSpPr>
          <p:spPr>
            <a:xfrm>
              <a:off x="5199367" y="3746702"/>
              <a:ext cx="827350" cy="306593"/>
            </a:xfrm>
            <a:prstGeom prst="rect">
              <a:avLst/>
            </a:prstGeom>
            <a:solidFill>
              <a:srgbClr val="42D0C6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>
                  <a:latin typeface="Gilroy" panose="00000500000000000000" pitchFamily="50" charset="0"/>
                </a:rPr>
                <a:t>GUI</a:t>
              </a:r>
            </a:p>
          </p:txBody>
        </p:sp>
        <p:sp>
          <p:nvSpPr>
            <p:cNvPr id="32" name="Rechteck 10">
              <a:extLst>
                <a:ext uri="{FF2B5EF4-FFF2-40B4-BE49-F238E27FC236}">
                  <a16:creationId xmlns:a16="http://schemas.microsoft.com/office/drawing/2014/main" id="{C6F47000-B2F6-D766-AFB0-8209AC9B948C}"/>
                </a:ext>
              </a:extLst>
            </p:cNvPr>
            <p:cNvSpPr/>
            <p:nvPr/>
          </p:nvSpPr>
          <p:spPr>
            <a:xfrm>
              <a:off x="6128409" y="3328973"/>
              <a:ext cx="827350" cy="306593"/>
            </a:xfrm>
            <a:prstGeom prst="rect">
              <a:avLst/>
            </a:prstGeom>
            <a:solidFill>
              <a:srgbClr val="42D0C6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>
                  <a:latin typeface="Gilroy" panose="00000500000000000000" pitchFamily="50" charset="0"/>
                </a:rPr>
                <a:t>API</a:t>
              </a:r>
            </a:p>
          </p:txBody>
        </p:sp>
        <p:cxnSp>
          <p:nvCxnSpPr>
            <p:cNvPr id="33" name="Verbinder: gekrümmt 11">
              <a:extLst>
                <a:ext uri="{FF2B5EF4-FFF2-40B4-BE49-F238E27FC236}">
                  <a16:creationId xmlns:a16="http://schemas.microsoft.com/office/drawing/2014/main" id="{47446580-9528-1996-40F8-9DBC60E07BF9}"/>
                </a:ext>
              </a:extLst>
            </p:cNvPr>
            <p:cNvCxnSpPr>
              <a:cxnSpLocks/>
              <a:stCxn id="30" idx="3"/>
              <a:endCxn id="31" idx="0"/>
            </p:cNvCxnSpPr>
            <p:nvPr/>
          </p:nvCxnSpPr>
          <p:spPr>
            <a:xfrm>
              <a:off x="3745124" y="2003733"/>
              <a:ext cx="1867919" cy="1742969"/>
            </a:xfrm>
            <a:prstGeom prst="curvedConnector2">
              <a:avLst/>
            </a:prstGeom>
            <a:ln w="38100">
              <a:solidFill>
                <a:srgbClr val="42D0C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Verbinder: gekrümmt 12">
              <a:extLst>
                <a:ext uri="{FF2B5EF4-FFF2-40B4-BE49-F238E27FC236}">
                  <a16:creationId xmlns:a16="http://schemas.microsoft.com/office/drawing/2014/main" id="{AA8D7EA1-4680-68B9-FB27-B6673979AA2F}"/>
                </a:ext>
              </a:extLst>
            </p:cNvPr>
            <p:cNvCxnSpPr>
              <a:cxnSpLocks/>
              <a:endCxn id="32" idx="0"/>
            </p:cNvCxnSpPr>
            <p:nvPr/>
          </p:nvCxnSpPr>
          <p:spPr>
            <a:xfrm rot="10800000" flipV="1">
              <a:off x="6542084" y="2441924"/>
              <a:ext cx="1472013" cy="887048"/>
            </a:xfrm>
            <a:prstGeom prst="curvedConnector2">
              <a:avLst/>
            </a:prstGeom>
            <a:ln w="38100">
              <a:solidFill>
                <a:srgbClr val="42D0C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reihandform: Form 23">
              <a:extLst>
                <a:ext uri="{FF2B5EF4-FFF2-40B4-BE49-F238E27FC236}">
                  <a16:creationId xmlns:a16="http://schemas.microsoft.com/office/drawing/2014/main" id="{F702B328-48CA-C2C5-66FE-F43253B71729}"/>
                </a:ext>
              </a:extLst>
            </p:cNvPr>
            <p:cNvSpPr/>
            <p:nvPr/>
          </p:nvSpPr>
          <p:spPr>
            <a:xfrm>
              <a:off x="8243912" y="2629967"/>
              <a:ext cx="779963" cy="25007"/>
            </a:xfrm>
            <a:custGeom>
              <a:avLst/>
              <a:gdLst>
                <a:gd name="connsiteX0" fmla="*/ 0 w 641080"/>
                <a:gd name="connsiteY0" fmla="*/ 20174 h 20554"/>
                <a:gd name="connsiteX1" fmla="*/ 640690 w 641080"/>
                <a:gd name="connsiteY1" fmla="*/ 20555 h 20554"/>
                <a:gd name="connsiteX2" fmla="*/ 641080 w 641080"/>
                <a:gd name="connsiteY2" fmla="*/ 20174 h 20554"/>
                <a:gd name="connsiteX3" fmla="*/ 641080 w 641080"/>
                <a:gd name="connsiteY3" fmla="*/ 381 h 20554"/>
                <a:gd name="connsiteX4" fmla="*/ 381 w 641080"/>
                <a:gd name="connsiteY4" fmla="*/ 0 h 20554"/>
                <a:gd name="connsiteX5" fmla="*/ 0 w 641080"/>
                <a:gd name="connsiteY5" fmla="*/ 20174 h 2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1080" h="20554">
                  <a:moveTo>
                    <a:pt x="0" y="20174"/>
                  </a:moveTo>
                  <a:lnTo>
                    <a:pt x="640690" y="20555"/>
                  </a:lnTo>
                  <a:cubicBezTo>
                    <a:pt x="640890" y="20555"/>
                    <a:pt x="641080" y="20355"/>
                    <a:pt x="641080" y="20174"/>
                  </a:cubicBezTo>
                  <a:lnTo>
                    <a:pt x="641080" y="381"/>
                  </a:lnTo>
                  <a:lnTo>
                    <a:pt x="381" y="0"/>
                  </a:lnTo>
                  <a:lnTo>
                    <a:pt x="0" y="20174"/>
                  </a:lnTo>
                  <a:close/>
                </a:path>
              </a:pathLst>
            </a:custGeom>
            <a:solidFill>
              <a:srgbClr val="42D0C6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7" name="Freihandform: Form 24">
              <a:extLst>
                <a:ext uri="{FF2B5EF4-FFF2-40B4-BE49-F238E27FC236}">
                  <a16:creationId xmlns:a16="http://schemas.microsoft.com/office/drawing/2014/main" id="{66176D55-31C7-DC3E-D893-C93F18E79AD7}"/>
                </a:ext>
              </a:extLst>
            </p:cNvPr>
            <p:cNvSpPr/>
            <p:nvPr/>
          </p:nvSpPr>
          <p:spPr>
            <a:xfrm>
              <a:off x="8470746" y="1881989"/>
              <a:ext cx="313399" cy="287753"/>
            </a:xfrm>
            <a:custGeom>
              <a:avLst/>
              <a:gdLst>
                <a:gd name="connsiteX0" fmla="*/ 257451 w 257594"/>
                <a:gd name="connsiteY0" fmla="*/ 37405 h 236515"/>
                <a:gd name="connsiteX1" fmla="*/ 257394 w 257594"/>
                <a:gd name="connsiteY1" fmla="*/ 36671 h 236515"/>
                <a:gd name="connsiteX2" fmla="*/ 256423 w 257594"/>
                <a:gd name="connsiteY2" fmla="*/ 25632 h 236515"/>
                <a:gd name="connsiteX3" fmla="*/ 238201 w 257594"/>
                <a:gd name="connsiteY3" fmla="*/ 35452 h 236515"/>
                <a:gd name="connsiteX4" fmla="*/ 227400 w 257594"/>
                <a:gd name="connsiteY4" fmla="*/ 35452 h 236515"/>
                <a:gd name="connsiteX5" fmla="*/ 198139 w 257594"/>
                <a:gd name="connsiteY5" fmla="*/ 0 h 236515"/>
                <a:gd name="connsiteX6" fmla="*/ 168878 w 257594"/>
                <a:gd name="connsiteY6" fmla="*/ 35452 h 236515"/>
                <a:gd name="connsiteX7" fmla="*/ 158077 w 257594"/>
                <a:gd name="connsiteY7" fmla="*/ 35452 h 236515"/>
                <a:gd name="connsiteX8" fmla="*/ 128816 w 257594"/>
                <a:gd name="connsiteY8" fmla="*/ 0 h 236515"/>
                <a:gd name="connsiteX9" fmla="*/ 99498 w 257594"/>
                <a:gd name="connsiteY9" fmla="*/ 35452 h 236515"/>
                <a:gd name="connsiteX10" fmla="*/ 88754 w 257594"/>
                <a:gd name="connsiteY10" fmla="*/ 35452 h 236515"/>
                <a:gd name="connsiteX11" fmla="*/ 59493 w 257594"/>
                <a:gd name="connsiteY11" fmla="*/ 181 h 236515"/>
                <a:gd name="connsiteX12" fmla="*/ 30175 w 257594"/>
                <a:gd name="connsiteY12" fmla="*/ 35452 h 236515"/>
                <a:gd name="connsiteX13" fmla="*/ 19374 w 257594"/>
                <a:gd name="connsiteY13" fmla="*/ 35452 h 236515"/>
                <a:gd name="connsiteX14" fmla="*/ 1172 w 257594"/>
                <a:gd name="connsiteY14" fmla="*/ 25622 h 236515"/>
                <a:gd name="connsiteX15" fmla="*/ 400 w 257594"/>
                <a:gd name="connsiteY15" fmla="*/ 30909 h 236515"/>
                <a:gd name="connsiteX16" fmla="*/ 0 w 257594"/>
                <a:gd name="connsiteY16" fmla="*/ 40319 h 236515"/>
                <a:gd name="connsiteX17" fmla="*/ 0 w 257594"/>
                <a:gd name="connsiteY17" fmla="*/ 236515 h 236515"/>
                <a:gd name="connsiteX18" fmla="*/ 257594 w 257594"/>
                <a:gd name="connsiteY18" fmla="*/ 236515 h 236515"/>
                <a:gd name="connsiteX19" fmla="*/ 257594 w 257594"/>
                <a:gd name="connsiteY19" fmla="*/ 40310 h 236515"/>
                <a:gd name="connsiteX20" fmla="*/ 257451 w 257594"/>
                <a:gd name="connsiteY20" fmla="*/ 37405 h 236515"/>
                <a:gd name="connsiteX21" fmla="*/ 181537 w 257594"/>
                <a:gd name="connsiteY21" fmla="*/ 203787 h 236515"/>
                <a:gd name="connsiteX22" fmla="*/ 127397 w 257594"/>
                <a:gd name="connsiteY22" fmla="*/ 160382 h 236515"/>
                <a:gd name="connsiteX23" fmla="*/ 73257 w 257594"/>
                <a:gd name="connsiteY23" fmla="*/ 203787 h 236515"/>
                <a:gd name="connsiteX24" fmla="*/ 17736 w 257594"/>
                <a:gd name="connsiteY24" fmla="*/ 148276 h 236515"/>
                <a:gd name="connsiteX25" fmla="*/ 73257 w 257594"/>
                <a:gd name="connsiteY25" fmla="*/ 92764 h 236515"/>
                <a:gd name="connsiteX26" fmla="*/ 127397 w 257594"/>
                <a:gd name="connsiteY26" fmla="*/ 136169 h 236515"/>
                <a:gd name="connsiteX27" fmla="*/ 181537 w 257594"/>
                <a:gd name="connsiteY27" fmla="*/ 92764 h 236515"/>
                <a:gd name="connsiteX28" fmla="*/ 237049 w 257594"/>
                <a:gd name="connsiteY28" fmla="*/ 148276 h 236515"/>
                <a:gd name="connsiteX29" fmla="*/ 181537 w 257594"/>
                <a:gd name="connsiteY29" fmla="*/ 203787 h 23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57594" h="236515">
                  <a:moveTo>
                    <a:pt x="257451" y="37405"/>
                  </a:moveTo>
                  <a:lnTo>
                    <a:pt x="257394" y="36671"/>
                  </a:lnTo>
                  <a:cubicBezTo>
                    <a:pt x="257289" y="33033"/>
                    <a:pt x="256918" y="29337"/>
                    <a:pt x="256423" y="25632"/>
                  </a:cubicBezTo>
                  <a:cubicBezTo>
                    <a:pt x="251317" y="31766"/>
                    <a:pt x="245031" y="35452"/>
                    <a:pt x="238201" y="35452"/>
                  </a:cubicBezTo>
                  <a:lnTo>
                    <a:pt x="227400" y="35452"/>
                  </a:lnTo>
                  <a:cubicBezTo>
                    <a:pt x="213560" y="35452"/>
                    <a:pt x="201778" y="20393"/>
                    <a:pt x="198139" y="0"/>
                  </a:cubicBezTo>
                  <a:cubicBezTo>
                    <a:pt x="194500" y="20393"/>
                    <a:pt x="182718" y="35452"/>
                    <a:pt x="168878" y="35452"/>
                  </a:cubicBezTo>
                  <a:lnTo>
                    <a:pt x="158077" y="35452"/>
                  </a:lnTo>
                  <a:cubicBezTo>
                    <a:pt x="144237" y="35452"/>
                    <a:pt x="132455" y="20393"/>
                    <a:pt x="128816" y="0"/>
                  </a:cubicBezTo>
                  <a:cubicBezTo>
                    <a:pt x="125178" y="20393"/>
                    <a:pt x="113395" y="35452"/>
                    <a:pt x="99498" y="35452"/>
                  </a:cubicBezTo>
                  <a:lnTo>
                    <a:pt x="88754" y="35452"/>
                  </a:lnTo>
                  <a:cubicBezTo>
                    <a:pt x="74914" y="35452"/>
                    <a:pt x="63132" y="20517"/>
                    <a:pt x="59493" y="181"/>
                  </a:cubicBezTo>
                  <a:cubicBezTo>
                    <a:pt x="55788" y="20517"/>
                    <a:pt x="44015" y="35452"/>
                    <a:pt x="30175" y="35452"/>
                  </a:cubicBezTo>
                  <a:lnTo>
                    <a:pt x="19374" y="35452"/>
                  </a:lnTo>
                  <a:cubicBezTo>
                    <a:pt x="12563" y="35452"/>
                    <a:pt x="6258" y="31756"/>
                    <a:pt x="1172" y="25622"/>
                  </a:cubicBezTo>
                  <a:cubicBezTo>
                    <a:pt x="933" y="27375"/>
                    <a:pt x="543" y="29166"/>
                    <a:pt x="400" y="30909"/>
                  </a:cubicBezTo>
                  <a:cubicBezTo>
                    <a:pt x="114" y="34004"/>
                    <a:pt x="0" y="37128"/>
                    <a:pt x="0" y="40319"/>
                  </a:cubicBezTo>
                  <a:lnTo>
                    <a:pt x="0" y="236515"/>
                  </a:lnTo>
                  <a:lnTo>
                    <a:pt x="257594" y="236515"/>
                  </a:lnTo>
                  <a:lnTo>
                    <a:pt x="257594" y="40310"/>
                  </a:lnTo>
                  <a:cubicBezTo>
                    <a:pt x="257566" y="39338"/>
                    <a:pt x="257585" y="38376"/>
                    <a:pt x="257451" y="37405"/>
                  </a:cubicBezTo>
                  <a:close/>
                  <a:moveTo>
                    <a:pt x="181537" y="203787"/>
                  </a:moveTo>
                  <a:cubicBezTo>
                    <a:pt x="155086" y="203787"/>
                    <a:pt x="132940" y="185185"/>
                    <a:pt x="127397" y="160382"/>
                  </a:cubicBezTo>
                  <a:cubicBezTo>
                    <a:pt x="121853" y="185185"/>
                    <a:pt x="99708" y="203787"/>
                    <a:pt x="73257" y="203787"/>
                  </a:cubicBezTo>
                  <a:cubicBezTo>
                    <a:pt x="42643" y="203787"/>
                    <a:pt x="17736" y="178889"/>
                    <a:pt x="17736" y="148276"/>
                  </a:cubicBezTo>
                  <a:cubicBezTo>
                    <a:pt x="17736" y="117662"/>
                    <a:pt x="42643" y="92764"/>
                    <a:pt x="73257" y="92764"/>
                  </a:cubicBezTo>
                  <a:cubicBezTo>
                    <a:pt x="99708" y="92764"/>
                    <a:pt x="121853" y="111366"/>
                    <a:pt x="127397" y="136169"/>
                  </a:cubicBezTo>
                  <a:cubicBezTo>
                    <a:pt x="132940" y="111366"/>
                    <a:pt x="155086" y="92764"/>
                    <a:pt x="181537" y="92764"/>
                  </a:cubicBezTo>
                  <a:cubicBezTo>
                    <a:pt x="212141" y="92764"/>
                    <a:pt x="237049" y="117662"/>
                    <a:pt x="237049" y="148276"/>
                  </a:cubicBezTo>
                  <a:cubicBezTo>
                    <a:pt x="237049" y="178889"/>
                    <a:pt x="212141" y="203787"/>
                    <a:pt x="181537" y="203787"/>
                  </a:cubicBezTo>
                  <a:close/>
                </a:path>
              </a:pathLst>
            </a:custGeom>
            <a:noFill/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8" name="Freihandform: Form 25">
              <a:extLst>
                <a:ext uri="{FF2B5EF4-FFF2-40B4-BE49-F238E27FC236}">
                  <a16:creationId xmlns:a16="http://schemas.microsoft.com/office/drawing/2014/main" id="{7D53CFA7-F881-3974-A47A-C3B1F7CFCE92}"/>
                </a:ext>
              </a:extLst>
            </p:cNvPr>
            <p:cNvSpPr/>
            <p:nvPr/>
          </p:nvSpPr>
          <p:spPr>
            <a:xfrm>
              <a:off x="8655269" y="2026045"/>
              <a:ext cx="72682" cy="72682"/>
            </a:xfrm>
            <a:custGeom>
              <a:avLst/>
              <a:gdLst>
                <a:gd name="connsiteX0" fmla="*/ 59741 w 59740"/>
                <a:gd name="connsiteY0" fmla="*/ 29870 h 59740"/>
                <a:gd name="connsiteX1" fmla="*/ 29870 w 59740"/>
                <a:gd name="connsiteY1" fmla="*/ 59741 h 59740"/>
                <a:gd name="connsiteX2" fmla="*/ 0 w 59740"/>
                <a:gd name="connsiteY2" fmla="*/ 29870 h 59740"/>
                <a:gd name="connsiteX3" fmla="*/ 29870 w 59740"/>
                <a:gd name="connsiteY3" fmla="*/ 0 h 59740"/>
                <a:gd name="connsiteX4" fmla="*/ 59741 w 59740"/>
                <a:gd name="connsiteY4" fmla="*/ 29870 h 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40" h="59740">
                  <a:moveTo>
                    <a:pt x="59741" y="29870"/>
                  </a:moveTo>
                  <a:cubicBezTo>
                    <a:pt x="59741" y="46367"/>
                    <a:pt x="46367" y="59741"/>
                    <a:pt x="29870" y="59741"/>
                  </a:cubicBezTo>
                  <a:cubicBezTo>
                    <a:pt x="13373" y="59741"/>
                    <a:pt x="0" y="46367"/>
                    <a:pt x="0" y="29870"/>
                  </a:cubicBezTo>
                  <a:cubicBezTo>
                    <a:pt x="0" y="13373"/>
                    <a:pt x="13373" y="0"/>
                    <a:pt x="29870" y="0"/>
                  </a:cubicBezTo>
                  <a:cubicBezTo>
                    <a:pt x="46367" y="0"/>
                    <a:pt x="59741" y="13373"/>
                    <a:pt x="59741" y="29870"/>
                  </a:cubicBezTo>
                  <a:close/>
                </a:path>
              </a:pathLst>
            </a:custGeom>
            <a:noFill/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9" name="Freihandform: Form 26">
              <a:extLst>
                <a:ext uri="{FF2B5EF4-FFF2-40B4-BE49-F238E27FC236}">
                  <a16:creationId xmlns:a16="http://schemas.microsoft.com/office/drawing/2014/main" id="{3E7B8DC6-7FC7-2CA0-1212-626E604B5834}"/>
                </a:ext>
              </a:extLst>
            </p:cNvPr>
            <p:cNvSpPr/>
            <p:nvPr/>
          </p:nvSpPr>
          <p:spPr>
            <a:xfrm>
              <a:off x="8523531" y="2026056"/>
              <a:ext cx="72671" cy="72671"/>
            </a:xfrm>
            <a:custGeom>
              <a:avLst/>
              <a:gdLst>
                <a:gd name="connsiteX0" fmla="*/ 29870 w 59731"/>
                <a:gd name="connsiteY0" fmla="*/ 0 h 59731"/>
                <a:gd name="connsiteX1" fmla="*/ 0 w 59731"/>
                <a:gd name="connsiteY1" fmla="*/ 29870 h 59731"/>
                <a:gd name="connsiteX2" fmla="*/ 29870 w 59731"/>
                <a:gd name="connsiteY2" fmla="*/ 59731 h 59731"/>
                <a:gd name="connsiteX3" fmla="*/ 59731 w 59731"/>
                <a:gd name="connsiteY3" fmla="*/ 29870 h 59731"/>
                <a:gd name="connsiteX4" fmla="*/ 29870 w 59731"/>
                <a:gd name="connsiteY4" fmla="*/ 0 h 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31" h="59731">
                  <a:moveTo>
                    <a:pt x="29870" y="0"/>
                  </a:moveTo>
                  <a:cubicBezTo>
                    <a:pt x="13402" y="0"/>
                    <a:pt x="0" y="13402"/>
                    <a:pt x="0" y="29870"/>
                  </a:cubicBezTo>
                  <a:cubicBezTo>
                    <a:pt x="0" y="46339"/>
                    <a:pt x="13402" y="59731"/>
                    <a:pt x="29870" y="59731"/>
                  </a:cubicBezTo>
                  <a:cubicBezTo>
                    <a:pt x="46339" y="59731"/>
                    <a:pt x="59731" y="46339"/>
                    <a:pt x="59731" y="29870"/>
                  </a:cubicBezTo>
                  <a:cubicBezTo>
                    <a:pt x="59731" y="13402"/>
                    <a:pt x="46339" y="0"/>
                    <a:pt x="29870" y="0"/>
                  </a:cubicBezTo>
                  <a:close/>
                </a:path>
              </a:pathLst>
            </a:custGeom>
            <a:noFill/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0" name="Freihandform: Form 27">
              <a:extLst>
                <a:ext uri="{FF2B5EF4-FFF2-40B4-BE49-F238E27FC236}">
                  <a16:creationId xmlns:a16="http://schemas.microsoft.com/office/drawing/2014/main" id="{CAFCB38F-55FD-D109-F9CC-C7AA21C6D30D}"/>
                </a:ext>
              </a:extLst>
            </p:cNvPr>
            <p:cNvSpPr/>
            <p:nvPr/>
          </p:nvSpPr>
          <p:spPr>
            <a:xfrm>
              <a:off x="8454128" y="1782339"/>
              <a:ext cx="346554" cy="387391"/>
            </a:xfrm>
            <a:custGeom>
              <a:avLst/>
              <a:gdLst>
                <a:gd name="connsiteX0" fmla="*/ 13640 w 284845"/>
                <a:gd name="connsiteY0" fmla="*/ 122215 h 318411"/>
                <a:gd name="connsiteX1" fmla="*/ 14040 w 284845"/>
                <a:gd name="connsiteY1" fmla="*/ 112805 h 318411"/>
                <a:gd name="connsiteX2" fmla="*/ 14811 w 284845"/>
                <a:gd name="connsiteY2" fmla="*/ 107518 h 318411"/>
                <a:gd name="connsiteX3" fmla="*/ 33014 w 284845"/>
                <a:gd name="connsiteY3" fmla="*/ 117348 h 318411"/>
                <a:gd name="connsiteX4" fmla="*/ 43815 w 284845"/>
                <a:gd name="connsiteY4" fmla="*/ 117348 h 318411"/>
                <a:gd name="connsiteX5" fmla="*/ 73133 w 284845"/>
                <a:gd name="connsiteY5" fmla="*/ 82077 h 318411"/>
                <a:gd name="connsiteX6" fmla="*/ 102394 w 284845"/>
                <a:gd name="connsiteY6" fmla="*/ 117348 h 318411"/>
                <a:gd name="connsiteX7" fmla="*/ 113138 w 284845"/>
                <a:gd name="connsiteY7" fmla="*/ 117348 h 318411"/>
                <a:gd name="connsiteX8" fmla="*/ 142456 w 284845"/>
                <a:gd name="connsiteY8" fmla="*/ 81896 h 318411"/>
                <a:gd name="connsiteX9" fmla="*/ 171717 w 284845"/>
                <a:gd name="connsiteY9" fmla="*/ 117348 h 318411"/>
                <a:gd name="connsiteX10" fmla="*/ 182518 w 284845"/>
                <a:gd name="connsiteY10" fmla="*/ 117348 h 318411"/>
                <a:gd name="connsiteX11" fmla="*/ 211779 w 284845"/>
                <a:gd name="connsiteY11" fmla="*/ 81896 h 318411"/>
                <a:gd name="connsiteX12" fmla="*/ 241040 w 284845"/>
                <a:gd name="connsiteY12" fmla="*/ 117348 h 318411"/>
                <a:gd name="connsiteX13" fmla="*/ 251841 w 284845"/>
                <a:gd name="connsiteY13" fmla="*/ 117348 h 318411"/>
                <a:gd name="connsiteX14" fmla="*/ 270062 w 284845"/>
                <a:gd name="connsiteY14" fmla="*/ 107528 h 318411"/>
                <a:gd name="connsiteX15" fmla="*/ 271034 w 284845"/>
                <a:gd name="connsiteY15" fmla="*/ 118567 h 318411"/>
                <a:gd name="connsiteX16" fmla="*/ 271091 w 284845"/>
                <a:gd name="connsiteY16" fmla="*/ 119301 h 318411"/>
                <a:gd name="connsiteX17" fmla="*/ 271205 w 284845"/>
                <a:gd name="connsiteY17" fmla="*/ 122206 h 318411"/>
                <a:gd name="connsiteX18" fmla="*/ 271205 w 284845"/>
                <a:gd name="connsiteY18" fmla="*/ 318402 h 318411"/>
                <a:gd name="connsiteX19" fmla="*/ 284845 w 284845"/>
                <a:gd name="connsiteY19" fmla="*/ 318402 h 318411"/>
                <a:gd name="connsiteX20" fmla="*/ 284845 w 284845"/>
                <a:gd name="connsiteY20" fmla="*/ 122215 h 318411"/>
                <a:gd name="connsiteX21" fmla="*/ 284664 w 284845"/>
                <a:gd name="connsiteY21" fmla="*/ 117862 h 318411"/>
                <a:gd name="connsiteX22" fmla="*/ 282292 w 284845"/>
                <a:gd name="connsiteY22" fmla="*/ 97660 h 318411"/>
                <a:gd name="connsiteX23" fmla="*/ 215837 w 284845"/>
                <a:gd name="connsiteY23" fmla="*/ 12278 h 318411"/>
                <a:gd name="connsiteX24" fmla="*/ 213465 w 284845"/>
                <a:gd name="connsiteY24" fmla="*/ 11135 h 318411"/>
                <a:gd name="connsiteX25" fmla="*/ 211998 w 284845"/>
                <a:gd name="connsiteY25" fmla="*/ 10497 h 318411"/>
                <a:gd name="connsiteX26" fmla="*/ 211779 w 284845"/>
                <a:gd name="connsiteY26" fmla="*/ 8449 h 318411"/>
                <a:gd name="connsiteX27" fmla="*/ 211560 w 284845"/>
                <a:gd name="connsiteY27" fmla="*/ 10306 h 318411"/>
                <a:gd name="connsiteX28" fmla="*/ 211341 w 284845"/>
                <a:gd name="connsiteY28" fmla="*/ 10211 h 318411"/>
                <a:gd name="connsiteX29" fmla="*/ 207074 w 284845"/>
                <a:gd name="connsiteY29" fmla="*/ 8325 h 318411"/>
                <a:gd name="connsiteX30" fmla="*/ 201216 w 284845"/>
                <a:gd name="connsiteY30" fmla="*/ 6239 h 318411"/>
                <a:gd name="connsiteX31" fmla="*/ 162763 w 284845"/>
                <a:gd name="connsiteY31" fmla="*/ 0 h 318411"/>
                <a:gd name="connsiteX32" fmla="*/ 121968 w 284845"/>
                <a:gd name="connsiteY32" fmla="*/ 0 h 318411"/>
                <a:gd name="connsiteX33" fmla="*/ 73285 w 284845"/>
                <a:gd name="connsiteY33" fmla="*/ 10354 h 318411"/>
                <a:gd name="connsiteX34" fmla="*/ 73066 w 284845"/>
                <a:gd name="connsiteY34" fmla="*/ 8458 h 318411"/>
                <a:gd name="connsiteX35" fmla="*/ 72828 w 284845"/>
                <a:gd name="connsiteY35" fmla="*/ 10535 h 318411"/>
                <a:gd name="connsiteX36" fmla="*/ 71466 w 284845"/>
                <a:gd name="connsiteY36" fmla="*/ 11078 h 318411"/>
                <a:gd name="connsiteX37" fmla="*/ 68961 w 284845"/>
                <a:gd name="connsiteY37" fmla="*/ 12268 h 318411"/>
                <a:gd name="connsiteX38" fmla="*/ 2505 w 284845"/>
                <a:gd name="connsiteY38" fmla="*/ 97517 h 318411"/>
                <a:gd name="connsiteX39" fmla="*/ 448 w 284845"/>
                <a:gd name="connsiteY39" fmla="*/ 111623 h 318411"/>
                <a:gd name="connsiteX40" fmla="*/ 0 w 284845"/>
                <a:gd name="connsiteY40" fmla="*/ 122215 h 318411"/>
                <a:gd name="connsiteX41" fmla="*/ 0 w 284845"/>
                <a:gd name="connsiteY41" fmla="*/ 318411 h 318411"/>
                <a:gd name="connsiteX42" fmla="*/ 13640 w 284845"/>
                <a:gd name="connsiteY42" fmla="*/ 318411 h 318411"/>
                <a:gd name="connsiteX43" fmla="*/ 13640 w 284845"/>
                <a:gd name="connsiteY43" fmla="*/ 122215 h 31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4845" h="318411">
                  <a:moveTo>
                    <a:pt x="13640" y="122215"/>
                  </a:moveTo>
                  <a:cubicBezTo>
                    <a:pt x="13640" y="119024"/>
                    <a:pt x="13754" y="115910"/>
                    <a:pt x="14040" y="112805"/>
                  </a:cubicBezTo>
                  <a:cubicBezTo>
                    <a:pt x="14183" y="111071"/>
                    <a:pt x="14573" y="109271"/>
                    <a:pt x="14811" y="107518"/>
                  </a:cubicBezTo>
                  <a:cubicBezTo>
                    <a:pt x="19907" y="113652"/>
                    <a:pt x="26203" y="117348"/>
                    <a:pt x="33014" y="117348"/>
                  </a:cubicBezTo>
                  <a:lnTo>
                    <a:pt x="43815" y="117348"/>
                  </a:lnTo>
                  <a:cubicBezTo>
                    <a:pt x="57655" y="117348"/>
                    <a:pt x="69437" y="102413"/>
                    <a:pt x="73133" y="82077"/>
                  </a:cubicBezTo>
                  <a:cubicBezTo>
                    <a:pt x="76772" y="102413"/>
                    <a:pt x="88554" y="117348"/>
                    <a:pt x="102394" y="117348"/>
                  </a:cubicBezTo>
                  <a:lnTo>
                    <a:pt x="113138" y="117348"/>
                  </a:lnTo>
                  <a:cubicBezTo>
                    <a:pt x="127035" y="117348"/>
                    <a:pt x="138817" y="102289"/>
                    <a:pt x="142456" y="81896"/>
                  </a:cubicBezTo>
                  <a:cubicBezTo>
                    <a:pt x="146094" y="102289"/>
                    <a:pt x="157877" y="117348"/>
                    <a:pt x="171717" y="117348"/>
                  </a:cubicBezTo>
                  <a:lnTo>
                    <a:pt x="182518" y="117348"/>
                  </a:lnTo>
                  <a:cubicBezTo>
                    <a:pt x="196358" y="117348"/>
                    <a:pt x="208140" y="102289"/>
                    <a:pt x="211779" y="81896"/>
                  </a:cubicBezTo>
                  <a:cubicBezTo>
                    <a:pt x="215417" y="102289"/>
                    <a:pt x="227200" y="117348"/>
                    <a:pt x="241040" y="117348"/>
                  </a:cubicBezTo>
                  <a:lnTo>
                    <a:pt x="251841" y="117348"/>
                  </a:lnTo>
                  <a:cubicBezTo>
                    <a:pt x="258670" y="117348"/>
                    <a:pt x="264957" y="113662"/>
                    <a:pt x="270062" y="107528"/>
                  </a:cubicBezTo>
                  <a:cubicBezTo>
                    <a:pt x="270558" y="111233"/>
                    <a:pt x="270929" y="114929"/>
                    <a:pt x="271034" y="118567"/>
                  </a:cubicBezTo>
                  <a:lnTo>
                    <a:pt x="271091" y="119301"/>
                  </a:lnTo>
                  <a:cubicBezTo>
                    <a:pt x="271224" y="120272"/>
                    <a:pt x="271205" y="121234"/>
                    <a:pt x="271205" y="122206"/>
                  </a:cubicBezTo>
                  <a:lnTo>
                    <a:pt x="271205" y="318402"/>
                  </a:lnTo>
                  <a:lnTo>
                    <a:pt x="284845" y="318402"/>
                  </a:lnTo>
                  <a:lnTo>
                    <a:pt x="284845" y="122215"/>
                  </a:lnTo>
                  <a:cubicBezTo>
                    <a:pt x="284845" y="120767"/>
                    <a:pt x="284826" y="119310"/>
                    <a:pt x="284664" y="117862"/>
                  </a:cubicBezTo>
                  <a:cubicBezTo>
                    <a:pt x="284455" y="111214"/>
                    <a:pt x="283664" y="104413"/>
                    <a:pt x="282292" y="97660"/>
                  </a:cubicBezTo>
                  <a:cubicBezTo>
                    <a:pt x="274758" y="60646"/>
                    <a:pt x="249898" y="28718"/>
                    <a:pt x="215837" y="12278"/>
                  </a:cubicBezTo>
                  <a:lnTo>
                    <a:pt x="213465" y="11135"/>
                  </a:lnTo>
                  <a:cubicBezTo>
                    <a:pt x="212979" y="10925"/>
                    <a:pt x="212484" y="10706"/>
                    <a:pt x="211998" y="10497"/>
                  </a:cubicBezTo>
                  <a:cubicBezTo>
                    <a:pt x="211893" y="9830"/>
                    <a:pt x="211903" y="9115"/>
                    <a:pt x="211779" y="8449"/>
                  </a:cubicBezTo>
                  <a:cubicBezTo>
                    <a:pt x="211674" y="9039"/>
                    <a:pt x="211655" y="9696"/>
                    <a:pt x="211560" y="10306"/>
                  </a:cubicBezTo>
                  <a:cubicBezTo>
                    <a:pt x="211484" y="10277"/>
                    <a:pt x="211407" y="10239"/>
                    <a:pt x="211341" y="10211"/>
                  </a:cubicBezTo>
                  <a:lnTo>
                    <a:pt x="207074" y="8325"/>
                  </a:lnTo>
                  <a:cubicBezTo>
                    <a:pt x="205054" y="7515"/>
                    <a:pt x="203035" y="6772"/>
                    <a:pt x="201216" y="6239"/>
                  </a:cubicBezTo>
                  <a:cubicBezTo>
                    <a:pt x="188776" y="2086"/>
                    <a:pt x="175841" y="0"/>
                    <a:pt x="162763" y="0"/>
                  </a:cubicBezTo>
                  <a:lnTo>
                    <a:pt x="121968" y="0"/>
                  </a:lnTo>
                  <a:cubicBezTo>
                    <a:pt x="104937" y="0"/>
                    <a:pt x="88506" y="3572"/>
                    <a:pt x="73285" y="10354"/>
                  </a:cubicBezTo>
                  <a:cubicBezTo>
                    <a:pt x="73190" y="9735"/>
                    <a:pt x="73181" y="9068"/>
                    <a:pt x="73066" y="8458"/>
                  </a:cubicBezTo>
                  <a:cubicBezTo>
                    <a:pt x="72952" y="9125"/>
                    <a:pt x="72933" y="9858"/>
                    <a:pt x="72828" y="10535"/>
                  </a:cubicBezTo>
                  <a:cubicBezTo>
                    <a:pt x="72381" y="10735"/>
                    <a:pt x="71904" y="10878"/>
                    <a:pt x="71466" y="11078"/>
                  </a:cubicBezTo>
                  <a:cubicBezTo>
                    <a:pt x="70447" y="11497"/>
                    <a:pt x="69513" y="11925"/>
                    <a:pt x="68961" y="12268"/>
                  </a:cubicBezTo>
                  <a:cubicBezTo>
                    <a:pt x="34976" y="28813"/>
                    <a:pt x="10135" y="60684"/>
                    <a:pt x="2505" y="97517"/>
                  </a:cubicBezTo>
                  <a:cubicBezTo>
                    <a:pt x="1495" y="102384"/>
                    <a:pt x="819" y="107023"/>
                    <a:pt x="448" y="111623"/>
                  </a:cubicBezTo>
                  <a:cubicBezTo>
                    <a:pt x="133" y="115033"/>
                    <a:pt x="0" y="118596"/>
                    <a:pt x="0" y="122215"/>
                  </a:cubicBezTo>
                  <a:lnTo>
                    <a:pt x="0" y="318411"/>
                  </a:lnTo>
                  <a:lnTo>
                    <a:pt x="13640" y="318411"/>
                  </a:lnTo>
                  <a:lnTo>
                    <a:pt x="13640" y="122215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1" name="Freihandform: Form 28">
              <a:extLst>
                <a:ext uri="{FF2B5EF4-FFF2-40B4-BE49-F238E27FC236}">
                  <a16:creationId xmlns:a16="http://schemas.microsoft.com/office/drawing/2014/main" id="{AE8F295F-9B8D-F967-163C-F80C5ADEB04E}"/>
                </a:ext>
              </a:extLst>
            </p:cNvPr>
            <p:cNvSpPr/>
            <p:nvPr/>
          </p:nvSpPr>
          <p:spPr>
            <a:xfrm>
              <a:off x="8402593" y="2015591"/>
              <a:ext cx="33872" cy="67746"/>
            </a:xfrm>
            <a:custGeom>
              <a:avLst/>
              <a:gdLst>
                <a:gd name="connsiteX0" fmla="*/ 0 w 27841"/>
                <a:gd name="connsiteY0" fmla="*/ 27842 h 55683"/>
                <a:gd name="connsiteX1" fmla="*/ 27842 w 27841"/>
                <a:gd name="connsiteY1" fmla="*/ 55683 h 55683"/>
                <a:gd name="connsiteX2" fmla="*/ 27842 w 27841"/>
                <a:gd name="connsiteY2" fmla="*/ 0 h 55683"/>
                <a:gd name="connsiteX3" fmla="*/ 0 w 27841"/>
                <a:gd name="connsiteY3" fmla="*/ 27842 h 5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41" h="55683">
                  <a:moveTo>
                    <a:pt x="0" y="27842"/>
                  </a:moveTo>
                  <a:cubicBezTo>
                    <a:pt x="0" y="43186"/>
                    <a:pt x="12497" y="55683"/>
                    <a:pt x="27842" y="55683"/>
                  </a:cubicBezTo>
                  <a:lnTo>
                    <a:pt x="27842" y="0"/>
                  </a:lnTo>
                  <a:cubicBezTo>
                    <a:pt x="12497" y="0"/>
                    <a:pt x="0" y="12487"/>
                    <a:pt x="0" y="27842"/>
                  </a:cubicBez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2" name="Freihandform: Form 29">
              <a:extLst>
                <a:ext uri="{FF2B5EF4-FFF2-40B4-BE49-F238E27FC236}">
                  <a16:creationId xmlns:a16="http://schemas.microsoft.com/office/drawing/2014/main" id="{F7A7F084-EBCF-7D8B-7144-D4966D031693}"/>
                </a:ext>
              </a:extLst>
            </p:cNvPr>
            <p:cNvSpPr/>
            <p:nvPr/>
          </p:nvSpPr>
          <p:spPr>
            <a:xfrm>
              <a:off x="8819154" y="2015591"/>
              <a:ext cx="33872" cy="67746"/>
            </a:xfrm>
            <a:custGeom>
              <a:avLst/>
              <a:gdLst>
                <a:gd name="connsiteX0" fmla="*/ 0 w 27841"/>
                <a:gd name="connsiteY0" fmla="*/ 55683 h 55683"/>
                <a:gd name="connsiteX1" fmla="*/ 27842 w 27841"/>
                <a:gd name="connsiteY1" fmla="*/ 27842 h 55683"/>
                <a:gd name="connsiteX2" fmla="*/ 0 w 27841"/>
                <a:gd name="connsiteY2" fmla="*/ 0 h 55683"/>
                <a:gd name="connsiteX3" fmla="*/ 0 w 27841"/>
                <a:gd name="connsiteY3" fmla="*/ 55683 h 5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41" h="55683">
                  <a:moveTo>
                    <a:pt x="0" y="55683"/>
                  </a:moveTo>
                  <a:cubicBezTo>
                    <a:pt x="15345" y="55683"/>
                    <a:pt x="27842" y="43186"/>
                    <a:pt x="27842" y="27842"/>
                  </a:cubicBezTo>
                  <a:cubicBezTo>
                    <a:pt x="27842" y="12497"/>
                    <a:pt x="15345" y="0"/>
                    <a:pt x="0" y="0"/>
                  </a:cubicBezTo>
                  <a:lnTo>
                    <a:pt x="0" y="55683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3" name="Freihandform: Form 30">
              <a:extLst>
                <a:ext uri="{FF2B5EF4-FFF2-40B4-BE49-F238E27FC236}">
                  <a16:creationId xmlns:a16="http://schemas.microsoft.com/office/drawing/2014/main" id="{73A73E66-7B2A-8F4F-95FE-A1D70366DD02}"/>
                </a:ext>
              </a:extLst>
            </p:cNvPr>
            <p:cNvSpPr/>
            <p:nvPr/>
          </p:nvSpPr>
          <p:spPr>
            <a:xfrm>
              <a:off x="8492323" y="1994860"/>
              <a:ext cx="266825" cy="135075"/>
            </a:xfrm>
            <a:custGeom>
              <a:avLst/>
              <a:gdLst>
                <a:gd name="connsiteX0" fmla="*/ 163801 w 219313"/>
                <a:gd name="connsiteY0" fmla="*/ 0 h 111023"/>
                <a:gd name="connsiteX1" fmla="*/ 109661 w 219313"/>
                <a:gd name="connsiteY1" fmla="*/ 43405 h 111023"/>
                <a:gd name="connsiteX2" fmla="*/ 55521 w 219313"/>
                <a:gd name="connsiteY2" fmla="*/ 0 h 111023"/>
                <a:gd name="connsiteX3" fmla="*/ 0 w 219313"/>
                <a:gd name="connsiteY3" fmla="*/ 55512 h 111023"/>
                <a:gd name="connsiteX4" fmla="*/ 55521 w 219313"/>
                <a:gd name="connsiteY4" fmla="*/ 111023 h 111023"/>
                <a:gd name="connsiteX5" fmla="*/ 109661 w 219313"/>
                <a:gd name="connsiteY5" fmla="*/ 67618 h 111023"/>
                <a:gd name="connsiteX6" fmla="*/ 163801 w 219313"/>
                <a:gd name="connsiteY6" fmla="*/ 111023 h 111023"/>
                <a:gd name="connsiteX7" fmla="*/ 219313 w 219313"/>
                <a:gd name="connsiteY7" fmla="*/ 55512 h 111023"/>
                <a:gd name="connsiteX8" fmla="*/ 163801 w 219313"/>
                <a:gd name="connsiteY8" fmla="*/ 0 h 111023"/>
                <a:gd name="connsiteX9" fmla="*/ 55521 w 219313"/>
                <a:gd name="connsiteY9" fmla="*/ 85373 h 111023"/>
                <a:gd name="connsiteX10" fmla="*/ 25651 w 219313"/>
                <a:gd name="connsiteY10" fmla="*/ 55512 h 111023"/>
                <a:gd name="connsiteX11" fmla="*/ 55521 w 219313"/>
                <a:gd name="connsiteY11" fmla="*/ 25641 h 111023"/>
                <a:gd name="connsiteX12" fmla="*/ 85382 w 219313"/>
                <a:gd name="connsiteY12" fmla="*/ 55512 h 111023"/>
                <a:gd name="connsiteX13" fmla="*/ 55521 w 219313"/>
                <a:gd name="connsiteY13" fmla="*/ 85373 h 111023"/>
                <a:gd name="connsiteX14" fmla="*/ 163801 w 219313"/>
                <a:gd name="connsiteY14" fmla="*/ 85373 h 111023"/>
                <a:gd name="connsiteX15" fmla="*/ 133931 w 219313"/>
                <a:gd name="connsiteY15" fmla="*/ 55512 h 111023"/>
                <a:gd name="connsiteX16" fmla="*/ 163801 w 219313"/>
                <a:gd name="connsiteY16" fmla="*/ 25641 h 111023"/>
                <a:gd name="connsiteX17" fmla="*/ 193672 w 219313"/>
                <a:gd name="connsiteY17" fmla="*/ 55512 h 111023"/>
                <a:gd name="connsiteX18" fmla="*/ 163801 w 219313"/>
                <a:gd name="connsiteY18" fmla="*/ 85373 h 11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9313" h="111023">
                  <a:moveTo>
                    <a:pt x="163801" y="0"/>
                  </a:moveTo>
                  <a:cubicBezTo>
                    <a:pt x="137350" y="0"/>
                    <a:pt x="115205" y="18602"/>
                    <a:pt x="109661" y="43405"/>
                  </a:cubicBezTo>
                  <a:cubicBezTo>
                    <a:pt x="104118" y="18602"/>
                    <a:pt x="81972" y="0"/>
                    <a:pt x="55521" y="0"/>
                  </a:cubicBezTo>
                  <a:cubicBezTo>
                    <a:pt x="24908" y="0"/>
                    <a:pt x="0" y="24898"/>
                    <a:pt x="0" y="55512"/>
                  </a:cubicBezTo>
                  <a:cubicBezTo>
                    <a:pt x="0" y="86125"/>
                    <a:pt x="24908" y="111023"/>
                    <a:pt x="55521" y="111023"/>
                  </a:cubicBezTo>
                  <a:cubicBezTo>
                    <a:pt x="81972" y="111023"/>
                    <a:pt x="104118" y="92421"/>
                    <a:pt x="109661" y="67618"/>
                  </a:cubicBezTo>
                  <a:cubicBezTo>
                    <a:pt x="115205" y="92421"/>
                    <a:pt x="137350" y="111023"/>
                    <a:pt x="163801" y="111023"/>
                  </a:cubicBezTo>
                  <a:cubicBezTo>
                    <a:pt x="194405" y="111023"/>
                    <a:pt x="219313" y="86125"/>
                    <a:pt x="219313" y="55512"/>
                  </a:cubicBezTo>
                  <a:cubicBezTo>
                    <a:pt x="219313" y="24898"/>
                    <a:pt x="194405" y="0"/>
                    <a:pt x="163801" y="0"/>
                  </a:cubicBezTo>
                  <a:close/>
                  <a:moveTo>
                    <a:pt x="55521" y="85373"/>
                  </a:moveTo>
                  <a:cubicBezTo>
                    <a:pt x="39052" y="85373"/>
                    <a:pt x="25651" y="71980"/>
                    <a:pt x="25651" y="55512"/>
                  </a:cubicBezTo>
                  <a:cubicBezTo>
                    <a:pt x="25651" y="39043"/>
                    <a:pt x="39052" y="25641"/>
                    <a:pt x="55521" y="25641"/>
                  </a:cubicBezTo>
                  <a:cubicBezTo>
                    <a:pt x="71990" y="25641"/>
                    <a:pt x="85382" y="39043"/>
                    <a:pt x="85382" y="55512"/>
                  </a:cubicBezTo>
                  <a:cubicBezTo>
                    <a:pt x="85382" y="71980"/>
                    <a:pt x="71990" y="85373"/>
                    <a:pt x="55521" y="85373"/>
                  </a:cubicBezTo>
                  <a:close/>
                  <a:moveTo>
                    <a:pt x="163801" y="85373"/>
                  </a:moveTo>
                  <a:cubicBezTo>
                    <a:pt x="147333" y="85373"/>
                    <a:pt x="133931" y="71980"/>
                    <a:pt x="133931" y="55512"/>
                  </a:cubicBezTo>
                  <a:cubicBezTo>
                    <a:pt x="133931" y="39043"/>
                    <a:pt x="147323" y="25641"/>
                    <a:pt x="163801" y="25641"/>
                  </a:cubicBezTo>
                  <a:cubicBezTo>
                    <a:pt x="180270" y="25641"/>
                    <a:pt x="193672" y="39043"/>
                    <a:pt x="193672" y="55512"/>
                  </a:cubicBezTo>
                  <a:cubicBezTo>
                    <a:pt x="193672" y="71980"/>
                    <a:pt x="180270" y="85373"/>
                    <a:pt x="163801" y="85373"/>
                  </a:cubicBez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4" name="Freihandform: Form 31">
              <a:extLst>
                <a:ext uri="{FF2B5EF4-FFF2-40B4-BE49-F238E27FC236}">
                  <a16:creationId xmlns:a16="http://schemas.microsoft.com/office/drawing/2014/main" id="{018895F4-7D70-A4CD-A175-F919D6145D96}"/>
                </a:ext>
              </a:extLst>
            </p:cNvPr>
            <p:cNvSpPr/>
            <p:nvPr/>
          </p:nvSpPr>
          <p:spPr>
            <a:xfrm rot="1694157">
              <a:off x="8831253" y="1701976"/>
              <a:ext cx="36398" cy="96496"/>
            </a:xfrm>
            <a:custGeom>
              <a:avLst/>
              <a:gdLst>
                <a:gd name="connsiteX0" fmla="*/ 0 w 29917"/>
                <a:gd name="connsiteY0" fmla="*/ 0 h 79314"/>
                <a:gd name="connsiteX1" fmla="*/ 29918 w 29917"/>
                <a:gd name="connsiteY1" fmla="*/ 0 h 79314"/>
                <a:gd name="connsiteX2" fmla="*/ 29918 w 29917"/>
                <a:gd name="connsiteY2" fmla="*/ 79314 h 79314"/>
                <a:gd name="connsiteX3" fmla="*/ 0 w 29917"/>
                <a:gd name="connsiteY3" fmla="*/ 79314 h 7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17" h="79314">
                  <a:moveTo>
                    <a:pt x="0" y="0"/>
                  </a:moveTo>
                  <a:lnTo>
                    <a:pt x="29918" y="0"/>
                  </a:lnTo>
                  <a:lnTo>
                    <a:pt x="29918" y="79314"/>
                  </a:lnTo>
                  <a:lnTo>
                    <a:pt x="0" y="79314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5" name="Freihandform: Form 32">
              <a:extLst>
                <a:ext uri="{FF2B5EF4-FFF2-40B4-BE49-F238E27FC236}">
                  <a16:creationId xmlns:a16="http://schemas.microsoft.com/office/drawing/2014/main" id="{525A81B0-ACA7-9F96-06EE-4A1F0874DDA3}"/>
                </a:ext>
              </a:extLst>
            </p:cNvPr>
            <p:cNvSpPr/>
            <p:nvPr/>
          </p:nvSpPr>
          <p:spPr>
            <a:xfrm rot="5354276">
              <a:off x="8585368" y="1679280"/>
              <a:ext cx="96495" cy="36398"/>
            </a:xfrm>
            <a:custGeom>
              <a:avLst/>
              <a:gdLst>
                <a:gd name="connsiteX0" fmla="*/ 0 w 79313"/>
                <a:gd name="connsiteY0" fmla="*/ 0 h 29917"/>
                <a:gd name="connsiteX1" fmla="*/ 79314 w 79313"/>
                <a:gd name="connsiteY1" fmla="*/ 0 h 29917"/>
                <a:gd name="connsiteX2" fmla="*/ 79314 w 79313"/>
                <a:gd name="connsiteY2" fmla="*/ 29918 h 29917"/>
                <a:gd name="connsiteX3" fmla="*/ 0 w 79313"/>
                <a:gd name="connsiteY3" fmla="*/ 29918 h 2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13" h="29917">
                  <a:moveTo>
                    <a:pt x="0" y="0"/>
                  </a:moveTo>
                  <a:lnTo>
                    <a:pt x="79314" y="0"/>
                  </a:lnTo>
                  <a:lnTo>
                    <a:pt x="79314" y="29918"/>
                  </a:lnTo>
                  <a:lnTo>
                    <a:pt x="0" y="29918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6" name="Freihandform: Form 33">
              <a:extLst>
                <a:ext uri="{FF2B5EF4-FFF2-40B4-BE49-F238E27FC236}">
                  <a16:creationId xmlns:a16="http://schemas.microsoft.com/office/drawing/2014/main" id="{35FDF871-3E5E-9C83-682D-AE556961D25D}"/>
                </a:ext>
              </a:extLst>
            </p:cNvPr>
            <p:cNvSpPr/>
            <p:nvPr/>
          </p:nvSpPr>
          <p:spPr>
            <a:xfrm rot="3614284">
              <a:off x="8370947" y="1737781"/>
              <a:ext cx="96498" cy="36410"/>
            </a:xfrm>
            <a:custGeom>
              <a:avLst/>
              <a:gdLst>
                <a:gd name="connsiteX0" fmla="*/ 0 w 79315"/>
                <a:gd name="connsiteY0" fmla="*/ 0 h 29927"/>
                <a:gd name="connsiteX1" fmla="*/ 79315 w 79315"/>
                <a:gd name="connsiteY1" fmla="*/ 0 h 29927"/>
                <a:gd name="connsiteX2" fmla="*/ 79315 w 79315"/>
                <a:gd name="connsiteY2" fmla="*/ 29928 h 29927"/>
                <a:gd name="connsiteX3" fmla="*/ 0 w 79315"/>
                <a:gd name="connsiteY3" fmla="*/ 29928 h 2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15" h="29927">
                  <a:moveTo>
                    <a:pt x="0" y="0"/>
                  </a:moveTo>
                  <a:lnTo>
                    <a:pt x="79315" y="0"/>
                  </a:lnTo>
                  <a:lnTo>
                    <a:pt x="79315" y="29928"/>
                  </a:lnTo>
                  <a:lnTo>
                    <a:pt x="0" y="29928"/>
                  </a:lnTo>
                  <a:close/>
                </a:path>
              </a:pathLst>
            </a:custGeom>
            <a:solidFill>
              <a:srgbClr val="000000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7" name="Freihandform: Form 34">
              <a:extLst>
                <a:ext uri="{FF2B5EF4-FFF2-40B4-BE49-F238E27FC236}">
                  <a16:creationId xmlns:a16="http://schemas.microsoft.com/office/drawing/2014/main" id="{2F2B3DC3-8079-67C3-6FD6-9FB306429524}"/>
                </a:ext>
              </a:extLst>
            </p:cNvPr>
            <p:cNvSpPr/>
            <p:nvPr/>
          </p:nvSpPr>
          <p:spPr>
            <a:xfrm>
              <a:off x="8220735" y="2169742"/>
              <a:ext cx="826317" cy="508421"/>
            </a:xfrm>
            <a:custGeom>
              <a:avLst/>
              <a:gdLst>
                <a:gd name="connsiteX0" fmla="*/ 679171 w 679180"/>
                <a:gd name="connsiteY0" fmla="*/ 39119 h 417890"/>
                <a:gd name="connsiteX1" fmla="*/ 640042 w 679180"/>
                <a:gd name="connsiteY1" fmla="*/ 0 h 417890"/>
                <a:gd name="connsiteX2" fmla="*/ 476698 w 679180"/>
                <a:gd name="connsiteY2" fmla="*/ 0 h 417890"/>
                <a:gd name="connsiteX3" fmla="*/ 463058 w 679180"/>
                <a:gd name="connsiteY3" fmla="*/ 0 h 417890"/>
                <a:gd name="connsiteX4" fmla="*/ 205473 w 679180"/>
                <a:gd name="connsiteY4" fmla="*/ 0 h 417890"/>
                <a:gd name="connsiteX5" fmla="*/ 191834 w 679180"/>
                <a:gd name="connsiteY5" fmla="*/ 0 h 417890"/>
                <a:gd name="connsiteX6" fmla="*/ 39119 w 679180"/>
                <a:gd name="connsiteY6" fmla="*/ 0 h 417890"/>
                <a:gd name="connsiteX7" fmla="*/ 0 w 679180"/>
                <a:gd name="connsiteY7" fmla="*/ 39119 h 417890"/>
                <a:gd name="connsiteX8" fmla="*/ 0 w 679180"/>
                <a:gd name="connsiteY8" fmla="*/ 333566 h 417890"/>
                <a:gd name="connsiteX9" fmla="*/ 11335 w 679180"/>
                <a:gd name="connsiteY9" fmla="*/ 361055 h 417890"/>
                <a:gd name="connsiteX10" fmla="*/ 0 w 679180"/>
                <a:gd name="connsiteY10" fmla="*/ 378666 h 417890"/>
                <a:gd name="connsiteX11" fmla="*/ 0 w 679180"/>
                <a:gd name="connsiteY11" fmla="*/ 398459 h 417890"/>
                <a:gd name="connsiteX12" fmla="*/ 19431 w 679180"/>
                <a:gd name="connsiteY12" fmla="*/ 417890 h 417890"/>
                <a:gd name="connsiteX13" fmla="*/ 659740 w 679180"/>
                <a:gd name="connsiteY13" fmla="*/ 417890 h 417890"/>
                <a:gd name="connsiteX14" fmla="*/ 679180 w 679180"/>
                <a:gd name="connsiteY14" fmla="*/ 398459 h 417890"/>
                <a:gd name="connsiteX15" fmla="*/ 679180 w 679180"/>
                <a:gd name="connsiteY15" fmla="*/ 378666 h 417890"/>
                <a:gd name="connsiteX16" fmla="*/ 667845 w 679180"/>
                <a:gd name="connsiteY16" fmla="*/ 361064 h 417890"/>
                <a:gd name="connsiteX17" fmla="*/ 679180 w 679180"/>
                <a:gd name="connsiteY17" fmla="*/ 333575 h 417890"/>
                <a:gd name="connsiteX18" fmla="*/ 679180 w 679180"/>
                <a:gd name="connsiteY18" fmla="*/ 39119 h 417890"/>
                <a:gd name="connsiteX19" fmla="*/ 19050 w 679180"/>
                <a:gd name="connsiteY19" fmla="*/ 39119 h 417890"/>
                <a:gd name="connsiteX20" fmla="*/ 39119 w 679180"/>
                <a:gd name="connsiteY20" fmla="*/ 19050 h 417890"/>
                <a:gd name="connsiteX21" fmla="*/ 640042 w 679180"/>
                <a:gd name="connsiteY21" fmla="*/ 19050 h 417890"/>
                <a:gd name="connsiteX22" fmla="*/ 660121 w 679180"/>
                <a:gd name="connsiteY22" fmla="*/ 39119 h 417890"/>
                <a:gd name="connsiteX23" fmla="*/ 660121 w 679180"/>
                <a:gd name="connsiteY23" fmla="*/ 333566 h 417890"/>
                <a:gd name="connsiteX24" fmla="*/ 640042 w 679180"/>
                <a:gd name="connsiteY24" fmla="*/ 353644 h 417890"/>
                <a:gd name="connsiteX25" fmla="*/ 39119 w 679180"/>
                <a:gd name="connsiteY25" fmla="*/ 353644 h 417890"/>
                <a:gd name="connsiteX26" fmla="*/ 19050 w 679180"/>
                <a:gd name="connsiteY26" fmla="*/ 333566 h 417890"/>
                <a:gd name="connsiteX27" fmla="*/ 19050 w 679180"/>
                <a:gd name="connsiteY27" fmla="*/ 39119 h 417890"/>
                <a:gd name="connsiteX28" fmla="*/ 660121 w 679180"/>
                <a:gd name="connsiteY28" fmla="*/ 398450 h 417890"/>
                <a:gd name="connsiteX29" fmla="*/ 659730 w 679180"/>
                <a:gd name="connsiteY29" fmla="*/ 398831 h 417890"/>
                <a:gd name="connsiteX30" fmla="*/ 19040 w 679180"/>
                <a:gd name="connsiteY30" fmla="*/ 398450 h 417890"/>
                <a:gd name="connsiteX31" fmla="*/ 19421 w 679180"/>
                <a:gd name="connsiteY31" fmla="*/ 378276 h 417890"/>
                <a:gd name="connsiteX32" fmla="*/ 660121 w 679180"/>
                <a:gd name="connsiteY32" fmla="*/ 378657 h 417890"/>
                <a:gd name="connsiteX33" fmla="*/ 660121 w 679180"/>
                <a:gd name="connsiteY33" fmla="*/ 398450 h 417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79180" h="417890">
                  <a:moveTo>
                    <a:pt x="679171" y="39119"/>
                  </a:moveTo>
                  <a:cubicBezTo>
                    <a:pt x="679171" y="17545"/>
                    <a:pt x="661616" y="0"/>
                    <a:pt x="640042" y="0"/>
                  </a:cubicBezTo>
                  <a:lnTo>
                    <a:pt x="476698" y="0"/>
                  </a:lnTo>
                  <a:lnTo>
                    <a:pt x="463058" y="0"/>
                  </a:lnTo>
                  <a:lnTo>
                    <a:pt x="205473" y="0"/>
                  </a:lnTo>
                  <a:lnTo>
                    <a:pt x="191834" y="0"/>
                  </a:lnTo>
                  <a:lnTo>
                    <a:pt x="39119" y="0"/>
                  </a:lnTo>
                  <a:cubicBezTo>
                    <a:pt x="17545" y="0"/>
                    <a:pt x="0" y="17555"/>
                    <a:pt x="0" y="39119"/>
                  </a:cubicBezTo>
                  <a:lnTo>
                    <a:pt x="0" y="333566"/>
                  </a:lnTo>
                  <a:cubicBezTo>
                    <a:pt x="0" y="344281"/>
                    <a:pt x="4343" y="353978"/>
                    <a:pt x="11335" y="361055"/>
                  </a:cubicBezTo>
                  <a:cubicBezTo>
                    <a:pt x="4667" y="364141"/>
                    <a:pt x="0" y="370846"/>
                    <a:pt x="0" y="378666"/>
                  </a:cubicBezTo>
                  <a:lnTo>
                    <a:pt x="0" y="398459"/>
                  </a:lnTo>
                  <a:cubicBezTo>
                    <a:pt x="0" y="409175"/>
                    <a:pt x="8715" y="417890"/>
                    <a:pt x="19431" y="417890"/>
                  </a:cubicBezTo>
                  <a:lnTo>
                    <a:pt x="659740" y="417890"/>
                  </a:lnTo>
                  <a:cubicBezTo>
                    <a:pt x="670455" y="417890"/>
                    <a:pt x="679180" y="409175"/>
                    <a:pt x="679180" y="398459"/>
                  </a:cubicBezTo>
                  <a:lnTo>
                    <a:pt x="679180" y="378666"/>
                  </a:lnTo>
                  <a:cubicBezTo>
                    <a:pt x="679180" y="370856"/>
                    <a:pt x="674513" y="364141"/>
                    <a:pt x="667845" y="361064"/>
                  </a:cubicBezTo>
                  <a:cubicBezTo>
                    <a:pt x="674837" y="353987"/>
                    <a:pt x="679180" y="344281"/>
                    <a:pt x="679180" y="333575"/>
                  </a:cubicBezTo>
                  <a:lnTo>
                    <a:pt x="679180" y="39119"/>
                  </a:lnTo>
                  <a:close/>
                  <a:moveTo>
                    <a:pt x="19050" y="39119"/>
                  </a:moveTo>
                  <a:cubicBezTo>
                    <a:pt x="19050" y="28051"/>
                    <a:pt x="28051" y="19050"/>
                    <a:pt x="39119" y="19050"/>
                  </a:cubicBezTo>
                  <a:lnTo>
                    <a:pt x="640042" y="19050"/>
                  </a:lnTo>
                  <a:cubicBezTo>
                    <a:pt x="651110" y="19050"/>
                    <a:pt x="660121" y="28051"/>
                    <a:pt x="660121" y="39119"/>
                  </a:cubicBezTo>
                  <a:lnTo>
                    <a:pt x="660121" y="333566"/>
                  </a:lnTo>
                  <a:cubicBezTo>
                    <a:pt x="660121" y="344634"/>
                    <a:pt x="651110" y="353644"/>
                    <a:pt x="640042" y="353644"/>
                  </a:cubicBezTo>
                  <a:lnTo>
                    <a:pt x="39119" y="353644"/>
                  </a:lnTo>
                  <a:cubicBezTo>
                    <a:pt x="28051" y="353644"/>
                    <a:pt x="19050" y="344634"/>
                    <a:pt x="19050" y="333566"/>
                  </a:cubicBezTo>
                  <a:lnTo>
                    <a:pt x="19050" y="39119"/>
                  </a:lnTo>
                  <a:close/>
                  <a:moveTo>
                    <a:pt x="660121" y="398450"/>
                  </a:moveTo>
                  <a:cubicBezTo>
                    <a:pt x="660121" y="398640"/>
                    <a:pt x="659921" y="398831"/>
                    <a:pt x="659730" y="398831"/>
                  </a:cubicBezTo>
                  <a:lnTo>
                    <a:pt x="19040" y="398450"/>
                  </a:lnTo>
                  <a:lnTo>
                    <a:pt x="19421" y="378276"/>
                  </a:lnTo>
                  <a:lnTo>
                    <a:pt x="660121" y="378657"/>
                  </a:lnTo>
                  <a:lnTo>
                    <a:pt x="660121" y="398450"/>
                  </a:lnTo>
                  <a:close/>
                </a:path>
              </a:pathLst>
            </a:custGeom>
            <a:solidFill>
              <a:srgbClr val="42D0C6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8" name="Freihandform: Form 35">
              <a:extLst>
                <a:ext uri="{FF2B5EF4-FFF2-40B4-BE49-F238E27FC236}">
                  <a16:creationId xmlns:a16="http://schemas.microsoft.com/office/drawing/2014/main" id="{454413F3-0AF6-F272-7994-B4B587BE2A04}"/>
                </a:ext>
              </a:extLst>
            </p:cNvPr>
            <p:cNvSpPr/>
            <p:nvPr/>
          </p:nvSpPr>
          <p:spPr>
            <a:xfrm>
              <a:off x="8595982" y="2367858"/>
              <a:ext cx="75811" cy="75823"/>
            </a:xfrm>
            <a:custGeom>
              <a:avLst/>
              <a:gdLst>
                <a:gd name="connsiteX0" fmla="*/ 31156 w 62312"/>
                <a:gd name="connsiteY0" fmla="*/ 62322 h 62322"/>
                <a:gd name="connsiteX1" fmla="*/ 62313 w 62312"/>
                <a:gd name="connsiteY1" fmla="*/ 31166 h 62322"/>
                <a:gd name="connsiteX2" fmla="*/ 31156 w 62312"/>
                <a:gd name="connsiteY2" fmla="*/ 0 h 62322"/>
                <a:gd name="connsiteX3" fmla="*/ 0 w 62312"/>
                <a:gd name="connsiteY3" fmla="*/ 31156 h 62322"/>
                <a:gd name="connsiteX4" fmla="*/ 31156 w 62312"/>
                <a:gd name="connsiteY4" fmla="*/ 62322 h 62322"/>
                <a:gd name="connsiteX5" fmla="*/ 31156 w 62312"/>
                <a:gd name="connsiteY5" fmla="*/ 19050 h 62322"/>
                <a:gd name="connsiteX6" fmla="*/ 43263 w 62312"/>
                <a:gd name="connsiteY6" fmla="*/ 31156 h 62322"/>
                <a:gd name="connsiteX7" fmla="*/ 31156 w 62312"/>
                <a:gd name="connsiteY7" fmla="*/ 43263 h 62322"/>
                <a:gd name="connsiteX8" fmla="*/ 19050 w 62312"/>
                <a:gd name="connsiteY8" fmla="*/ 31156 h 62322"/>
                <a:gd name="connsiteX9" fmla="*/ 31156 w 62312"/>
                <a:gd name="connsiteY9" fmla="*/ 19050 h 6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312" h="62322">
                  <a:moveTo>
                    <a:pt x="31156" y="62322"/>
                  </a:moveTo>
                  <a:cubicBezTo>
                    <a:pt x="48339" y="62322"/>
                    <a:pt x="62313" y="48339"/>
                    <a:pt x="62313" y="31166"/>
                  </a:cubicBezTo>
                  <a:cubicBezTo>
                    <a:pt x="62313" y="13992"/>
                    <a:pt x="48339" y="0"/>
                    <a:pt x="31156" y="0"/>
                  </a:cubicBezTo>
                  <a:cubicBezTo>
                    <a:pt x="13973" y="0"/>
                    <a:pt x="0" y="13983"/>
                    <a:pt x="0" y="31156"/>
                  </a:cubicBezTo>
                  <a:cubicBezTo>
                    <a:pt x="0" y="48330"/>
                    <a:pt x="13983" y="62322"/>
                    <a:pt x="31156" y="62322"/>
                  </a:cubicBezTo>
                  <a:close/>
                  <a:moveTo>
                    <a:pt x="31156" y="19050"/>
                  </a:moveTo>
                  <a:cubicBezTo>
                    <a:pt x="37824" y="19050"/>
                    <a:pt x="43263" y="24479"/>
                    <a:pt x="43263" y="31156"/>
                  </a:cubicBezTo>
                  <a:cubicBezTo>
                    <a:pt x="43263" y="37833"/>
                    <a:pt x="37833" y="43263"/>
                    <a:pt x="31156" y="43263"/>
                  </a:cubicBezTo>
                  <a:cubicBezTo>
                    <a:pt x="24479" y="43263"/>
                    <a:pt x="19050" y="37833"/>
                    <a:pt x="19050" y="31156"/>
                  </a:cubicBezTo>
                  <a:cubicBezTo>
                    <a:pt x="19050" y="24479"/>
                    <a:pt x="24479" y="19050"/>
                    <a:pt x="31156" y="19050"/>
                  </a:cubicBezTo>
                  <a:close/>
                </a:path>
              </a:pathLst>
            </a:custGeom>
            <a:solidFill>
              <a:srgbClr val="42D0C6"/>
            </a:solidFill>
            <a:ln w="1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19787539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ow Developers, Designers, Project Managers, QA and SysAdmins view each  other | Business Intelligence Survival Kit">
            <a:extLst>
              <a:ext uri="{FF2B5EF4-FFF2-40B4-BE49-F238E27FC236}">
                <a16:creationId xmlns:a16="http://schemas.microsoft.com/office/drawing/2014/main" id="{F01F098E-D237-940E-1BDE-D0CF66BFCB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5101" y="88900"/>
            <a:ext cx="8614012" cy="676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54937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BB712-8557-7D08-1D07-FC3F3415C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Mythos 3: Clouds sind technisch nicht sicher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E6FF58-7B1E-A622-9756-9ADB7F368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28" y="1708489"/>
            <a:ext cx="5120687" cy="434679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D69874-5D48-51FC-8FED-DCA51EF001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4965" y="3801187"/>
            <a:ext cx="5663612" cy="256249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CF2C063-0AE8-E88F-FF47-AB61736235E8}"/>
              </a:ext>
            </a:extLst>
          </p:cNvPr>
          <p:cNvSpPr/>
          <p:nvPr/>
        </p:nvSpPr>
        <p:spPr>
          <a:xfrm>
            <a:off x="4010026" y="4368087"/>
            <a:ext cx="923924" cy="238125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  <a:latin typeface="Gilroy Bold" panose="00000800000000000000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D8F048-8CC2-D15D-5D5C-4970724E8750}"/>
              </a:ext>
            </a:extLst>
          </p:cNvPr>
          <p:cNvSpPr/>
          <p:nvPr/>
        </p:nvSpPr>
        <p:spPr>
          <a:xfrm>
            <a:off x="771526" y="4582112"/>
            <a:ext cx="1025524" cy="238125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  <a:latin typeface="Gilroy Bold" panose="000008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4A81DD1-79A0-BE67-A7F9-2F60A097C939}"/>
              </a:ext>
            </a:extLst>
          </p:cNvPr>
          <p:cNvSpPr/>
          <p:nvPr/>
        </p:nvSpPr>
        <p:spPr>
          <a:xfrm>
            <a:off x="6809787" y="1201014"/>
            <a:ext cx="4910293" cy="33810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  <a:latin typeface="Gilroy Bold" panose="00000800000000000000" pitchFamily="50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F4E49C8-9238-889C-00FB-9FB5169526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387" y="1277214"/>
            <a:ext cx="4686300" cy="15639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29A3732-E294-A19B-73EC-F2BE42D5271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4563" y="2856469"/>
            <a:ext cx="4745609" cy="158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6009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BB712-8557-7D08-1D07-FC3F3415C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Mythos 4: Clouds halten sich nicht an den Datenschutz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C21664-BD6D-D4FE-4D25-85192B671645}"/>
              </a:ext>
            </a:extLst>
          </p:cNvPr>
          <p:cNvSpPr txBox="1"/>
          <p:nvPr/>
        </p:nvSpPr>
        <p:spPr>
          <a:xfrm>
            <a:off x="268720" y="6313581"/>
            <a:ext cx="702945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100" dirty="0">
                <a:latin typeface="Gilroy" panose="00000500000000000000" pitchFamily="50" charset="0"/>
                <a:hlinkClick r:id="rId2"/>
              </a:rPr>
              <a:t>https://d1.awsstatic.com/Security/pdfs/Amazon_AWS_Information_Request_Report_H1_2023.pdf</a:t>
            </a:r>
            <a:r>
              <a:rPr lang="de-DE" sz="1100" dirty="0">
                <a:latin typeface="Gilroy" panose="00000500000000000000" pitchFamily="50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A6BFEFF-F3C9-C6DC-0466-60097C899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1050" y="1631004"/>
            <a:ext cx="4505738" cy="42966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5BC35A-686C-E972-355E-1D6692592C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700" y="1731154"/>
            <a:ext cx="5800906" cy="381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278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BB712-8557-7D08-1D07-FC3F3415C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0" y="4388714"/>
            <a:ext cx="3761220" cy="787400"/>
          </a:xfrm>
        </p:spPr>
        <p:txBody>
          <a:bodyPr>
            <a:normAutofit fontScale="90000"/>
          </a:bodyPr>
          <a:lstStyle/>
          <a:p>
            <a:r>
              <a:rPr lang="de-DE" sz="2700" dirty="0"/>
              <a:t>Mythos 5</a:t>
            </a:r>
            <a:br>
              <a:rPr lang="de-DE" dirty="0"/>
            </a:br>
            <a:r>
              <a:rPr lang="de-DE" dirty="0"/>
              <a:t>Einmal drin, kommt man nie wieder raus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4890ED-2109-AA5F-C3EC-D8CC90F0D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52" y="114300"/>
            <a:ext cx="7235898" cy="65405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B06444-D681-6AFD-7527-AFFC488195D8}"/>
              </a:ext>
            </a:extLst>
          </p:cNvPr>
          <p:cNvSpPr txBox="1"/>
          <p:nvPr/>
        </p:nvSpPr>
        <p:spPr>
          <a:xfrm>
            <a:off x="5013325" y="6466701"/>
            <a:ext cx="702945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900" dirty="0">
                <a:hlinkClick r:id="rId4"/>
              </a:rPr>
              <a:t>https://world.hey.com/dhh/we-have-left-the-cloud-251760fb</a:t>
            </a:r>
            <a:r>
              <a:rPr lang="en-US" sz="900" dirty="0"/>
              <a:t> </a:t>
            </a:r>
            <a:endParaRPr lang="de-DE" sz="900" dirty="0"/>
          </a:p>
        </p:txBody>
      </p:sp>
    </p:spTree>
    <p:extLst>
      <p:ext uri="{BB962C8B-B14F-4D97-AF65-F5344CB8AC3E}">
        <p14:creationId xmlns:p14="http://schemas.microsoft.com/office/powerpoint/2010/main" val="24084256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82A02-BF2D-227B-C4F7-066A0EBFE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3926" y="3105833"/>
            <a:ext cx="2044149" cy="646331"/>
          </a:xfrm>
        </p:spPr>
        <p:txBody>
          <a:bodyPr/>
          <a:lstStyle/>
          <a:p>
            <a:r>
              <a:rPr lang="de-DE" dirty="0"/>
              <a:t>Fragen?</a:t>
            </a:r>
          </a:p>
        </p:txBody>
      </p:sp>
    </p:spTree>
    <p:extLst>
      <p:ext uri="{BB962C8B-B14F-4D97-AF65-F5344CB8AC3E}">
        <p14:creationId xmlns:p14="http://schemas.microsoft.com/office/powerpoint/2010/main" val="17314947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colorful background&#10;&#10;Description automatically generated">
            <a:extLst>
              <a:ext uri="{FF2B5EF4-FFF2-40B4-BE49-F238E27FC236}">
                <a16:creationId xmlns:a16="http://schemas.microsoft.com/office/drawing/2014/main" id="{280F7144-9370-0E4D-BB6F-0E456453A3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5715" cap="flat">
            <a:noFill/>
            <a:prstDash val="solid"/>
            <a:miter/>
          </a:ln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8578" y="3105832"/>
            <a:ext cx="8234947" cy="646331"/>
          </a:xfrm>
        </p:spPr>
        <p:txBody>
          <a:bodyPr/>
          <a:lstStyle/>
          <a:p>
            <a:r>
              <a:rPr lang="de-DE" dirty="0"/>
              <a:t>Der Einstieg in die Cloud ist einfach</a:t>
            </a:r>
            <a:endParaRPr lang="de-DE" sz="2000" dirty="0">
              <a:solidFill>
                <a:schemeClr val="bg1"/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20903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7BF59-8814-AAE8-C815-09398EEAB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Einmal die Grundlagen abklären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7144DF8-AF0B-6E54-7242-2EBE7BEFEB4B}"/>
              </a:ext>
            </a:extLst>
          </p:cNvPr>
          <p:cNvGrpSpPr/>
          <p:nvPr/>
        </p:nvGrpSpPr>
        <p:grpSpPr>
          <a:xfrm>
            <a:off x="783772" y="1979188"/>
            <a:ext cx="10653486" cy="787400"/>
            <a:chOff x="1132114" y="2148114"/>
            <a:chExt cx="9195211" cy="787400"/>
          </a:xfrm>
          <a:gradFill>
            <a:gsLst>
              <a:gs pos="100000">
                <a:srgbClr val="9189EE"/>
              </a:gs>
              <a:gs pos="39000">
                <a:srgbClr val="2ACFC8"/>
              </a:gs>
              <a:gs pos="0">
                <a:srgbClr val="38CC9E"/>
              </a:gs>
              <a:gs pos="71000">
                <a:srgbClr val="4FB7D4"/>
              </a:gs>
            </a:gsLst>
            <a:lin ang="4800000" scaled="0"/>
          </a:gra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F78A75C-79DD-4CD7-ADDA-79E41C257A18}"/>
                </a:ext>
              </a:extLst>
            </p:cNvPr>
            <p:cNvSpPr/>
            <p:nvPr/>
          </p:nvSpPr>
          <p:spPr>
            <a:xfrm>
              <a:off x="1132114" y="2148114"/>
              <a:ext cx="2975429" cy="787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Compliance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20ED958-E20B-A27E-41CD-39F0A5061101}"/>
                </a:ext>
              </a:extLst>
            </p:cNvPr>
            <p:cNvSpPr/>
            <p:nvPr/>
          </p:nvSpPr>
          <p:spPr>
            <a:xfrm>
              <a:off x="4242005" y="2148114"/>
              <a:ext cx="2975429" cy="787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Einkauf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C992381-DC98-B42F-7178-C8444E367416}"/>
                </a:ext>
              </a:extLst>
            </p:cNvPr>
            <p:cNvSpPr/>
            <p:nvPr/>
          </p:nvSpPr>
          <p:spPr>
            <a:xfrm>
              <a:off x="7351896" y="2148114"/>
              <a:ext cx="2975429" cy="787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Landing Zone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0DE266E-63EC-918A-960D-59B2FDB06338}"/>
              </a:ext>
            </a:extLst>
          </p:cNvPr>
          <p:cNvGrpSpPr/>
          <p:nvPr/>
        </p:nvGrpSpPr>
        <p:grpSpPr>
          <a:xfrm>
            <a:off x="783772" y="2935513"/>
            <a:ext cx="10653486" cy="2042885"/>
            <a:chOff x="1132114" y="2148114"/>
            <a:chExt cx="9195211" cy="881324"/>
          </a:xfrm>
          <a:solidFill>
            <a:schemeClr val="bg1">
              <a:lumMod val="95000"/>
            </a:schemeClr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06D940F-D30B-A476-0877-C42F5CD42366}"/>
                </a:ext>
              </a:extLst>
            </p:cNvPr>
            <p:cNvSpPr/>
            <p:nvPr/>
          </p:nvSpPr>
          <p:spPr>
            <a:xfrm>
              <a:off x="1132114" y="2148114"/>
              <a:ext cx="2975429" cy="8813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08000" rtlCol="0" anchor="t"/>
            <a:lstStyle/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Datenschutz</a:t>
              </a:r>
            </a:p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Besondere Regulierung (e.g. Gesundheitsdaten, VS </a:t>
              </a:r>
              <a:r>
                <a:rPr lang="de-DE" sz="160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NfD</a:t>
              </a: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, …)</a:t>
              </a:r>
            </a:p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Spezifische Zertifizierungen</a:t>
              </a:r>
            </a:p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…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7FA03C-7ADB-6CEB-9515-1C722D4CFF01}"/>
                </a:ext>
              </a:extLst>
            </p:cNvPr>
            <p:cNvSpPr/>
            <p:nvPr/>
          </p:nvSpPr>
          <p:spPr>
            <a:xfrm>
              <a:off x="4242005" y="2148114"/>
              <a:ext cx="2975429" cy="8813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08000" rtlCol="0" anchor="t"/>
            <a:lstStyle/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Vertragliche Details der Beschaffung</a:t>
              </a:r>
            </a:p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Interne Verrechnung</a:t>
              </a:r>
            </a:p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…</a:t>
              </a:r>
            </a:p>
            <a:p>
              <a:pPr>
                <a:spcBef>
                  <a:spcPts val="900"/>
                </a:spcBef>
              </a:pPr>
              <a:endParaRPr lang="de-DE" sz="1600" dirty="0">
                <a:solidFill>
                  <a:schemeClr val="tx1"/>
                </a:solidFill>
                <a:latin typeface="Gilroy" panose="00000500000000000000" pitchFamily="50" charset="0"/>
              </a:endParaRPr>
            </a:p>
            <a:p>
              <a:pPr>
                <a:spcBef>
                  <a:spcPts val="900"/>
                </a:spcBef>
              </a:pPr>
              <a:endParaRPr lang="de-DE" sz="1600" dirty="0">
                <a:solidFill>
                  <a:schemeClr val="tx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E7C95B8-A7DB-9E49-75F5-B9C258D5FA5C}"/>
                </a:ext>
              </a:extLst>
            </p:cNvPr>
            <p:cNvSpPr/>
            <p:nvPr/>
          </p:nvSpPr>
          <p:spPr>
            <a:xfrm>
              <a:off x="7351896" y="2148114"/>
              <a:ext cx="2975429" cy="8813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08000" rtlCol="0" anchor="t"/>
            <a:lstStyle/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Account-Struktur, Kosten-Transparenz</a:t>
              </a:r>
            </a:p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Netzwerkdesign, IAM, Sicherheitsrichtlinien</a:t>
              </a:r>
            </a:p>
            <a:p>
              <a:pPr>
                <a:spcBef>
                  <a:spcPts val="900"/>
                </a:spcBef>
              </a:pPr>
              <a:r>
                <a:rPr lang="de-DE" sz="1600" dirty="0" err="1">
                  <a:solidFill>
                    <a:schemeClr val="tx1"/>
                  </a:solidFill>
                  <a:latin typeface="Gilroy" panose="00000500000000000000" pitchFamily="50" charset="0"/>
                </a:rPr>
                <a:t>Logging</a:t>
              </a: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 &amp; Monitoring</a:t>
              </a:r>
            </a:p>
            <a:p>
              <a:pPr>
                <a:spcBef>
                  <a:spcPts val="900"/>
                </a:spcBef>
              </a:pPr>
              <a:r>
                <a:rPr lang="de-DE" sz="1600" dirty="0">
                  <a:solidFill>
                    <a:schemeClr val="tx1"/>
                  </a:solidFill>
                  <a:latin typeface="Gilroy" panose="00000500000000000000" pitchFamily="50" charset="0"/>
                </a:rPr>
                <a:t>Backups, …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9801E83-7D51-83E7-AB97-137639CBA22A}"/>
              </a:ext>
            </a:extLst>
          </p:cNvPr>
          <p:cNvSpPr txBox="1"/>
          <p:nvPr/>
        </p:nvSpPr>
        <p:spPr>
          <a:xfrm>
            <a:off x="783772" y="5316248"/>
            <a:ext cx="9579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Gilroy Bold" panose="00000800000000000000" pitchFamily="50" charset="0"/>
              </a:rPr>
              <a:t>Nichts davon muss neu erfunden werden. Für alles gibt es Best Practices und Standards.</a:t>
            </a:r>
          </a:p>
        </p:txBody>
      </p:sp>
    </p:spTree>
    <p:extLst>
      <p:ext uri="{BB962C8B-B14F-4D97-AF65-F5344CB8AC3E}">
        <p14:creationId xmlns:p14="http://schemas.microsoft.com/office/powerpoint/2010/main" val="367890178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8D2-CC6F-62DD-056D-1A9BB4C24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SaaS nutzen</a:t>
            </a: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C33E2EBF-F947-74C7-5A98-29C25D3A3C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D0574508-EAFC-86BA-F73F-F0E67CCF8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2323335"/>
            <a:ext cx="2524125" cy="64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30AEDB6A-A0B7-5E72-19FD-13288915B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6845" y="1860255"/>
            <a:ext cx="2825750" cy="156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 descr="Asana Vector Logo - Download Free SVG Icon | Worldvectorlogo">
            <a:extLst>
              <a:ext uri="{FF2B5EF4-FFF2-40B4-BE49-F238E27FC236}">
                <a16:creationId xmlns:a16="http://schemas.microsoft.com/office/drawing/2014/main" id="{926E4328-C4A6-808E-EECC-EDA9F8CAA3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5130" name="Picture 10">
            <a:extLst>
              <a:ext uri="{FF2B5EF4-FFF2-40B4-BE49-F238E27FC236}">
                <a16:creationId xmlns:a16="http://schemas.microsoft.com/office/drawing/2014/main" id="{C6EDC84A-F4F8-48E9-8E02-9C5A417A9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1600" y="2323335"/>
            <a:ext cx="3378200" cy="67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Amazon Connect: Intro – Cognigy.AI Help Center">
            <a:extLst>
              <a:ext uri="{FF2B5EF4-FFF2-40B4-BE49-F238E27FC236}">
                <a16:creationId xmlns:a16="http://schemas.microsoft.com/office/drawing/2014/main" id="{A831CE1A-66BC-7B47-FD8A-43977AE62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150" y="3581400"/>
            <a:ext cx="2495740" cy="158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>
            <a:extLst>
              <a:ext uri="{FF2B5EF4-FFF2-40B4-BE49-F238E27FC236}">
                <a16:creationId xmlns:a16="http://schemas.microsoft.com/office/drawing/2014/main" id="{68D2090C-8CAF-3C8E-2200-22664DF58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8185" y="3954549"/>
            <a:ext cx="2145030" cy="72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6755A9C-A036-382A-DE71-304FF8D232FE}"/>
              </a:ext>
            </a:extLst>
          </p:cNvPr>
          <p:cNvSpPr txBox="1"/>
          <p:nvPr/>
        </p:nvSpPr>
        <p:spPr>
          <a:xfrm>
            <a:off x="692150" y="6035098"/>
            <a:ext cx="99631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latin typeface="Gilroy" panose="00000500000000000000" pitchFamily="50" charset="0"/>
                <a:hlinkClick r:id="rId7"/>
              </a:rPr>
              <a:t>https://www.it-in-germany.de/05093368/deu/Software%20f%C3%BCr%20E-Government</a:t>
            </a:r>
            <a:r>
              <a:rPr lang="de-DE" sz="1400" dirty="0">
                <a:latin typeface="Gilroy" panose="00000500000000000000" pitchFamily="50" charset="0"/>
              </a:rPr>
              <a:t> </a:t>
            </a:r>
          </a:p>
        </p:txBody>
      </p:sp>
      <p:pic>
        <p:nvPicPr>
          <p:cNvPr id="5138" name="Picture 18" descr="Confluence: Content-Collaboration-Software | HIRSCHTEC">
            <a:extLst>
              <a:ext uri="{FF2B5EF4-FFF2-40B4-BE49-F238E27FC236}">
                <a16:creationId xmlns:a16="http://schemas.microsoft.com/office/drawing/2014/main" id="{C731CC0C-1886-270E-C4F0-56FB83DF0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0525" y="3671416"/>
            <a:ext cx="348615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44846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8D2-CC6F-62DD-056D-1A9BB4C24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Spezialservices (wie KI) einbinden</a:t>
            </a:r>
          </a:p>
        </p:txBody>
      </p:sp>
      <p:pic>
        <p:nvPicPr>
          <p:cNvPr id="5" name="Online Media 4" title="Two AIs Have An Existential Crisis (chatgpt)">
            <a:hlinkClick r:id="" action="ppaction://media"/>
            <a:extLst>
              <a:ext uri="{FF2B5EF4-FFF2-40B4-BE49-F238E27FC236}">
                <a16:creationId xmlns:a16="http://schemas.microsoft.com/office/drawing/2014/main" id="{C14C7C61-28D8-9887-6361-0AE1DDA5A37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72660" y="1392842"/>
            <a:ext cx="8646680" cy="488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97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hteck 36">
            <a:extLst>
              <a:ext uri="{FF2B5EF4-FFF2-40B4-BE49-F238E27FC236}">
                <a16:creationId xmlns:a16="http://schemas.microsoft.com/office/drawing/2014/main" id="{D324424D-F2AA-29F9-2BB2-5EFDFE8FD47F}"/>
              </a:ext>
            </a:extLst>
          </p:cNvPr>
          <p:cNvSpPr/>
          <p:nvPr/>
        </p:nvSpPr>
        <p:spPr>
          <a:xfrm>
            <a:off x="7441029" y="3655778"/>
            <a:ext cx="3751419" cy="22387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44000" tIns="324000" rIns="144000" rtlCol="0" anchor="t"/>
          <a:lstStyle/>
          <a:p>
            <a:pPr algn="ctr">
              <a:spcBef>
                <a:spcPts val="600"/>
              </a:spcBef>
            </a:pPr>
            <a:r>
              <a:rPr lang="de-DE" sz="3600" b="1" dirty="0">
                <a:solidFill>
                  <a:schemeClr val="tx1"/>
                </a:solidFill>
                <a:latin typeface="Gilroy Bold" panose="00000800000000000000" pitchFamily="50" charset="0"/>
              </a:rPr>
              <a:t>AWS</a:t>
            </a:r>
            <a:endParaRPr lang="de-DE" sz="2800" b="1" dirty="0">
              <a:solidFill>
                <a:schemeClr val="tx1"/>
              </a:solidFill>
              <a:latin typeface="Gilroy Bold" panose="00000800000000000000" pitchFamily="50" charset="0"/>
            </a:endParaRPr>
          </a:p>
          <a:p>
            <a:pPr algn="ctr">
              <a:spcBef>
                <a:spcPts val="600"/>
              </a:spcBef>
            </a:pPr>
            <a:r>
              <a:rPr lang="de-DE" sz="2800" dirty="0">
                <a:solidFill>
                  <a:schemeClr val="tx1"/>
                </a:solidFill>
                <a:latin typeface="Gilroy" panose="00000500000000000000" pitchFamily="50" charset="0"/>
              </a:rPr>
              <a:t>Entwicklung von </a:t>
            </a:r>
            <a:r>
              <a:rPr lang="de-DE" sz="2800" dirty="0">
                <a:solidFill>
                  <a:srgbClr val="42D0C6"/>
                </a:solidFill>
                <a:latin typeface="Gilroy" panose="00000500000000000000" pitchFamily="50" charset="0"/>
              </a:rPr>
              <a:t>Umsatz</a:t>
            </a:r>
            <a:r>
              <a:rPr lang="de-DE" sz="2800" dirty="0">
                <a:solidFill>
                  <a:srgbClr val="013453"/>
                </a:solidFill>
                <a:latin typeface="Gilroy" panose="00000500000000000000" pitchFamily="50" charset="0"/>
              </a:rPr>
              <a:t> </a:t>
            </a:r>
            <a:r>
              <a:rPr lang="de-DE" sz="2800" dirty="0">
                <a:solidFill>
                  <a:schemeClr val="tx1"/>
                </a:solidFill>
                <a:latin typeface="Gilroy" panose="00000500000000000000" pitchFamily="50" charset="0"/>
              </a:rPr>
              <a:t>und</a:t>
            </a:r>
            <a:r>
              <a:rPr lang="de-DE" sz="2800" dirty="0">
                <a:solidFill>
                  <a:srgbClr val="013453"/>
                </a:solidFill>
                <a:latin typeface="Gilroy" panose="00000500000000000000" pitchFamily="50" charset="0"/>
              </a:rPr>
              <a:t> </a:t>
            </a:r>
            <a:r>
              <a:rPr lang="de-DE" sz="2800" dirty="0">
                <a:solidFill>
                  <a:srgbClr val="7ED878"/>
                </a:solidFill>
                <a:latin typeface="Gilroy" panose="00000500000000000000" pitchFamily="50" charset="0"/>
              </a:rPr>
              <a:t>Marge</a:t>
            </a:r>
            <a:endParaRPr lang="de-DE" sz="4400" b="1" dirty="0">
              <a:solidFill>
                <a:srgbClr val="7ED878"/>
              </a:solidFill>
              <a:latin typeface="Gilroy Bold" panose="00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C2DBAD25-1234-4755-8880-89F93726DBE7}"/>
              </a:ext>
            </a:extLst>
          </p:cNvPr>
          <p:cNvSpPr/>
          <p:nvPr/>
        </p:nvSpPr>
        <p:spPr>
          <a:xfrm>
            <a:off x="572567" y="663264"/>
            <a:ext cx="6253124" cy="52250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Gilroy" panose="00000500000000000000" pitchFamily="50" charset="0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27901F8-B711-33D6-2D05-35200C0DA6E3}"/>
              </a:ext>
            </a:extLst>
          </p:cNvPr>
          <p:cNvGrpSpPr/>
          <p:nvPr/>
        </p:nvGrpSpPr>
        <p:grpSpPr>
          <a:xfrm>
            <a:off x="840985" y="2336838"/>
            <a:ext cx="5188005" cy="2976462"/>
            <a:chOff x="-714375" y="2458445"/>
            <a:chExt cx="714375" cy="1337480"/>
          </a:xfrm>
        </p:grpSpPr>
        <p:cxnSp>
          <p:nvCxnSpPr>
            <p:cNvPr id="3" name="Gerader Verbinder 2">
              <a:extLst>
                <a:ext uri="{FF2B5EF4-FFF2-40B4-BE49-F238E27FC236}">
                  <a16:creationId xmlns:a16="http://schemas.microsoft.com/office/drawing/2014/main" id="{E2194F39-A879-51DE-A1B9-0DD5437867E7}"/>
                </a:ext>
              </a:extLst>
            </p:cNvPr>
            <p:cNvCxnSpPr/>
            <p:nvPr/>
          </p:nvCxnSpPr>
          <p:spPr>
            <a:xfrm>
              <a:off x="-714375" y="2458445"/>
              <a:ext cx="714375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>
              <a:extLst>
                <a:ext uri="{FF2B5EF4-FFF2-40B4-BE49-F238E27FC236}">
                  <a16:creationId xmlns:a16="http://schemas.microsoft.com/office/drawing/2014/main" id="{7D0F7A7D-7189-BA02-F520-730453A00E73}"/>
                </a:ext>
              </a:extLst>
            </p:cNvPr>
            <p:cNvCxnSpPr/>
            <p:nvPr/>
          </p:nvCxnSpPr>
          <p:spPr>
            <a:xfrm>
              <a:off x="-714375" y="3127185"/>
              <a:ext cx="714375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r Verbinder 41">
              <a:extLst>
                <a:ext uri="{FF2B5EF4-FFF2-40B4-BE49-F238E27FC236}">
                  <a16:creationId xmlns:a16="http://schemas.microsoft.com/office/drawing/2014/main" id="{40E6A91B-DEAA-125F-B4FA-FD6CAAB4B1E2}"/>
                </a:ext>
              </a:extLst>
            </p:cNvPr>
            <p:cNvCxnSpPr/>
            <p:nvPr/>
          </p:nvCxnSpPr>
          <p:spPr>
            <a:xfrm>
              <a:off x="-714375" y="3795925"/>
              <a:ext cx="714375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4CCA1864-8FBA-1147-EB72-28242C4AC6DE}"/>
              </a:ext>
            </a:extLst>
          </p:cNvPr>
          <p:cNvGrpSpPr/>
          <p:nvPr/>
        </p:nvGrpSpPr>
        <p:grpSpPr>
          <a:xfrm>
            <a:off x="985204" y="1850685"/>
            <a:ext cx="3992870" cy="3911760"/>
            <a:chOff x="2338533" y="977720"/>
            <a:chExt cx="3810000" cy="3089456"/>
          </a:xfrm>
        </p:grpSpPr>
        <p:cxnSp>
          <p:nvCxnSpPr>
            <p:cNvPr id="44" name="Gerader Verbinder 43">
              <a:extLst>
                <a:ext uri="{FF2B5EF4-FFF2-40B4-BE49-F238E27FC236}">
                  <a16:creationId xmlns:a16="http://schemas.microsoft.com/office/drawing/2014/main" id="{7CC2215D-15C8-7542-FBA9-A725D3A34891}"/>
                </a:ext>
              </a:extLst>
            </p:cNvPr>
            <p:cNvCxnSpPr/>
            <p:nvPr/>
          </p:nvCxnSpPr>
          <p:spPr>
            <a:xfrm rot="16200000">
              <a:off x="793805" y="2522448"/>
              <a:ext cx="3089456" cy="0"/>
            </a:xfrm>
            <a:prstGeom prst="line">
              <a:avLst/>
            </a:prstGeom>
            <a:ln w="9525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r Verbinder 44">
              <a:extLst>
                <a:ext uri="{FF2B5EF4-FFF2-40B4-BE49-F238E27FC236}">
                  <a16:creationId xmlns:a16="http://schemas.microsoft.com/office/drawing/2014/main" id="{18EE59EB-39F8-E63E-D960-57B9C062AD53}"/>
                </a:ext>
              </a:extLst>
            </p:cNvPr>
            <p:cNvCxnSpPr/>
            <p:nvPr/>
          </p:nvCxnSpPr>
          <p:spPr>
            <a:xfrm rot="16200000">
              <a:off x="1555805" y="2522448"/>
              <a:ext cx="3089456" cy="0"/>
            </a:xfrm>
            <a:prstGeom prst="line">
              <a:avLst/>
            </a:prstGeom>
            <a:ln w="9525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r Verbinder 45">
              <a:extLst>
                <a:ext uri="{FF2B5EF4-FFF2-40B4-BE49-F238E27FC236}">
                  <a16:creationId xmlns:a16="http://schemas.microsoft.com/office/drawing/2014/main" id="{752AE49D-3CC7-28C3-66A8-177AC09A260B}"/>
                </a:ext>
              </a:extLst>
            </p:cNvPr>
            <p:cNvCxnSpPr/>
            <p:nvPr/>
          </p:nvCxnSpPr>
          <p:spPr>
            <a:xfrm rot="16200000">
              <a:off x="3079805" y="2522448"/>
              <a:ext cx="3089456" cy="0"/>
            </a:xfrm>
            <a:prstGeom prst="line">
              <a:avLst/>
            </a:prstGeom>
            <a:ln w="9525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934ACD22-C882-4A38-3A74-6385E9450B42}"/>
                </a:ext>
              </a:extLst>
            </p:cNvPr>
            <p:cNvCxnSpPr/>
            <p:nvPr/>
          </p:nvCxnSpPr>
          <p:spPr>
            <a:xfrm rot="16200000">
              <a:off x="4603805" y="2522448"/>
              <a:ext cx="3089456" cy="0"/>
            </a:xfrm>
            <a:prstGeom prst="line">
              <a:avLst/>
            </a:prstGeom>
            <a:ln w="9525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feld 47">
            <a:extLst>
              <a:ext uri="{FF2B5EF4-FFF2-40B4-BE49-F238E27FC236}">
                <a16:creationId xmlns:a16="http://schemas.microsoft.com/office/drawing/2014/main" id="{6FCEA864-62A9-119C-B08B-D1B9681A51CF}"/>
              </a:ext>
            </a:extLst>
          </p:cNvPr>
          <p:cNvSpPr txBox="1"/>
          <p:nvPr/>
        </p:nvSpPr>
        <p:spPr>
          <a:xfrm>
            <a:off x="5960968" y="2208567"/>
            <a:ext cx="502061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de-DE" sz="1100" b="1">
                <a:solidFill>
                  <a:srgbClr val="013453"/>
                </a:solidFill>
                <a:latin typeface="Gilroy Bold" panose="00000500000000000000" pitchFamily="50" charset="0"/>
              </a:rPr>
              <a:t>10Bn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90A781A9-3870-8C60-90CF-BFBCB8E5FDF8}"/>
              </a:ext>
            </a:extLst>
          </p:cNvPr>
          <p:cNvSpPr txBox="1"/>
          <p:nvPr/>
        </p:nvSpPr>
        <p:spPr>
          <a:xfrm>
            <a:off x="6048590" y="3676597"/>
            <a:ext cx="437940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de-DE" sz="1100" b="1">
                <a:solidFill>
                  <a:srgbClr val="013453"/>
                </a:solidFill>
                <a:latin typeface="Gilroy Bold" panose="00000500000000000000" pitchFamily="50" charset="0"/>
              </a:rPr>
              <a:t>5Bn</a:t>
            </a:r>
          </a:p>
        </p:txBody>
      </p:sp>
      <p:sp>
        <p:nvSpPr>
          <p:cNvPr id="50" name="Freihandform: Form 49">
            <a:extLst>
              <a:ext uri="{FF2B5EF4-FFF2-40B4-BE49-F238E27FC236}">
                <a16:creationId xmlns:a16="http://schemas.microsoft.com/office/drawing/2014/main" id="{2DC30205-9293-15CA-FEAB-F10B1AC5D95C}"/>
              </a:ext>
            </a:extLst>
          </p:cNvPr>
          <p:cNvSpPr/>
          <p:nvPr/>
        </p:nvSpPr>
        <p:spPr>
          <a:xfrm>
            <a:off x="990008" y="4270090"/>
            <a:ext cx="5188005" cy="1049240"/>
          </a:xfrm>
          <a:custGeom>
            <a:avLst/>
            <a:gdLst>
              <a:gd name="connsiteX0" fmla="*/ 0 w 4986338"/>
              <a:gd name="connsiteY0" fmla="*/ 828675 h 828675"/>
              <a:gd name="connsiteX1" fmla="*/ 766763 w 4986338"/>
              <a:gd name="connsiteY1" fmla="*/ 757237 h 828675"/>
              <a:gd name="connsiteX2" fmla="*/ 1528763 w 4986338"/>
              <a:gd name="connsiteY2" fmla="*/ 676275 h 828675"/>
              <a:gd name="connsiteX3" fmla="*/ 2300288 w 4986338"/>
              <a:gd name="connsiteY3" fmla="*/ 619125 h 828675"/>
              <a:gd name="connsiteX4" fmla="*/ 3067050 w 4986338"/>
              <a:gd name="connsiteY4" fmla="*/ 452437 h 828675"/>
              <a:gd name="connsiteX5" fmla="*/ 3833813 w 4986338"/>
              <a:gd name="connsiteY5" fmla="*/ 342900 h 828675"/>
              <a:gd name="connsiteX6" fmla="*/ 4610100 w 4986338"/>
              <a:gd name="connsiteY6" fmla="*/ 47625 h 828675"/>
              <a:gd name="connsiteX7" fmla="*/ 4986338 w 4986338"/>
              <a:gd name="connsiteY7" fmla="*/ 0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86338" h="828675">
                <a:moveTo>
                  <a:pt x="0" y="828675"/>
                </a:moveTo>
                <a:lnTo>
                  <a:pt x="766763" y="757237"/>
                </a:lnTo>
                <a:lnTo>
                  <a:pt x="1528763" y="676275"/>
                </a:lnTo>
                <a:lnTo>
                  <a:pt x="2300288" y="619125"/>
                </a:lnTo>
                <a:lnTo>
                  <a:pt x="3067050" y="452437"/>
                </a:lnTo>
                <a:lnTo>
                  <a:pt x="3833813" y="342900"/>
                </a:lnTo>
                <a:lnTo>
                  <a:pt x="4610100" y="47625"/>
                </a:lnTo>
                <a:lnTo>
                  <a:pt x="4986338" y="0"/>
                </a:lnTo>
              </a:path>
            </a:pathLst>
          </a:custGeom>
          <a:noFill/>
          <a:ln w="57150">
            <a:solidFill>
              <a:srgbClr val="7ED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2A01D666-9CE4-5EE1-784E-0C6D80E80883}"/>
              </a:ext>
            </a:extLst>
          </p:cNvPr>
          <p:cNvCxnSpPr>
            <a:cxnSpLocks/>
          </p:cNvCxnSpPr>
          <p:nvPr/>
        </p:nvCxnSpPr>
        <p:spPr>
          <a:xfrm flipV="1">
            <a:off x="999551" y="983577"/>
            <a:ext cx="0" cy="44657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>
            <a:extLst>
              <a:ext uri="{FF2B5EF4-FFF2-40B4-BE49-F238E27FC236}">
                <a16:creationId xmlns:a16="http://schemas.microsoft.com/office/drawing/2014/main" id="{8CED6EB5-06F5-7278-4F97-6BF8B6CA4D33}"/>
              </a:ext>
            </a:extLst>
          </p:cNvPr>
          <p:cNvCxnSpPr/>
          <p:nvPr/>
        </p:nvCxnSpPr>
        <p:spPr>
          <a:xfrm>
            <a:off x="785081" y="5319329"/>
            <a:ext cx="5456782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feld 52">
            <a:extLst>
              <a:ext uri="{FF2B5EF4-FFF2-40B4-BE49-F238E27FC236}">
                <a16:creationId xmlns:a16="http://schemas.microsoft.com/office/drawing/2014/main" id="{287CD62D-84FB-59B5-8D51-B21577B0AEF4}"/>
              </a:ext>
            </a:extLst>
          </p:cNvPr>
          <p:cNvSpPr txBox="1"/>
          <p:nvPr/>
        </p:nvSpPr>
        <p:spPr>
          <a:xfrm>
            <a:off x="1214022" y="969716"/>
            <a:ext cx="484380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Gilroy" panose="00000500000000000000" pitchFamily="50" charset="0"/>
              </a:rPr>
              <a:t>Amazons Cloud-Tochter AWS in US$</a:t>
            </a:r>
          </a:p>
          <a:p>
            <a:pPr algn="ctr"/>
            <a:r>
              <a:rPr lang="de-DE" sz="2000" b="1" dirty="0">
                <a:latin typeface="Gilroy Bold" panose="00000800000000000000" pitchFamily="50" charset="0"/>
              </a:rPr>
              <a:t>Umsatz &amp; operative Marge</a:t>
            </a:r>
          </a:p>
        </p:txBody>
      </p:sp>
      <p:sp>
        <p:nvSpPr>
          <p:cNvPr id="54" name="Freihandform: Form 53">
            <a:extLst>
              <a:ext uri="{FF2B5EF4-FFF2-40B4-BE49-F238E27FC236}">
                <a16:creationId xmlns:a16="http://schemas.microsoft.com/office/drawing/2014/main" id="{AA463B99-D948-C4A3-AB50-7D8A58E5AAE7}"/>
              </a:ext>
            </a:extLst>
          </p:cNvPr>
          <p:cNvSpPr/>
          <p:nvPr/>
        </p:nvSpPr>
        <p:spPr>
          <a:xfrm>
            <a:off x="980098" y="1514330"/>
            <a:ext cx="5197914" cy="3515554"/>
          </a:xfrm>
          <a:custGeom>
            <a:avLst/>
            <a:gdLst>
              <a:gd name="connsiteX0" fmla="*/ 0 w 4995863"/>
              <a:gd name="connsiteY0" fmla="*/ 2776538 h 2776538"/>
              <a:gd name="connsiteX1" fmla="*/ 776288 w 4995863"/>
              <a:gd name="connsiteY1" fmla="*/ 2595563 h 2776538"/>
              <a:gd name="connsiteX2" fmla="*/ 1538288 w 4995863"/>
              <a:gd name="connsiteY2" fmla="*/ 2347913 h 2776538"/>
              <a:gd name="connsiteX3" fmla="*/ 2309813 w 4995863"/>
              <a:gd name="connsiteY3" fmla="*/ 2052638 h 2776538"/>
              <a:gd name="connsiteX4" fmla="*/ 3076575 w 4995863"/>
              <a:gd name="connsiteY4" fmla="*/ 1581150 h 2776538"/>
              <a:gd name="connsiteX5" fmla="*/ 3843338 w 4995863"/>
              <a:gd name="connsiteY5" fmla="*/ 1038225 h 2776538"/>
              <a:gd name="connsiteX6" fmla="*/ 4610100 w 4995863"/>
              <a:gd name="connsiteY6" fmla="*/ 452438 h 2776538"/>
              <a:gd name="connsiteX7" fmla="*/ 4995863 w 4995863"/>
              <a:gd name="connsiteY7" fmla="*/ 0 h 277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5863" h="2776538">
                <a:moveTo>
                  <a:pt x="0" y="2776538"/>
                </a:moveTo>
                <a:lnTo>
                  <a:pt x="776288" y="2595563"/>
                </a:lnTo>
                <a:lnTo>
                  <a:pt x="1538288" y="2347913"/>
                </a:lnTo>
                <a:lnTo>
                  <a:pt x="2309813" y="2052638"/>
                </a:lnTo>
                <a:lnTo>
                  <a:pt x="3076575" y="1581150"/>
                </a:lnTo>
                <a:lnTo>
                  <a:pt x="3843338" y="1038225"/>
                </a:lnTo>
                <a:lnTo>
                  <a:pt x="4610100" y="452438"/>
                </a:lnTo>
                <a:lnTo>
                  <a:pt x="4995863" y="0"/>
                </a:lnTo>
              </a:path>
            </a:pathLst>
          </a:custGeom>
          <a:noFill/>
          <a:ln w="57150">
            <a:solidFill>
              <a:srgbClr val="42D0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22A42B97-884D-3F36-28D2-1A8BFA0DE32B}"/>
              </a:ext>
            </a:extLst>
          </p:cNvPr>
          <p:cNvSpPr txBox="1"/>
          <p:nvPr/>
        </p:nvSpPr>
        <p:spPr>
          <a:xfrm>
            <a:off x="1521754" y="5306418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100">
                <a:solidFill>
                  <a:srgbClr val="013453"/>
                </a:solidFill>
                <a:latin typeface="Gilroy" panose="00000500000000000000" pitchFamily="50" charset="0"/>
              </a:rPr>
              <a:t>Q2/15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77E02C35-857B-ABEF-C330-8ED495905ABE}"/>
              </a:ext>
            </a:extLst>
          </p:cNvPr>
          <p:cNvSpPr txBox="1"/>
          <p:nvPr/>
        </p:nvSpPr>
        <p:spPr>
          <a:xfrm>
            <a:off x="3098636" y="5306418"/>
            <a:ext cx="564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100" dirty="0">
                <a:solidFill>
                  <a:srgbClr val="013453"/>
                </a:solidFill>
                <a:latin typeface="Gilroy" panose="00000500000000000000" pitchFamily="50" charset="0"/>
              </a:rPr>
              <a:t>Q2/17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CFC18D1F-121C-7332-ACD0-964E498F7A40}"/>
              </a:ext>
            </a:extLst>
          </p:cNvPr>
          <p:cNvSpPr txBox="1"/>
          <p:nvPr/>
        </p:nvSpPr>
        <p:spPr>
          <a:xfrm>
            <a:off x="4705575" y="5306418"/>
            <a:ext cx="5709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100">
                <a:solidFill>
                  <a:srgbClr val="013453"/>
                </a:solidFill>
                <a:latin typeface="Gilroy" panose="00000500000000000000" pitchFamily="50" charset="0"/>
              </a:rPr>
              <a:t>Q2/19</a:t>
            </a: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1075BB64-21C4-78E2-3441-23025B3CD2A9}"/>
              </a:ext>
            </a:extLst>
          </p:cNvPr>
          <p:cNvSpPr/>
          <p:nvPr/>
        </p:nvSpPr>
        <p:spPr>
          <a:xfrm>
            <a:off x="3051774" y="2650080"/>
            <a:ext cx="1960936" cy="339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rgbClr val="7AA3BB"/>
                </a:solidFill>
                <a:latin typeface="Gilroy" panose="00000500000000000000" pitchFamily="50" charset="0"/>
              </a:rPr>
              <a:t>Umsatz pro </a:t>
            </a:r>
            <a:br>
              <a:rPr lang="de-DE" sz="1400" dirty="0">
                <a:solidFill>
                  <a:srgbClr val="7AA3BB"/>
                </a:solidFill>
                <a:latin typeface="Gilroy" panose="00000500000000000000" pitchFamily="50" charset="0"/>
              </a:rPr>
            </a:br>
            <a:r>
              <a:rPr lang="de-DE" sz="1400" dirty="0">
                <a:solidFill>
                  <a:srgbClr val="7AA3BB"/>
                </a:solidFill>
                <a:latin typeface="Gilroy" panose="00000500000000000000" pitchFamily="50" charset="0"/>
              </a:rPr>
              <a:t>Quartal</a:t>
            </a: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9C494A3C-AAE1-3442-B0E8-4B661962B27E}"/>
              </a:ext>
            </a:extLst>
          </p:cNvPr>
          <p:cNvSpPr/>
          <p:nvPr/>
        </p:nvSpPr>
        <p:spPr>
          <a:xfrm>
            <a:off x="5221459" y="4612236"/>
            <a:ext cx="1172968" cy="339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>
                <a:solidFill>
                  <a:srgbClr val="8BC145"/>
                </a:solidFill>
                <a:latin typeface="Gilroy" panose="00000500000000000000" pitchFamily="50" charset="0"/>
              </a:rPr>
              <a:t>Operative Marge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B1DCF0CC-1B4B-C3F0-A364-6CE30D1EBFAE}"/>
              </a:ext>
            </a:extLst>
          </p:cNvPr>
          <p:cNvSpPr txBox="1"/>
          <p:nvPr/>
        </p:nvSpPr>
        <p:spPr>
          <a:xfrm>
            <a:off x="446140" y="5945631"/>
            <a:ext cx="5481562" cy="207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600" dirty="0">
                <a:hlinkClick r:id="rId2"/>
              </a:rPr>
              <a:t>https://www.geekwire.com/2021/amazon-web-services-posts-record-13-5b-profits-2020-andy-jassys-aws-swan-song/</a:t>
            </a:r>
            <a:r>
              <a:rPr lang="de-DE" sz="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884902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8D2-CC6F-62DD-056D-1A9BB4C24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Test- und Entwicklungs-Systeme migrieren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1C9477A5-6857-4FAC-1172-AFA55AA46C2F}"/>
              </a:ext>
            </a:extLst>
          </p:cNvPr>
          <p:cNvSpPr/>
          <p:nvPr/>
        </p:nvSpPr>
        <p:spPr>
          <a:xfrm>
            <a:off x="771292" y="2179257"/>
            <a:ext cx="5101597" cy="36143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FAB69A9D-8191-5DE5-C3C1-44341EA43092}"/>
              </a:ext>
            </a:extLst>
          </p:cNvPr>
          <p:cNvGrpSpPr/>
          <p:nvPr/>
        </p:nvGrpSpPr>
        <p:grpSpPr>
          <a:xfrm>
            <a:off x="771293" y="2179260"/>
            <a:ext cx="5093816" cy="3603387"/>
            <a:chOff x="3286664" y="2122098"/>
            <a:chExt cx="3925019" cy="2070340"/>
          </a:xfrm>
        </p:grpSpPr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BC34EBF1-D560-8ED4-76C6-6E409BABF31F}"/>
                </a:ext>
              </a:extLst>
            </p:cNvPr>
            <p:cNvCxnSpPr/>
            <p:nvPr/>
          </p:nvCxnSpPr>
          <p:spPr>
            <a:xfrm>
              <a:off x="3286664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26FB4A4C-D76B-4B93-B44A-F318419EAD24}"/>
                </a:ext>
              </a:extLst>
            </p:cNvPr>
            <p:cNvCxnSpPr/>
            <p:nvPr/>
          </p:nvCxnSpPr>
          <p:spPr>
            <a:xfrm>
              <a:off x="3847381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8FCD154A-1F39-67AC-CC40-895CD72AAB40}"/>
                </a:ext>
              </a:extLst>
            </p:cNvPr>
            <p:cNvCxnSpPr/>
            <p:nvPr/>
          </p:nvCxnSpPr>
          <p:spPr>
            <a:xfrm>
              <a:off x="4408098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E3D1701A-0B20-9740-1345-AD7F9C285D33}"/>
                </a:ext>
              </a:extLst>
            </p:cNvPr>
            <p:cNvCxnSpPr/>
            <p:nvPr/>
          </p:nvCxnSpPr>
          <p:spPr>
            <a:xfrm>
              <a:off x="4968815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945590F3-D039-DA6F-571F-CB722001DC32}"/>
                </a:ext>
              </a:extLst>
            </p:cNvPr>
            <p:cNvCxnSpPr/>
            <p:nvPr/>
          </p:nvCxnSpPr>
          <p:spPr>
            <a:xfrm>
              <a:off x="5529532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2C891D9E-28B5-B9BF-F1E0-41D6D0CAD294}"/>
                </a:ext>
              </a:extLst>
            </p:cNvPr>
            <p:cNvCxnSpPr/>
            <p:nvPr/>
          </p:nvCxnSpPr>
          <p:spPr>
            <a:xfrm>
              <a:off x="6090249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376966E0-5308-777D-7C8E-6A5EBCFC667C}"/>
                </a:ext>
              </a:extLst>
            </p:cNvPr>
            <p:cNvCxnSpPr/>
            <p:nvPr/>
          </p:nvCxnSpPr>
          <p:spPr>
            <a:xfrm>
              <a:off x="6650966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11BDF4CE-9587-5D70-46DE-46ABB0FB7956}"/>
                </a:ext>
              </a:extLst>
            </p:cNvPr>
            <p:cNvCxnSpPr/>
            <p:nvPr/>
          </p:nvCxnSpPr>
          <p:spPr>
            <a:xfrm>
              <a:off x="7211683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9" name="Group 308">
            <a:extLst>
              <a:ext uri="{FF2B5EF4-FFF2-40B4-BE49-F238E27FC236}">
                <a16:creationId xmlns:a16="http://schemas.microsoft.com/office/drawing/2014/main" id="{4788C00E-21A0-8000-BB06-92A0F9B21209}"/>
              </a:ext>
            </a:extLst>
          </p:cNvPr>
          <p:cNvGrpSpPr/>
          <p:nvPr/>
        </p:nvGrpSpPr>
        <p:grpSpPr>
          <a:xfrm>
            <a:off x="1498981" y="3167049"/>
            <a:ext cx="729886" cy="2617915"/>
            <a:chOff x="2388329" y="2832100"/>
            <a:chExt cx="729886" cy="2617915"/>
          </a:xfrm>
        </p:grpSpPr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6529E1CA-082D-1CCA-8EE3-C2442470DC09}"/>
                </a:ext>
              </a:extLst>
            </p:cNvPr>
            <p:cNvCxnSpPr>
              <a:cxnSpLocks/>
            </p:cNvCxnSpPr>
            <p:nvPr/>
          </p:nvCxnSpPr>
          <p:spPr>
            <a:xfrm>
              <a:off x="2388329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121D238A-498E-69A3-C0B6-FE0FAFBD987A}"/>
                </a:ext>
              </a:extLst>
            </p:cNvPr>
            <p:cNvCxnSpPr>
              <a:cxnSpLocks/>
            </p:cNvCxnSpPr>
            <p:nvPr/>
          </p:nvCxnSpPr>
          <p:spPr>
            <a:xfrm>
              <a:off x="2431263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515B5861-7349-DB99-85B0-58876E02FA86}"/>
                </a:ext>
              </a:extLst>
            </p:cNvPr>
            <p:cNvCxnSpPr>
              <a:cxnSpLocks/>
            </p:cNvCxnSpPr>
            <p:nvPr/>
          </p:nvCxnSpPr>
          <p:spPr>
            <a:xfrm>
              <a:off x="2474197" y="5109817"/>
              <a:ext cx="0" cy="34019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41FB18F8-BA29-92D7-F55E-C5B52078495E}"/>
                </a:ext>
              </a:extLst>
            </p:cNvPr>
            <p:cNvCxnSpPr>
              <a:cxnSpLocks/>
            </p:cNvCxnSpPr>
            <p:nvPr/>
          </p:nvCxnSpPr>
          <p:spPr>
            <a:xfrm>
              <a:off x="2517132" y="4616450"/>
              <a:ext cx="0" cy="833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602D4C37-3B6D-6F22-87AB-D89904887F65}"/>
                </a:ext>
              </a:extLst>
            </p:cNvPr>
            <p:cNvCxnSpPr>
              <a:cxnSpLocks/>
            </p:cNvCxnSpPr>
            <p:nvPr/>
          </p:nvCxnSpPr>
          <p:spPr>
            <a:xfrm>
              <a:off x="2560067" y="4006850"/>
              <a:ext cx="0" cy="144316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97CF2530-6ADE-288A-9E56-C5CD9A0C0B16}"/>
                </a:ext>
              </a:extLst>
            </p:cNvPr>
            <p:cNvCxnSpPr>
              <a:cxnSpLocks/>
            </p:cNvCxnSpPr>
            <p:nvPr/>
          </p:nvCxnSpPr>
          <p:spPr>
            <a:xfrm>
              <a:off x="2603001" y="3098800"/>
              <a:ext cx="0" cy="23512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11CE5D0D-9372-9C5B-6B88-42D622E1D9FC}"/>
                </a:ext>
              </a:extLst>
            </p:cNvPr>
            <p:cNvCxnSpPr>
              <a:cxnSpLocks/>
            </p:cNvCxnSpPr>
            <p:nvPr/>
          </p:nvCxnSpPr>
          <p:spPr>
            <a:xfrm>
              <a:off x="2645936" y="3343096"/>
              <a:ext cx="0" cy="21069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E9E81FBF-8B77-BA04-587D-2494E6DE2425}"/>
                </a:ext>
              </a:extLst>
            </p:cNvPr>
            <p:cNvCxnSpPr>
              <a:cxnSpLocks/>
            </p:cNvCxnSpPr>
            <p:nvPr/>
          </p:nvCxnSpPr>
          <p:spPr>
            <a:xfrm>
              <a:off x="2688870" y="3155950"/>
              <a:ext cx="0" cy="22940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E304BC31-68A8-3D68-7707-CF257A99697D}"/>
                </a:ext>
              </a:extLst>
            </p:cNvPr>
            <p:cNvCxnSpPr>
              <a:cxnSpLocks/>
            </p:cNvCxnSpPr>
            <p:nvPr/>
          </p:nvCxnSpPr>
          <p:spPr>
            <a:xfrm>
              <a:off x="2731804" y="2984039"/>
              <a:ext cx="0" cy="246597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749801AE-3637-E14D-4119-509457E1D000}"/>
                </a:ext>
              </a:extLst>
            </p:cNvPr>
            <p:cNvCxnSpPr>
              <a:cxnSpLocks/>
            </p:cNvCxnSpPr>
            <p:nvPr/>
          </p:nvCxnSpPr>
          <p:spPr>
            <a:xfrm>
              <a:off x="2774740" y="2832100"/>
              <a:ext cx="0" cy="26179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9943FA9E-0F0B-B43F-4392-A1C5BEBFA48B}"/>
                </a:ext>
              </a:extLst>
            </p:cNvPr>
            <p:cNvCxnSpPr>
              <a:cxnSpLocks/>
            </p:cNvCxnSpPr>
            <p:nvPr/>
          </p:nvCxnSpPr>
          <p:spPr>
            <a:xfrm>
              <a:off x="2817674" y="2938463"/>
              <a:ext cx="0" cy="25115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4DA931C0-5A40-B0CD-57B2-4696C6B038F7}"/>
                </a:ext>
              </a:extLst>
            </p:cNvPr>
            <p:cNvCxnSpPr>
              <a:cxnSpLocks/>
            </p:cNvCxnSpPr>
            <p:nvPr/>
          </p:nvCxnSpPr>
          <p:spPr>
            <a:xfrm>
              <a:off x="2860608" y="3098800"/>
              <a:ext cx="0" cy="23512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5C9490CB-D374-9142-32D3-BE5A15A09517}"/>
                </a:ext>
              </a:extLst>
            </p:cNvPr>
            <p:cNvCxnSpPr>
              <a:cxnSpLocks/>
            </p:cNvCxnSpPr>
            <p:nvPr/>
          </p:nvCxnSpPr>
          <p:spPr>
            <a:xfrm>
              <a:off x="2903543" y="3422650"/>
              <a:ext cx="0" cy="202736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5AB555B4-C76D-DEDB-F4AB-F5F6B1357596}"/>
                </a:ext>
              </a:extLst>
            </p:cNvPr>
            <p:cNvCxnSpPr>
              <a:cxnSpLocks/>
            </p:cNvCxnSpPr>
            <p:nvPr/>
          </p:nvCxnSpPr>
          <p:spPr>
            <a:xfrm>
              <a:off x="2946477" y="4138844"/>
              <a:ext cx="0" cy="131117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ECD55C08-3C4C-1994-B21A-3F8C9B4F3CBF}"/>
                </a:ext>
              </a:extLst>
            </p:cNvPr>
            <p:cNvCxnSpPr>
              <a:cxnSpLocks/>
            </p:cNvCxnSpPr>
            <p:nvPr/>
          </p:nvCxnSpPr>
          <p:spPr>
            <a:xfrm>
              <a:off x="2989413" y="4405313"/>
              <a:ext cx="0" cy="104470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97C3EC87-F8B1-5D67-C2DC-6D92205CB49D}"/>
                </a:ext>
              </a:extLst>
            </p:cNvPr>
            <p:cNvCxnSpPr>
              <a:cxnSpLocks/>
            </p:cNvCxnSpPr>
            <p:nvPr/>
          </p:nvCxnSpPr>
          <p:spPr>
            <a:xfrm>
              <a:off x="3032347" y="5148634"/>
              <a:ext cx="0" cy="3013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A87A2B46-6D6F-CC4B-1B98-B3F8308ADDB1}"/>
                </a:ext>
              </a:extLst>
            </p:cNvPr>
            <p:cNvCxnSpPr>
              <a:cxnSpLocks/>
            </p:cNvCxnSpPr>
            <p:nvPr/>
          </p:nvCxnSpPr>
          <p:spPr>
            <a:xfrm>
              <a:off x="3075281" y="5089860"/>
              <a:ext cx="0" cy="3601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21B0503D-7F73-093F-C3B7-EC186939E72E}"/>
                </a:ext>
              </a:extLst>
            </p:cNvPr>
            <p:cNvCxnSpPr>
              <a:cxnSpLocks/>
            </p:cNvCxnSpPr>
            <p:nvPr/>
          </p:nvCxnSpPr>
          <p:spPr>
            <a:xfrm>
              <a:off x="3118215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8" name="Group 327">
            <a:extLst>
              <a:ext uri="{FF2B5EF4-FFF2-40B4-BE49-F238E27FC236}">
                <a16:creationId xmlns:a16="http://schemas.microsoft.com/office/drawing/2014/main" id="{A76CCEBB-5A26-9582-BFCE-1E73AF706B6E}"/>
              </a:ext>
            </a:extLst>
          </p:cNvPr>
          <p:cNvGrpSpPr/>
          <p:nvPr/>
        </p:nvGrpSpPr>
        <p:grpSpPr>
          <a:xfrm flipH="1">
            <a:off x="791369" y="2713881"/>
            <a:ext cx="707612" cy="3071083"/>
            <a:chOff x="2431263" y="2832100"/>
            <a:chExt cx="686952" cy="2617915"/>
          </a:xfrm>
        </p:grpSpPr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B81C663B-D6B7-E49F-1538-885864CC34EE}"/>
                </a:ext>
              </a:extLst>
            </p:cNvPr>
            <p:cNvCxnSpPr>
              <a:cxnSpLocks/>
            </p:cNvCxnSpPr>
            <p:nvPr/>
          </p:nvCxnSpPr>
          <p:spPr>
            <a:xfrm>
              <a:off x="2431263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4158C6A8-A90C-E5C2-BE63-D69A9AEC1A36}"/>
                </a:ext>
              </a:extLst>
            </p:cNvPr>
            <p:cNvCxnSpPr>
              <a:cxnSpLocks/>
            </p:cNvCxnSpPr>
            <p:nvPr/>
          </p:nvCxnSpPr>
          <p:spPr>
            <a:xfrm>
              <a:off x="2474197" y="5109817"/>
              <a:ext cx="0" cy="34019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F54496E2-BF62-B583-2FEE-DB75581487B0}"/>
                </a:ext>
              </a:extLst>
            </p:cNvPr>
            <p:cNvCxnSpPr>
              <a:cxnSpLocks/>
            </p:cNvCxnSpPr>
            <p:nvPr/>
          </p:nvCxnSpPr>
          <p:spPr>
            <a:xfrm>
              <a:off x="2517132" y="4616450"/>
              <a:ext cx="0" cy="833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3356745C-A4F9-BC52-5071-D7961F5DDE32}"/>
                </a:ext>
              </a:extLst>
            </p:cNvPr>
            <p:cNvCxnSpPr>
              <a:cxnSpLocks/>
            </p:cNvCxnSpPr>
            <p:nvPr/>
          </p:nvCxnSpPr>
          <p:spPr>
            <a:xfrm>
              <a:off x="2560067" y="4006850"/>
              <a:ext cx="0" cy="144316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B406DC94-3B5D-6F20-8D34-854FAE1478D4}"/>
                </a:ext>
              </a:extLst>
            </p:cNvPr>
            <p:cNvCxnSpPr>
              <a:cxnSpLocks/>
            </p:cNvCxnSpPr>
            <p:nvPr/>
          </p:nvCxnSpPr>
          <p:spPr>
            <a:xfrm>
              <a:off x="2603001" y="3098800"/>
              <a:ext cx="0" cy="23512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21A1B004-73FD-372C-E169-2E8FF38D5883}"/>
                </a:ext>
              </a:extLst>
            </p:cNvPr>
            <p:cNvCxnSpPr>
              <a:cxnSpLocks/>
            </p:cNvCxnSpPr>
            <p:nvPr/>
          </p:nvCxnSpPr>
          <p:spPr>
            <a:xfrm>
              <a:off x="2645936" y="3343096"/>
              <a:ext cx="0" cy="21069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CD112B11-C524-A684-69E8-6EDFC813B8F3}"/>
                </a:ext>
              </a:extLst>
            </p:cNvPr>
            <p:cNvCxnSpPr>
              <a:cxnSpLocks/>
            </p:cNvCxnSpPr>
            <p:nvPr/>
          </p:nvCxnSpPr>
          <p:spPr>
            <a:xfrm>
              <a:off x="2688870" y="3155950"/>
              <a:ext cx="0" cy="22940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A2C5BB20-4D22-6333-088A-295040CC0B1C}"/>
                </a:ext>
              </a:extLst>
            </p:cNvPr>
            <p:cNvCxnSpPr>
              <a:cxnSpLocks/>
            </p:cNvCxnSpPr>
            <p:nvPr/>
          </p:nvCxnSpPr>
          <p:spPr>
            <a:xfrm>
              <a:off x="2731804" y="2984039"/>
              <a:ext cx="0" cy="246597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5D35B3CA-03BC-B1C9-E83C-2DABA9593AEB}"/>
                </a:ext>
              </a:extLst>
            </p:cNvPr>
            <p:cNvCxnSpPr>
              <a:cxnSpLocks/>
            </p:cNvCxnSpPr>
            <p:nvPr/>
          </p:nvCxnSpPr>
          <p:spPr>
            <a:xfrm>
              <a:off x="2774740" y="2832100"/>
              <a:ext cx="0" cy="26179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:a16="http://schemas.microsoft.com/office/drawing/2014/main" id="{F9340EBC-4F67-1FDB-3CF3-FEB2A085FE4B}"/>
                </a:ext>
              </a:extLst>
            </p:cNvPr>
            <p:cNvCxnSpPr>
              <a:cxnSpLocks/>
            </p:cNvCxnSpPr>
            <p:nvPr/>
          </p:nvCxnSpPr>
          <p:spPr>
            <a:xfrm>
              <a:off x="2817674" y="2938463"/>
              <a:ext cx="0" cy="25115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A84ADCF5-C6E6-9999-AEE7-9A4865BAB5D0}"/>
                </a:ext>
              </a:extLst>
            </p:cNvPr>
            <p:cNvCxnSpPr>
              <a:cxnSpLocks/>
            </p:cNvCxnSpPr>
            <p:nvPr/>
          </p:nvCxnSpPr>
          <p:spPr>
            <a:xfrm>
              <a:off x="2860608" y="3098800"/>
              <a:ext cx="0" cy="23512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:a16="http://schemas.microsoft.com/office/drawing/2014/main" id="{C3A9899D-3893-4740-A00D-38085D8F8898}"/>
                </a:ext>
              </a:extLst>
            </p:cNvPr>
            <p:cNvCxnSpPr>
              <a:cxnSpLocks/>
            </p:cNvCxnSpPr>
            <p:nvPr/>
          </p:nvCxnSpPr>
          <p:spPr>
            <a:xfrm>
              <a:off x="2903543" y="3422650"/>
              <a:ext cx="0" cy="202736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CC541241-DB5C-A565-834B-6CF3C01C7EA8}"/>
                </a:ext>
              </a:extLst>
            </p:cNvPr>
            <p:cNvCxnSpPr>
              <a:cxnSpLocks/>
            </p:cNvCxnSpPr>
            <p:nvPr/>
          </p:nvCxnSpPr>
          <p:spPr>
            <a:xfrm>
              <a:off x="2946477" y="4138844"/>
              <a:ext cx="0" cy="131117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D959322B-6671-263D-49DF-B11CE4FDC919}"/>
                </a:ext>
              </a:extLst>
            </p:cNvPr>
            <p:cNvCxnSpPr>
              <a:cxnSpLocks/>
            </p:cNvCxnSpPr>
            <p:nvPr/>
          </p:nvCxnSpPr>
          <p:spPr>
            <a:xfrm>
              <a:off x="2989413" y="4405313"/>
              <a:ext cx="0" cy="104470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5F041C67-E590-DD75-3DB6-1F0382A886E0}"/>
                </a:ext>
              </a:extLst>
            </p:cNvPr>
            <p:cNvCxnSpPr>
              <a:cxnSpLocks/>
            </p:cNvCxnSpPr>
            <p:nvPr/>
          </p:nvCxnSpPr>
          <p:spPr>
            <a:xfrm>
              <a:off x="3032347" y="5148634"/>
              <a:ext cx="0" cy="3013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CA2BFB4A-F8C7-E531-806E-8BE1A264DCEE}"/>
                </a:ext>
              </a:extLst>
            </p:cNvPr>
            <p:cNvCxnSpPr>
              <a:cxnSpLocks/>
            </p:cNvCxnSpPr>
            <p:nvPr/>
          </p:nvCxnSpPr>
          <p:spPr>
            <a:xfrm>
              <a:off x="3075281" y="5089860"/>
              <a:ext cx="0" cy="3601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4D4B02AF-5A28-4A59-7806-55A9E4168639}"/>
                </a:ext>
              </a:extLst>
            </p:cNvPr>
            <p:cNvCxnSpPr>
              <a:cxnSpLocks/>
            </p:cNvCxnSpPr>
            <p:nvPr/>
          </p:nvCxnSpPr>
          <p:spPr>
            <a:xfrm>
              <a:off x="3118215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34CB9F46-1F7F-92D7-541D-9239D3C6042F}"/>
              </a:ext>
            </a:extLst>
          </p:cNvPr>
          <p:cNvCxnSpPr>
            <a:cxnSpLocks/>
          </p:cNvCxnSpPr>
          <p:nvPr/>
        </p:nvCxnSpPr>
        <p:spPr>
          <a:xfrm>
            <a:off x="2235929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BF5F37AE-7BA4-550C-822B-76AAE62E4A04}"/>
              </a:ext>
            </a:extLst>
          </p:cNvPr>
          <p:cNvCxnSpPr>
            <a:cxnSpLocks/>
          </p:cNvCxnSpPr>
          <p:nvPr/>
        </p:nvCxnSpPr>
        <p:spPr>
          <a:xfrm>
            <a:off x="2278863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7EE861FB-C555-24EC-CEEA-3CFE581598B0}"/>
              </a:ext>
            </a:extLst>
          </p:cNvPr>
          <p:cNvCxnSpPr>
            <a:cxnSpLocks/>
          </p:cNvCxnSpPr>
          <p:nvPr/>
        </p:nvCxnSpPr>
        <p:spPr>
          <a:xfrm>
            <a:off x="2321797" y="5442448"/>
            <a:ext cx="0" cy="3401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FA12EC37-CB12-8F8C-18AA-F9C19B703ACE}"/>
              </a:ext>
            </a:extLst>
          </p:cNvPr>
          <p:cNvCxnSpPr>
            <a:cxnSpLocks/>
          </p:cNvCxnSpPr>
          <p:nvPr/>
        </p:nvCxnSpPr>
        <p:spPr>
          <a:xfrm>
            <a:off x="2364732" y="4949081"/>
            <a:ext cx="0" cy="83356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C098A7B7-0650-153A-0DAE-F977D2DFF1CB}"/>
              </a:ext>
            </a:extLst>
          </p:cNvPr>
          <p:cNvCxnSpPr>
            <a:cxnSpLocks/>
          </p:cNvCxnSpPr>
          <p:nvPr/>
        </p:nvCxnSpPr>
        <p:spPr>
          <a:xfrm>
            <a:off x="2407667" y="4339481"/>
            <a:ext cx="0" cy="14431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F40363B4-13EF-9628-AD5F-92469EF885AE}"/>
              </a:ext>
            </a:extLst>
          </p:cNvPr>
          <p:cNvCxnSpPr>
            <a:cxnSpLocks/>
          </p:cNvCxnSpPr>
          <p:nvPr/>
        </p:nvCxnSpPr>
        <p:spPr>
          <a:xfrm>
            <a:off x="2450601" y="3431431"/>
            <a:ext cx="0" cy="23512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3E0A77D2-6C39-5299-98F0-D988EB82201B}"/>
              </a:ext>
            </a:extLst>
          </p:cNvPr>
          <p:cNvCxnSpPr>
            <a:cxnSpLocks/>
          </p:cNvCxnSpPr>
          <p:nvPr/>
        </p:nvCxnSpPr>
        <p:spPr>
          <a:xfrm>
            <a:off x="2493536" y="3318988"/>
            <a:ext cx="0" cy="24636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54F43017-BBBE-2429-21B2-D33B80985EDC}"/>
              </a:ext>
            </a:extLst>
          </p:cNvPr>
          <p:cNvCxnSpPr>
            <a:cxnSpLocks/>
          </p:cNvCxnSpPr>
          <p:nvPr/>
        </p:nvCxnSpPr>
        <p:spPr>
          <a:xfrm>
            <a:off x="2536470" y="3488581"/>
            <a:ext cx="0" cy="229406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36C77819-84FB-0DF1-F681-E1198A8C3D4C}"/>
              </a:ext>
            </a:extLst>
          </p:cNvPr>
          <p:cNvCxnSpPr>
            <a:cxnSpLocks/>
          </p:cNvCxnSpPr>
          <p:nvPr/>
        </p:nvCxnSpPr>
        <p:spPr>
          <a:xfrm>
            <a:off x="2579404" y="3026747"/>
            <a:ext cx="0" cy="27558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A2EE0299-F3C2-7666-7459-C9B9B15C2617}"/>
              </a:ext>
            </a:extLst>
          </p:cNvPr>
          <p:cNvCxnSpPr>
            <a:cxnSpLocks/>
          </p:cNvCxnSpPr>
          <p:nvPr/>
        </p:nvCxnSpPr>
        <p:spPr>
          <a:xfrm>
            <a:off x="2622340" y="3164731"/>
            <a:ext cx="0" cy="261791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728B217B-4BAE-7730-709C-89E42DD6F7D7}"/>
              </a:ext>
            </a:extLst>
          </p:cNvPr>
          <p:cNvCxnSpPr>
            <a:cxnSpLocks/>
          </p:cNvCxnSpPr>
          <p:nvPr/>
        </p:nvCxnSpPr>
        <p:spPr>
          <a:xfrm>
            <a:off x="2665274" y="3271094"/>
            <a:ext cx="0" cy="25115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30B4B0FE-72FE-1131-8496-324456CBED3F}"/>
              </a:ext>
            </a:extLst>
          </p:cNvPr>
          <p:cNvCxnSpPr>
            <a:cxnSpLocks/>
          </p:cNvCxnSpPr>
          <p:nvPr/>
        </p:nvCxnSpPr>
        <p:spPr>
          <a:xfrm>
            <a:off x="2708208" y="3406657"/>
            <a:ext cx="0" cy="237598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3A2B3EE6-DC61-FCE8-A520-DA9B35C9EB8B}"/>
              </a:ext>
            </a:extLst>
          </p:cNvPr>
          <p:cNvCxnSpPr>
            <a:cxnSpLocks/>
          </p:cNvCxnSpPr>
          <p:nvPr/>
        </p:nvCxnSpPr>
        <p:spPr>
          <a:xfrm>
            <a:off x="2751143" y="4091983"/>
            <a:ext cx="0" cy="16906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CDB43410-DFE1-9FE4-8DF6-C9C88A357C72}"/>
              </a:ext>
            </a:extLst>
          </p:cNvPr>
          <p:cNvCxnSpPr>
            <a:cxnSpLocks/>
          </p:cNvCxnSpPr>
          <p:nvPr/>
        </p:nvCxnSpPr>
        <p:spPr>
          <a:xfrm>
            <a:off x="2794077" y="4471475"/>
            <a:ext cx="0" cy="13111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AE640BF3-AE1B-6409-24DE-6F38153B35CF}"/>
              </a:ext>
            </a:extLst>
          </p:cNvPr>
          <p:cNvCxnSpPr>
            <a:cxnSpLocks/>
          </p:cNvCxnSpPr>
          <p:nvPr/>
        </p:nvCxnSpPr>
        <p:spPr>
          <a:xfrm>
            <a:off x="2837013" y="4402981"/>
            <a:ext cx="0" cy="13796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AB4046D1-18F0-2689-0E31-161EF6A4DF66}"/>
              </a:ext>
            </a:extLst>
          </p:cNvPr>
          <p:cNvCxnSpPr>
            <a:cxnSpLocks/>
          </p:cNvCxnSpPr>
          <p:nvPr/>
        </p:nvCxnSpPr>
        <p:spPr>
          <a:xfrm>
            <a:off x="4468525" y="5563751"/>
            <a:ext cx="0" cy="2188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>
            <a:extLst>
              <a:ext uri="{FF2B5EF4-FFF2-40B4-BE49-F238E27FC236}">
                <a16:creationId xmlns:a16="http://schemas.microsoft.com/office/drawing/2014/main" id="{92B88EEB-99CD-06C4-5FDA-687545B3C35F}"/>
              </a:ext>
            </a:extLst>
          </p:cNvPr>
          <p:cNvCxnSpPr>
            <a:cxnSpLocks/>
          </p:cNvCxnSpPr>
          <p:nvPr/>
        </p:nvCxnSpPr>
        <p:spPr>
          <a:xfrm>
            <a:off x="4511460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Straight Connector 231">
            <a:extLst>
              <a:ext uri="{FF2B5EF4-FFF2-40B4-BE49-F238E27FC236}">
                <a16:creationId xmlns:a16="http://schemas.microsoft.com/office/drawing/2014/main" id="{13ED0E98-5045-22C3-BD52-32C1507EDDD8}"/>
              </a:ext>
            </a:extLst>
          </p:cNvPr>
          <p:cNvCxnSpPr>
            <a:cxnSpLocks/>
          </p:cNvCxnSpPr>
          <p:nvPr/>
        </p:nvCxnSpPr>
        <p:spPr>
          <a:xfrm>
            <a:off x="4554394" y="5563751"/>
            <a:ext cx="0" cy="2188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>
            <a:extLst>
              <a:ext uri="{FF2B5EF4-FFF2-40B4-BE49-F238E27FC236}">
                <a16:creationId xmlns:a16="http://schemas.microsoft.com/office/drawing/2014/main" id="{DB9362B7-A241-ABA3-2209-F9CE1CAD8753}"/>
              </a:ext>
            </a:extLst>
          </p:cNvPr>
          <p:cNvCxnSpPr>
            <a:cxnSpLocks/>
          </p:cNvCxnSpPr>
          <p:nvPr/>
        </p:nvCxnSpPr>
        <p:spPr>
          <a:xfrm>
            <a:off x="4597328" y="5102251"/>
            <a:ext cx="0" cy="68039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>
            <a:extLst>
              <a:ext uri="{FF2B5EF4-FFF2-40B4-BE49-F238E27FC236}">
                <a16:creationId xmlns:a16="http://schemas.microsoft.com/office/drawing/2014/main" id="{1A82D95E-D636-01BC-E289-D5D494894493}"/>
              </a:ext>
            </a:extLst>
          </p:cNvPr>
          <p:cNvCxnSpPr>
            <a:cxnSpLocks/>
          </p:cNvCxnSpPr>
          <p:nvPr/>
        </p:nvCxnSpPr>
        <p:spPr>
          <a:xfrm>
            <a:off x="4640263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>
            <a:extLst>
              <a:ext uri="{FF2B5EF4-FFF2-40B4-BE49-F238E27FC236}">
                <a16:creationId xmlns:a16="http://schemas.microsoft.com/office/drawing/2014/main" id="{E771DB0F-0223-A372-368A-852A50212D3F}"/>
              </a:ext>
            </a:extLst>
          </p:cNvPr>
          <p:cNvCxnSpPr>
            <a:cxnSpLocks/>
          </p:cNvCxnSpPr>
          <p:nvPr/>
        </p:nvCxnSpPr>
        <p:spPr>
          <a:xfrm>
            <a:off x="4683198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Connector 235">
            <a:extLst>
              <a:ext uri="{FF2B5EF4-FFF2-40B4-BE49-F238E27FC236}">
                <a16:creationId xmlns:a16="http://schemas.microsoft.com/office/drawing/2014/main" id="{8D09F3F1-0230-9BBA-0BA4-20B100D1E6D5}"/>
              </a:ext>
            </a:extLst>
          </p:cNvPr>
          <p:cNvCxnSpPr>
            <a:cxnSpLocks/>
          </p:cNvCxnSpPr>
          <p:nvPr/>
        </p:nvCxnSpPr>
        <p:spPr>
          <a:xfrm>
            <a:off x="4726132" y="5602568"/>
            <a:ext cx="0" cy="18007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>
            <a:extLst>
              <a:ext uri="{FF2B5EF4-FFF2-40B4-BE49-F238E27FC236}">
                <a16:creationId xmlns:a16="http://schemas.microsoft.com/office/drawing/2014/main" id="{5B0C9565-0C28-0964-8DDC-0AD80CE0D73C}"/>
              </a:ext>
            </a:extLst>
          </p:cNvPr>
          <p:cNvCxnSpPr>
            <a:cxnSpLocks/>
          </p:cNvCxnSpPr>
          <p:nvPr/>
        </p:nvCxnSpPr>
        <p:spPr>
          <a:xfrm>
            <a:off x="4769067" y="5344857"/>
            <a:ext cx="0" cy="43778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Connector 237">
            <a:extLst>
              <a:ext uri="{FF2B5EF4-FFF2-40B4-BE49-F238E27FC236}">
                <a16:creationId xmlns:a16="http://schemas.microsoft.com/office/drawing/2014/main" id="{0CE34B24-37E5-8AE1-F456-EFD03B25845F}"/>
              </a:ext>
            </a:extLst>
          </p:cNvPr>
          <p:cNvCxnSpPr>
            <a:cxnSpLocks/>
          </p:cNvCxnSpPr>
          <p:nvPr/>
        </p:nvCxnSpPr>
        <p:spPr>
          <a:xfrm>
            <a:off x="4812001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Straight Connector 238">
            <a:extLst>
              <a:ext uri="{FF2B5EF4-FFF2-40B4-BE49-F238E27FC236}">
                <a16:creationId xmlns:a16="http://schemas.microsoft.com/office/drawing/2014/main" id="{0DB251DA-E381-8EC6-974B-35DBD95908F1}"/>
              </a:ext>
            </a:extLst>
          </p:cNvPr>
          <p:cNvCxnSpPr>
            <a:cxnSpLocks/>
          </p:cNvCxnSpPr>
          <p:nvPr/>
        </p:nvCxnSpPr>
        <p:spPr>
          <a:xfrm>
            <a:off x="4854935" y="5442448"/>
            <a:ext cx="0" cy="3401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>
            <a:extLst>
              <a:ext uri="{FF2B5EF4-FFF2-40B4-BE49-F238E27FC236}">
                <a16:creationId xmlns:a16="http://schemas.microsoft.com/office/drawing/2014/main" id="{4E974783-412E-3A2C-B783-CD912647EFFE}"/>
              </a:ext>
            </a:extLst>
          </p:cNvPr>
          <p:cNvCxnSpPr>
            <a:cxnSpLocks/>
          </p:cNvCxnSpPr>
          <p:nvPr/>
        </p:nvCxnSpPr>
        <p:spPr>
          <a:xfrm>
            <a:off x="4897871" y="5481265"/>
            <a:ext cx="0" cy="3013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>
            <a:extLst>
              <a:ext uri="{FF2B5EF4-FFF2-40B4-BE49-F238E27FC236}">
                <a16:creationId xmlns:a16="http://schemas.microsoft.com/office/drawing/2014/main" id="{F0E86EE7-21C2-A4AD-6C54-45925E8CA0A5}"/>
              </a:ext>
            </a:extLst>
          </p:cNvPr>
          <p:cNvCxnSpPr>
            <a:cxnSpLocks/>
          </p:cNvCxnSpPr>
          <p:nvPr/>
        </p:nvCxnSpPr>
        <p:spPr>
          <a:xfrm>
            <a:off x="4940805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>
            <a:extLst>
              <a:ext uri="{FF2B5EF4-FFF2-40B4-BE49-F238E27FC236}">
                <a16:creationId xmlns:a16="http://schemas.microsoft.com/office/drawing/2014/main" id="{AD485407-C5A8-35C3-A28C-BF49337FB755}"/>
              </a:ext>
            </a:extLst>
          </p:cNvPr>
          <p:cNvCxnSpPr>
            <a:cxnSpLocks/>
          </p:cNvCxnSpPr>
          <p:nvPr/>
        </p:nvCxnSpPr>
        <p:spPr>
          <a:xfrm>
            <a:off x="4983739" y="4704377"/>
            <a:ext cx="0" cy="107826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242">
            <a:extLst>
              <a:ext uri="{FF2B5EF4-FFF2-40B4-BE49-F238E27FC236}">
                <a16:creationId xmlns:a16="http://schemas.microsoft.com/office/drawing/2014/main" id="{265B2129-FEBF-0D3E-9DEF-ABC331644CBC}"/>
              </a:ext>
            </a:extLst>
          </p:cNvPr>
          <p:cNvCxnSpPr>
            <a:cxnSpLocks/>
          </p:cNvCxnSpPr>
          <p:nvPr/>
        </p:nvCxnSpPr>
        <p:spPr>
          <a:xfrm>
            <a:off x="5026674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Connector 243">
            <a:extLst>
              <a:ext uri="{FF2B5EF4-FFF2-40B4-BE49-F238E27FC236}">
                <a16:creationId xmlns:a16="http://schemas.microsoft.com/office/drawing/2014/main" id="{147635E9-E776-5B11-6D12-9998B3286D0D}"/>
              </a:ext>
            </a:extLst>
          </p:cNvPr>
          <p:cNvCxnSpPr>
            <a:cxnSpLocks/>
          </p:cNvCxnSpPr>
          <p:nvPr/>
        </p:nvCxnSpPr>
        <p:spPr>
          <a:xfrm>
            <a:off x="5069609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Straight Connector 244">
            <a:extLst>
              <a:ext uri="{FF2B5EF4-FFF2-40B4-BE49-F238E27FC236}">
                <a16:creationId xmlns:a16="http://schemas.microsoft.com/office/drawing/2014/main" id="{C3F2ACCF-A1B2-E424-E361-5129D344A473}"/>
              </a:ext>
            </a:extLst>
          </p:cNvPr>
          <p:cNvCxnSpPr>
            <a:cxnSpLocks/>
          </p:cNvCxnSpPr>
          <p:nvPr/>
        </p:nvCxnSpPr>
        <p:spPr>
          <a:xfrm>
            <a:off x="5112544" y="5481265"/>
            <a:ext cx="0" cy="3013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Connector 245">
            <a:extLst>
              <a:ext uri="{FF2B5EF4-FFF2-40B4-BE49-F238E27FC236}">
                <a16:creationId xmlns:a16="http://schemas.microsoft.com/office/drawing/2014/main" id="{4CD86A1C-8444-4615-8C97-AE4E7C630B67}"/>
              </a:ext>
            </a:extLst>
          </p:cNvPr>
          <p:cNvCxnSpPr>
            <a:cxnSpLocks/>
          </p:cNvCxnSpPr>
          <p:nvPr/>
        </p:nvCxnSpPr>
        <p:spPr>
          <a:xfrm>
            <a:off x="5155478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Connector 246">
            <a:extLst>
              <a:ext uri="{FF2B5EF4-FFF2-40B4-BE49-F238E27FC236}">
                <a16:creationId xmlns:a16="http://schemas.microsoft.com/office/drawing/2014/main" id="{D292CB67-4025-C6CD-932F-2986F63BD0BD}"/>
              </a:ext>
            </a:extLst>
          </p:cNvPr>
          <p:cNvCxnSpPr>
            <a:cxnSpLocks/>
          </p:cNvCxnSpPr>
          <p:nvPr/>
        </p:nvCxnSpPr>
        <p:spPr>
          <a:xfrm>
            <a:off x="5198412" y="5563751"/>
            <a:ext cx="0" cy="2188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Connector 247">
            <a:extLst>
              <a:ext uri="{FF2B5EF4-FFF2-40B4-BE49-F238E27FC236}">
                <a16:creationId xmlns:a16="http://schemas.microsoft.com/office/drawing/2014/main" id="{ADB9583A-5110-9803-BA28-51E57AE6F081}"/>
              </a:ext>
            </a:extLst>
          </p:cNvPr>
          <p:cNvCxnSpPr>
            <a:cxnSpLocks/>
          </p:cNvCxnSpPr>
          <p:nvPr/>
        </p:nvCxnSpPr>
        <p:spPr>
          <a:xfrm>
            <a:off x="5241346" y="5344857"/>
            <a:ext cx="0" cy="43778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>
            <a:extLst>
              <a:ext uri="{FF2B5EF4-FFF2-40B4-BE49-F238E27FC236}">
                <a16:creationId xmlns:a16="http://schemas.microsoft.com/office/drawing/2014/main" id="{6D8073CB-E265-E7E2-06C1-2DE57301A983}"/>
              </a:ext>
            </a:extLst>
          </p:cNvPr>
          <p:cNvCxnSpPr>
            <a:cxnSpLocks/>
          </p:cNvCxnSpPr>
          <p:nvPr/>
        </p:nvCxnSpPr>
        <p:spPr>
          <a:xfrm>
            <a:off x="5284282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Connector 249">
            <a:extLst>
              <a:ext uri="{FF2B5EF4-FFF2-40B4-BE49-F238E27FC236}">
                <a16:creationId xmlns:a16="http://schemas.microsoft.com/office/drawing/2014/main" id="{F8AA7785-5506-2B40-0B13-56360475C359}"/>
              </a:ext>
            </a:extLst>
          </p:cNvPr>
          <p:cNvCxnSpPr>
            <a:cxnSpLocks/>
          </p:cNvCxnSpPr>
          <p:nvPr/>
        </p:nvCxnSpPr>
        <p:spPr>
          <a:xfrm>
            <a:off x="5327216" y="5481265"/>
            <a:ext cx="0" cy="3013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Connector 250">
            <a:extLst>
              <a:ext uri="{FF2B5EF4-FFF2-40B4-BE49-F238E27FC236}">
                <a16:creationId xmlns:a16="http://schemas.microsoft.com/office/drawing/2014/main" id="{19A33C53-6DB9-603A-7A16-26C40B27CEDB}"/>
              </a:ext>
            </a:extLst>
          </p:cNvPr>
          <p:cNvCxnSpPr>
            <a:cxnSpLocks/>
          </p:cNvCxnSpPr>
          <p:nvPr/>
        </p:nvCxnSpPr>
        <p:spPr>
          <a:xfrm>
            <a:off x="5370151" y="5442448"/>
            <a:ext cx="0" cy="3401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Connector 251">
            <a:extLst>
              <a:ext uri="{FF2B5EF4-FFF2-40B4-BE49-F238E27FC236}">
                <a16:creationId xmlns:a16="http://schemas.microsoft.com/office/drawing/2014/main" id="{07BAE8B9-0EDA-577B-B5D4-E01F514A71CA}"/>
              </a:ext>
            </a:extLst>
          </p:cNvPr>
          <p:cNvCxnSpPr>
            <a:cxnSpLocks/>
          </p:cNvCxnSpPr>
          <p:nvPr/>
        </p:nvCxnSpPr>
        <p:spPr>
          <a:xfrm>
            <a:off x="5413085" y="5247814"/>
            <a:ext cx="0" cy="53483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A2E3C76C-F29D-4FC3-DE3C-BC1AA82E48EB}"/>
              </a:ext>
            </a:extLst>
          </p:cNvPr>
          <p:cNvCxnSpPr>
            <a:cxnSpLocks/>
          </p:cNvCxnSpPr>
          <p:nvPr/>
        </p:nvCxnSpPr>
        <p:spPr>
          <a:xfrm>
            <a:off x="5456019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Connector 253">
            <a:extLst>
              <a:ext uri="{FF2B5EF4-FFF2-40B4-BE49-F238E27FC236}">
                <a16:creationId xmlns:a16="http://schemas.microsoft.com/office/drawing/2014/main" id="{E3D20126-8837-7A3D-3D9A-1DBE05DDBFAC}"/>
              </a:ext>
            </a:extLst>
          </p:cNvPr>
          <p:cNvCxnSpPr>
            <a:cxnSpLocks/>
          </p:cNvCxnSpPr>
          <p:nvPr/>
        </p:nvCxnSpPr>
        <p:spPr>
          <a:xfrm>
            <a:off x="5498955" y="5563751"/>
            <a:ext cx="0" cy="2188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Connector 254">
            <a:extLst>
              <a:ext uri="{FF2B5EF4-FFF2-40B4-BE49-F238E27FC236}">
                <a16:creationId xmlns:a16="http://schemas.microsoft.com/office/drawing/2014/main" id="{32067052-B540-F1F1-1AB9-8C4C69D6ECE3}"/>
              </a:ext>
            </a:extLst>
          </p:cNvPr>
          <p:cNvCxnSpPr>
            <a:cxnSpLocks/>
          </p:cNvCxnSpPr>
          <p:nvPr/>
        </p:nvCxnSpPr>
        <p:spPr>
          <a:xfrm>
            <a:off x="5541889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Straight Connector 255">
            <a:extLst>
              <a:ext uri="{FF2B5EF4-FFF2-40B4-BE49-F238E27FC236}">
                <a16:creationId xmlns:a16="http://schemas.microsoft.com/office/drawing/2014/main" id="{F4F81FBB-96F1-D42C-98AD-ACEF1EAAF8F0}"/>
              </a:ext>
            </a:extLst>
          </p:cNvPr>
          <p:cNvCxnSpPr>
            <a:cxnSpLocks/>
          </p:cNvCxnSpPr>
          <p:nvPr/>
        </p:nvCxnSpPr>
        <p:spPr>
          <a:xfrm>
            <a:off x="5584823" y="5422491"/>
            <a:ext cx="0" cy="3601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7BF61860-9DEF-3514-21D6-C89DB8D8EF9D}"/>
              </a:ext>
            </a:extLst>
          </p:cNvPr>
          <p:cNvCxnSpPr>
            <a:cxnSpLocks/>
          </p:cNvCxnSpPr>
          <p:nvPr/>
        </p:nvCxnSpPr>
        <p:spPr>
          <a:xfrm>
            <a:off x="5627757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>
            <a:extLst>
              <a:ext uri="{FF2B5EF4-FFF2-40B4-BE49-F238E27FC236}">
                <a16:creationId xmlns:a16="http://schemas.microsoft.com/office/drawing/2014/main" id="{8D6B9346-F73E-EF99-DC50-04F2955EA485}"/>
              </a:ext>
            </a:extLst>
          </p:cNvPr>
          <p:cNvCxnSpPr>
            <a:cxnSpLocks/>
          </p:cNvCxnSpPr>
          <p:nvPr/>
        </p:nvCxnSpPr>
        <p:spPr>
          <a:xfrm>
            <a:off x="5670692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C5204ED2-DBFB-8C08-B235-6C4ABC4F5F3A}"/>
              </a:ext>
            </a:extLst>
          </p:cNvPr>
          <p:cNvCxnSpPr>
            <a:cxnSpLocks/>
          </p:cNvCxnSpPr>
          <p:nvPr/>
        </p:nvCxnSpPr>
        <p:spPr>
          <a:xfrm>
            <a:off x="5713627" y="5563751"/>
            <a:ext cx="0" cy="2188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Connector 259">
            <a:extLst>
              <a:ext uri="{FF2B5EF4-FFF2-40B4-BE49-F238E27FC236}">
                <a16:creationId xmlns:a16="http://schemas.microsoft.com/office/drawing/2014/main" id="{5518F740-7999-02CD-A2B4-328F0044F290}"/>
              </a:ext>
            </a:extLst>
          </p:cNvPr>
          <p:cNvCxnSpPr>
            <a:cxnSpLocks/>
          </p:cNvCxnSpPr>
          <p:nvPr/>
        </p:nvCxnSpPr>
        <p:spPr>
          <a:xfrm>
            <a:off x="5756562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Connector 260">
            <a:extLst>
              <a:ext uri="{FF2B5EF4-FFF2-40B4-BE49-F238E27FC236}">
                <a16:creationId xmlns:a16="http://schemas.microsoft.com/office/drawing/2014/main" id="{E0DA3C55-3D29-3B2B-54B2-C14E781C626B}"/>
              </a:ext>
            </a:extLst>
          </p:cNvPr>
          <p:cNvCxnSpPr>
            <a:cxnSpLocks/>
          </p:cNvCxnSpPr>
          <p:nvPr/>
        </p:nvCxnSpPr>
        <p:spPr>
          <a:xfrm>
            <a:off x="5799496" y="5481265"/>
            <a:ext cx="0" cy="3013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Connector 261">
            <a:extLst>
              <a:ext uri="{FF2B5EF4-FFF2-40B4-BE49-F238E27FC236}">
                <a16:creationId xmlns:a16="http://schemas.microsoft.com/office/drawing/2014/main" id="{6D88D371-5CCE-0F75-852F-DE140261B2DD}"/>
              </a:ext>
            </a:extLst>
          </p:cNvPr>
          <p:cNvCxnSpPr>
            <a:cxnSpLocks/>
          </p:cNvCxnSpPr>
          <p:nvPr/>
        </p:nvCxnSpPr>
        <p:spPr>
          <a:xfrm>
            <a:off x="5842430" y="5519532"/>
            <a:ext cx="0" cy="2631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Arrow Connector 262">
            <a:extLst>
              <a:ext uri="{FF2B5EF4-FFF2-40B4-BE49-F238E27FC236}">
                <a16:creationId xmlns:a16="http://schemas.microsoft.com/office/drawing/2014/main" id="{927AFDA9-88C5-5649-FA22-163F36216F32}"/>
              </a:ext>
            </a:extLst>
          </p:cNvPr>
          <p:cNvCxnSpPr/>
          <p:nvPr/>
        </p:nvCxnSpPr>
        <p:spPr>
          <a:xfrm>
            <a:off x="771293" y="5782646"/>
            <a:ext cx="509382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Straight Arrow Connector 263">
            <a:extLst>
              <a:ext uri="{FF2B5EF4-FFF2-40B4-BE49-F238E27FC236}">
                <a16:creationId xmlns:a16="http://schemas.microsoft.com/office/drawing/2014/main" id="{1C7A1790-9384-8059-365C-87B1891F2047}"/>
              </a:ext>
            </a:extLst>
          </p:cNvPr>
          <p:cNvCxnSpPr/>
          <p:nvPr/>
        </p:nvCxnSpPr>
        <p:spPr>
          <a:xfrm flipV="1">
            <a:off x="792365" y="2179258"/>
            <a:ext cx="0" cy="36033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EDAF8E-0BD8-282A-227E-A3511A6DCAFC}"/>
              </a:ext>
            </a:extLst>
          </p:cNvPr>
          <p:cNvSpPr txBox="1"/>
          <p:nvPr/>
        </p:nvSpPr>
        <p:spPr>
          <a:xfrm>
            <a:off x="2653768" y="2252083"/>
            <a:ext cx="15359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Produktiv</a:t>
            </a:r>
          </a:p>
          <a:p>
            <a:pPr algn="ctr"/>
            <a:r>
              <a:rPr lang="de-DE" sz="1200" dirty="0">
                <a:latin typeface="Gilroy" panose="00000500000000000000" pitchFamily="50" charset="0"/>
              </a:rPr>
              <a:t>Auslastung ca. 74%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4944937-F901-0D90-DB9F-028F09ACA6D3}"/>
              </a:ext>
            </a:extLst>
          </p:cNvPr>
          <p:cNvSpPr/>
          <p:nvPr/>
        </p:nvSpPr>
        <p:spPr>
          <a:xfrm>
            <a:off x="6077499" y="2179257"/>
            <a:ext cx="5101597" cy="36143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E8B3205-2FD8-D390-961E-A0456323C55E}"/>
              </a:ext>
            </a:extLst>
          </p:cNvPr>
          <p:cNvGrpSpPr/>
          <p:nvPr/>
        </p:nvGrpSpPr>
        <p:grpSpPr>
          <a:xfrm>
            <a:off x="6077500" y="2179260"/>
            <a:ext cx="4918873" cy="3603387"/>
            <a:chOff x="3349269" y="2122098"/>
            <a:chExt cx="3862414" cy="2070340"/>
          </a:xfrm>
        </p:grpSpPr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3EFE82AF-7E22-8347-52CA-244BDCE09B85}"/>
                </a:ext>
              </a:extLst>
            </p:cNvPr>
            <p:cNvCxnSpPr/>
            <p:nvPr/>
          </p:nvCxnSpPr>
          <p:spPr>
            <a:xfrm>
              <a:off x="3349269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CDD8B4D7-8FD9-E16E-C582-013060C68F31}"/>
                </a:ext>
              </a:extLst>
            </p:cNvPr>
            <p:cNvCxnSpPr/>
            <p:nvPr/>
          </p:nvCxnSpPr>
          <p:spPr>
            <a:xfrm>
              <a:off x="3920667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9C3DA0F5-E7B9-20A4-46AC-20726BB43C80}"/>
                </a:ext>
              </a:extLst>
            </p:cNvPr>
            <p:cNvCxnSpPr/>
            <p:nvPr/>
          </p:nvCxnSpPr>
          <p:spPr>
            <a:xfrm>
              <a:off x="4492064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EDE02CF6-6126-66C8-A879-C1BACA219C5B}"/>
                </a:ext>
              </a:extLst>
            </p:cNvPr>
            <p:cNvCxnSpPr/>
            <p:nvPr/>
          </p:nvCxnSpPr>
          <p:spPr>
            <a:xfrm>
              <a:off x="5063462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51AF92E-B436-5257-E851-9652C13E8938}"/>
                </a:ext>
              </a:extLst>
            </p:cNvPr>
            <p:cNvCxnSpPr/>
            <p:nvPr/>
          </p:nvCxnSpPr>
          <p:spPr>
            <a:xfrm>
              <a:off x="5634859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48F2C75F-845E-C541-6C26-E3FD07D1B9A7}"/>
                </a:ext>
              </a:extLst>
            </p:cNvPr>
            <p:cNvCxnSpPr/>
            <p:nvPr/>
          </p:nvCxnSpPr>
          <p:spPr>
            <a:xfrm>
              <a:off x="6206257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07BA13C9-38DC-6EE5-E0EF-2113D952A1BB}"/>
                </a:ext>
              </a:extLst>
            </p:cNvPr>
            <p:cNvCxnSpPr/>
            <p:nvPr/>
          </p:nvCxnSpPr>
          <p:spPr>
            <a:xfrm>
              <a:off x="6777654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A3A391C4-BDD8-AE05-E9C0-F57D91209E09}"/>
                </a:ext>
              </a:extLst>
            </p:cNvPr>
            <p:cNvCxnSpPr/>
            <p:nvPr/>
          </p:nvCxnSpPr>
          <p:spPr>
            <a:xfrm>
              <a:off x="7211683" y="2122098"/>
              <a:ext cx="0" cy="207034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C5A1D053-9E47-FF76-FB79-31CC9B768976}"/>
              </a:ext>
            </a:extLst>
          </p:cNvPr>
          <p:cNvGrpSpPr/>
          <p:nvPr/>
        </p:nvGrpSpPr>
        <p:grpSpPr>
          <a:xfrm>
            <a:off x="10404595" y="5545932"/>
            <a:ext cx="777607" cy="236714"/>
            <a:chOff x="10404595" y="4965789"/>
            <a:chExt cx="777607" cy="3318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19C277D-CFE2-7A1D-55D9-5D03276AE1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82202" y="5134370"/>
              <a:ext cx="0" cy="163244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B6250EA-F3C1-C769-DE40-E65171DE72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39002" y="5134370"/>
              <a:ext cx="0" cy="163244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2B1811E-50DC-5A18-31CE-FB0874AD0B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95801" y="5134370"/>
              <a:ext cx="0" cy="163244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B04E062-550F-FFF4-8386-DC94283030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2602" y="5185889"/>
              <a:ext cx="0" cy="111725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5406F7F-BB6B-212E-231D-BACBDBE947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09401" y="5134370"/>
              <a:ext cx="0" cy="163244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46912CB-95B5-39A5-5F75-1A830CA9B6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66200" y="5110629"/>
              <a:ext cx="0" cy="186985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C41D140-B7FD-53E0-D871-ED6C893F58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22999" y="5134370"/>
              <a:ext cx="0" cy="163244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DC223D0-709F-0CEF-B824-5CE56054C6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79799" y="5074163"/>
              <a:ext cx="0" cy="223451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290A4F3-B3A0-287B-13E8-C5A6F13109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36600" y="5110629"/>
              <a:ext cx="0" cy="186985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7D12764-7C60-DD9E-E1C3-C1AA808C2B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93398" y="5185889"/>
              <a:ext cx="0" cy="111725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9DC4002-D8DC-1296-2709-A9BE28D9DD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50198" y="4996234"/>
              <a:ext cx="0" cy="301381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5C281E9-5ADA-36A6-E4CB-72A1CAFFB7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06997" y="5134370"/>
              <a:ext cx="0" cy="163244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5FA4C0D-7432-4048-0A3A-E38E7B397696}"/>
                </a:ext>
              </a:extLst>
            </p:cNvPr>
            <p:cNvCxnSpPr>
              <a:cxnSpLocks/>
            </p:cNvCxnSpPr>
            <p:nvPr/>
          </p:nvCxnSpPr>
          <p:spPr>
            <a:xfrm>
              <a:off x="10663797" y="4965789"/>
              <a:ext cx="0" cy="331825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D41BB22-27F8-48D0-8842-56F6843594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20597" y="5134370"/>
              <a:ext cx="0" cy="163244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5FF287F-5F0C-1647-69D8-2504DBDF61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77396" y="5185889"/>
              <a:ext cx="0" cy="111725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53B4CF8-936E-E719-8197-7A72502F8D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34195" y="5215992"/>
              <a:ext cx="0" cy="81622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E1CD710-8BA2-5D36-BFFF-04FC39DFA1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90995" y="5161806"/>
              <a:ext cx="0" cy="135808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BA601DE-B863-95A2-43A8-F77A15AAF9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47794" y="5215992"/>
              <a:ext cx="0" cy="81622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3C35818-9309-C6E6-2B7C-438E9586A6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04595" y="5110629"/>
              <a:ext cx="0" cy="186985"/>
            </a:xfrm>
            <a:prstGeom prst="line">
              <a:avLst/>
            </a:prstGeom>
            <a:ln w="28575">
              <a:solidFill>
                <a:srgbClr val="4FB7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C7AB39E-634E-C618-2EE4-07CDDBD3D442}"/>
              </a:ext>
            </a:extLst>
          </p:cNvPr>
          <p:cNvCxnSpPr>
            <a:cxnSpLocks/>
          </p:cNvCxnSpPr>
          <p:nvPr/>
        </p:nvCxnSpPr>
        <p:spPr>
          <a:xfrm flipH="1">
            <a:off x="10361394" y="5646837"/>
            <a:ext cx="0" cy="135808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EF6FDD4-F1EC-3165-EA38-50722F98A934}"/>
              </a:ext>
            </a:extLst>
          </p:cNvPr>
          <p:cNvCxnSpPr>
            <a:cxnSpLocks/>
          </p:cNvCxnSpPr>
          <p:nvPr/>
        </p:nvCxnSpPr>
        <p:spPr>
          <a:xfrm flipH="1">
            <a:off x="10318193" y="5619401"/>
            <a:ext cx="0" cy="16324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7A22B63-8CE1-1DFC-F069-C47FFA11DF4A}"/>
              </a:ext>
            </a:extLst>
          </p:cNvPr>
          <p:cNvCxnSpPr>
            <a:cxnSpLocks/>
          </p:cNvCxnSpPr>
          <p:nvPr/>
        </p:nvCxnSpPr>
        <p:spPr>
          <a:xfrm flipH="1">
            <a:off x="10274993" y="5559194"/>
            <a:ext cx="0" cy="223451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0FB330A-D188-A83F-F21A-7FFEBAEA5065}"/>
              </a:ext>
            </a:extLst>
          </p:cNvPr>
          <p:cNvCxnSpPr>
            <a:cxnSpLocks/>
          </p:cNvCxnSpPr>
          <p:nvPr/>
        </p:nvCxnSpPr>
        <p:spPr>
          <a:xfrm flipH="1">
            <a:off x="10231792" y="5619401"/>
            <a:ext cx="0" cy="16324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03905F4-1FC5-EECB-54EA-ADF55A6C1AFC}"/>
              </a:ext>
            </a:extLst>
          </p:cNvPr>
          <p:cNvCxnSpPr>
            <a:cxnSpLocks/>
          </p:cNvCxnSpPr>
          <p:nvPr/>
        </p:nvCxnSpPr>
        <p:spPr>
          <a:xfrm flipH="1">
            <a:off x="10188593" y="5408674"/>
            <a:ext cx="0" cy="373971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88F73D0-8A78-6F69-7656-E70B51C7F314}"/>
              </a:ext>
            </a:extLst>
          </p:cNvPr>
          <p:cNvCxnSpPr>
            <a:cxnSpLocks/>
          </p:cNvCxnSpPr>
          <p:nvPr/>
        </p:nvCxnSpPr>
        <p:spPr>
          <a:xfrm flipH="1">
            <a:off x="10145391" y="5619401"/>
            <a:ext cx="0" cy="16324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A3E32E4-484D-215C-4D7A-93D0348A7B55}"/>
              </a:ext>
            </a:extLst>
          </p:cNvPr>
          <p:cNvCxnSpPr>
            <a:cxnSpLocks/>
          </p:cNvCxnSpPr>
          <p:nvPr/>
        </p:nvCxnSpPr>
        <p:spPr>
          <a:xfrm flipH="1">
            <a:off x="10102191" y="5646837"/>
            <a:ext cx="0" cy="135808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CAF8FC7-74B7-2834-8F31-0EBB5D46B7A3}"/>
              </a:ext>
            </a:extLst>
          </p:cNvPr>
          <p:cNvCxnSpPr>
            <a:cxnSpLocks/>
          </p:cNvCxnSpPr>
          <p:nvPr/>
        </p:nvCxnSpPr>
        <p:spPr>
          <a:xfrm flipH="1">
            <a:off x="10058990" y="5571577"/>
            <a:ext cx="0" cy="211068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7BD6E3A-E789-5D55-EB7B-0A41CCD3E189}"/>
              </a:ext>
            </a:extLst>
          </p:cNvPr>
          <p:cNvCxnSpPr>
            <a:cxnSpLocks/>
          </p:cNvCxnSpPr>
          <p:nvPr/>
        </p:nvCxnSpPr>
        <p:spPr>
          <a:xfrm flipH="1">
            <a:off x="10015790" y="5619401"/>
            <a:ext cx="0" cy="16324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64433B4-C0A9-156C-860D-ACF99E0C8D8F}"/>
              </a:ext>
            </a:extLst>
          </p:cNvPr>
          <p:cNvCxnSpPr>
            <a:cxnSpLocks/>
          </p:cNvCxnSpPr>
          <p:nvPr/>
        </p:nvCxnSpPr>
        <p:spPr>
          <a:xfrm flipH="1">
            <a:off x="9972591" y="5595660"/>
            <a:ext cx="0" cy="186985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3A923D4-26C6-F5A1-759B-000B3D8868E5}"/>
              </a:ext>
            </a:extLst>
          </p:cNvPr>
          <p:cNvCxnSpPr>
            <a:cxnSpLocks/>
          </p:cNvCxnSpPr>
          <p:nvPr/>
        </p:nvCxnSpPr>
        <p:spPr>
          <a:xfrm flipH="1">
            <a:off x="9929389" y="5646837"/>
            <a:ext cx="0" cy="135808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0BE3DD7-8688-79F4-6C00-D4C806DC3E57}"/>
              </a:ext>
            </a:extLst>
          </p:cNvPr>
          <p:cNvCxnSpPr>
            <a:cxnSpLocks/>
          </p:cNvCxnSpPr>
          <p:nvPr/>
        </p:nvCxnSpPr>
        <p:spPr>
          <a:xfrm flipH="1">
            <a:off x="9886189" y="5595660"/>
            <a:ext cx="0" cy="186985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D2F80E1-0B9E-CDF1-F8D2-16005DD3DEA1}"/>
              </a:ext>
            </a:extLst>
          </p:cNvPr>
          <p:cNvCxnSpPr>
            <a:cxnSpLocks/>
          </p:cNvCxnSpPr>
          <p:nvPr/>
        </p:nvCxnSpPr>
        <p:spPr>
          <a:xfrm flipH="1">
            <a:off x="9842988" y="5619401"/>
            <a:ext cx="0" cy="16324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174FF36-8D66-60E6-980C-F19CB9659B04}"/>
              </a:ext>
            </a:extLst>
          </p:cNvPr>
          <p:cNvCxnSpPr>
            <a:cxnSpLocks/>
          </p:cNvCxnSpPr>
          <p:nvPr/>
        </p:nvCxnSpPr>
        <p:spPr>
          <a:xfrm flipH="1">
            <a:off x="9799789" y="5179884"/>
            <a:ext cx="0" cy="602761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7AC5315-CE29-9FD6-B20E-5EFF37DB086B}"/>
              </a:ext>
            </a:extLst>
          </p:cNvPr>
          <p:cNvCxnSpPr>
            <a:cxnSpLocks/>
          </p:cNvCxnSpPr>
          <p:nvPr/>
        </p:nvCxnSpPr>
        <p:spPr>
          <a:xfrm flipH="1">
            <a:off x="9756587" y="5619401"/>
            <a:ext cx="0" cy="16324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86EBA4B-E4F3-B246-7321-57B42A87A597}"/>
              </a:ext>
            </a:extLst>
          </p:cNvPr>
          <p:cNvCxnSpPr>
            <a:cxnSpLocks/>
          </p:cNvCxnSpPr>
          <p:nvPr/>
        </p:nvCxnSpPr>
        <p:spPr>
          <a:xfrm flipH="1">
            <a:off x="9713387" y="5619401"/>
            <a:ext cx="0" cy="16324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1671DC4-2CA7-B5F6-451C-36150215BD16}"/>
              </a:ext>
            </a:extLst>
          </p:cNvPr>
          <p:cNvCxnSpPr>
            <a:cxnSpLocks/>
          </p:cNvCxnSpPr>
          <p:nvPr/>
        </p:nvCxnSpPr>
        <p:spPr>
          <a:xfrm flipH="1">
            <a:off x="9670186" y="5619401"/>
            <a:ext cx="0" cy="16324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15FDC7F-B608-41BB-A653-0716B1972CE5}"/>
              </a:ext>
            </a:extLst>
          </p:cNvPr>
          <p:cNvCxnSpPr>
            <a:cxnSpLocks/>
          </p:cNvCxnSpPr>
          <p:nvPr/>
        </p:nvCxnSpPr>
        <p:spPr>
          <a:xfrm flipH="1">
            <a:off x="9626986" y="5442449"/>
            <a:ext cx="0" cy="34019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2EF0100-71AE-33C7-044A-0FDB3911DCCE}"/>
              </a:ext>
            </a:extLst>
          </p:cNvPr>
          <p:cNvCxnSpPr>
            <a:cxnSpLocks/>
          </p:cNvCxnSpPr>
          <p:nvPr/>
        </p:nvCxnSpPr>
        <p:spPr>
          <a:xfrm flipH="1">
            <a:off x="9583787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89F0C1F-DD94-121F-6E81-F4834293C050}"/>
              </a:ext>
            </a:extLst>
          </p:cNvPr>
          <p:cNvCxnSpPr>
            <a:cxnSpLocks/>
          </p:cNvCxnSpPr>
          <p:nvPr/>
        </p:nvCxnSpPr>
        <p:spPr>
          <a:xfrm flipH="1">
            <a:off x="9540585" y="5563752"/>
            <a:ext cx="0" cy="21889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2B55AE8-AB02-BDEF-0929-FC13F4B095E0}"/>
              </a:ext>
            </a:extLst>
          </p:cNvPr>
          <p:cNvCxnSpPr>
            <a:cxnSpLocks/>
          </p:cNvCxnSpPr>
          <p:nvPr/>
        </p:nvCxnSpPr>
        <p:spPr>
          <a:xfrm flipH="1">
            <a:off x="9497385" y="5442449"/>
            <a:ext cx="0" cy="34019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08C3005-E621-E237-7B60-FC4F60C3CF6C}"/>
              </a:ext>
            </a:extLst>
          </p:cNvPr>
          <p:cNvCxnSpPr>
            <a:cxnSpLocks/>
          </p:cNvCxnSpPr>
          <p:nvPr/>
        </p:nvCxnSpPr>
        <p:spPr>
          <a:xfrm flipH="1">
            <a:off x="9454184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CF386F0-4C95-259B-CF0A-2E81007F1B4D}"/>
              </a:ext>
            </a:extLst>
          </p:cNvPr>
          <p:cNvCxnSpPr>
            <a:cxnSpLocks/>
          </p:cNvCxnSpPr>
          <p:nvPr/>
        </p:nvCxnSpPr>
        <p:spPr>
          <a:xfrm flipH="1">
            <a:off x="9410984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A0128D6-30CE-EAD5-1485-852372145358}"/>
              </a:ext>
            </a:extLst>
          </p:cNvPr>
          <p:cNvCxnSpPr>
            <a:cxnSpLocks/>
          </p:cNvCxnSpPr>
          <p:nvPr/>
        </p:nvCxnSpPr>
        <p:spPr>
          <a:xfrm flipH="1">
            <a:off x="9367785" y="4151235"/>
            <a:ext cx="0" cy="1631411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94E1D16-9370-1B80-4DC4-D6C684B7BC79}"/>
              </a:ext>
            </a:extLst>
          </p:cNvPr>
          <p:cNvCxnSpPr>
            <a:cxnSpLocks/>
          </p:cNvCxnSpPr>
          <p:nvPr/>
        </p:nvCxnSpPr>
        <p:spPr>
          <a:xfrm flipH="1">
            <a:off x="9324583" y="3316670"/>
            <a:ext cx="0" cy="2465976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CCAD8D4-71F5-BFB5-BCFC-10F8C5B80C48}"/>
              </a:ext>
            </a:extLst>
          </p:cNvPr>
          <p:cNvCxnSpPr>
            <a:cxnSpLocks/>
          </p:cNvCxnSpPr>
          <p:nvPr/>
        </p:nvCxnSpPr>
        <p:spPr>
          <a:xfrm flipH="1">
            <a:off x="9281382" y="4471475"/>
            <a:ext cx="0" cy="1311171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BC614A5-6F0E-8C5B-4BFA-053515DFE781}"/>
              </a:ext>
            </a:extLst>
          </p:cNvPr>
          <p:cNvCxnSpPr>
            <a:cxnSpLocks/>
          </p:cNvCxnSpPr>
          <p:nvPr/>
        </p:nvCxnSpPr>
        <p:spPr>
          <a:xfrm flipH="1">
            <a:off x="9238182" y="4704377"/>
            <a:ext cx="0" cy="1078269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CDA0B84-A98B-C429-8D2C-67208827C6DF}"/>
              </a:ext>
            </a:extLst>
          </p:cNvPr>
          <p:cNvCxnSpPr>
            <a:cxnSpLocks/>
          </p:cNvCxnSpPr>
          <p:nvPr/>
        </p:nvCxnSpPr>
        <p:spPr>
          <a:xfrm flipH="1">
            <a:off x="9194982" y="5442449"/>
            <a:ext cx="0" cy="34019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3DE08D3-FF6E-4689-786F-1D2374631C06}"/>
              </a:ext>
            </a:extLst>
          </p:cNvPr>
          <p:cNvCxnSpPr>
            <a:cxnSpLocks/>
          </p:cNvCxnSpPr>
          <p:nvPr/>
        </p:nvCxnSpPr>
        <p:spPr>
          <a:xfrm flipH="1">
            <a:off x="9151782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D09AE325-BA98-463B-5A1F-8491D17FED51}"/>
              </a:ext>
            </a:extLst>
          </p:cNvPr>
          <p:cNvCxnSpPr>
            <a:cxnSpLocks/>
          </p:cNvCxnSpPr>
          <p:nvPr/>
        </p:nvCxnSpPr>
        <p:spPr>
          <a:xfrm flipH="1">
            <a:off x="9108581" y="5612547"/>
            <a:ext cx="0" cy="170099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6E7424C4-C970-CE97-ABBC-3A81DC72D2D6}"/>
              </a:ext>
            </a:extLst>
          </p:cNvPr>
          <p:cNvCxnSpPr>
            <a:cxnSpLocks/>
          </p:cNvCxnSpPr>
          <p:nvPr/>
        </p:nvCxnSpPr>
        <p:spPr>
          <a:xfrm flipH="1">
            <a:off x="9065380" y="5481266"/>
            <a:ext cx="0" cy="301380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2BA929F-7599-EB3A-EF86-EACDEF159C3E}"/>
              </a:ext>
            </a:extLst>
          </p:cNvPr>
          <p:cNvCxnSpPr>
            <a:cxnSpLocks/>
          </p:cNvCxnSpPr>
          <p:nvPr/>
        </p:nvCxnSpPr>
        <p:spPr>
          <a:xfrm flipH="1">
            <a:off x="9022180" y="5422491"/>
            <a:ext cx="0" cy="360155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2809D0A0-FC12-7276-2E7F-CDA2094B7D68}"/>
              </a:ext>
            </a:extLst>
          </p:cNvPr>
          <p:cNvCxnSpPr>
            <a:cxnSpLocks/>
          </p:cNvCxnSpPr>
          <p:nvPr/>
        </p:nvCxnSpPr>
        <p:spPr>
          <a:xfrm flipH="1">
            <a:off x="8978979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E2DC60B5-D683-93AD-563B-B1AD21EBD200}"/>
              </a:ext>
            </a:extLst>
          </p:cNvPr>
          <p:cNvCxnSpPr>
            <a:cxnSpLocks/>
          </p:cNvCxnSpPr>
          <p:nvPr/>
        </p:nvCxnSpPr>
        <p:spPr>
          <a:xfrm flipH="1">
            <a:off x="8935780" y="5442449"/>
            <a:ext cx="0" cy="34019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C06ABF46-7A4D-B603-78EF-14AEAEA67E95}"/>
              </a:ext>
            </a:extLst>
          </p:cNvPr>
          <p:cNvCxnSpPr>
            <a:cxnSpLocks/>
          </p:cNvCxnSpPr>
          <p:nvPr/>
        </p:nvCxnSpPr>
        <p:spPr>
          <a:xfrm flipH="1">
            <a:off x="8892578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441283B7-A857-8454-6A22-FA5D91C0FF60}"/>
              </a:ext>
            </a:extLst>
          </p:cNvPr>
          <p:cNvCxnSpPr>
            <a:cxnSpLocks/>
          </p:cNvCxnSpPr>
          <p:nvPr/>
        </p:nvCxnSpPr>
        <p:spPr>
          <a:xfrm flipH="1">
            <a:off x="8849378" y="5602569"/>
            <a:ext cx="0" cy="18007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1E51706-8A46-7D41-C9EA-3B8CA331833D}"/>
              </a:ext>
            </a:extLst>
          </p:cNvPr>
          <p:cNvCxnSpPr>
            <a:cxnSpLocks/>
          </p:cNvCxnSpPr>
          <p:nvPr/>
        </p:nvCxnSpPr>
        <p:spPr>
          <a:xfrm flipH="1">
            <a:off x="8806178" y="5344857"/>
            <a:ext cx="0" cy="437789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81C17727-70CD-C741-FC74-5AE54EB516C4}"/>
              </a:ext>
            </a:extLst>
          </p:cNvPr>
          <p:cNvCxnSpPr>
            <a:cxnSpLocks/>
          </p:cNvCxnSpPr>
          <p:nvPr/>
        </p:nvCxnSpPr>
        <p:spPr>
          <a:xfrm flipH="1">
            <a:off x="8762977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F57937FE-C659-5CD1-B3A0-D5744133FEC1}"/>
              </a:ext>
            </a:extLst>
          </p:cNvPr>
          <p:cNvCxnSpPr>
            <a:cxnSpLocks/>
          </p:cNvCxnSpPr>
          <p:nvPr/>
        </p:nvCxnSpPr>
        <p:spPr>
          <a:xfrm flipH="1">
            <a:off x="8719777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C867E009-3FB2-98F9-688E-075589DA8062}"/>
              </a:ext>
            </a:extLst>
          </p:cNvPr>
          <p:cNvCxnSpPr>
            <a:cxnSpLocks/>
          </p:cNvCxnSpPr>
          <p:nvPr/>
        </p:nvCxnSpPr>
        <p:spPr>
          <a:xfrm flipH="1">
            <a:off x="8676576" y="5296885"/>
            <a:ext cx="0" cy="485761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193E20A4-B440-949C-6530-1D19BFE163DF}"/>
              </a:ext>
            </a:extLst>
          </p:cNvPr>
          <p:cNvCxnSpPr>
            <a:cxnSpLocks/>
          </p:cNvCxnSpPr>
          <p:nvPr/>
        </p:nvCxnSpPr>
        <p:spPr>
          <a:xfrm flipH="1">
            <a:off x="8633376" y="5422491"/>
            <a:ext cx="0" cy="360155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334911F6-75C3-3512-37B1-EA2AD1AB9E0D}"/>
              </a:ext>
            </a:extLst>
          </p:cNvPr>
          <p:cNvCxnSpPr>
            <a:cxnSpLocks/>
          </p:cNvCxnSpPr>
          <p:nvPr/>
        </p:nvCxnSpPr>
        <p:spPr>
          <a:xfrm flipH="1">
            <a:off x="8590175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769035EC-FE00-7966-FC4E-8236E80F229D}"/>
              </a:ext>
            </a:extLst>
          </p:cNvPr>
          <p:cNvCxnSpPr>
            <a:cxnSpLocks/>
          </p:cNvCxnSpPr>
          <p:nvPr/>
        </p:nvCxnSpPr>
        <p:spPr>
          <a:xfrm flipH="1">
            <a:off x="8546975" y="5563752"/>
            <a:ext cx="0" cy="21889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3E66E7E3-C660-4CE5-7CAD-87BD5905999D}"/>
              </a:ext>
            </a:extLst>
          </p:cNvPr>
          <p:cNvCxnSpPr>
            <a:cxnSpLocks/>
          </p:cNvCxnSpPr>
          <p:nvPr/>
        </p:nvCxnSpPr>
        <p:spPr>
          <a:xfrm flipH="1">
            <a:off x="8503774" y="5481266"/>
            <a:ext cx="0" cy="301380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77A05BD-A9F5-D2AC-B723-89440136E239}"/>
              </a:ext>
            </a:extLst>
          </p:cNvPr>
          <p:cNvCxnSpPr>
            <a:cxnSpLocks/>
          </p:cNvCxnSpPr>
          <p:nvPr/>
        </p:nvCxnSpPr>
        <p:spPr>
          <a:xfrm flipH="1">
            <a:off x="8460574" y="5563752"/>
            <a:ext cx="0" cy="21889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6CED089-34F4-DE3F-CD18-423E8F6FBA56}"/>
              </a:ext>
            </a:extLst>
          </p:cNvPr>
          <p:cNvCxnSpPr>
            <a:cxnSpLocks/>
          </p:cNvCxnSpPr>
          <p:nvPr/>
        </p:nvCxnSpPr>
        <p:spPr>
          <a:xfrm flipH="1">
            <a:off x="8417374" y="5602569"/>
            <a:ext cx="0" cy="18007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8C7E5A2-7433-1D78-F2B0-B66EF5542CFA}"/>
              </a:ext>
            </a:extLst>
          </p:cNvPr>
          <p:cNvCxnSpPr>
            <a:cxnSpLocks/>
          </p:cNvCxnSpPr>
          <p:nvPr/>
        </p:nvCxnSpPr>
        <p:spPr>
          <a:xfrm flipH="1">
            <a:off x="8374173" y="5179885"/>
            <a:ext cx="0" cy="602761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8A1566E9-58DB-8CDC-3F92-AFFE8A8CFD83}"/>
              </a:ext>
            </a:extLst>
          </p:cNvPr>
          <p:cNvCxnSpPr>
            <a:cxnSpLocks/>
          </p:cNvCxnSpPr>
          <p:nvPr/>
        </p:nvCxnSpPr>
        <p:spPr>
          <a:xfrm flipH="1">
            <a:off x="8330973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DE33FA4-70AA-065B-69CC-4A1686A821F0}"/>
              </a:ext>
            </a:extLst>
          </p:cNvPr>
          <p:cNvCxnSpPr>
            <a:cxnSpLocks/>
          </p:cNvCxnSpPr>
          <p:nvPr/>
        </p:nvCxnSpPr>
        <p:spPr>
          <a:xfrm flipH="1">
            <a:off x="8287772" y="3675727"/>
            <a:ext cx="0" cy="2106919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F899CDDA-91DE-8AB9-7FFA-201353FF4328}"/>
              </a:ext>
            </a:extLst>
          </p:cNvPr>
          <p:cNvCxnSpPr>
            <a:cxnSpLocks/>
          </p:cNvCxnSpPr>
          <p:nvPr/>
        </p:nvCxnSpPr>
        <p:spPr>
          <a:xfrm flipH="1">
            <a:off x="8244572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76B2E51C-B914-405A-D6F4-43D6E0E0E2C4}"/>
              </a:ext>
            </a:extLst>
          </p:cNvPr>
          <p:cNvCxnSpPr>
            <a:cxnSpLocks/>
          </p:cNvCxnSpPr>
          <p:nvPr/>
        </p:nvCxnSpPr>
        <p:spPr>
          <a:xfrm flipH="1">
            <a:off x="8201371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7827F9BB-B757-C990-D9BF-FD4D6F186200}"/>
              </a:ext>
            </a:extLst>
          </p:cNvPr>
          <p:cNvCxnSpPr>
            <a:cxnSpLocks/>
          </p:cNvCxnSpPr>
          <p:nvPr/>
        </p:nvCxnSpPr>
        <p:spPr>
          <a:xfrm flipH="1">
            <a:off x="8158171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3CF7063-07A7-DD56-6C93-F66B0653F17A}"/>
              </a:ext>
            </a:extLst>
          </p:cNvPr>
          <p:cNvCxnSpPr>
            <a:cxnSpLocks/>
          </p:cNvCxnSpPr>
          <p:nvPr/>
        </p:nvCxnSpPr>
        <p:spPr>
          <a:xfrm flipH="1">
            <a:off x="8114970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3D50E879-53B9-41B0-A561-F35F537AD4DD}"/>
              </a:ext>
            </a:extLst>
          </p:cNvPr>
          <p:cNvCxnSpPr>
            <a:cxnSpLocks/>
          </p:cNvCxnSpPr>
          <p:nvPr/>
        </p:nvCxnSpPr>
        <p:spPr>
          <a:xfrm flipH="1">
            <a:off x="8071770" y="5344857"/>
            <a:ext cx="0" cy="437789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39A7128C-9F5A-A1E1-16C8-EBC8ECAEBC98}"/>
              </a:ext>
            </a:extLst>
          </p:cNvPr>
          <p:cNvCxnSpPr>
            <a:cxnSpLocks/>
          </p:cNvCxnSpPr>
          <p:nvPr/>
        </p:nvCxnSpPr>
        <p:spPr>
          <a:xfrm flipH="1">
            <a:off x="8028570" y="5442449"/>
            <a:ext cx="0" cy="34019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9ECD654A-A08A-3CEC-16A3-96C7127243DD}"/>
              </a:ext>
            </a:extLst>
          </p:cNvPr>
          <p:cNvCxnSpPr>
            <a:cxnSpLocks/>
          </p:cNvCxnSpPr>
          <p:nvPr/>
        </p:nvCxnSpPr>
        <p:spPr>
          <a:xfrm flipH="1">
            <a:off x="7985369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0C65EBFA-43ED-970D-1738-64CCFB9C62BB}"/>
              </a:ext>
            </a:extLst>
          </p:cNvPr>
          <p:cNvCxnSpPr>
            <a:cxnSpLocks/>
          </p:cNvCxnSpPr>
          <p:nvPr/>
        </p:nvCxnSpPr>
        <p:spPr>
          <a:xfrm flipH="1">
            <a:off x="7942169" y="5243512"/>
            <a:ext cx="0" cy="53913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09068144-6060-1148-E0F3-F53DE4DD2C6A}"/>
              </a:ext>
            </a:extLst>
          </p:cNvPr>
          <p:cNvCxnSpPr>
            <a:cxnSpLocks/>
          </p:cNvCxnSpPr>
          <p:nvPr/>
        </p:nvCxnSpPr>
        <p:spPr>
          <a:xfrm flipH="1">
            <a:off x="7898967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BBD04F07-6753-7791-048C-B82E6B90E34C}"/>
              </a:ext>
            </a:extLst>
          </p:cNvPr>
          <p:cNvCxnSpPr>
            <a:cxnSpLocks/>
          </p:cNvCxnSpPr>
          <p:nvPr/>
        </p:nvCxnSpPr>
        <p:spPr>
          <a:xfrm flipH="1">
            <a:off x="7855768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755C8589-1329-CA9A-C842-8D8D00245C75}"/>
              </a:ext>
            </a:extLst>
          </p:cNvPr>
          <p:cNvCxnSpPr>
            <a:cxnSpLocks/>
          </p:cNvCxnSpPr>
          <p:nvPr/>
        </p:nvCxnSpPr>
        <p:spPr>
          <a:xfrm flipH="1">
            <a:off x="7812567" y="5247815"/>
            <a:ext cx="0" cy="534831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B5A95278-9032-B1F3-3A03-E6B40E35433B}"/>
              </a:ext>
            </a:extLst>
          </p:cNvPr>
          <p:cNvCxnSpPr>
            <a:cxnSpLocks/>
          </p:cNvCxnSpPr>
          <p:nvPr/>
        </p:nvCxnSpPr>
        <p:spPr>
          <a:xfrm flipH="1">
            <a:off x="7769367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DD72762B-8B1C-2FDC-EBA4-E954A1F5A550}"/>
              </a:ext>
            </a:extLst>
          </p:cNvPr>
          <p:cNvCxnSpPr>
            <a:cxnSpLocks/>
          </p:cNvCxnSpPr>
          <p:nvPr/>
        </p:nvCxnSpPr>
        <p:spPr>
          <a:xfrm flipH="1">
            <a:off x="7726166" y="5422491"/>
            <a:ext cx="0" cy="360155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C59DDE8-512A-C82E-583C-97B1EBE99D76}"/>
              </a:ext>
            </a:extLst>
          </p:cNvPr>
          <p:cNvCxnSpPr>
            <a:cxnSpLocks/>
          </p:cNvCxnSpPr>
          <p:nvPr/>
        </p:nvCxnSpPr>
        <p:spPr>
          <a:xfrm flipH="1">
            <a:off x="7682965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EFD7638B-CB76-36B9-3E11-4A0156807952}"/>
              </a:ext>
            </a:extLst>
          </p:cNvPr>
          <p:cNvCxnSpPr>
            <a:cxnSpLocks/>
          </p:cNvCxnSpPr>
          <p:nvPr/>
        </p:nvCxnSpPr>
        <p:spPr>
          <a:xfrm flipH="1">
            <a:off x="7639766" y="5563752"/>
            <a:ext cx="0" cy="21889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FE087442-236D-DDF6-6A6A-034C1194EEA4}"/>
              </a:ext>
            </a:extLst>
          </p:cNvPr>
          <p:cNvCxnSpPr>
            <a:cxnSpLocks/>
          </p:cNvCxnSpPr>
          <p:nvPr/>
        </p:nvCxnSpPr>
        <p:spPr>
          <a:xfrm flipH="1">
            <a:off x="7596565" y="3112881"/>
            <a:ext cx="0" cy="2669765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01B668EB-2042-3019-806A-60BE0D7BDA16}"/>
              </a:ext>
            </a:extLst>
          </p:cNvPr>
          <p:cNvCxnSpPr>
            <a:cxnSpLocks/>
          </p:cNvCxnSpPr>
          <p:nvPr/>
        </p:nvCxnSpPr>
        <p:spPr>
          <a:xfrm flipH="1">
            <a:off x="7553365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D263C4DB-3A57-D709-9DCD-0976B758109C}"/>
              </a:ext>
            </a:extLst>
          </p:cNvPr>
          <p:cNvCxnSpPr>
            <a:cxnSpLocks/>
          </p:cNvCxnSpPr>
          <p:nvPr/>
        </p:nvCxnSpPr>
        <p:spPr>
          <a:xfrm flipH="1">
            <a:off x="7510164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EDD49184-FFCA-5F8B-5F47-9611F2F277C6}"/>
              </a:ext>
            </a:extLst>
          </p:cNvPr>
          <p:cNvCxnSpPr>
            <a:cxnSpLocks/>
          </p:cNvCxnSpPr>
          <p:nvPr/>
        </p:nvCxnSpPr>
        <p:spPr>
          <a:xfrm flipH="1">
            <a:off x="7466963" y="5563752"/>
            <a:ext cx="0" cy="21889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6174D517-C848-C643-7BDA-56D3ECDA7FDF}"/>
              </a:ext>
            </a:extLst>
          </p:cNvPr>
          <p:cNvCxnSpPr>
            <a:cxnSpLocks/>
          </p:cNvCxnSpPr>
          <p:nvPr/>
        </p:nvCxnSpPr>
        <p:spPr>
          <a:xfrm flipH="1">
            <a:off x="7423763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048FB147-AD09-5A48-B198-13EBF8E101DF}"/>
              </a:ext>
            </a:extLst>
          </p:cNvPr>
          <p:cNvCxnSpPr>
            <a:cxnSpLocks/>
          </p:cNvCxnSpPr>
          <p:nvPr/>
        </p:nvCxnSpPr>
        <p:spPr>
          <a:xfrm flipH="1">
            <a:off x="7380563" y="5563752"/>
            <a:ext cx="0" cy="21889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43AEA161-F0DA-E697-DD69-F759A29DD196}"/>
              </a:ext>
            </a:extLst>
          </p:cNvPr>
          <p:cNvCxnSpPr>
            <a:cxnSpLocks/>
          </p:cNvCxnSpPr>
          <p:nvPr/>
        </p:nvCxnSpPr>
        <p:spPr>
          <a:xfrm flipH="1">
            <a:off x="7337362" y="5102251"/>
            <a:ext cx="0" cy="680395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931FACB2-9D1F-D073-9E01-644283A837D1}"/>
              </a:ext>
            </a:extLst>
          </p:cNvPr>
          <p:cNvCxnSpPr>
            <a:cxnSpLocks/>
          </p:cNvCxnSpPr>
          <p:nvPr/>
        </p:nvCxnSpPr>
        <p:spPr>
          <a:xfrm flipH="1">
            <a:off x="7294162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6EB67C15-3C2D-42B0-629C-7E88B9B5D906}"/>
              </a:ext>
            </a:extLst>
          </p:cNvPr>
          <p:cNvCxnSpPr>
            <a:cxnSpLocks/>
          </p:cNvCxnSpPr>
          <p:nvPr/>
        </p:nvCxnSpPr>
        <p:spPr>
          <a:xfrm flipH="1">
            <a:off x="7250962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632B8674-5296-D441-EF5F-76D87474C2C1}"/>
              </a:ext>
            </a:extLst>
          </p:cNvPr>
          <p:cNvCxnSpPr>
            <a:cxnSpLocks/>
          </p:cNvCxnSpPr>
          <p:nvPr/>
        </p:nvCxnSpPr>
        <p:spPr>
          <a:xfrm flipH="1">
            <a:off x="7207761" y="5602569"/>
            <a:ext cx="0" cy="18007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A17AE164-352C-1056-87ED-B3AC2F0CC48B}"/>
              </a:ext>
            </a:extLst>
          </p:cNvPr>
          <p:cNvCxnSpPr>
            <a:cxnSpLocks/>
          </p:cNvCxnSpPr>
          <p:nvPr/>
        </p:nvCxnSpPr>
        <p:spPr>
          <a:xfrm flipH="1">
            <a:off x="7164561" y="5344857"/>
            <a:ext cx="0" cy="437789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6FF274FF-6415-C3EE-E4D0-8AC977F51FAC}"/>
              </a:ext>
            </a:extLst>
          </p:cNvPr>
          <p:cNvCxnSpPr>
            <a:cxnSpLocks/>
          </p:cNvCxnSpPr>
          <p:nvPr/>
        </p:nvCxnSpPr>
        <p:spPr>
          <a:xfrm flipH="1">
            <a:off x="7121360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2A6D64A7-17A0-0E0D-8372-192387A3C9BE}"/>
              </a:ext>
            </a:extLst>
          </p:cNvPr>
          <p:cNvCxnSpPr>
            <a:cxnSpLocks/>
          </p:cNvCxnSpPr>
          <p:nvPr/>
        </p:nvCxnSpPr>
        <p:spPr>
          <a:xfrm flipH="1">
            <a:off x="7078160" y="5442449"/>
            <a:ext cx="0" cy="34019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3C4E4624-39A3-B8A3-6296-A58AA19B02C5}"/>
              </a:ext>
            </a:extLst>
          </p:cNvPr>
          <p:cNvCxnSpPr>
            <a:cxnSpLocks/>
          </p:cNvCxnSpPr>
          <p:nvPr/>
        </p:nvCxnSpPr>
        <p:spPr>
          <a:xfrm flipH="1">
            <a:off x="7034959" y="5481266"/>
            <a:ext cx="0" cy="301380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13A219B0-EF3E-5A3F-E0D7-6AD79F34FBC5}"/>
              </a:ext>
            </a:extLst>
          </p:cNvPr>
          <p:cNvCxnSpPr>
            <a:cxnSpLocks/>
          </p:cNvCxnSpPr>
          <p:nvPr/>
        </p:nvCxnSpPr>
        <p:spPr>
          <a:xfrm flipH="1">
            <a:off x="6991759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A7E287E9-3E46-62C3-C8D7-6DE23B1B2C86}"/>
              </a:ext>
            </a:extLst>
          </p:cNvPr>
          <p:cNvCxnSpPr>
            <a:cxnSpLocks/>
          </p:cNvCxnSpPr>
          <p:nvPr/>
        </p:nvCxnSpPr>
        <p:spPr>
          <a:xfrm flipH="1">
            <a:off x="6948558" y="4704377"/>
            <a:ext cx="0" cy="1078269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A8943749-83CB-F247-F27E-C000A7DB7371}"/>
              </a:ext>
            </a:extLst>
          </p:cNvPr>
          <p:cNvCxnSpPr>
            <a:cxnSpLocks/>
          </p:cNvCxnSpPr>
          <p:nvPr/>
        </p:nvCxnSpPr>
        <p:spPr>
          <a:xfrm flipH="1">
            <a:off x="6905358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278A3443-8DA3-6A17-4FF1-53F56E9C04EC}"/>
              </a:ext>
            </a:extLst>
          </p:cNvPr>
          <p:cNvCxnSpPr>
            <a:cxnSpLocks/>
          </p:cNvCxnSpPr>
          <p:nvPr/>
        </p:nvCxnSpPr>
        <p:spPr>
          <a:xfrm flipH="1">
            <a:off x="6862156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529B394A-CFA2-2D1C-8941-F5CD6F9A0FBF}"/>
              </a:ext>
            </a:extLst>
          </p:cNvPr>
          <p:cNvCxnSpPr>
            <a:cxnSpLocks/>
          </p:cNvCxnSpPr>
          <p:nvPr/>
        </p:nvCxnSpPr>
        <p:spPr>
          <a:xfrm flipH="1">
            <a:off x="6818957" y="5481266"/>
            <a:ext cx="0" cy="301380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0C913412-8398-6319-A5A9-B00975EDFE09}"/>
              </a:ext>
            </a:extLst>
          </p:cNvPr>
          <p:cNvCxnSpPr>
            <a:cxnSpLocks/>
          </p:cNvCxnSpPr>
          <p:nvPr/>
        </p:nvCxnSpPr>
        <p:spPr>
          <a:xfrm flipH="1">
            <a:off x="6775757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F7B47B9-D6C0-3E0B-B3EE-A3BF0F56A001}"/>
              </a:ext>
            </a:extLst>
          </p:cNvPr>
          <p:cNvCxnSpPr>
            <a:cxnSpLocks/>
          </p:cNvCxnSpPr>
          <p:nvPr/>
        </p:nvCxnSpPr>
        <p:spPr>
          <a:xfrm flipH="1">
            <a:off x="6732556" y="5563752"/>
            <a:ext cx="0" cy="21889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EC5B936D-8E91-A60C-43AB-6303A3DE7DD7}"/>
              </a:ext>
            </a:extLst>
          </p:cNvPr>
          <p:cNvCxnSpPr>
            <a:cxnSpLocks/>
          </p:cNvCxnSpPr>
          <p:nvPr/>
        </p:nvCxnSpPr>
        <p:spPr>
          <a:xfrm flipH="1">
            <a:off x="6689356" y="5344857"/>
            <a:ext cx="0" cy="437789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EE19B886-B808-6D98-011E-232AA0128E84}"/>
              </a:ext>
            </a:extLst>
          </p:cNvPr>
          <p:cNvCxnSpPr>
            <a:cxnSpLocks/>
          </p:cNvCxnSpPr>
          <p:nvPr/>
        </p:nvCxnSpPr>
        <p:spPr>
          <a:xfrm flipH="1">
            <a:off x="6646154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0CC0474B-28E5-6B26-C53C-9A16F6E0BDB3}"/>
              </a:ext>
            </a:extLst>
          </p:cNvPr>
          <p:cNvCxnSpPr>
            <a:cxnSpLocks/>
          </p:cNvCxnSpPr>
          <p:nvPr/>
        </p:nvCxnSpPr>
        <p:spPr>
          <a:xfrm flipH="1">
            <a:off x="6602955" y="5481266"/>
            <a:ext cx="0" cy="301380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899CC389-E0C0-30D4-CC40-4351464C1943}"/>
              </a:ext>
            </a:extLst>
          </p:cNvPr>
          <p:cNvCxnSpPr>
            <a:cxnSpLocks/>
          </p:cNvCxnSpPr>
          <p:nvPr/>
        </p:nvCxnSpPr>
        <p:spPr>
          <a:xfrm flipH="1">
            <a:off x="6559754" y="5442449"/>
            <a:ext cx="0" cy="340197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CA37DFA-9459-A1D6-A19C-25C4C8F7066D}"/>
              </a:ext>
            </a:extLst>
          </p:cNvPr>
          <p:cNvCxnSpPr>
            <a:cxnSpLocks/>
          </p:cNvCxnSpPr>
          <p:nvPr/>
        </p:nvCxnSpPr>
        <p:spPr>
          <a:xfrm flipH="1">
            <a:off x="6516554" y="5247815"/>
            <a:ext cx="0" cy="534831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F6296DAD-EC23-E333-AE2B-9093422DB5E7}"/>
              </a:ext>
            </a:extLst>
          </p:cNvPr>
          <p:cNvCxnSpPr>
            <a:cxnSpLocks/>
          </p:cNvCxnSpPr>
          <p:nvPr/>
        </p:nvCxnSpPr>
        <p:spPr>
          <a:xfrm flipH="1">
            <a:off x="6473354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0CC83FA2-62EC-76D1-57AA-31C8E6A8B6AF}"/>
              </a:ext>
            </a:extLst>
          </p:cNvPr>
          <p:cNvCxnSpPr>
            <a:cxnSpLocks/>
          </p:cNvCxnSpPr>
          <p:nvPr/>
        </p:nvCxnSpPr>
        <p:spPr>
          <a:xfrm flipH="1">
            <a:off x="6430152" y="5563752"/>
            <a:ext cx="0" cy="21889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360D03DA-C5D9-5AC5-FDFE-E7A4C8D234DC}"/>
              </a:ext>
            </a:extLst>
          </p:cNvPr>
          <p:cNvCxnSpPr>
            <a:cxnSpLocks/>
          </p:cNvCxnSpPr>
          <p:nvPr/>
        </p:nvCxnSpPr>
        <p:spPr>
          <a:xfrm flipH="1">
            <a:off x="6386953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815A3F21-B485-B954-1487-A198D56B8626}"/>
              </a:ext>
            </a:extLst>
          </p:cNvPr>
          <p:cNvCxnSpPr>
            <a:cxnSpLocks/>
          </p:cNvCxnSpPr>
          <p:nvPr/>
        </p:nvCxnSpPr>
        <p:spPr>
          <a:xfrm flipH="1">
            <a:off x="6343752" y="5422491"/>
            <a:ext cx="0" cy="360155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E60DFAD0-AB75-DA1D-7B04-D56CAFF39E33}"/>
              </a:ext>
            </a:extLst>
          </p:cNvPr>
          <p:cNvCxnSpPr>
            <a:cxnSpLocks/>
          </p:cNvCxnSpPr>
          <p:nvPr/>
        </p:nvCxnSpPr>
        <p:spPr>
          <a:xfrm flipH="1">
            <a:off x="6300552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D5102C4A-6D8C-F1BE-92D0-9E9ACC9DA9C4}"/>
              </a:ext>
            </a:extLst>
          </p:cNvPr>
          <p:cNvCxnSpPr>
            <a:cxnSpLocks/>
          </p:cNvCxnSpPr>
          <p:nvPr/>
        </p:nvCxnSpPr>
        <p:spPr>
          <a:xfrm flipH="1">
            <a:off x="6257351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15C1033E-1B3E-9D77-29EE-313A002D5A2B}"/>
              </a:ext>
            </a:extLst>
          </p:cNvPr>
          <p:cNvCxnSpPr>
            <a:cxnSpLocks/>
          </p:cNvCxnSpPr>
          <p:nvPr/>
        </p:nvCxnSpPr>
        <p:spPr>
          <a:xfrm flipH="1">
            <a:off x="6214150" y="5563752"/>
            <a:ext cx="0" cy="21889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2B95BA39-3411-B0C0-C145-7D7BE0548BD3}"/>
              </a:ext>
            </a:extLst>
          </p:cNvPr>
          <p:cNvCxnSpPr>
            <a:cxnSpLocks/>
          </p:cNvCxnSpPr>
          <p:nvPr/>
        </p:nvCxnSpPr>
        <p:spPr>
          <a:xfrm flipH="1">
            <a:off x="6170950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CF65BA1B-1B2C-305D-EDD1-D858E477D484}"/>
              </a:ext>
            </a:extLst>
          </p:cNvPr>
          <p:cNvCxnSpPr>
            <a:cxnSpLocks/>
          </p:cNvCxnSpPr>
          <p:nvPr/>
        </p:nvCxnSpPr>
        <p:spPr>
          <a:xfrm flipH="1">
            <a:off x="6127750" y="5481266"/>
            <a:ext cx="0" cy="301380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D8B7140B-8FF9-7786-598D-119EBA079A65}"/>
              </a:ext>
            </a:extLst>
          </p:cNvPr>
          <p:cNvCxnSpPr>
            <a:cxnSpLocks/>
          </p:cNvCxnSpPr>
          <p:nvPr/>
        </p:nvCxnSpPr>
        <p:spPr>
          <a:xfrm flipH="1">
            <a:off x="6166106" y="5519532"/>
            <a:ext cx="0" cy="263114"/>
          </a:xfrm>
          <a:prstGeom prst="line">
            <a:avLst/>
          </a:prstGeom>
          <a:ln w="28575">
            <a:solidFill>
              <a:srgbClr val="4FB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310DC78-F82A-E9FF-1BF5-FB4F43F0E461}"/>
              </a:ext>
            </a:extLst>
          </p:cNvPr>
          <p:cNvCxnSpPr/>
          <p:nvPr/>
        </p:nvCxnSpPr>
        <p:spPr>
          <a:xfrm flipV="1">
            <a:off x="6077500" y="2179258"/>
            <a:ext cx="0" cy="36033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82AFBEE-EC68-3D19-129F-D055BF94534D}"/>
              </a:ext>
            </a:extLst>
          </p:cNvPr>
          <p:cNvSpPr txBox="1"/>
          <p:nvPr/>
        </p:nvSpPr>
        <p:spPr>
          <a:xfrm>
            <a:off x="7720360" y="2252083"/>
            <a:ext cx="1841806" cy="705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Gilroy Bold" panose="00000800000000000000" pitchFamily="50" charset="0"/>
              </a:rPr>
              <a:t>Test</a:t>
            </a:r>
          </a:p>
          <a:p>
            <a:pPr algn="ctr"/>
            <a:r>
              <a:rPr lang="de-DE" sz="1200" dirty="0">
                <a:latin typeface="Gilroy" panose="00000500000000000000" pitchFamily="50" charset="0"/>
              </a:rPr>
              <a:t>Auslastung ca. 7%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96C8D32-BE0E-585A-5F7A-256E21DD233A}"/>
              </a:ext>
            </a:extLst>
          </p:cNvPr>
          <p:cNvCxnSpPr>
            <a:cxnSpLocks/>
          </p:cNvCxnSpPr>
          <p:nvPr/>
        </p:nvCxnSpPr>
        <p:spPr>
          <a:xfrm>
            <a:off x="6077499" y="5782646"/>
            <a:ext cx="510470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" name="Group 347">
            <a:extLst>
              <a:ext uri="{FF2B5EF4-FFF2-40B4-BE49-F238E27FC236}">
                <a16:creationId xmlns:a16="http://schemas.microsoft.com/office/drawing/2014/main" id="{A863F804-5707-8AF3-0D93-B15EC695B1D0}"/>
              </a:ext>
            </a:extLst>
          </p:cNvPr>
          <p:cNvGrpSpPr/>
          <p:nvPr/>
        </p:nvGrpSpPr>
        <p:grpSpPr>
          <a:xfrm>
            <a:off x="2956526" y="2892121"/>
            <a:ext cx="729886" cy="2892843"/>
            <a:chOff x="2388329" y="2557172"/>
            <a:chExt cx="729886" cy="2892843"/>
          </a:xfrm>
        </p:grpSpPr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04C592BE-CA63-A00F-E9C0-64897FE0BF0E}"/>
                </a:ext>
              </a:extLst>
            </p:cNvPr>
            <p:cNvCxnSpPr>
              <a:cxnSpLocks/>
            </p:cNvCxnSpPr>
            <p:nvPr/>
          </p:nvCxnSpPr>
          <p:spPr>
            <a:xfrm>
              <a:off x="2388329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2B6974CC-70ED-32B9-2F35-7729A1B1B2EA}"/>
                </a:ext>
              </a:extLst>
            </p:cNvPr>
            <p:cNvCxnSpPr>
              <a:cxnSpLocks/>
            </p:cNvCxnSpPr>
            <p:nvPr/>
          </p:nvCxnSpPr>
          <p:spPr>
            <a:xfrm>
              <a:off x="2431263" y="5027516"/>
              <a:ext cx="0" cy="4224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0162DFBD-1191-0DA7-087C-6CE032C78067}"/>
                </a:ext>
              </a:extLst>
            </p:cNvPr>
            <p:cNvCxnSpPr>
              <a:cxnSpLocks/>
            </p:cNvCxnSpPr>
            <p:nvPr/>
          </p:nvCxnSpPr>
          <p:spPr>
            <a:xfrm>
              <a:off x="2474197" y="4908563"/>
              <a:ext cx="0" cy="54145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7B135B44-68D7-7C56-8805-8A572855B135}"/>
                </a:ext>
              </a:extLst>
            </p:cNvPr>
            <p:cNvCxnSpPr>
              <a:cxnSpLocks/>
            </p:cNvCxnSpPr>
            <p:nvPr/>
          </p:nvCxnSpPr>
          <p:spPr>
            <a:xfrm>
              <a:off x="2517132" y="4616450"/>
              <a:ext cx="0" cy="833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2575E879-3E95-07A2-AE47-7C1CCEF6DF0D}"/>
                </a:ext>
              </a:extLst>
            </p:cNvPr>
            <p:cNvCxnSpPr>
              <a:cxnSpLocks/>
            </p:cNvCxnSpPr>
            <p:nvPr/>
          </p:nvCxnSpPr>
          <p:spPr>
            <a:xfrm>
              <a:off x="2560067" y="4006850"/>
              <a:ext cx="0" cy="144316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D35B2817-917F-B19D-82DD-D755A1ED1412}"/>
                </a:ext>
              </a:extLst>
            </p:cNvPr>
            <p:cNvCxnSpPr>
              <a:cxnSpLocks/>
            </p:cNvCxnSpPr>
            <p:nvPr/>
          </p:nvCxnSpPr>
          <p:spPr>
            <a:xfrm>
              <a:off x="2603001" y="3098800"/>
              <a:ext cx="0" cy="23512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E9C12181-24B2-D6FB-946A-87168E68BF89}"/>
                </a:ext>
              </a:extLst>
            </p:cNvPr>
            <p:cNvCxnSpPr>
              <a:cxnSpLocks/>
            </p:cNvCxnSpPr>
            <p:nvPr/>
          </p:nvCxnSpPr>
          <p:spPr>
            <a:xfrm>
              <a:off x="2645936" y="2829782"/>
              <a:ext cx="0" cy="262023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AC4054CD-5A21-74AA-72BE-EE617043DA26}"/>
                </a:ext>
              </a:extLst>
            </p:cNvPr>
            <p:cNvCxnSpPr>
              <a:cxnSpLocks/>
            </p:cNvCxnSpPr>
            <p:nvPr/>
          </p:nvCxnSpPr>
          <p:spPr>
            <a:xfrm>
              <a:off x="2688870" y="2557172"/>
              <a:ext cx="0" cy="289284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:a16="http://schemas.microsoft.com/office/drawing/2014/main" id="{5694C8EB-6C34-452F-0562-16949A0FAD2C}"/>
                </a:ext>
              </a:extLst>
            </p:cNvPr>
            <p:cNvCxnSpPr>
              <a:cxnSpLocks/>
            </p:cNvCxnSpPr>
            <p:nvPr/>
          </p:nvCxnSpPr>
          <p:spPr>
            <a:xfrm>
              <a:off x="2731804" y="2758841"/>
              <a:ext cx="0" cy="269117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:a16="http://schemas.microsoft.com/office/drawing/2014/main" id="{D833870E-BEDA-B1B6-85E8-AD0E4D473828}"/>
                </a:ext>
              </a:extLst>
            </p:cNvPr>
            <p:cNvCxnSpPr>
              <a:cxnSpLocks/>
            </p:cNvCxnSpPr>
            <p:nvPr/>
          </p:nvCxnSpPr>
          <p:spPr>
            <a:xfrm>
              <a:off x="2774740" y="2557172"/>
              <a:ext cx="0" cy="289284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Straight Connector 358">
              <a:extLst>
                <a:ext uri="{FF2B5EF4-FFF2-40B4-BE49-F238E27FC236}">
                  <a16:creationId xmlns:a16="http://schemas.microsoft.com/office/drawing/2014/main" id="{AFA57229-C97F-F1FB-ECB5-E1C08B9F27DC}"/>
                </a:ext>
              </a:extLst>
            </p:cNvPr>
            <p:cNvCxnSpPr>
              <a:cxnSpLocks/>
            </p:cNvCxnSpPr>
            <p:nvPr/>
          </p:nvCxnSpPr>
          <p:spPr>
            <a:xfrm>
              <a:off x="2817674" y="2938463"/>
              <a:ext cx="0" cy="25115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Straight Connector 359">
              <a:extLst>
                <a:ext uri="{FF2B5EF4-FFF2-40B4-BE49-F238E27FC236}">
                  <a16:creationId xmlns:a16="http://schemas.microsoft.com/office/drawing/2014/main" id="{80734DC5-F38C-1958-2954-4AB2434E1278}"/>
                </a:ext>
              </a:extLst>
            </p:cNvPr>
            <p:cNvCxnSpPr>
              <a:cxnSpLocks/>
            </p:cNvCxnSpPr>
            <p:nvPr/>
          </p:nvCxnSpPr>
          <p:spPr>
            <a:xfrm>
              <a:off x="2860608" y="3098800"/>
              <a:ext cx="0" cy="23512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Straight Connector 360">
              <a:extLst>
                <a:ext uri="{FF2B5EF4-FFF2-40B4-BE49-F238E27FC236}">
                  <a16:creationId xmlns:a16="http://schemas.microsoft.com/office/drawing/2014/main" id="{E4367B6D-46B0-BF08-D10C-776E147080F7}"/>
                </a:ext>
              </a:extLst>
            </p:cNvPr>
            <p:cNvCxnSpPr>
              <a:cxnSpLocks/>
            </p:cNvCxnSpPr>
            <p:nvPr/>
          </p:nvCxnSpPr>
          <p:spPr>
            <a:xfrm>
              <a:off x="2903543" y="2691798"/>
              <a:ext cx="0" cy="27582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Connector 361">
              <a:extLst>
                <a:ext uri="{FF2B5EF4-FFF2-40B4-BE49-F238E27FC236}">
                  <a16:creationId xmlns:a16="http://schemas.microsoft.com/office/drawing/2014/main" id="{623103BC-9CAD-BC7A-EF87-0A9AD2423E3A}"/>
                </a:ext>
              </a:extLst>
            </p:cNvPr>
            <p:cNvCxnSpPr>
              <a:cxnSpLocks/>
            </p:cNvCxnSpPr>
            <p:nvPr/>
          </p:nvCxnSpPr>
          <p:spPr>
            <a:xfrm>
              <a:off x="2946477" y="3340778"/>
              <a:ext cx="0" cy="210923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Straight Connector 362">
              <a:extLst>
                <a:ext uri="{FF2B5EF4-FFF2-40B4-BE49-F238E27FC236}">
                  <a16:creationId xmlns:a16="http://schemas.microsoft.com/office/drawing/2014/main" id="{F08223C5-3F16-BBB9-E886-B0E92FE77F4D}"/>
                </a:ext>
              </a:extLst>
            </p:cNvPr>
            <p:cNvCxnSpPr>
              <a:cxnSpLocks/>
            </p:cNvCxnSpPr>
            <p:nvPr/>
          </p:nvCxnSpPr>
          <p:spPr>
            <a:xfrm>
              <a:off x="2989413" y="4537932"/>
              <a:ext cx="0" cy="91208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Straight Connector 363">
              <a:extLst>
                <a:ext uri="{FF2B5EF4-FFF2-40B4-BE49-F238E27FC236}">
                  <a16:creationId xmlns:a16="http://schemas.microsoft.com/office/drawing/2014/main" id="{7870CAE6-4E2C-97EF-2B98-AE6F8FEFC259}"/>
                </a:ext>
              </a:extLst>
            </p:cNvPr>
            <p:cNvCxnSpPr>
              <a:cxnSpLocks/>
            </p:cNvCxnSpPr>
            <p:nvPr/>
          </p:nvCxnSpPr>
          <p:spPr>
            <a:xfrm>
              <a:off x="3032347" y="4476175"/>
              <a:ext cx="0" cy="97383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Connector 364">
              <a:extLst>
                <a:ext uri="{FF2B5EF4-FFF2-40B4-BE49-F238E27FC236}">
                  <a16:creationId xmlns:a16="http://schemas.microsoft.com/office/drawing/2014/main" id="{725372F5-465F-66BE-84A3-2CCD1129B2FD}"/>
                </a:ext>
              </a:extLst>
            </p:cNvPr>
            <p:cNvCxnSpPr>
              <a:cxnSpLocks/>
            </p:cNvCxnSpPr>
            <p:nvPr/>
          </p:nvCxnSpPr>
          <p:spPr>
            <a:xfrm>
              <a:off x="3075281" y="5089860"/>
              <a:ext cx="0" cy="3601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Straight Connector 365">
              <a:extLst>
                <a:ext uri="{FF2B5EF4-FFF2-40B4-BE49-F238E27FC236}">
                  <a16:creationId xmlns:a16="http://schemas.microsoft.com/office/drawing/2014/main" id="{58B91257-9420-498A-9BEF-40010C1F866C}"/>
                </a:ext>
              </a:extLst>
            </p:cNvPr>
            <p:cNvCxnSpPr>
              <a:cxnSpLocks/>
            </p:cNvCxnSpPr>
            <p:nvPr/>
          </p:nvCxnSpPr>
          <p:spPr>
            <a:xfrm>
              <a:off x="3118215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7" name="Group 366">
            <a:extLst>
              <a:ext uri="{FF2B5EF4-FFF2-40B4-BE49-F238E27FC236}">
                <a16:creationId xmlns:a16="http://schemas.microsoft.com/office/drawing/2014/main" id="{6E137861-A0DA-651C-D0C0-060E2D0B4D7E}"/>
              </a:ext>
            </a:extLst>
          </p:cNvPr>
          <p:cNvGrpSpPr/>
          <p:nvPr/>
        </p:nvGrpSpPr>
        <p:grpSpPr>
          <a:xfrm>
            <a:off x="3684409" y="3406657"/>
            <a:ext cx="729886" cy="2378307"/>
            <a:chOff x="2388329" y="2832100"/>
            <a:chExt cx="729886" cy="2617915"/>
          </a:xfrm>
        </p:grpSpPr>
        <p:cxnSp>
          <p:nvCxnSpPr>
            <p:cNvPr id="368" name="Straight Connector 367">
              <a:extLst>
                <a:ext uri="{FF2B5EF4-FFF2-40B4-BE49-F238E27FC236}">
                  <a16:creationId xmlns:a16="http://schemas.microsoft.com/office/drawing/2014/main" id="{3AA03256-42A3-5774-C23F-F97C4F1FE5E3}"/>
                </a:ext>
              </a:extLst>
            </p:cNvPr>
            <p:cNvCxnSpPr>
              <a:cxnSpLocks/>
            </p:cNvCxnSpPr>
            <p:nvPr/>
          </p:nvCxnSpPr>
          <p:spPr>
            <a:xfrm>
              <a:off x="2388329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Connector 368">
              <a:extLst>
                <a:ext uri="{FF2B5EF4-FFF2-40B4-BE49-F238E27FC236}">
                  <a16:creationId xmlns:a16="http://schemas.microsoft.com/office/drawing/2014/main" id="{D0FBF236-EE03-0650-D0D4-468EDCD3E0EA}"/>
                </a:ext>
              </a:extLst>
            </p:cNvPr>
            <p:cNvCxnSpPr>
              <a:cxnSpLocks/>
            </p:cNvCxnSpPr>
            <p:nvPr/>
          </p:nvCxnSpPr>
          <p:spPr>
            <a:xfrm>
              <a:off x="2431263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Connector 369">
              <a:extLst>
                <a:ext uri="{FF2B5EF4-FFF2-40B4-BE49-F238E27FC236}">
                  <a16:creationId xmlns:a16="http://schemas.microsoft.com/office/drawing/2014/main" id="{23E6E042-8B0C-B24C-5D1F-D11740911B8D}"/>
                </a:ext>
              </a:extLst>
            </p:cNvPr>
            <p:cNvCxnSpPr>
              <a:cxnSpLocks/>
            </p:cNvCxnSpPr>
            <p:nvPr/>
          </p:nvCxnSpPr>
          <p:spPr>
            <a:xfrm>
              <a:off x="2474197" y="5109817"/>
              <a:ext cx="0" cy="34019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Connector 370">
              <a:extLst>
                <a:ext uri="{FF2B5EF4-FFF2-40B4-BE49-F238E27FC236}">
                  <a16:creationId xmlns:a16="http://schemas.microsoft.com/office/drawing/2014/main" id="{FD4FDB89-5C3B-4A03-8315-342CA7C52AF3}"/>
                </a:ext>
              </a:extLst>
            </p:cNvPr>
            <p:cNvCxnSpPr>
              <a:cxnSpLocks/>
            </p:cNvCxnSpPr>
            <p:nvPr/>
          </p:nvCxnSpPr>
          <p:spPr>
            <a:xfrm>
              <a:off x="2517132" y="4616450"/>
              <a:ext cx="0" cy="833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Straight Connector 371">
              <a:extLst>
                <a:ext uri="{FF2B5EF4-FFF2-40B4-BE49-F238E27FC236}">
                  <a16:creationId xmlns:a16="http://schemas.microsoft.com/office/drawing/2014/main" id="{6D28F682-AF17-4A92-4F76-E7FC99D1185D}"/>
                </a:ext>
              </a:extLst>
            </p:cNvPr>
            <p:cNvCxnSpPr>
              <a:cxnSpLocks/>
            </p:cNvCxnSpPr>
            <p:nvPr/>
          </p:nvCxnSpPr>
          <p:spPr>
            <a:xfrm>
              <a:off x="2560067" y="4006850"/>
              <a:ext cx="0" cy="144316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Straight Connector 372">
              <a:extLst>
                <a:ext uri="{FF2B5EF4-FFF2-40B4-BE49-F238E27FC236}">
                  <a16:creationId xmlns:a16="http://schemas.microsoft.com/office/drawing/2014/main" id="{1820DA14-70EE-6DA3-0D6C-2F26E7B549BF}"/>
                </a:ext>
              </a:extLst>
            </p:cNvPr>
            <p:cNvCxnSpPr>
              <a:cxnSpLocks/>
            </p:cNvCxnSpPr>
            <p:nvPr/>
          </p:nvCxnSpPr>
          <p:spPr>
            <a:xfrm>
              <a:off x="2603001" y="3098800"/>
              <a:ext cx="0" cy="23512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Straight Connector 373">
              <a:extLst>
                <a:ext uri="{FF2B5EF4-FFF2-40B4-BE49-F238E27FC236}">
                  <a16:creationId xmlns:a16="http://schemas.microsoft.com/office/drawing/2014/main" id="{88689CB0-A720-E57F-100F-694D53C7D30A}"/>
                </a:ext>
              </a:extLst>
            </p:cNvPr>
            <p:cNvCxnSpPr>
              <a:cxnSpLocks/>
            </p:cNvCxnSpPr>
            <p:nvPr/>
          </p:nvCxnSpPr>
          <p:spPr>
            <a:xfrm>
              <a:off x="2645936" y="3343096"/>
              <a:ext cx="0" cy="21069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Connector 374">
              <a:extLst>
                <a:ext uri="{FF2B5EF4-FFF2-40B4-BE49-F238E27FC236}">
                  <a16:creationId xmlns:a16="http://schemas.microsoft.com/office/drawing/2014/main" id="{02BA94AC-8FE9-B49D-308F-9F4C62759032}"/>
                </a:ext>
              </a:extLst>
            </p:cNvPr>
            <p:cNvCxnSpPr>
              <a:cxnSpLocks/>
            </p:cNvCxnSpPr>
            <p:nvPr/>
          </p:nvCxnSpPr>
          <p:spPr>
            <a:xfrm>
              <a:off x="2688870" y="3155950"/>
              <a:ext cx="0" cy="22940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Straight Connector 375">
              <a:extLst>
                <a:ext uri="{FF2B5EF4-FFF2-40B4-BE49-F238E27FC236}">
                  <a16:creationId xmlns:a16="http://schemas.microsoft.com/office/drawing/2014/main" id="{FF43AAFE-F047-FCFF-3D27-031E4512B9EE}"/>
                </a:ext>
              </a:extLst>
            </p:cNvPr>
            <p:cNvCxnSpPr>
              <a:cxnSpLocks/>
            </p:cNvCxnSpPr>
            <p:nvPr/>
          </p:nvCxnSpPr>
          <p:spPr>
            <a:xfrm>
              <a:off x="2731804" y="2984039"/>
              <a:ext cx="0" cy="246597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Straight Connector 376">
              <a:extLst>
                <a:ext uri="{FF2B5EF4-FFF2-40B4-BE49-F238E27FC236}">
                  <a16:creationId xmlns:a16="http://schemas.microsoft.com/office/drawing/2014/main" id="{2F3905C5-3E3B-C69D-75D3-184B5479C9B2}"/>
                </a:ext>
              </a:extLst>
            </p:cNvPr>
            <p:cNvCxnSpPr>
              <a:cxnSpLocks/>
            </p:cNvCxnSpPr>
            <p:nvPr/>
          </p:nvCxnSpPr>
          <p:spPr>
            <a:xfrm>
              <a:off x="2774740" y="2832100"/>
              <a:ext cx="0" cy="26179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Straight Connector 377">
              <a:extLst>
                <a:ext uri="{FF2B5EF4-FFF2-40B4-BE49-F238E27FC236}">
                  <a16:creationId xmlns:a16="http://schemas.microsoft.com/office/drawing/2014/main" id="{02175249-915A-3820-A6F9-0818F3963C15}"/>
                </a:ext>
              </a:extLst>
            </p:cNvPr>
            <p:cNvCxnSpPr>
              <a:cxnSpLocks/>
            </p:cNvCxnSpPr>
            <p:nvPr/>
          </p:nvCxnSpPr>
          <p:spPr>
            <a:xfrm>
              <a:off x="2817674" y="2938463"/>
              <a:ext cx="0" cy="25115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>
              <a:extLst>
                <a:ext uri="{FF2B5EF4-FFF2-40B4-BE49-F238E27FC236}">
                  <a16:creationId xmlns:a16="http://schemas.microsoft.com/office/drawing/2014/main" id="{15A9FACB-BE90-AD7C-5F32-5570FD5F46C4}"/>
                </a:ext>
              </a:extLst>
            </p:cNvPr>
            <p:cNvCxnSpPr>
              <a:cxnSpLocks/>
            </p:cNvCxnSpPr>
            <p:nvPr/>
          </p:nvCxnSpPr>
          <p:spPr>
            <a:xfrm>
              <a:off x="2860608" y="3756914"/>
              <a:ext cx="0" cy="169310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>
              <a:extLst>
                <a:ext uri="{FF2B5EF4-FFF2-40B4-BE49-F238E27FC236}">
                  <a16:creationId xmlns:a16="http://schemas.microsoft.com/office/drawing/2014/main" id="{D3372B4E-0EA3-5495-055F-66D3311FC5E4}"/>
                </a:ext>
              </a:extLst>
            </p:cNvPr>
            <p:cNvCxnSpPr>
              <a:cxnSpLocks/>
            </p:cNvCxnSpPr>
            <p:nvPr/>
          </p:nvCxnSpPr>
          <p:spPr>
            <a:xfrm>
              <a:off x="2903543" y="4138844"/>
              <a:ext cx="0" cy="131116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>
              <a:extLst>
                <a:ext uri="{FF2B5EF4-FFF2-40B4-BE49-F238E27FC236}">
                  <a16:creationId xmlns:a16="http://schemas.microsoft.com/office/drawing/2014/main" id="{FE12FAC0-9844-4D3C-D13C-80E83AAD26AC}"/>
                </a:ext>
              </a:extLst>
            </p:cNvPr>
            <p:cNvCxnSpPr>
              <a:cxnSpLocks/>
            </p:cNvCxnSpPr>
            <p:nvPr/>
          </p:nvCxnSpPr>
          <p:spPr>
            <a:xfrm>
              <a:off x="2946477" y="4532471"/>
              <a:ext cx="0" cy="91754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960A859D-4F86-8B00-9CD1-FFA873AB9A4F}"/>
                </a:ext>
              </a:extLst>
            </p:cNvPr>
            <p:cNvCxnSpPr>
              <a:cxnSpLocks/>
            </p:cNvCxnSpPr>
            <p:nvPr/>
          </p:nvCxnSpPr>
          <p:spPr>
            <a:xfrm>
              <a:off x="2989413" y="4912763"/>
              <a:ext cx="0" cy="53725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>
              <a:extLst>
                <a:ext uri="{FF2B5EF4-FFF2-40B4-BE49-F238E27FC236}">
                  <a16:creationId xmlns:a16="http://schemas.microsoft.com/office/drawing/2014/main" id="{C38EEAA9-7C16-7B67-70D6-006D616CCC7F}"/>
                </a:ext>
              </a:extLst>
            </p:cNvPr>
            <p:cNvCxnSpPr>
              <a:cxnSpLocks/>
            </p:cNvCxnSpPr>
            <p:nvPr/>
          </p:nvCxnSpPr>
          <p:spPr>
            <a:xfrm>
              <a:off x="3032347" y="5148634"/>
              <a:ext cx="0" cy="3013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CE28C48B-823D-C491-8791-EAA971D90A2C}"/>
                </a:ext>
              </a:extLst>
            </p:cNvPr>
            <p:cNvCxnSpPr>
              <a:cxnSpLocks/>
            </p:cNvCxnSpPr>
            <p:nvPr/>
          </p:nvCxnSpPr>
          <p:spPr>
            <a:xfrm>
              <a:off x="3075281" y="4912763"/>
              <a:ext cx="0" cy="5372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1A41A276-9BAA-6E98-4308-8C3484EE84AD}"/>
                </a:ext>
              </a:extLst>
            </p:cNvPr>
            <p:cNvCxnSpPr>
              <a:cxnSpLocks/>
            </p:cNvCxnSpPr>
            <p:nvPr/>
          </p:nvCxnSpPr>
          <p:spPr>
            <a:xfrm>
              <a:off x="3118215" y="5186901"/>
              <a:ext cx="0" cy="2631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1" name="Straight Connector 390">
            <a:extLst>
              <a:ext uri="{FF2B5EF4-FFF2-40B4-BE49-F238E27FC236}">
                <a16:creationId xmlns:a16="http://schemas.microsoft.com/office/drawing/2014/main" id="{6C958B81-F715-E5A5-C19D-1894A4AB8A6B}"/>
              </a:ext>
            </a:extLst>
          </p:cNvPr>
          <p:cNvCxnSpPr>
            <a:cxnSpLocks/>
          </p:cNvCxnSpPr>
          <p:nvPr/>
        </p:nvCxnSpPr>
        <p:spPr>
          <a:xfrm>
            <a:off x="2879010" y="5442448"/>
            <a:ext cx="0" cy="3401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Straight Connector 391">
            <a:extLst>
              <a:ext uri="{FF2B5EF4-FFF2-40B4-BE49-F238E27FC236}">
                <a16:creationId xmlns:a16="http://schemas.microsoft.com/office/drawing/2014/main" id="{8E391443-9018-0DA2-4F62-71F40C90C682}"/>
              </a:ext>
            </a:extLst>
          </p:cNvPr>
          <p:cNvCxnSpPr>
            <a:cxnSpLocks/>
          </p:cNvCxnSpPr>
          <p:nvPr/>
        </p:nvCxnSpPr>
        <p:spPr>
          <a:xfrm>
            <a:off x="2917110" y="5612547"/>
            <a:ext cx="0" cy="1700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73466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8D2-CC6F-62DD-056D-1A9BB4C24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 Anwendungen direkt Cloud-nativ entwickeln</a:t>
            </a:r>
          </a:p>
        </p:txBody>
      </p:sp>
      <p:sp>
        <p:nvSpPr>
          <p:cNvPr id="4" name="Rechteck 7">
            <a:extLst>
              <a:ext uri="{FF2B5EF4-FFF2-40B4-BE49-F238E27FC236}">
                <a16:creationId xmlns:a16="http://schemas.microsoft.com/office/drawing/2014/main" id="{E0960BB8-A27B-F193-CB4D-79BF8625C0AF}"/>
              </a:ext>
            </a:extLst>
          </p:cNvPr>
          <p:cNvSpPr/>
          <p:nvPr/>
        </p:nvSpPr>
        <p:spPr>
          <a:xfrm>
            <a:off x="653143" y="2519265"/>
            <a:ext cx="7053943" cy="254725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>
              <a:spcBef>
                <a:spcPts val="600"/>
              </a:spcBef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grpSp>
        <p:nvGrpSpPr>
          <p:cNvPr id="5" name="Gruppieren 6">
            <a:extLst>
              <a:ext uri="{FF2B5EF4-FFF2-40B4-BE49-F238E27FC236}">
                <a16:creationId xmlns:a16="http://schemas.microsoft.com/office/drawing/2014/main" id="{CCD85941-9B30-DC72-C987-D841A07168CB}"/>
              </a:ext>
            </a:extLst>
          </p:cNvPr>
          <p:cNvGrpSpPr/>
          <p:nvPr/>
        </p:nvGrpSpPr>
        <p:grpSpPr>
          <a:xfrm>
            <a:off x="815158" y="2732034"/>
            <a:ext cx="6621339" cy="2122953"/>
            <a:chOff x="3577219" y="1915109"/>
            <a:chExt cx="7724775" cy="2476740"/>
          </a:xfrm>
        </p:grpSpPr>
        <p:pic>
          <p:nvPicPr>
            <p:cNvPr id="6" name="Grafik 4">
              <a:extLst>
                <a:ext uri="{FF2B5EF4-FFF2-40B4-BE49-F238E27FC236}">
                  <a16:creationId xmlns:a16="http://schemas.microsoft.com/office/drawing/2014/main" id="{67166ED5-44C2-C8C5-F993-A82FB29CF2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77219" y="1915109"/>
              <a:ext cx="7724775" cy="487623"/>
            </a:xfrm>
            <a:prstGeom prst="rect">
              <a:avLst/>
            </a:prstGeom>
          </p:spPr>
        </p:pic>
        <p:pic>
          <p:nvPicPr>
            <p:cNvPr id="7" name="Grafik 5">
              <a:extLst>
                <a:ext uri="{FF2B5EF4-FFF2-40B4-BE49-F238E27FC236}">
                  <a16:creationId xmlns:a16="http://schemas.microsoft.com/office/drawing/2014/main" id="{FC87DC8D-07B7-9658-4CF0-85A196ED5A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77219" y="2402732"/>
              <a:ext cx="7724775" cy="1989117"/>
            </a:xfrm>
            <a:prstGeom prst="rect">
              <a:avLst/>
            </a:prstGeom>
          </p:spPr>
        </p:pic>
      </p:grpSp>
      <p:sp>
        <p:nvSpPr>
          <p:cNvPr id="8" name="Textfeld 2">
            <a:extLst>
              <a:ext uri="{FF2B5EF4-FFF2-40B4-BE49-F238E27FC236}">
                <a16:creationId xmlns:a16="http://schemas.microsoft.com/office/drawing/2014/main" id="{2C61D106-6A1F-D2B3-9B46-79F3A2D41459}"/>
              </a:ext>
            </a:extLst>
          </p:cNvPr>
          <p:cNvSpPr txBox="1"/>
          <p:nvPr/>
        </p:nvSpPr>
        <p:spPr>
          <a:xfrm>
            <a:off x="653143" y="5134456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Gilroy" panose="00000500000000000000" pitchFamily="50" charset="0"/>
                <a:hlinkClick r:id="rId4"/>
              </a:rPr>
              <a:t>Quelle</a:t>
            </a:r>
            <a:endParaRPr lang="de-DE" dirty="0">
              <a:latin typeface="Gilroy" panose="00000500000000000000" pitchFamily="50" charset="0"/>
            </a:endParaRPr>
          </a:p>
        </p:txBody>
      </p:sp>
      <p:pic>
        <p:nvPicPr>
          <p:cNvPr id="9" name="Picture 2" descr="THE FIRST INSTAGRAM LOGO PNG 2010">
            <a:extLst>
              <a:ext uri="{FF2B5EF4-FFF2-40B4-BE49-F238E27FC236}">
                <a16:creationId xmlns:a16="http://schemas.microsoft.com/office/drawing/2014/main" id="{DA70AB3F-B047-DC03-D787-165C5A1CB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0471" y="2309379"/>
            <a:ext cx="4686689" cy="312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782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colorful background&#10;&#10;Description automatically generated">
            <a:extLst>
              <a:ext uri="{FF2B5EF4-FFF2-40B4-BE49-F238E27FC236}">
                <a16:creationId xmlns:a16="http://schemas.microsoft.com/office/drawing/2014/main" id="{280F7144-9370-0E4D-BB6F-0E456453A3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5715" cap="flat">
            <a:noFill/>
            <a:prstDash val="solid"/>
            <a:miter/>
          </a:ln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208" y="3105832"/>
            <a:ext cx="7569701" cy="646331"/>
          </a:xfrm>
        </p:spPr>
        <p:txBody>
          <a:bodyPr/>
          <a:lstStyle/>
          <a:p>
            <a:r>
              <a:rPr lang="de-DE" dirty="0"/>
              <a:t>Ab hier wird es erst anstrengend</a:t>
            </a:r>
            <a:endParaRPr lang="de-DE" sz="2000" dirty="0">
              <a:solidFill>
                <a:schemeClr val="bg1"/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11391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8D2-CC6F-62DD-056D-1A9BB4C24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Interne Aus- und Weiterbildung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EA4AC056-5D61-30F9-5729-B79BFF391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429" y="1338943"/>
            <a:ext cx="2929466" cy="43942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loud-Transformation (eBook, PDF) von Roland Frank; Gregor Schumacher;  Andreas Tamm - bücher.de">
            <a:extLst>
              <a:ext uri="{FF2B5EF4-FFF2-40B4-BE49-F238E27FC236}">
                <a16:creationId xmlns:a16="http://schemas.microsoft.com/office/drawing/2014/main" id="{BCC4BEFC-EBEB-8C67-2EEE-02BB032AA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093" y="1892300"/>
            <a:ext cx="2972707" cy="424672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388298-5594-27F4-D703-85CFBED18EA7}"/>
              </a:ext>
            </a:extLst>
          </p:cNvPr>
          <p:cNvSpPr txBox="1"/>
          <p:nvPr/>
        </p:nvSpPr>
        <p:spPr>
          <a:xfrm>
            <a:off x="7024915" y="4665133"/>
            <a:ext cx="35030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Gilroy Bold" panose="00000800000000000000" pitchFamily="50" charset="0"/>
              </a:rPr>
              <a:t>Digitalkompetenz ist der Schlüssel zur Selbstbestimmung.</a:t>
            </a:r>
          </a:p>
        </p:txBody>
      </p:sp>
      <p:pic>
        <p:nvPicPr>
          <p:cNvPr id="5" name="Online Media 4" title="Tea and Transformation | Episode 1: Optimizing for change vs. optimizing for the steady state">
            <a:hlinkClick r:id="" action="ppaction://media"/>
            <a:extLst>
              <a:ext uri="{FF2B5EF4-FFF2-40B4-BE49-F238E27FC236}">
                <a16:creationId xmlns:a16="http://schemas.microsoft.com/office/drawing/2014/main" id="{73C012F2-E64F-4188-74AA-C3C3CE8D1DB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974554" y="1592702"/>
            <a:ext cx="4553365" cy="257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8D2-CC6F-62DD-056D-1A9BB4C24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Applikationen modernisieren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E8036-64B5-AC49-F262-78692159CB12}"/>
              </a:ext>
            </a:extLst>
          </p:cNvPr>
          <p:cNvSpPr txBox="1"/>
          <p:nvPr/>
        </p:nvSpPr>
        <p:spPr>
          <a:xfrm>
            <a:off x="239692" y="6386372"/>
            <a:ext cx="7032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https://www.infosys.com/about/knowledge-institute/insights/documents/cloud-migration.pdf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F40F7D-646D-B7A4-12D7-14404564D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75" y="1298188"/>
            <a:ext cx="8629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3197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8D2-CC6F-62DD-056D-1A9BB4C24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Alte Rechenzentren ablösen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E5CF36-E8E3-1073-DD48-026DBDA6342F}"/>
              </a:ext>
            </a:extLst>
          </p:cNvPr>
          <p:cNvSpPr txBox="1"/>
          <p:nvPr/>
        </p:nvSpPr>
        <p:spPr>
          <a:xfrm>
            <a:off x="7155543" y="5903879"/>
            <a:ext cx="332397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100" dirty="0">
                <a:latin typeface="Gilroy" panose="00000500000000000000" pitchFamily="50" charset="0"/>
                <a:hlinkClick r:id="rId2"/>
              </a:rPr>
              <a:t>https://www.cloudahead.de/die-sicherheit-der-eigenen-rechenzentren-wird-oft-ueberschaetzt</a:t>
            </a:r>
            <a:r>
              <a:rPr lang="de-DE" sz="1100" dirty="0">
                <a:latin typeface="Gilroy" panose="00000500000000000000" pitchFamily="50" charset="0"/>
              </a:rPr>
              <a:t> </a:t>
            </a:r>
          </a:p>
        </p:txBody>
      </p:sp>
      <p:pic>
        <p:nvPicPr>
          <p:cNvPr id="7170" name="Picture 2" descr="Featured Image">
            <a:extLst>
              <a:ext uri="{FF2B5EF4-FFF2-40B4-BE49-F238E27FC236}">
                <a16:creationId xmlns:a16="http://schemas.microsoft.com/office/drawing/2014/main" id="{3F4C5628-C08B-1342-3196-F4D821B31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2543" y="1646902"/>
            <a:ext cx="4111171" cy="411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56DE3A-C144-DCF7-2E7D-C2E3B848AB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286" y="1646902"/>
            <a:ext cx="6318315" cy="411117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0414FBF-49A0-E104-5199-4D1B0D6DF774}"/>
              </a:ext>
            </a:extLst>
          </p:cNvPr>
          <p:cNvSpPr txBox="1"/>
          <p:nvPr/>
        </p:nvSpPr>
        <p:spPr>
          <a:xfrm>
            <a:off x="798286" y="5857712"/>
            <a:ext cx="44268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100" dirty="0">
                <a:latin typeface="Gilroy" panose="00000500000000000000" pitchFamily="50" charset="0"/>
                <a:hlinkClick r:id="rId5"/>
              </a:rPr>
              <a:t>https://fahrplan.events.ccc.de/congress/2023/fahrplan/speakers/19406.html</a:t>
            </a:r>
            <a:r>
              <a:rPr lang="de-DE" sz="1100" dirty="0">
                <a:latin typeface="Gilroy" panose="00000500000000000000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513325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8D2-CC6F-62DD-056D-1A9BB4C24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3943" y="4376013"/>
            <a:ext cx="4209144" cy="965243"/>
          </a:xfrm>
        </p:spPr>
        <p:txBody>
          <a:bodyPr>
            <a:normAutofit fontScale="90000"/>
          </a:bodyPr>
          <a:lstStyle/>
          <a:p>
            <a:r>
              <a:rPr lang="de-DE" dirty="0"/>
              <a:t>Prozesse und Organisation weiterentwickeln</a:t>
            </a:r>
          </a:p>
        </p:txBody>
      </p:sp>
      <p:pic>
        <p:nvPicPr>
          <p:cNvPr id="9218" name="Picture 2" descr="E-Tankstellen in schwer durchschaubarem Geflecht - Verkehr &amp; Kosten -  derStandard.at › Wirtschaft">
            <a:extLst>
              <a:ext uri="{FF2B5EF4-FFF2-40B4-BE49-F238E27FC236}">
                <a16:creationId xmlns:a16="http://schemas.microsoft.com/office/drawing/2014/main" id="{481034FA-7831-058E-C596-2D7DFCE818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71269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8D2-CC6F-62DD-056D-1A9BB4C24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5257" y="4698978"/>
            <a:ext cx="3991429" cy="1284557"/>
          </a:xfrm>
        </p:spPr>
        <p:txBody>
          <a:bodyPr/>
          <a:lstStyle/>
          <a:p>
            <a:r>
              <a:rPr lang="de-DE" dirty="0"/>
              <a:t>Dynamische Stabilität erreichen</a:t>
            </a:r>
          </a:p>
        </p:txBody>
      </p:sp>
      <p:pic>
        <p:nvPicPr>
          <p:cNvPr id="8194" name="Picture 2" descr="Fahrradfahren lernen: Mann übt mit Kind das Radfahren im Park">
            <a:extLst>
              <a:ext uri="{FF2B5EF4-FFF2-40B4-BE49-F238E27FC236}">
                <a16:creationId xmlns:a16="http://schemas.microsoft.com/office/drawing/2014/main" id="{A42BA737-F8D6-73A4-744E-942D76AC0C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609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47468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82A02-BF2D-227B-C4F7-066A0EBFE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3926" y="3105833"/>
            <a:ext cx="2044149" cy="646331"/>
          </a:xfrm>
        </p:spPr>
        <p:txBody>
          <a:bodyPr/>
          <a:lstStyle/>
          <a:p>
            <a:r>
              <a:rPr lang="de-DE" dirty="0"/>
              <a:t>Fragen?</a:t>
            </a:r>
          </a:p>
        </p:txBody>
      </p:sp>
    </p:spTree>
    <p:extLst>
      <p:ext uri="{BB962C8B-B14F-4D97-AF65-F5344CB8AC3E}">
        <p14:creationId xmlns:p14="http://schemas.microsoft.com/office/powerpoint/2010/main" val="306064321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DBF5BC-642D-8BB6-E0D0-AD83FCB937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00" y="512763"/>
            <a:ext cx="9215717" cy="435186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BF830F-AAAC-DDF4-D21E-00BEEB0E46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783887"/>
            <a:ext cx="4957475" cy="380961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E92ECA-08F7-F001-8FDC-8174361B3E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8043" y="3833897"/>
            <a:ext cx="8426719" cy="257333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CAE0B69-0512-CAAA-5EEC-A89263DF74CE}"/>
              </a:ext>
            </a:extLst>
          </p:cNvPr>
          <p:cNvSpPr/>
          <p:nvPr/>
        </p:nvSpPr>
        <p:spPr>
          <a:xfrm rot="727017">
            <a:off x="8930108" y="542428"/>
            <a:ext cx="2794000" cy="685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Gilroy Bold" panose="00000800000000000000" pitchFamily="50" charset="0"/>
              </a:rPr>
              <a:t>www.cloudahead.de</a:t>
            </a:r>
          </a:p>
        </p:txBody>
      </p:sp>
    </p:spTree>
    <p:extLst>
      <p:ext uri="{BB962C8B-B14F-4D97-AF65-F5344CB8AC3E}">
        <p14:creationId xmlns:p14="http://schemas.microsoft.com/office/powerpoint/2010/main" val="757857461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Benutzerdefiniert 2">
      <a:dk1>
        <a:srgbClr val="000000"/>
      </a:dk1>
      <a:lt1>
        <a:srgbClr val="FFFFFF"/>
      </a:lt1>
      <a:dk2>
        <a:srgbClr val="3E4144"/>
      </a:dk2>
      <a:lt2>
        <a:srgbClr val="F2F2F2"/>
      </a:lt2>
      <a:accent1>
        <a:srgbClr val="7ED878"/>
      </a:accent1>
      <a:accent2>
        <a:srgbClr val="69D480"/>
      </a:accent2>
      <a:accent3>
        <a:srgbClr val="36CA83"/>
      </a:accent3>
      <a:accent4>
        <a:srgbClr val="47D0A3"/>
      </a:accent4>
      <a:accent5>
        <a:srgbClr val="45CEB6"/>
      </a:accent5>
      <a:accent6>
        <a:srgbClr val="42D0C6"/>
      </a:accent6>
      <a:hlink>
        <a:srgbClr val="0D938D"/>
      </a:hlink>
      <a:folHlink>
        <a:srgbClr val="E1B2EA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bg1"/>
            </a:solidFill>
            <a:latin typeface="Gilroy Bold" panose="00000800000000000000" pitchFamily="5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dirty="0" smtClean="0">
            <a:latin typeface="Gilroy Bold" panose="00000800000000000000" pitchFamily="50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loud ahead Powerpoint Master.pptx" id="{E77F59FD-8CED-4E3C-B1DE-9FCE3A364D35}" vid="{C53048D5-127F-4851-A838-DDBC61D17A1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020 Dossier 2 - Souveräne Cloud - neue Optik</Template>
  <TotalTime>0</TotalTime>
  <Words>3954</Words>
  <Application>Microsoft Office PowerPoint</Application>
  <PresentationFormat>Widescreen</PresentationFormat>
  <Paragraphs>868</Paragraphs>
  <Slides>102</Slides>
  <Notes>20</Notes>
  <HiddenSlides>0</HiddenSlides>
  <MMClips>2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15" baseType="lpstr">
      <vt:lpstr>Calibri</vt:lpstr>
      <vt:lpstr>Gilroy </vt:lpstr>
      <vt:lpstr>Gilroy</vt:lpstr>
      <vt:lpstr>Poppins</vt:lpstr>
      <vt:lpstr>Gilroy Heavy Italic</vt:lpstr>
      <vt:lpstr>Gilroy Bold</vt:lpstr>
      <vt:lpstr>Gilroy Light</vt:lpstr>
      <vt:lpstr>Arial</vt:lpstr>
      <vt:lpstr>Open Sans</vt:lpstr>
      <vt:lpstr>Gilroy SemiBold Italic</vt:lpstr>
      <vt:lpstr>Open Sans Semibold</vt:lpstr>
      <vt:lpstr>Gilroy-Regular</vt:lpstr>
      <vt:lpstr>Digit - Multi 1 - Bright</vt:lpstr>
      <vt:lpstr>PowerPoint Presentation</vt:lpstr>
      <vt:lpstr>Zur Person: Gregor Schumacher </vt:lpstr>
      <vt:lpstr>Zu cloud ahead</vt:lpstr>
      <vt:lpstr>Inhalte und Agenda</vt:lpstr>
      <vt:lpstr>Von der klassischen IT zur Cloud</vt:lpstr>
      <vt:lpstr>Warum reden so viele über die Cloud?</vt:lpstr>
      <vt:lpstr>PowerPoint Presentation</vt:lpstr>
      <vt:lpstr>PowerPoint Presentation</vt:lpstr>
      <vt:lpstr>PowerPoint Presentation</vt:lpstr>
      <vt:lpstr>PowerPoint Presentation</vt:lpstr>
      <vt:lpstr>Was ist die Cloud?</vt:lpstr>
      <vt:lpstr>PowerPoint Presentation</vt:lpstr>
      <vt:lpstr>IT ist doch immer automatisch, oder?</vt:lpstr>
      <vt:lpstr>Klassische IT ist sehr menschlich</vt:lpstr>
      <vt:lpstr>Wieso ist die Cloud so revolutionär?</vt:lpstr>
      <vt:lpstr>Analogie 1: Die Dampfmaschine</vt:lpstr>
      <vt:lpstr>Analogie 2: Spotify</vt:lpstr>
      <vt:lpstr>Die Varianten der Cloud</vt:lpstr>
      <vt:lpstr>Die Varianten der Cloud</vt:lpstr>
      <vt:lpstr>Beispiele für IaaS, PaaS und SaaS</vt:lpstr>
      <vt:lpstr>Cloud als Automatisierung der IT ist unvermeidlich</vt:lpstr>
      <vt:lpstr>Fragen?</vt:lpstr>
      <vt:lpstr>Digitale Souveränität </vt:lpstr>
      <vt:lpstr>Schwerpunktstudie „Digitale Souveränität“</vt:lpstr>
      <vt:lpstr>Digitale Souveränität – viele Definitionen</vt:lpstr>
      <vt:lpstr>Begriffs-Cluster in den Definitionen zur Souveränität</vt:lpstr>
      <vt:lpstr>Begriffs-Cluster in den Definitionen</vt:lpstr>
      <vt:lpstr>Die Definition der digitalen Souveränität</vt:lpstr>
      <vt:lpstr>Gibt es einen Unterschied  zwischen Souveränität und Autarkie?</vt:lpstr>
      <vt:lpstr>PowerPoint Presentation</vt:lpstr>
      <vt:lpstr>Spektrum digitaler Souveränität lt. Bitkom</vt:lpstr>
      <vt:lpstr>Spektrum digitaler Souveränität lt. Bitkom</vt:lpstr>
      <vt:lpstr>Die Küchen-Analogie zur Souveränität</vt:lpstr>
      <vt:lpstr>Digitale Souveränität vs. Digitale Autarkie</vt:lpstr>
      <vt:lpstr>Selbstbestimmtes Kochen</vt:lpstr>
      <vt:lpstr>Fragen?</vt:lpstr>
      <vt:lpstr>Digitale Souveränität vs.  Souveräne Cloud?</vt:lpstr>
      <vt:lpstr>Studie der acatech zur digitalen Souveränität</vt:lpstr>
      <vt:lpstr>Schichtenmodell der Souveränität nach Kagermann et. al. (2021)</vt:lpstr>
      <vt:lpstr>Schichtenmodell der Souveränität nach Kagermann et. al. (2021)</vt:lpstr>
      <vt:lpstr>Definition „souveräne Cloud“ von cloud ahead</vt:lpstr>
      <vt:lpstr>Selbstbestimmung ist Leistungsfähigkeit und Kontrolle</vt:lpstr>
      <vt:lpstr>Souveräne Clouds konkret</vt:lpstr>
      <vt:lpstr>7 Kriterien zur Differenzierung von souveränen Clouds</vt:lpstr>
      <vt:lpstr>Spektrum der Souveränität  im Cloud Computing</vt:lpstr>
      <vt:lpstr>Sind alle Clouds gleich?</vt:lpstr>
      <vt:lpstr>Cloud hat viele Komponenten</vt:lpstr>
      <vt:lpstr>Cloud hat viele Komponenten</vt:lpstr>
      <vt:lpstr>Instagram bediente 30 Millionen Nutzer weltweit  mit nur 8 Mitarbeitenden</vt:lpstr>
      <vt:lpstr>Shopify rollte während COVID binnen  kürzester Zeit neue Funktionen aus </vt:lpstr>
      <vt:lpstr>Innus entwickelte mit 7 Mitarbeitenden  in 2 Jahren ein Core-Banking-System</vt:lpstr>
      <vt:lpstr>Pokemon Go skalierte binnen 2 Wochen global</vt:lpstr>
      <vt:lpstr>Welche Cloud für welche Anforderungen?</vt:lpstr>
      <vt:lpstr>PowerPoint Presentation</vt:lpstr>
      <vt:lpstr>Fragen?</vt:lpstr>
      <vt:lpstr>Wie können Organisationen  digital souveräner werden?</vt:lpstr>
      <vt:lpstr>Souveränität ist Leistungsfähigkeit und Kontrolle</vt:lpstr>
      <vt:lpstr>Leistungsfähigkeit die Vorbilder</vt:lpstr>
      <vt:lpstr>Fachliche Probleme lösen</vt:lpstr>
      <vt:lpstr>Schnelle Innovationen</vt:lpstr>
      <vt:lpstr>Automatisierung &amp; Skalierbarkeit</vt:lpstr>
      <vt:lpstr>Einfache Zugänglichkeit &amp; Automatisierung</vt:lpstr>
      <vt:lpstr>Applikationslandschaft</vt:lpstr>
      <vt:lpstr>Kontrolle Vor welchen Gefahren möchten wir uns schützen?</vt:lpstr>
      <vt:lpstr>Funktionsfähigkeit trotz physischer Gefahren</vt:lpstr>
      <vt:lpstr>Abhängigkeiten zu einzelnen Unternehmen</vt:lpstr>
      <vt:lpstr>Zugriff durch Kriminelle </vt:lpstr>
      <vt:lpstr>Zugriff durch fremde Legislation </vt:lpstr>
      <vt:lpstr>Zugriff durch fremde Geheimdienste</vt:lpstr>
      <vt:lpstr>Funktionsfähigkeit trotz Geopolitik</vt:lpstr>
      <vt:lpstr>Cloud ahead hat 7 Hebel beschrieben</vt:lpstr>
      <vt:lpstr>Whitepaper auf  cloudahead.de</vt:lpstr>
      <vt:lpstr>7 Hebel für mehr Souveränität</vt:lpstr>
      <vt:lpstr>Welcher Hebel wirkt auf was?</vt:lpstr>
      <vt:lpstr>Selbstbestimmte Nutzung von IT in Europa</vt:lpstr>
      <vt:lpstr>Fragen?</vt:lpstr>
      <vt:lpstr>Cloud Myth Busting</vt:lpstr>
      <vt:lpstr>Mythos 1: Die Cloud ist nicht gut genug</vt:lpstr>
      <vt:lpstr>PowerPoint Presentation</vt:lpstr>
      <vt:lpstr>Mythos 2: In den Clouds habe ich keine Kontrolle</vt:lpstr>
      <vt:lpstr>PowerPoint Presentation</vt:lpstr>
      <vt:lpstr>Mythos 3: Clouds sind technisch nicht sicher</vt:lpstr>
      <vt:lpstr>Mythos 4: Clouds halten sich nicht an den Datenschutz</vt:lpstr>
      <vt:lpstr>Mythos 5 Einmal drin, kommt man nie wieder raus</vt:lpstr>
      <vt:lpstr>Fragen?</vt:lpstr>
      <vt:lpstr>Der Einstieg in die Cloud ist einfach</vt:lpstr>
      <vt:lpstr>Einmal die Grundlagen abklären</vt:lpstr>
      <vt:lpstr>SaaS nutzen</vt:lpstr>
      <vt:lpstr>Spezialservices (wie KI) einbinden</vt:lpstr>
      <vt:lpstr>Test- und Entwicklungs-Systeme migrieren</vt:lpstr>
      <vt:lpstr>Neue Anwendungen direkt Cloud-nativ entwickeln</vt:lpstr>
      <vt:lpstr>Ab hier wird es erst anstrengend</vt:lpstr>
      <vt:lpstr>Interne Aus- und Weiterbildung</vt:lpstr>
      <vt:lpstr>Applikationen modernisieren</vt:lpstr>
      <vt:lpstr>Alte Rechenzentren ablösen</vt:lpstr>
      <vt:lpstr>Prozesse und Organisation weiterentwickeln</vt:lpstr>
      <vt:lpstr>Dynamische Stabilität erreichen</vt:lpstr>
      <vt:lpstr>Fragen?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2024-04-28T20:26:19Z</dcterms:created>
  <dcterms:modified xsi:type="dcterms:W3CDTF">2024-04-28T20:45:47Z</dcterms:modified>
</cp:coreProperties>
</file>