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0"/>
  </p:notesMasterIdLst>
  <p:handoutMasterIdLst>
    <p:handoutMasterId r:id="rId11"/>
  </p:handoutMasterIdLst>
  <p:sldIdLst>
    <p:sldId id="1841" r:id="rId3"/>
    <p:sldId id="1842" r:id="rId4"/>
    <p:sldId id="1844" r:id="rId5"/>
    <p:sldId id="1845" r:id="rId6"/>
    <p:sldId id="1843" r:id="rId7"/>
    <p:sldId id="1849" r:id="rId8"/>
    <p:sldId id="193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D878"/>
    <a:srgbClr val="42D0C6"/>
    <a:srgbClr val="34CA8C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ADBD92-B051-48A1-8A5C-88D583DB9551}" v="5" dt="2022-09-04T14:25:41.594"/>
    <p1510:client id="{E8861552-D54E-4BFC-8F31-2B37767CB33F}" v="72" dt="2022-09-04T16:23:07.0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7013"/>
  </p:normalViewPr>
  <p:slideViewPr>
    <p:cSldViewPr snapToGrid="0" snapToObjects="1">
      <p:cViewPr>
        <p:scale>
          <a:sx n="100" d="100"/>
          <a:sy n="100" d="100"/>
        </p:scale>
        <p:origin x="9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60514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7307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4316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8481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8329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640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888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219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97435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8344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397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3122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29088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87642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7950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55020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540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19040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726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51800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63913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705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18360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48866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8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8159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319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3523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3045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5525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2663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4755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4030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190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054865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6921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55674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126774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88009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57794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6884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504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16457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1366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23196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4783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7681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11989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24193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80581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6354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6260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139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44120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43688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00616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75048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4754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919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7673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1527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110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2367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36842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4942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217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67211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472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hyperlink" Target="http://www.thenounproject.com/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4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163" y="3105833"/>
            <a:ext cx="9903673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Warum bedarf es einer souveränen Cloud?</a:t>
            </a:r>
            <a:endParaRPr lang="en-DE" sz="3600" dirty="0">
              <a:solidFill>
                <a:schemeClr val="bg1"/>
              </a:solidFill>
              <a:latin typeface="Gilroy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C72614E-058B-071A-AEC8-012FD25C9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Wahl haben Organisationen heute?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EF4472B-F467-C793-9687-1B11384A1D46}"/>
              </a:ext>
            </a:extLst>
          </p:cNvPr>
          <p:cNvGrpSpPr/>
          <p:nvPr/>
        </p:nvGrpSpPr>
        <p:grpSpPr>
          <a:xfrm>
            <a:off x="2170844" y="2760676"/>
            <a:ext cx="7850312" cy="3187788"/>
            <a:chOff x="2040597" y="2760676"/>
            <a:chExt cx="7850312" cy="318778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14A28B00-C9FA-C8D5-FCCC-DC0D7BE44917}"/>
                </a:ext>
              </a:extLst>
            </p:cNvPr>
            <p:cNvGrpSpPr/>
            <p:nvPr/>
          </p:nvGrpSpPr>
          <p:grpSpPr>
            <a:xfrm>
              <a:off x="2040597" y="3680557"/>
              <a:ext cx="7850312" cy="2267907"/>
              <a:chOff x="2182688" y="2983179"/>
              <a:chExt cx="7850312" cy="3422736"/>
            </a:xfrm>
          </p:grpSpPr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D273E587-D077-58DE-25E8-573B3FE0AC86}"/>
                  </a:ext>
                </a:extLst>
              </p:cNvPr>
              <p:cNvSpPr/>
              <p:nvPr/>
            </p:nvSpPr>
            <p:spPr>
              <a:xfrm>
                <a:off x="6198466" y="2983179"/>
                <a:ext cx="3834534" cy="342273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bIns="216000" rtlCol="0" anchor="b"/>
              <a:lstStyle/>
              <a:p>
                <a:pPr marL="177800" indent="-1778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Große Portfolio-Breite</a:t>
                </a:r>
              </a:p>
              <a:p>
                <a:pPr marL="177800" indent="-1778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Sehr niedrige technische, finanzielle und organisatorische Einstiegshürden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80BD2906-92E5-AE09-263A-159064EC2F14}"/>
                  </a:ext>
                </a:extLst>
              </p:cNvPr>
              <p:cNvSpPr/>
              <p:nvPr/>
            </p:nvSpPr>
            <p:spPr>
              <a:xfrm>
                <a:off x="2182688" y="2983179"/>
                <a:ext cx="3834534" cy="342273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bIns="216000" rtlCol="0" anchor="b"/>
              <a:lstStyle/>
              <a:p>
                <a:pPr marL="177800" indent="-177800" algn="l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Kein Abhängigkeit vom Cloud-Betreiber</a:t>
                </a:r>
              </a:p>
              <a:p>
                <a:pPr marL="177800" indent="-177800" algn="l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Kein Einfluss außereuropäischer Behörden</a:t>
                </a:r>
              </a:p>
              <a:p>
                <a:pPr marL="177800" indent="-177800" algn="l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de-DE" sz="1600" dirty="0">
                    <a:solidFill>
                      <a:srgbClr val="111111"/>
                    </a:solidFill>
                    <a:latin typeface="Gilroy" panose="00000500000000000000" pitchFamily="50" charset="0"/>
                  </a:rPr>
                  <a:t>Kontrolle über Wartung und Betrieb</a:t>
                </a:r>
              </a:p>
            </p:txBody>
          </p:sp>
        </p:grpSp>
        <p:sp>
          <p:nvSpPr>
            <p:cNvPr id="6" name="Freihandform: Form 5">
              <a:extLst>
                <a:ext uri="{FF2B5EF4-FFF2-40B4-BE49-F238E27FC236}">
                  <a16:creationId xmlns:a16="http://schemas.microsoft.com/office/drawing/2014/main" id="{1FE84F51-5D0E-8B8F-27DC-0F22B084D41E}"/>
                </a:ext>
              </a:extLst>
            </p:cNvPr>
            <p:cNvSpPr/>
            <p:nvPr/>
          </p:nvSpPr>
          <p:spPr>
            <a:xfrm>
              <a:off x="2668690" y="2760676"/>
              <a:ext cx="2382364" cy="1350767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7ED8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>
                <a:spcBef>
                  <a:spcPts val="225"/>
                </a:spcBef>
              </a:pPr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Private Cloud</a:t>
              </a:r>
              <a:endParaRPr lang="de-DE" sz="20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CB959F6C-83A4-560A-90D6-06780FB5AA80}"/>
                </a:ext>
              </a:extLst>
            </p:cNvPr>
            <p:cNvSpPr/>
            <p:nvPr/>
          </p:nvSpPr>
          <p:spPr>
            <a:xfrm>
              <a:off x="6774336" y="2760677"/>
              <a:ext cx="2382364" cy="1350767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42D0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180000" bIns="54000" rtlCol="0" anchor="ctr"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>
                <a:spcBef>
                  <a:spcPts val="225"/>
                </a:spcBef>
              </a:pPr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Public Cloud</a:t>
              </a:r>
              <a:endParaRPr lang="de-DE" sz="20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id="{58634EE2-A2C9-9261-C255-D2F176315B0A}"/>
              </a:ext>
            </a:extLst>
          </p:cNvPr>
          <p:cNvSpPr txBox="1"/>
          <p:nvPr/>
        </p:nvSpPr>
        <p:spPr>
          <a:xfrm>
            <a:off x="476108" y="1768931"/>
            <a:ext cx="109792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de-DE" sz="1800" dirty="0">
                <a:solidFill>
                  <a:schemeClr val="tx1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Eine Organisation die IT, Prozesse und Geschäftsmodelle digitalisieren möchte, hat heute die Wahl zwischen den folgenden Optionen:</a:t>
            </a:r>
          </a:p>
        </p:txBody>
      </p:sp>
    </p:spTree>
    <p:extLst>
      <p:ext uri="{BB962C8B-B14F-4D97-AF65-F5344CB8AC3E}">
        <p14:creationId xmlns:p14="http://schemas.microsoft.com/office/powerpoint/2010/main" val="3683668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4A28B00-C9FA-C8D5-FCCC-DC0D7BE44917}"/>
              </a:ext>
            </a:extLst>
          </p:cNvPr>
          <p:cNvGrpSpPr/>
          <p:nvPr/>
        </p:nvGrpSpPr>
        <p:grpSpPr>
          <a:xfrm>
            <a:off x="2040597" y="2760675"/>
            <a:ext cx="7850312" cy="1811325"/>
            <a:chOff x="2182688" y="2983179"/>
            <a:chExt cx="7850312" cy="2733661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273E587-D077-58DE-25E8-573B3FE0AC86}"/>
                </a:ext>
              </a:extLst>
            </p:cNvPr>
            <p:cNvSpPr/>
            <p:nvPr/>
          </p:nvSpPr>
          <p:spPr>
            <a:xfrm>
              <a:off x="6198466" y="2983179"/>
              <a:ext cx="3834534" cy="2733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216000" rtlCol="0" anchor="b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Digitalisierung kann mit wenigen, eigenen Ressourcen sehr schnell beginnen und hat alle notwendigen Tools und Services zur Verfügung.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0BD2906-92E5-AE09-263A-159064EC2F14}"/>
                </a:ext>
              </a:extLst>
            </p:cNvPr>
            <p:cNvSpPr/>
            <p:nvPr/>
          </p:nvSpPr>
          <p:spPr>
            <a:xfrm>
              <a:off x="2182688" y="2983181"/>
              <a:ext cx="3834534" cy="2733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216000" rtlCol="0" anchor="b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Geschwindigkeit und Umfang der Digitalisierung hängen von der Kompetenz der eigenen, noch nicht digitalisierten, Organisation ab.</a:t>
              </a:r>
            </a:p>
          </p:txBody>
        </p:sp>
      </p:grpSp>
      <p:sp>
        <p:nvSpPr>
          <p:cNvPr id="4" name="Titel 3">
            <a:extLst>
              <a:ext uri="{FF2B5EF4-FFF2-40B4-BE49-F238E27FC236}">
                <a16:creationId xmlns:a16="http://schemas.microsoft.com/office/drawing/2014/main" id="{3C72614E-058B-071A-AEC8-012FD25C9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Digitalisierung – Entscheidung zwischen:</a:t>
            </a:r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1FE84F51-5D0E-8B8F-27DC-0F22B084D41E}"/>
              </a:ext>
            </a:extLst>
          </p:cNvPr>
          <p:cNvSpPr/>
          <p:nvPr/>
        </p:nvSpPr>
        <p:spPr>
          <a:xfrm>
            <a:off x="2668690" y="1840795"/>
            <a:ext cx="2382364" cy="135076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7ED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CB959F6C-83A4-560A-90D6-06780FB5AA80}"/>
              </a:ext>
            </a:extLst>
          </p:cNvPr>
          <p:cNvSpPr/>
          <p:nvPr/>
        </p:nvSpPr>
        <p:spPr>
          <a:xfrm>
            <a:off x="6774336" y="1840796"/>
            <a:ext cx="2382364" cy="135076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F17ECFB-5BD3-BC68-D8B3-15DCEFEB828C}"/>
              </a:ext>
            </a:extLst>
          </p:cNvPr>
          <p:cNvSpPr txBox="1"/>
          <p:nvPr/>
        </p:nvSpPr>
        <p:spPr>
          <a:xfrm>
            <a:off x="2038213" y="4751223"/>
            <a:ext cx="3836918" cy="1061822"/>
          </a:xfrm>
          <a:prstGeom prst="rect">
            <a:avLst/>
          </a:prstGeom>
          <a:solidFill>
            <a:srgbClr val="7ED878">
              <a:alpha val="20000"/>
            </a:srgbClr>
          </a:solidFill>
          <a:ln>
            <a:solidFill>
              <a:srgbClr val="7ED878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1600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Kompliziert und hohe Investitionen </a:t>
            </a:r>
            <a:br>
              <a:rPr lang="de-DE" sz="1600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600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– aber </a:t>
            </a:r>
            <a:r>
              <a:rPr lang="de-DE" sz="2000" b="1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viel Kontrolle </a:t>
            </a:r>
            <a:r>
              <a:rPr lang="de-DE" sz="1600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über Infrastruktur.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D26CB3E-869B-E9D9-F930-59E5AF4742BD}"/>
              </a:ext>
            </a:extLst>
          </p:cNvPr>
          <p:cNvSpPr txBox="1"/>
          <p:nvPr/>
        </p:nvSpPr>
        <p:spPr>
          <a:xfrm>
            <a:off x="6053991" y="4751223"/>
            <a:ext cx="3836918" cy="1061822"/>
          </a:xfrm>
          <a:prstGeom prst="rect">
            <a:avLst/>
          </a:prstGeom>
          <a:solidFill>
            <a:srgbClr val="42D0C6">
              <a:alpha val="20000"/>
            </a:srgbClr>
          </a:solidFill>
          <a:ln>
            <a:solidFill>
              <a:srgbClr val="42D0C6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de-DE" sz="2000" b="1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Schnelle Erfolge </a:t>
            </a:r>
            <a:r>
              <a:rPr lang="de-DE" sz="1600" dirty="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 wenig Investitionen – aber wenig Kontrolle über Infrastruktur</a:t>
            </a:r>
          </a:p>
        </p:txBody>
      </p:sp>
    </p:spTree>
    <p:extLst>
      <p:ext uri="{BB962C8B-B14F-4D97-AF65-F5344CB8AC3E}">
        <p14:creationId xmlns:p14="http://schemas.microsoft.com/office/powerpoint/2010/main" val="236278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D76B6750-FB2F-ACCF-D9A8-8FD56EC6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nicht Hybrid Cloud?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5D7CC24-4A22-5F64-A062-64D8CFDF991B}"/>
              </a:ext>
            </a:extLst>
          </p:cNvPr>
          <p:cNvGrpSpPr/>
          <p:nvPr/>
        </p:nvGrpSpPr>
        <p:grpSpPr>
          <a:xfrm>
            <a:off x="1113494" y="2171700"/>
            <a:ext cx="4982506" cy="3416300"/>
            <a:chOff x="1253195" y="2298700"/>
            <a:chExt cx="4982506" cy="3416300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0BD2906-92E5-AE09-263A-159064EC2F14}"/>
                </a:ext>
              </a:extLst>
            </p:cNvPr>
            <p:cNvSpPr/>
            <p:nvPr/>
          </p:nvSpPr>
          <p:spPr>
            <a:xfrm>
              <a:off x="1253195" y="2298700"/>
              <a:ext cx="4982506" cy="3416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216000" rtlCol="0" anchor="b"/>
            <a:lstStyle/>
            <a:p>
              <a:pPr algn="ctr">
                <a:spcBef>
                  <a:spcPts val="600"/>
                </a:spcBef>
              </a:pPr>
              <a:endParaRPr lang="de-DE" sz="16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B7E06BDC-ECC8-6140-32E6-056098421134}"/>
                </a:ext>
              </a:extLst>
            </p:cNvPr>
            <p:cNvGrpSpPr/>
            <p:nvPr/>
          </p:nvGrpSpPr>
          <p:grpSpPr>
            <a:xfrm>
              <a:off x="1703490" y="4362459"/>
              <a:ext cx="4100410" cy="1130282"/>
              <a:chOff x="2668690" y="1840795"/>
              <a:chExt cx="4900284" cy="1350768"/>
            </a:xfrm>
          </p:grpSpPr>
          <p:sp>
            <p:nvSpPr>
              <p:cNvPr id="9" name="Freihandform: Form 8">
                <a:extLst>
                  <a:ext uri="{FF2B5EF4-FFF2-40B4-BE49-F238E27FC236}">
                    <a16:creationId xmlns:a16="http://schemas.microsoft.com/office/drawing/2014/main" id="{DEFE68A2-B0F1-50B8-2E95-FA0E2C902112}"/>
                  </a:ext>
                </a:extLst>
              </p:cNvPr>
              <p:cNvSpPr/>
              <p:nvPr/>
            </p:nvSpPr>
            <p:spPr>
              <a:xfrm>
                <a:off x="2668690" y="1840795"/>
                <a:ext cx="2382364" cy="1350767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solidFill>
                <a:srgbClr val="7ED87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80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  <a:p>
                <a:pPr algn="ctr">
                  <a:spcBef>
                    <a:spcPts val="225"/>
                  </a:spcBef>
                </a:pPr>
                <a:r>
                  <a:rPr lang="de-DE" sz="20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Private Cloud</a:t>
                </a:r>
                <a:endParaRPr lang="de-DE" sz="2000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10" name="Freihandform: Form 9">
                <a:extLst>
                  <a:ext uri="{FF2B5EF4-FFF2-40B4-BE49-F238E27FC236}">
                    <a16:creationId xmlns:a16="http://schemas.microsoft.com/office/drawing/2014/main" id="{987B18ED-6EAA-5369-D006-555921AC7B50}"/>
                  </a:ext>
                </a:extLst>
              </p:cNvPr>
              <p:cNvSpPr/>
              <p:nvPr/>
            </p:nvSpPr>
            <p:spPr>
              <a:xfrm>
                <a:off x="5186610" y="1840796"/>
                <a:ext cx="2382364" cy="1350767"/>
              </a:xfrm>
              <a:custGeom>
                <a:avLst/>
                <a:gdLst>
                  <a:gd name="connsiteX0" fmla="*/ 1095420 w 1731130"/>
                  <a:gd name="connsiteY0" fmla="*/ 0 h 981526"/>
                  <a:gd name="connsiteX1" fmla="*/ 1486136 w 1731130"/>
                  <a:gd name="connsiteY1" fmla="*/ 318442 h 981526"/>
                  <a:gd name="connsiteX2" fmla="*/ 1493086 w 1731130"/>
                  <a:gd name="connsiteY2" fmla="*/ 387389 h 981526"/>
                  <a:gd name="connsiteX3" fmla="*/ 1547658 w 1731130"/>
                  <a:gd name="connsiteY3" fmla="*/ 404329 h 981526"/>
                  <a:gd name="connsiteX4" fmla="*/ 1731130 w 1731130"/>
                  <a:gd name="connsiteY4" fmla="*/ 681124 h 981526"/>
                  <a:gd name="connsiteX5" fmla="*/ 1491270 w 1731130"/>
                  <a:gd name="connsiteY5" fmla="*/ 975423 h 981526"/>
                  <a:gd name="connsiteX6" fmla="*/ 1444610 w 1731130"/>
                  <a:gd name="connsiteY6" fmla="*/ 980127 h 981526"/>
                  <a:gd name="connsiteX7" fmla="*/ 1444610 w 1731130"/>
                  <a:gd name="connsiteY7" fmla="*/ 981525 h 981526"/>
                  <a:gd name="connsiteX8" fmla="*/ 1430738 w 1731130"/>
                  <a:gd name="connsiteY8" fmla="*/ 981525 h 981526"/>
                  <a:gd name="connsiteX9" fmla="*/ 1430728 w 1731130"/>
                  <a:gd name="connsiteY9" fmla="*/ 981526 h 981526"/>
                  <a:gd name="connsiteX10" fmla="*/ 1430722 w 1731130"/>
                  <a:gd name="connsiteY10" fmla="*/ 981525 h 981526"/>
                  <a:gd name="connsiteX11" fmla="*/ 301720 w 1731130"/>
                  <a:gd name="connsiteY11" fmla="*/ 981525 h 981526"/>
                  <a:gd name="connsiteX12" fmla="*/ 301720 w 1731130"/>
                  <a:gd name="connsiteY12" fmla="*/ 981327 h 981526"/>
                  <a:gd name="connsiteX13" fmla="*/ 300402 w 1731130"/>
                  <a:gd name="connsiteY13" fmla="*/ 981526 h 981526"/>
                  <a:gd name="connsiteX14" fmla="*/ 0 w 1731130"/>
                  <a:gd name="connsiteY14" fmla="*/ 681124 h 981526"/>
                  <a:gd name="connsiteX15" fmla="*/ 300402 w 1731130"/>
                  <a:gd name="connsiteY15" fmla="*/ 380722 h 981526"/>
                  <a:gd name="connsiteX16" fmla="*/ 360943 w 1731130"/>
                  <a:gd name="connsiteY16" fmla="*/ 386825 h 981526"/>
                  <a:gd name="connsiteX17" fmla="*/ 383099 w 1731130"/>
                  <a:gd name="connsiteY17" fmla="*/ 393703 h 981526"/>
                  <a:gd name="connsiteX18" fmla="*/ 388953 w 1731130"/>
                  <a:gd name="connsiteY18" fmla="*/ 374843 h 981526"/>
                  <a:gd name="connsiteX19" fmla="*/ 665747 w 1731130"/>
                  <a:gd name="connsiteY19" fmla="*/ 191371 h 981526"/>
                  <a:gd name="connsiteX20" fmla="*/ 726288 w 1731130"/>
                  <a:gd name="connsiteY20" fmla="*/ 197474 h 981526"/>
                  <a:gd name="connsiteX21" fmla="*/ 749122 w 1731130"/>
                  <a:gd name="connsiteY21" fmla="*/ 204562 h 981526"/>
                  <a:gd name="connsiteX22" fmla="*/ 764714 w 1731130"/>
                  <a:gd name="connsiteY22" fmla="*/ 175835 h 981526"/>
                  <a:gd name="connsiteX23" fmla="*/ 1095420 w 1731130"/>
                  <a:gd name="connsiteY23" fmla="*/ 0 h 981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731130" h="981526">
                    <a:moveTo>
                      <a:pt x="1095420" y="0"/>
                    </a:moveTo>
                    <a:cubicBezTo>
                      <a:pt x="1288149" y="0"/>
                      <a:pt x="1448947" y="136708"/>
                      <a:pt x="1486136" y="318442"/>
                    </a:cubicBezTo>
                    <a:lnTo>
                      <a:pt x="1493086" y="387389"/>
                    </a:lnTo>
                    <a:lnTo>
                      <a:pt x="1547658" y="404329"/>
                    </a:lnTo>
                    <a:cubicBezTo>
                      <a:pt x="1655477" y="449933"/>
                      <a:pt x="1731130" y="556694"/>
                      <a:pt x="1731130" y="681124"/>
                    </a:cubicBezTo>
                    <a:cubicBezTo>
                      <a:pt x="1731130" y="826293"/>
                      <a:pt x="1628158" y="947412"/>
                      <a:pt x="1491270" y="975423"/>
                    </a:cubicBezTo>
                    <a:lnTo>
                      <a:pt x="1444610" y="980127"/>
                    </a:lnTo>
                    <a:lnTo>
                      <a:pt x="1444610" y="981525"/>
                    </a:lnTo>
                    <a:lnTo>
                      <a:pt x="1430738" y="981525"/>
                    </a:lnTo>
                    <a:lnTo>
                      <a:pt x="1430728" y="981526"/>
                    </a:lnTo>
                    <a:lnTo>
                      <a:pt x="1430722" y="981525"/>
                    </a:lnTo>
                    <a:lnTo>
                      <a:pt x="301720" y="981525"/>
                    </a:lnTo>
                    <a:lnTo>
                      <a:pt x="301720" y="981327"/>
                    </a:lnTo>
                    <a:lnTo>
                      <a:pt x="300402" y="981526"/>
                    </a:lnTo>
                    <a:cubicBezTo>
                      <a:pt x="134495" y="981526"/>
                      <a:pt x="0" y="847031"/>
                      <a:pt x="0" y="681124"/>
                    </a:cubicBezTo>
                    <a:cubicBezTo>
                      <a:pt x="0" y="515217"/>
                      <a:pt x="134495" y="380722"/>
                      <a:pt x="300402" y="380722"/>
                    </a:cubicBezTo>
                    <a:cubicBezTo>
                      <a:pt x="321140" y="380722"/>
                      <a:pt x="341388" y="382824"/>
                      <a:pt x="360943" y="386825"/>
                    </a:cubicBezTo>
                    <a:lnTo>
                      <a:pt x="383099" y="393703"/>
                    </a:lnTo>
                    <a:lnTo>
                      <a:pt x="388953" y="374843"/>
                    </a:lnTo>
                    <a:cubicBezTo>
                      <a:pt x="434556" y="267025"/>
                      <a:pt x="541317" y="191371"/>
                      <a:pt x="665747" y="191371"/>
                    </a:cubicBezTo>
                    <a:cubicBezTo>
                      <a:pt x="686485" y="191371"/>
                      <a:pt x="706733" y="193473"/>
                      <a:pt x="726288" y="197474"/>
                    </a:cubicBezTo>
                    <a:lnTo>
                      <a:pt x="749122" y="204562"/>
                    </a:lnTo>
                    <a:lnTo>
                      <a:pt x="764714" y="175835"/>
                    </a:lnTo>
                    <a:cubicBezTo>
                      <a:pt x="836385" y="69749"/>
                      <a:pt x="957757" y="0"/>
                      <a:pt x="1095420" y="0"/>
                    </a:cubicBezTo>
                    <a:close/>
                  </a:path>
                </a:pathLst>
              </a:custGeom>
              <a:solidFill>
                <a:srgbClr val="42D0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180000" bIns="54000" rtlCol="0" anchor="ctr"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  <a:p>
                <a:pPr algn="ctr">
                  <a:spcBef>
                    <a:spcPts val="225"/>
                  </a:spcBef>
                </a:pPr>
                <a:r>
                  <a:rPr lang="de-DE" sz="2000" b="1" dirty="0">
                    <a:solidFill>
                      <a:schemeClr val="bg1"/>
                    </a:solidFill>
                    <a:latin typeface="Gilroy Bold" panose="00000800000000000000" pitchFamily="50" charset="0"/>
                    <a:cs typeface="Poppins" panose="00000500000000000000" pitchFamily="2" charset="0"/>
                  </a:rPr>
                  <a:t>Public Cloud</a:t>
                </a:r>
                <a:endParaRPr lang="de-DE" sz="2000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32797AC4-BD82-AB8B-23E2-C6BE189992E7}"/>
                </a:ext>
              </a:extLst>
            </p:cNvPr>
            <p:cNvSpPr/>
            <p:nvPr/>
          </p:nvSpPr>
          <p:spPr>
            <a:xfrm>
              <a:off x="1703490" y="3787027"/>
              <a:ext cx="1993490" cy="406400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de-DE" sz="1400" dirty="0">
                  <a:solidFill>
                    <a:srgbClr val="11111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Datenbank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18F8A78-B717-A3DA-B633-EDBE7BEDD254}"/>
                </a:ext>
              </a:extLst>
            </p:cNvPr>
            <p:cNvSpPr/>
            <p:nvPr/>
          </p:nvSpPr>
          <p:spPr>
            <a:xfrm>
              <a:off x="3810410" y="3787027"/>
              <a:ext cx="1993490" cy="406400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rgbClr val="42D0C6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de-DE" sz="1400" dirty="0">
                  <a:solidFill>
                    <a:srgbClr val="11111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Nutzer-Oberfläche</a:t>
              </a:r>
            </a:p>
          </p:txBody>
        </p:sp>
        <p:sp>
          <p:nvSpPr>
            <p:cNvPr id="17" name="Geschweifte Klammer rechts 16">
              <a:extLst>
                <a:ext uri="{FF2B5EF4-FFF2-40B4-BE49-F238E27FC236}">
                  <a16:creationId xmlns:a16="http://schemas.microsoft.com/office/drawing/2014/main" id="{7B4D7407-1785-6773-63D9-7CC02CD56078}"/>
                </a:ext>
              </a:extLst>
            </p:cNvPr>
            <p:cNvSpPr/>
            <p:nvPr/>
          </p:nvSpPr>
          <p:spPr>
            <a:xfrm rot="16200000">
              <a:off x="3608915" y="1456142"/>
              <a:ext cx="289560" cy="4100410"/>
            </a:xfrm>
            <a:prstGeom prst="rightBrace">
              <a:avLst>
                <a:gd name="adj1" fmla="val 60965"/>
                <a:gd name="adj2" fmla="val 50000"/>
              </a:avLst>
            </a:prstGeom>
            <a:ln w="9525">
              <a:gradFill>
                <a:gsLst>
                  <a:gs pos="0">
                    <a:srgbClr val="7ED878"/>
                  </a:gs>
                  <a:gs pos="100000">
                    <a:srgbClr val="42D0C6"/>
                  </a:gs>
                </a:gsLst>
                <a:lin ang="162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459256A-C729-7A1A-0F55-BB24BB1BB533}"/>
                </a:ext>
              </a:extLst>
            </p:cNvPr>
            <p:cNvSpPr txBox="1"/>
            <p:nvPr/>
          </p:nvSpPr>
          <p:spPr>
            <a:xfrm>
              <a:off x="2224187" y="2512231"/>
              <a:ext cx="3059014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Hybrid Cloud</a:t>
              </a:r>
            </a:p>
            <a:p>
              <a:pPr algn="ctr">
                <a:spcBef>
                  <a:spcPts val="600"/>
                </a:spcBef>
              </a:pPr>
              <a:r>
                <a:rPr lang="de-DE" sz="14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Die Applikation nutzt Services aus Private und Public Cloud.</a:t>
              </a:r>
              <a:endParaRPr lang="de-DE" sz="20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Textfeld 19">
            <a:extLst>
              <a:ext uri="{FF2B5EF4-FFF2-40B4-BE49-F238E27FC236}">
                <a16:creationId xmlns:a16="http://schemas.microsoft.com/office/drawing/2014/main" id="{FED29B2E-84C5-10CC-E509-618D53595CBD}"/>
              </a:ext>
            </a:extLst>
          </p:cNvPr>
          <p:cNvSpPr txBox="1"/>
          <p:nvPr/>
        </p:nvSpPr>
        <p:spPr>
          <a:xfrm>
            <a:off x="6475676" y="2171700"/>
            <a:ext cx="4751123" cy="250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900"/>
              </a:spcBef>
            </a:pPr>
            <a:r>
              <a:rPr lang="de-DE" b="1" dirty="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Warum hilft die Hybrid Cloud nicht bei der schnellen und kontrollierten Digitalisierung? </a:t>
            </a:r>
          </a:p>
          <a:p>
            <a:pPr marL="177800" indent="-1778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 Vorteile des großen Service Katalogs der Public Cloud werden kaum genutzt.</a:t>
            </a:r>
          </a:p>
          <a:p>
            <a:pPr marL="177800" indent="-1778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 Private-Cloud-Leistungen muss weiterhin selbst erbracht werden.</a:t>
            </a:r>
          </a:p>
          <a:p>
            <a:pPr marL="177800" indent="-177800" algn="l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Zusätzlich entstehen Abstimmungsaufwände.</a:t>
            </a:r>
          </a:p>
        </p:txBody>
      </p:sp>
    </p:spTree>
    <p:extLst>
      <p:ext uri="{BB962C8B-B14F-4D97-AF65-F5344CB8AC3E}">
        <p14:creationId xmlns:p14="http://schemas.microsoft.com/office/powerpoint/2010/main" val="217759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C9FCA0A-8F0D-167D-782F-0AA28DA79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Wunsch nach einer souveränen Cloud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6D856B86-378C-E50E-BFB3-742CF1A2EBE6}"/>
              </a:ext>
            </a:extLst>
          </p:cNvPr>
          <p:cNvSpPr/>
          <p:nvPr/>
        </p:nvSpPr>
        <p:spPr>
          <a:xfrm>
            <a:off x="2344371" y="1748033"/>
            <a:ext cx="2382364" cy="135076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7ED8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Private Cloud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495718D-3DE9-AE34-3F5A-C4A8145CDC83}"/>
              </a:ext>
            </a:extLst>
          </p:cNvPr>
          <p:cNvGrpSpPr/>
          <p:nvPr/>
        </p:nvGrpSpPr>
        <p:grpSpPr>
          <a:xfrm>
            <a:off x="1344179" y="3278077"/>
            <a:ext cx="4382165" cy="1001823"/>
            <a:chOff x="2058156" y="4610500"/>
            <a:chExt cx="4951274" cy="680930"/>
          </a:xfrm>
        </p:grpSpPr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3A959AD-858F-5CF0-70AC-29A3AF41B0E2}"/>
                </a:ext>
              </a:extLst>
            </p:cNvPr>
            <p:cNvSpPr txBox="1"/>
            <p:nvPr/>
          </p:nvSpPr>
          <p:spPr>
            <a:xfrm>
              <a:off x="2058156" y="4610500"/>
              <a:ext cx="2432366" cy="680930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rgbClr val="11111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dirty="0">
                  <a:latin typeface="Gilroy" panose="00000500000000000000" pitchFamily="50" charset="0"/>
                </a:rPr>
                <a:t>Kein Einfluss nicht-europäischer Behörden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33153518-7017-AAE2-8F6D-23E8B51C3F12}"/>
                </a:ext>
              </a:extLst>
            </p:cNvPr>
            <p:cNvSpPr txBox="1"/>
            <p:nvPr/>
          </p:nvSpPr>
          <p:spPr>
            <a:xfrm>
              <a:off x="4577064" y="4610500"/>
              <a:ext cx="2432366" cy="680930"/>
            </a:xfrm>
            <a:prstGeom prst="rect">
              <a:avLst/>
            </a:prstGeom>
            <a:solidFill>
              <a:srgbClr val="7ED878">
                <a:alpha val="20000"/>
              </a:srgbClr>
            </a:solidFill>
            <a:ln>
              <a:solidFill>
                <a:srgbClr val="7ED878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sz="1600">
                  <a:solidFill>
                    <a:srgbClr val="11111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dirty="0">
                  <a:latin typeface="Gilroy" panose="00000500000000000000" pitchFamily="50" charset="0"/>
                </a:rPr>
                <a:t>Kontrolle über Wartung &amp; Betrieb</a:t>
              </a:r>
            </a:p>
          </p:txBody>
        </p:sp>
      </p:grp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0E561262-7052-CF90-1E7E-5BA028BB85C3}"/>
              </a:ext>
            </a:extLst>
          </p:cNvPr>
          <p:cNvSpPr/>
          <p:nvPr/>
        </p:nvSpPr>
        <p:spPr>
          <a:xfrm>
            <a:off x="7477964" y="1734933"/>
            <a:ext cx="2382364" cy="1350767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rgbClr val="42D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2000" b="1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  <a:p>
            <a:pPr algn="ctr">
              <a:spcBef>
                <a:spcPts val="225"/>
              </a:spcBef>
            </a:pPr>
            <a:r>
              <a:rPr lang="de-DE" sz="20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Public Cloud</a:t>
            </a:r>
            <a:endParaRPr lang="de-DE" sz="2000" dirty="0">
              <a:solidFill>
                <a:schemeClr val="bg1"/>
              </a:solidFill>
              <a:latin typeface="Gilroy Bold" panose="00000800000000000000" pitchFamily="50" charset="0"/>
              <a:cs typeface="Poppins" panose="00000500000000000000" pitchFamily="2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B75F95F0-3973-3D59-F9A1-853C5F30B06C}"/>
              </a:ext>
            </a:extLst>
          </p:cNvPr>
          <p:cNvGrpSpPr/>
          <p:nvPr/>
        </p:nvGrpSpPr>
        <p:grpSpPr>
          <a:xfrm>
            <a:off x="6465657" y="3278077"/>
            <a:ext cx="4382164" cy="1001823"/>
            <a:chOff x="4578329" y="3096504"/>
            <a:chExt cx="2892829" cy="849522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9834C22A-0B20-7F53-6B76-FD9CF400587C}"/>
                </a:ext>
              </a:extLst>
            </p:cNvPr>
            <p:cNvSpPr txBox="1"/>
            <p:nvPr/>
          </p:nvSpPr>
          <p:spPr>
            <a:xfrm>
              <a:off x="4578329" y="3096504"/>
              <a:ext cx="1421133" cy="849522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rgbClr val="42D0C6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sz="2000" b="1">
                  <a:solidFill>
                    <a:srgbClr val="11111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dirty="0">
                  <a:latin typeface="Gilroy" panose="00000500000000000000" pitchFamily="50" charset="0"/>
                </a:rPr>
                <a:t>Sehr große Portfolio-Breite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EC408B4-01D6-F671-C12D-29E20AEFFCA5}"/>
                </a:ext>
              </a:extLst>
            </p:cNvPr>
            <p:cNvSpPr txBox="1"/>
            <p:nvPr/>
          </p:nvSpPr>
          <p:spPr>
            <a:xfrm>
              <a:off x="6050025" y="3096504"/>
              <a:ext cx="1421133" cy="849522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rgbClr val="42D0C6"/>
              </a:solidFill>
            </a:ln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algn="ctr">
                <a:defRPr sz="2000" b="1">
                  <a:solidFill>
                    <a:srgbClr val="11111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de-DE" sz="1600" dirty="0">
                  <a:latin typeface="Gilroy" panose="00000500000000000000" pitchFamily="50" charset="0"/>
                </a:rPr>
                <a:t>Niedrige Einstiegs-hürden</a:t>
              </a:r>
            </a:p>
          </p:txBody>
        </p:sp>
      </p:grpSp>
      <p:sp>
        <p:nvSpPr>
          <p:cNvPr id="22" name="Geschweifte Klammer rechts 21">
            <a:extLst>
              <a:ext uri="{FF2B5EF4-FFF2-40B4-BE49-F238E27FC236}">
                <a16:creationId xmlns:a16="http://schemas.microsoft.com/office/drawing/2014/main" id="{ACE6791F-90A1-DBAF-4BCC-B368537A339C}"/>
              </a:ext>
            </a:extLst>
          </p:cNvPr>
          <p:cNvSpPr/>
          <p:nvPr/>
        </p:nvSpPr>
        <p:spPr>
          <a:xfrm rot="5400000">
            <a:off x="5897183" y="-99238"/>
            <a:ext cx="397633" cy="9503642"/>
          </a:xfrm>
          <a:prstGeom prst="rightBrace">
            <a:avLst>
              <a:gd name="adj1" fmla="val 60965"/>
              <a:gd name="adj2" fmla="val 50000"/>
            </a:avLst>
          </a:prstGeom>
          <a:ln w="28575"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162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0B1CE85-D6F1-C34E-DD79-0F4C408770F4}"/>
              </a:ext>
            </a:extLst>
          </p:cNvPr>
          <p:cNvSpPr txBox="1"/>
          <p:nvPr/>
        </p:nvSpPr>
        <p:spPr>
          <a:xfrm>
            <a:off x="2191267" y="5327500"/>
            <a:ext cx="2687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solidFill>
                  <a:schemeClr val="accent1">
                    <a:lumMod val="50000"/>
                  </a:schemeClr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viel Kontrolle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1417BA77-50EA-421B-950F-4F0FF7B99E4F}"/>
              </a:ext>
            </a:extLst>
          </p:cNvPr>
          <p:cNvSpPr txBox="1"/>
          <p:nvPr/>
        </p:nvSpPr>
        <p:spPr>
          <a:xfrm>
            <a:off x="6649652" y="5030554"/>
            <a:ext cx="4039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chemeClr val="accent1">
                    <a:lumMod val="50000"/>
                  </a:schemeClr>
                </a:solidFill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schnelle </a:t>
            </a:r>
            <a:br>
              <a:rPr lang="de-DE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Digitalisierung</a:t>
            </a:r>
          </a:p>
        </p:txBody>
      </p:sp>
      <p:sp>
        <p:nvSpPr>
          <p:cNvPr id="25" name="Additionszeichen 24">
            <a:extLst>
              <a:ext uri="{FF2B5EF4-FFF2-40B4-BE49-F238E27FC236}">
                <a16:creationId xmlns:a16="http://schemas.microsoft.com/office/drawing/2014/main" id="{C44D9305-7DBC-E57F-CC5A-6C2603F99989}"/>
              </a:ext>
            </a:extLst>
          </p:cNvPr>
          <p:cNvSpPr/>
          <p:nvPr/>
        </p:nvSpPr>
        <p:spPr>
          <a:xfrm>
            <a:off x="5743812" y="5257285"/>
            <a:ext cx="725206" cy="725206"/>
          </a:xfrm>
          <a:prstGeom prst="mathPlus">
            <a:avLst/>
          </a:prstGeom>
          <a:gradFill>
            <a:gsLst>
              <a:gs pos="37000">
                <a:srgbClr val="7ED878"/>
              </a:gs>
              <a:gs pos="69000">
                <a:srgbClr val="42D0C6"/>
              </a:gs>
            </a:gsLst>
            <a:lin ang="2700000" scaled="0"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025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21FAC-709A-F568-ED80-BDC8E802A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4450" y="2467316"/>
            <a:ext cx="9563100" cy="1923367"/>
          </a:xfrm>
        </p:spPr>
        <p:txBody>
          <a:bodyPr wrap="square">
            <a:noAutofit/>
          </a:bodyPr>
          <a:lstStyle/>
          <a:p>
            <a:r>
              <a:rPr lang="de-DE" sz="3200" dirty="0">
                <a:latin typeface="Gilroy Bold" panose="00000800000000000000" pitchFamily="50" charset="0"/>
              </a:rPr>
              <a:t>Die Suche nach einer souveränen Cloud entstammt dem Wunsch, </a:t>
            </a:r>
            <a:r>
              <a:rPr lang="de-DE" sz="3200" dirty="0">
                <a:solidFill>
                  <a:srgbClr val="111111"/>
                </a:solidFill>
                <a:latin typeface="Gilroy Bold" panose="00000800000000000000" pitchFamily="50" charset="0"/>
              </a:rPr>
              <a:t>die Vorteile von Private und Public Cloud </a:t>
            </a:r>
            <a:r>
              <a:rPr lang="de-DE" sz="3200" dirty="0"/>
              <a:t>miteinander zu </a:t>
            </a:r>
            <a:r>
              <a:rPr lang="de-DE" sz="3200" dirty="0">
                <a:solidFill>
                  <a:srgbClr val="111111"/>
                </a:solidFill>
                <a:latin typeface="Gilroy Bold" panose="00000800000000000000" pitchFamily="50" charset="0"/>
              </a:rPr>
              <a:t>kombinieren</a:t>
            </a:r>
            <a:r>
              <a:rPr lang="de-DE" sz="3200" dirty="0">
                <a:latin typeface="Gilroy Bold" panose="00000800000000000000" pitchFamily="50" charset="0"/>
              </a:rPr>
              <a:t>.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955200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711001389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5486DB1-CCB0-48A8-B7AA-7696F050A3C7}"/>
</file>

<file path=customXml/itemProps2.xml><?xml version="1.0" encoding="utf-8"?>
<ds:datastoreItem xmlns:ds="http://schemas.openxmlformats.org/officeDocument/2006/customXml" ds:itemID="{865C98FF-76C5-449A-8733-EF70C0A5F2EE}"/>
</file>

<file path=customXml/itemProps3.xml><?xml version="1.0" encoding="utf-8"?>
<ds:datastoreItem xmlns:ds="http://schemas.openxmlformats.org/officeDocument/2006/customXml" ds:itemID="{82524649-BD89-4291-9D53-BCB9B076D9F3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264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1_Digit - Multi 1 - Bright</vt:lpstr>
      <vt:lpstr>Warum bedarf es einer souveränen Cloud?</vt:lpstr>
      <vt:lpstr>Welche Wahl haben Organisationen heute?</vt:lpstr>
      <vt:lpstr>Digitalisierung – Entscheidung zwischen:</vt:lpstr>
      <vt:lpstr>Warum nicht Hybrid Cloud?</vt:lpstr>
      <vt:lpstr>Der Wunsch nach einer souveränen Cloud</vt:lpstr>
      <vt:lpstr>Die Suche nach einer souveränen Cloud entstammt dem Wunsch, die Vorteile von Private und Public Cloud miteinander zu kombinieren.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2022-09-04T14:25:41Z</dcterms:created>
  <dcterms:modified xsi:type="dcterms:W3CDTF">2022-09-04T16:23:14Z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