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</p:sldMasterIdLst>
  <p:notesMasterIdLst>
    <p:notesMasterId r:id="rId20"/>
  </p:notesMasterIdLst>
  <p:handoutMasterIdLst>
    <p:handoutMasterId r:id="rId21"/>
  </p:handoutMasterIdLst>
  <p:sldIdLst>
    <p:sldId id="1841" r:id="rId2"/>
    <p:sldId id="1938" r:id="rId3"/>
    <p:sldId id="1940" r:id="rId4"/>
    <p:sldId id="1941" r:id="rId5"/>
    <p:sldId id="1928" r:id="rId6"/>
    <p:sldId id="1942" r:id="rId7"/>
    <p:sldId id="1944" r:id="rId8"/>
    <p:sldId id="1945" r:id="rId9"/>
    <p:sldId id="1946" r:id="rId10"/>
    <p:sldId id="1951" r:id="rId11"/>
    <p:sldId id="1947" r:id="rId12"/>
    <p:sldId id="1952" r:id="rId13"/>
    <p:sldId id="1953" r:id="rId14"/>
    <p:sldId id="1948" r:id="rId15"/>
    <p:sldId id="1956" r:id="rId16"/>
    <p:sldId id="1957" r:id="rId17"/>
    <p:sldId id="1958" r:id="rId18"/>
    <p:sldId id="193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D0C6"/>
    <a:srgbClr val="BEEBBB"/>
    <a:srgbClr val="7ED878"/>
    <a:srgbClr val="B3ECE8"/>
    <a:srgbClr val="015384"/>
    <a:srgbClr val="CA366B"/>
    <a:srgbClr val="111111"/>
    <a:srgbClr val="99E4C5"/>
    <a:srgbClr val="34CA8C"/>
    <a:srgbClr val="5BA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9D08F2-AA0D-4B3A-86A8-486BE0275729}" v="79" dt="2022-09-04T13:21:49.3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52" autoAdjust="0"/>
    <p:restoredTop sz="97013"/>
  </p:normalViewPr>
  <p:slideViewPr>
    <p:cSldViewPr snapToGrid="0" snapToObjects="1">
      <p:cViewPr varScale="1">
        <p:scale>
          <a:sx n="114" d="100"/>
          <a:sy n="114" d="100"/>
        </p:scale>
        <p:origin x="7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86" d="100"/>
          <a:sy n="86" d="100"/>
        </p:scale>
        <p:origin x="292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Relationship Id="rId30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43F3E3B-3091-7275-D9B5-EEB73149162B}"/>
              </a:ext>
            </a:extLst>
          </p:cNvPr>
          <p:cNvSpPr/>
          <p:nvPr userDrawn="1"/>
        </p:nvSpPr>
        <p:spPr>
          <a:xfrm>
            <a:off x="10388600" y="533400"/>
            <a:ext cx="18034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C5A3D8-A955-ADA7-D4B3-D19C8CDB1865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gradFill>
                  <a:gsLst>
                    <a:gs pos="0">
                      <a:srgbClr val="7ED878"/>
                    </a:gs>
                    <a:gs pos="56600">
                      <a:srgbClr val="34CA8C"/>
                    </a:gs>
                    <a:gs pos="100000">
                      <a:srgbClr val="42D0C6"/>
                    </a:gs>
                  </a:gsLst>
                  <a:lin ang="4200000" scaled="0"/>
                </a:gra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1174094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1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D3CC5F47-7BA9-4F04-5F73-9B9C680EAB13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sp>
        <p:nvSpPr>
          <p:cNvPr id="19" name="Titelplatzhalter 18">
            <a:extLst>
              <a:ext uri="{FF2B5EF4-FFF2-40B4-BE49-F238E27FC236}">
                <a16:creationId xmlns:a16="http://schemas.microsoft.com/office/drawing/2014/main" id="{7FAAAB91-CC9F-AE17-D124-2B2A043C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365126"/>
            <a:ext cx="9837915" cy="882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94" r:id="rId4"/>
    <p:sldLayoutId id="2147484087" r:id="rId5"/>
    <p:sldLayoutId id="2147484088" r:id="rId6"/>
    <p:sldLayoutId id="2147484086" r:id="rId7"/>
    <p:sldLayoutId id="2147484084" r:id="rId8"/>
    <p:sldLayoutId id="2147484085" r:id="rId9"/>
    <p:sldLayoutId id="2147484083" r:id="rId10"/>
    <p:sldLayoutId id="2147484082" r:id="rId11"/>
    <p:sldLayoutId id="2147484080" r:id="rId12"/>
    <p:sldLayoutId id="2147484078" r:id="rId13"/>
    <p:sldLayoutId id="2147484079" r:id="rId14"/>
    <p:sldLayoutId id="2147484027" r:id="rId15"/>
    <p:sldLayoutId id="2147484043" r:id="rId16"/>
    <p:sldLayoutId id="2147484028" r:id="rId17"/>
    <p:sldLayoutId id="2147484092" r:id="rId18"/>
    <p:sldLayoutId id="2147484091" r:id="rId19"/>
    <p:sldLayoutId id="2147484093" r:id="rId20"/>
    <p:sldLayoutId id="2147484090" r:id="rId21"/>
    <p:sldLayoutId id="2147484089" r:id="rId22"/>
    <p:sldLayoutId id="2147484081" r:id="rId23"/>
    <p:sldLayoutId id="2147484077" r:id="rId24"/>
    <p:sldLayoutId id="2147484074" r:id="rId25"/>
    <p:sldLayoutId id="2147484072" r:id="rId26"/>
    <p:sldLayoutId id="2147484076" r:id="rId27"/>
    <p:sldLayoutId id="2147484071" r:id="rId28"/>
    <p:sldLayoutId id="2147484070" r:id="rId29"/>
    <p:sldLayoutId id="2147484069" r:id="rId30"/>
    <p:sldLayoutId id="2147484068" r:id="rId31"/>
    <p:sldLayoutId id="2147484067" r:id="rId32"/>
    <p:sldLayoutId id="2147484073" r:id="rId33"/>
    <p:sldLayoutId id="2147484066" r:id="rId34"/>
    <p:sldLayoutId id="2147484064" r:id="rId35"/>
    <p:sldLayoutId id="2147484065" r:id="rId36"/>
    <p:sldLayoutId id="2147484063" r:id="rId37"/>
    <p:sldLayoutId id="2147484062" r:id="rId38"/>
    <p:sldLayoutId id="2147484061" r:id="rId39"/>
    <p:sldLayoutId id="2147484060" r:id="rId40"/>
    <p:sldLayoutId id="2147484059" r:id="rId41"/>
    <p:sldLayoutId id="2147484058" r:id="rId42"/>
    <p:sldLayoutId id="2147484057" r:id="rId43"/>
    <p:sldLayoutId id="2147484056" r:id="rId44"/>
    <p:sldLayoutId id="2147484055" r:id="rId45"/>
    <p:sldLayoutId id="2147484054" r:id="rId46"/>
    <p:sldLayoutId id="2147484050" r:id="rId47"/>
    <p:sldLayoutId id="2147484049" r:id="rId48"/>
    <p:sldLayoutId id="2147484048" r:id="rId49"/>
    <p:sldLayoutId id="2147484047" r:id="rId50"/>
    <p:sldLayoutId id="2147484046" r:id="rId51"/>
    <p:sldLayoutId id="2147484045" r:id="rId52"/>
    <p:sldLayoutId id="2147484053" r:id="rId53"/>
    <p:sldLayoutId id="2147484051" r:id="rId54"/>
    <p:sldLayoutId id="2147484044" r:id="rId55"/>
    <p:sldLayoutId id="2147484041" r:id="rId56"/>
    <p:sldLayoutId id="2147484039" r:id="rId57"/>
    <p:sldLayoutId id="2147484038" r:id="rId58"/>
    <p:sldLayoutId id="2147484042" r:id="rId59"/>
    <p:sldLayoutId id="2147484037" r:id="rId60"/>
    <p:sldLayoutId id="2147484036" r:id="rId61"/>
    <p:sldLayoutId id="2147484052" r:id="rId62"/>
    <p:sldLayoutId id="2147484035" r:id="rId63"/>
    <p:sldLayoutId id="2147484029" r:id="rId64"/>
    <p:sldLayoutId id="2147484034" r:id="rId65"/>
    <p:sldLayoutId id="2147484033" r:id="rId66"/>
    <p:sldLayoutId id="2147484032" r:id="rId67"/>
    <p:sldLayoutId id="2147484031" r:id="rId68"/>
    <p:sldLayoutId id="2147483904" r:id="rId69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3300" kern="1200" dirty="0">
          <a:solidFill>
            <a:schemeClr val="tx1"/>
          </a:solidFill>
          <a:latin typeface="Gilroy Bold" panose="000008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oudcomputing-insider.de/fuer-t-systems-steht-die-cloud-jetzt-an-erster-stelle-a-1001201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5130" y="2828834"/>
            <a:ext cx="6752169" cy="1200329"/>
          </a:xfrm>
        </p:spPr>
        <p:txBody>
          <a:bodyPr/>
          <a:lstStyle/>
          <a:p>
            <a:pPr algn="ctr"/>
            <a:r>
              <a:rPr lang="de-DE" dirty="0"/>
              <a:t>Warum ist die Public Cloud </a:t>
            </a:r>
            <a:br>
              <a:rPr lang="de-DE" dirty="0"/>
            </a:br>
            <a:r>
              <a:rPr lang="de-DE" dirty="0"/>
              <a:t>das Herz der Digitalisierung?</a:t>
            </a:r>
          </a:p>
        </p:txBody>
      </p:sp>
    </p:spTree>
    <p:extLst>
      <p:ext uri="{BB962C8B-B14F-4D97-AF65-F5344CB8AC3E}">
        <p14:creationId xmlns:p14="http://schemas.microsoft.com/office/powerpoint/2010/main" val="2250607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hteck 39">
            <a:extLst>
              <a:ext uri="{FF2B5EF4-FFF2-40B4-BE49-F238E27FC236}">
                <a16:creationId xmlns:a16="http://schemas.microsoft.com/office/drawing/2014/main" id="{1765AE15-4A03-84DD-93D2-3EE9F5625180}"/>
              </a:ext>
            </a:extLst>
          </p:cNvPr>
          <p:cNvSpPr/>
          <p:nvPr/>
        </p:nvSpPr>
        <p:spPr>
          <a:xfrm>
            <a:off x="6198165" y="1455871"/>
            <a:ext cx="3057525" cy="46617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rtlCol="0" anchor="t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Großunternehmen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DA90CA9-571C-F610-5875-1654EB62C6BC}"/>
              </a:ext>
            </a:extLst>
          </p:cNvPr>
          <p:cNvSpPr/>
          <p:nvPr/>
        </p:nvSpPr>
        <p:spPr>
          <a:xfrm>
            <a:off x="6258130" y="1898034"/>
            <a:ext cx="1430360" cy="4157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rtlCol="0" anchor="t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Neugeschäfte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B1C1D10-FB2C-9FB2-0685-D9DC6C019F58}"/>
              </a:ext>
            </a:extLst>
          </p:cNvPr>
          <p:cNvSpPr/>
          <p:nvPr/>
        </p:nvSpPr>
        <p:spPr>
          <a:xfrm>
            <a:off x="7758970" y="1898034"/>
            <a:ext cx="1430360" cy="4157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rtlCol="0" anchor="t"/>
          <a:lstStyle/>
          <a:p>
            <a:pPr algn="ctr"/>
            <a:r>
              <a:rPr lang="de-DE" sz="12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Altgeschäfte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2723D9E-7E29-F550-231A-0EE79468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400" dirty="0"/>
              <a:t>Großunternehmen bleiben Altgeschäften in der Private Cloud </a:t>
            </a:r>
            <a:br>
              <a:rPr lang="de-DE" sz="2400" dirty="0"/>
            </a:br>
            <a:r>
              <a:rPr lang="de-DE" sz="2400" dirty="0"/>
              <a:t>und tendieren für Neugeschäfte zur Public Cloud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3876A5C-FD98-1096-13D0-1696A5BD9B1A}"/>
              </a:ext>
            </a:extLst>
          </p:cNvPr>
          <p:cNvSpPr/>
          <p:nvPr/>
        </p:nvSpPr>
        <p:spPr>
          <a:xfrm>
            <a:off x="2057847" y="2284483"/>
            <a:ext cx="7515977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Kostenvorteil bei konstant hoher Nutzung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42D854E-008F-2535-3547-B0645670E9D7}"/>
              </a:ext>
            </a:extLst>
          </p:cNvPr>
          <p:cNvSpPr/>
          <p:nvPr/>
        </p:nvSpPr>
        <p:spPr>
          <a:xfrm>
            <a:off x="2057847" y="2753072"/>
            <a:ext cx="7515977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Kontrolle über Wartung und Betrieb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1E44A6A-037B-050A-63F9-32CF22496B64}"/>
              </a:ext>
            </a:extLst>
          </p:cNvPr>
          <p:cNvSpPr/>
          <p:nvPr/>
        </p:nvSpPr>
        <p:spPr>
          <a:xfrm>
            <a:off x="2057847" y="3221660"/>
            <a:ext cx="7515977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Tuning jeder IT-Komponente möglich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A6878A3-CEC5-C1D6-BC1A-FBC3C8537AA9}"/>
              </a:ext>
            </a:extLst>
          </p:cNvPr>
          <p:cNvSpPr/>
          <p:nvPr/>
        </p:nvSpPr>
        <p:spPr>
          <a:xfrm>
            <a:off x="2057847" y="3690249"/>
            <a:ext cx="7515977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Kein Datenabfluss an Cloud-Betreiber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E035037-55A0-8565-040B-C2F7D383E4F0}"/>
              </a:ext>
            </a:extLst>
          </p:cNvPr>
          <p:cNvSpPr/>
          <p:nvPr/>
        </p:nvSpPr>
        <p:spPr>
          <a:xfrm>
            <a:off x="2057847" y="4158838"/>
            <a:ext cx="7515977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Portfolio-Breite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6148265-8E50-42C1-BCCB-1297561F5FC9}"/>
              </a:ext>
            </a:extLst>
          </p:cNvPr>
          <p:cNvSpPr/>
          <p:nvPr/>
        </p:nvSpPr>
        <p:spPr>
          <a:xfrm>
            <a:off x="2057847" y="4627426"/>
            <a:ext cx="7515977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Globale Skalierbarkeit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E269645-6473-11AF-5456-4D8ADEDB0AE8}"/>
              </a:ext>
            </a:extLst>
          </p:cNvPr>
          <p:cNvSpPr/>
          <p:nvPr/>
        </p:nvSpPr>
        <p:spPr>
          <a:xfrm>
            <a:off x="2057847" y="5096016"/>
            <a:ext cx="7515977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Sehr kleine Abrechnungseinheiten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1013A17-C824-2F4C-5A1F-D8139E9A914C}"/>
              </a:ext>
            </a:extLst>
          </p:cNvPr>
          <p:cNvSpPr/>
          <p:nvPr/>
        </p:nvSpPr>
        <p:spPr>
          <a:xfrm>
            <a:off x="2057847" y="5564604"/>
            <a:ext cx="7515977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Kosten abhängig vom Nutzen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36B2C0A-06DE-D3E8-F0AD-01819B948EAF}"/>
              </a:ext>
            </a:extLst>
          </p:cNvPr>
          <p:cNvSpPr txBox="1"/>
          <p:nvPr/>
        </p:nvSpPr>
        <p:spPr>
          <a:xfrm>
            <a:off x="480786" y="4693995"/>
            <a:ext cx="11699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Vorteile der </a:t>
            </a:r>
            <a:br>
              <a:rPr lang="de-DE" sz="1400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Public Cloud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EB0E5E4-64FB-9458-8F26-A46B55E1064F}"/>
              </a:ext>
            </a:extLst>
          </p:cNvPr>
          <p:cNvSpPr txBox="1"/>
          <p:nvPr/>
        </p:nvSpPr>
        <p:spPr>
          <a:xfrm>
            <a:off x="471920" y="2817598"/>
            <a:ext cx="12493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tabLst>
                <a:tab pos="900113" algn="l"/>
              </a:tabLst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Vorteile der</a:t>
            </a:r>
            <a:b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Private Cloud</a:t>
            </a:r>
          </a:p>
        </p:txBody>
      </p:sp>
      <p:sp>
        <p:nvSpPr>
          <p:cNvPr id="28" name="Geschweifte Klammer rechts 27">
            <a:extLst>
              <a:ext uri="{FF2B5EF4-FFF2-40B4-BE49-F238E27FC236}">
                <a16:creationId xmlns:a16="http://schemas.microsoft.com/office/drawing/2014/main" id="{739DBB36-CCA8-D3D2-681B-0C7A46F2343D}"/>
              </a:ext>
            </a:extLst>
          </p:cNvPr>
          <p:cNvSpPr/>
          <p:nvPr/>
        </p:nvSpPr>
        <p:spPr>
          <a:xfrm flipH="1">
            <a:off x="1721192" y="4158837"/>
            <a:ext cx="276908" cy="1808980"/>
          </a:xfrm>
          <a:prstGeom prst="rightBrace">
            <a:avLst>
              <a:gd name="adj1" fmla="val 52398"/>
              <a:gd name="adj2" fmla="val 50000"/>
            </a:avLst>
          </a:prstGeom>
          <a:ln w="12700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>
              <a:latin typeface="Gilroy" panose="00000500000000000000" pitchFamily="50" charset="0"/>
            </a:endParaRPr>
          </a:p>
        </p:txBody>
      </p:sp>
      <p:sp>
        <p:nvSpPr>
          <p:cNvPr id="29" name="Geschweifte Klammer rechts 28">
            <a:extLst>
              <a:ext uri="{FF2B5EF4-FFF2-40B4-BE49-F238E27FC236}">
                <a16:creationId xmlns:a16="http://schemas.microsoft.com/office/drawing/2014/main" id="{7E733F39-44F4-F948-B34C-0E08DACC690E}"/>
              </a:ext>
            </a:extLst>
          </p:cNvPr>
          <p:cNvSpPr/>
          <p:nvPr/>
        </p:nvSpPr>
        <p:spPr>
          <a:xfrm flipH="1">
            <a:off x="1721192" y="2282440"/>
            <a:ext cx="276908" cy="1808980"/>
          </a:xfrm>
          <a:prstGeom prst="rightBrace">
            <a:avLst>
              <a:gd name="adj1" fmla="val 52398"/>
              <a:gd name="adj2" fmla="val 50000"/>
            </a:avLst>
          </a:prstGeom>
          <a:ln w="1270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latin typeface="Gilroy" panose="00000500000000000000" pitchFamily="50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24E47D8-A206-63C1-A78B-E425ED45E6E8}"/>
              </a:ext>
            </a:extLst>
          </p:cNvPr>
          <p:cNvSpPr/>
          <p:nvPr/>
        </p:nvSpPr>
        <p:spPr>
          <a:xfrm>
            <a:off x="9780037" y="4141526"/>
            <a:ext cx="1936913" cy="1808981"/>
          </a:xfrm>
          <a:prstGeom prst="rect">
            <a:avLst/>
          </a:prstGeom>
          <a:noFill/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de-DE" sz="1400" b="1" dirty="0">
                <a:latin typeface="Gilroy" panose="00000500000000000000" pitchFamily="50" charset="0"/>
              </a:rPr>
              <a:t>Beispiel-Unternehmen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latin typeface="Gilroy" panose="00000500000000000000" pitchFamily="50" charset="0"/>
              </a:rPr>
              <a:t>Arvato, Volkswagen, Deutsche Telekom, Bosch, ARD, …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B339911F-6929-0699-32E0-3502F63844C4}"/>
              </a:ext>
            </a:extLst>
          </p:cNvPr>
          <p:cNvSpPr/>
          <p:nvPr/>
        </p:nvSpPr>
        <p:spPr>
          <a:xfrm>
            <a:off x="9780037" y="2296190"/>
            <a:ext cx="1936913" cy="1808981"/>
          </a:xfrm>
          <a:prstGeom prst="rect">
            <a:avLst/>
          </a:prstGeom>
          <a:noFill/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de-DE" sz="1400" b="1" dirty="0">
                <a:latin typeface="Gilroy" panose="00000500000000000000" pitchFamily="50" charset="0"/>
              </a:rPr>
              <a:t>Beispiel-Unternehmen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latin typeface="Gilroy" panose="00000500000000000000" pitchFamily="50" charset="0"/>
              </a:rPr>
              <a:t>Arvato, Volkswagen, Deutsche Telekom, Bosch, ARD, …</a:t>
            </a:r>
          </a:p>
        </p:txBody>
      </p:sp>
      <p:sp>
        <p:nvSpPr>
          <p:cNvPr id="44" name="Grafik 100">
            <a:extLst>
              <a:ext uri="{FF2B5EF4-FFF2-40B4-BE49-F238E27FC236}">
                <a16:creationId xmlns:a16="http://schemas.microsoft.com/office/drawing/2014/main" id="{8F8728AF-98F0-1807-36EF-761C2DE6D74C}"/>
              </a:ext>
            </a:extLst>
          </p:cNvPr>
          <p:cNvSpPr/>
          <p:nvPr/>
        </p:nvSpPr>
        <p:spPr>
          <a:xfrm>
            <a:off x="7986771" y="2328462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42D0C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45" name="Grafik 100">
            <a:extLst>
              <a:ext uri="{FF2B5EF4-FFF2-40B4-BE49-F238E27FC236}">
                <a16:creationId xmlns:a16="http://schemas.microsoft.com/office/drawing/2014/main" id="{F4B5574A-1149-0C74-7597-327A3B855C2B}"/>
              </a:ext>
            </a:extLst>
          </p:cNvPr>
          <p:cNvSpPr/>
          <p:nvPr/>
        </p:nvSpPr>
        <p:spPr>
          <a:xfrm>
            <a:off x="8371346" y="2328462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42D0C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46" name="Grafik 100">
            <a:extLst>
              <a:ext uri="{FF2B5EF4-FFF2-40B4-BE49-F238E27FC236}">
                <a16:creationId xmlns:a16="http://schemas.microsoft.com/office/drawing/2014/main" id="{B32C6339-2E09-4892-C977-374E4D762E01}"/>
              </a:ext>
            </a:extLst>
          </p:cNvPr>
          <p:cNvSpPr/>
          <p:nvPr/>
        </p:nvSpPr>
        <p:spPr>
          <a:xfrm>
            <a:off x="8193396" y="2795847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42D0C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64" name="Grafik 103">
            <a:extLst>
              <a:ext uri="{FF2B5EF4-FFF2-40B4-BE49-F238E27FC236}">
                <a16:creationId xmlns:a16="http://schemas.microsoft.com/office/drawing/2014/main" id="{CE89C9D1-0A47-DBEC-0887-2344CD85BF0F}"/>
              </a:ext>
            </a:extLst>
          </p:cNvPr>
          <p:cNvSpPr/>
          <p:nvPr/>
        </p:nvSpPr>
        <p:spPr>
          <a:xfrm>
            <a:off x="8184048" y="4189104"/>
            <a:ext cx="340350" cy="341348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7ED878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65" name="Grafik 103">
            <a:extLst>
              <a:ext uri="{FF2B5EF4-FFF2-40B4-BE49-F238E27FC236}">
                <a16:creationId xmlns:a16="http://schemas.microsoft.com/office/drawing/2014/main" id="{CA16EF38-37EA-72FF-0F84-82DAF0735A94}"/>
              </a:ext>
            </a:extLst>
          </p:cNvPr>
          <p:cNvSpPr/>
          <p:nvPr/>
        </p:nvSpPr>
        <p:spPr>
          <a:xfrm>
            <a:off x="8184048" y="4662963"/>
            <a:ext cx="340350" cy="341348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7ED878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48" name="Grafik 103">
            <a:extLst>
              <a:ext uri="{FF2B5EF4-FFF2-40B4-BE49-F238E27FC236}">
                <a16:creationId xmlns:a16="http://schemas.microsoft.com/office/drawing/2014/main" id="{CC31A6A0-5AB8-3A7B-BBE7-604E7B13D16A}"/>
              </a:ext>
            </a:extLst>
          </p:cNvPr>
          <p:cNvSpPr/>
          <p:nvPr/>
        </p:nvSpPr>
        <p:spPr>
          <a:xfrm>
            <a:off x="8184048" y="5580008"/>
            <a:ext cx="340350" cy="341348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7ED878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B32780E7-A36F-4E39-B276-10BF042DAC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63077" y="3702864"/>
            <a:ext cx="366812" cy="366812"/>
          </a:xfrm>
          <a:prstGeom prst="rect">
            <a:avLst/>
          </a:prstGeom>
        </p:spPr>
      </p:pic>
      <p:sp>
        <p:nvSpPr>
          <p:cNvPr id="50" name="Grafik 100">
            <a:extLst>
              <a:ext uri="{FF2B5EF4-FFF2-40B4-BE49-F238E27FC236}">
                <a16:creationId xmlns:a16="http://schemas.microsoft.com/office/drawing/2014/main" id="{0F434C6C-C8B3-F4B8-EF36-88C19F2E61CF}"/>
              </a:ext>
            </a:extLst>
          </p:cNvPr>
          <p:cNvSpPr/>
          <p:nvPr/>
        </p:nvSpPr>
        <p:spPr>
          <a:xfrm>
            <a:off x="8193396" y="3260895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42D0C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53" name="Grafik 100">
            <a:extLst>
              <a:ext uri="{FF2B5EF4-FFF2-40B4-BE49-F238E27FC236}">
                <a16:creationId xmlns:a16="http://schemas.microsoft.com/office/drawing/2014/main" id="{55123118-F2DA-67B0-3ACD-8004DD72F832}"/>
              </a:ext>
            </a:extLst>
          </p:cNvPr>
          <p:cNvSpPr/>
          <p:nvPr/>
        </p:nvSpPr>
        <p:spPr>
          <a:xfrm>
            <a:off x="6680211" y="4189673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54" name="Grafik 103">
            <a:extLst>
              <a:ext uri="{FF2B5EF4-FFF2-40B4-BE49-F238E27FC236}">
                <a16:creationId xmlns:a16="http://schemas.microsoft.com/office/drawing/2014/main" id="{1AFE7C81-E017-80F9-3AF7-1C4AE107155A}"/>
              </a:ext>
            </a:extLst>
          </p:cNvPr>
          <p:cNvSpPr/>
          <p:nvPr/>
        </p:nvSpPr>
        <p:spPr>
          <a:xfrm>
            <a:off x="6834751" y="2313484"/>
            <a:ext cx="340350" cy="341348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42D0C6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55" name="Grafik 103">
            <a:extLst>
              <a:ext uri="{FF2B5EF4-FFF2-40B4-BE49-F238E27FC236}">
                <a16:creationId xmlns:a16="http://schemas.microsoft.com/office/drawing/2014/main" id="{605DFD64-4B2C-0DB6-E674-6E15878FEC14}"/>
              </a:ext>
            </a:extLst>
          </p:cNvPr>
          <p:cNvSpPr/>
          <p:nvPr/>
        </p:nvSpPr>
        <p:spPr>
          <a:xfrm>
            <a:off x="6834751" y="2775062"/>
            <a:ext cx="340350" cy="341348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42D0C6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56" name="Grafik 100">
            <a:extLst>
              <a:ext uri="{FF2B5EF4-FFF2-40B4-BE49-F238E27FC236}">
                <a16:creationId xmlns:a16="http://schemas.microsoft.com/office/drawing/2014/main" id="{34F194EC-96D1-FE50-8A20-05651692A0BD}"/>
              </a:ext>
            </a:extLst>
          </p:cNvPr>
          <p:cNvSpPr/>
          <p:nvPr/>
        </p:nvSpPr>
        <p:spPr>
          <a:xfrm>
            <a:off x="6678731" y="4664101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57" name="Grafik 100">
            <a:extLst>
              <a:ext uri="{FF2B5EF4-FFF2-40B4-BE49-F238E27FC236}">
                <a16:creationId xmlns:a16="http://schemas.microsoft.com/office/drawing/2014/main" id="{40C81E63-3C9D-85D7-539D-B1AD49A6C996}"/>
              </a:ext>
            </a:extLst>
          </p:cNvPr>
          <p:cNvSpPr/>
          <p:nvPr/>
        </p:nvSpPr>
        <p:spPr>
          <a:xfrm>
            <a:off x="6846381" y="5138529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58" name="Grafik 100">
            <a:extLst>
              <a:ext uri="{FF2B5EF4-FFF2-40B4-BE49-F238E27FC236}">
                <a16:creationId xmlns:a16="http://schemas.microsoft.com/office/drawing/2014/main" id="{F622CDE9-203F-87B6-A4E4-31A6B0CC2B91}"/>
              </a:ext>
            </a:extLst>
          </p:cNvPr>
          <p:cNvSpPr/>
          <p:nvPr/>
        </p:nvSpPr>
        <p:spPr>
          <a:xfrm>
            <a:off x="7064786" y="4189673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59" name="Grafik 100">
            <a:extLst>
              <a:ext uri="{FF2B5EF4-FFF2-40B4-BE49-F238E27FC236}">
                <a16:creationId xmlns:a16="http://schemas.microsoft.com/office/drawing/2014/main" id="{4515A4B1-C338-E992-D357-9C3D7354AB8A}"/>
              </a:ext>
            </a:extLst>
          </p:cNvPr>
          <p:cNvSpPr/>
          <p:nvPr/>
        </p:nvSpPr>
        <p:spPr>
          <a:xfrm>
            <a:off x="6680211" y="5603392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60" name="Grafik 100">
            <a:extLst>
              <a:ext uri="{FF2B5EF4-FFF2-40B4-BE49-F238E27FC236}">
                <a16:creationId xmlns:a16="http://schemas.microsoft.com/office/drawing/2014/main" id="{8DF79D5B-F6D5-7259-62E4-9F235BDDF12B}"/>
              </a:ext>
            </a:extLst>
          </p:cNvPr>
          <p:cNvSpPr/>
          <p:nvPr/>
        </p:nvSpPr>
        <p:spPr>
          <a:xfrm>
            <a:off x="7064786" y="5603392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61" name="Grafik 100">
            <a:extLst>
              <a:ext uri="{FF2B5EF4-FFF2-40B4-BE49-F238E27FC236}">
                <a16:creationId xmlns:a16="http://schemas.microsoft.com/office/drawing/2014/main" id="{7C013A28-35BC-34DD-5590-BD829AD3B095}"/>
              </a:ext>
            </a:extLst>
          </p:cNvPr>
          <p:cNvSpPr/>
          <p:nvPr/>
        </p:nvSpPr>
        <p:spPr>
          <a:xfrm>
            <a:off x="7064786" y="4664101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B21AF2F8-17D9-21FE-E299-D2806B32E0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24447" y="3702864"/>
            <a:ext cx="366812" cy="366812"/>
          </a:xfrm>
          <a:prstGeom prst="rect">
            <a:avLst/>
          </a:prstGeom>
        </p:spPr>
      </p:pic>
      <p:sp>
        <p:nvSpPr>
          <p:cNvPr id="63" name="Grafik 100">
            <a:extLst>
              <a:ext uri="{FF2B5EF4-FFF2-40B4-BE49-F238E27FC236}">
                <a16:creationId xmlns:a16="http://schemas.microsoft.com/office/drawing/2014/main" id="{9F738637-85E2-D2A9-C45F-85D70895C1A1}"/>
              </a:ext>
            </a:extLst>
          </p:cNvPr>
          <p:cNvSpPr/>
          <p:nvPr/>
        </p:nvSpPr>
        <p:spPr>
          <a:xfrm>
            <a:off x="6846381" y="3260895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42D0C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52" name="Grafik 100">
            <a:extLst>
              <a:ext uri="{FF2B5EF4-FFF2-40B4-BE49-F238E27FC236}">
                <a16:creationId xmlns:a16="http://schemas.microsoft.com/office/drawing/2014/main" id="{47C537F9-E5F4-36C0-1917-E014F5176444}"/>
              </a:ext>
            </a:extLst>
          </p:cNvPr>
          <p:cNvSpPr/>
          <p:nvPr/>
        </p:nvSpPr>
        <p:spPr>
          <a:xfrm>
            <a:off x="8193396" y="5119353"/>
            <a:ext cx="317090" cy="302110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407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23D9E-7E29-F550-231A-0EE79468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Behörden bevorzugen die Private Cloud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00782D0-0BAF-5761-074A-EF68038C2BE3}"/>
              </a:ext>
            </a:extLst>
          </p:cNvPr>
          <p:cNvSpPr/>
          <p:nvPr/>
        </p:nvSpPr>
        <p:spPr>
          <a:xfrm>
            <a:off x="7383343" y="1499704"/>
            <a:ext cx="1613869" cy="44170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44000" rIns="72000" rtlCol="0" anchor="t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Behörden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851FA84-7E5E-2EBF-23B0-8CCB19F33631}"/>
              </a:ext>
            </a:extLst>
          </p:cNvPr>
          <p:cNvSpPr/>
          <p:nvPr/>
        </p:nvSpPr>
        <p:spPr>
          <a:xfrm>
            <a:off x="2942950" y="2145320"/>
            <a:ext cx="6117550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Kostenvorteil bei konstant hoher Nutzung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74662A6-00C2-B2AD-5C57-3CBED5292EAA}"/>
              </a:ext>
            </a:extLst>
          </p:cNvPr>
          <p:cNvSpPr/>
          <p:nvPr/>
        </p:nvSpPr>
        <p:spPr>
          <a:xfrm>
            <a:off x="2942950" y="2613909"/>
            <a:ext cx="6117550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Kontrolle über Wartung und Betrieb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C6B72C3-CABD-A12C-0837-607BB133E49C}"/>
              </a:ext>
            </a:extLst>
          </p:cNvPr>
          <p:cNvSpPr/>
          <p:nvPr/>
        </p:nvSpPr>
        <p:spPr>
          <a:xfrm>
            <a:off x="2942950" y="3082497"/>
            <a:ext cx="6117550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Tuning jeder IT-Komponente möglich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6D89AB0-16A6-846D-6D45-1094B373B179}"/>
              </a:ext>
            </a:extLst>
          </p:cNvPr>
          <p:cNvSpPr/>
          <p:nvPr/>
        </p:nvSpPr>
        <p:spPr>
          <a:xfrm>
            <a:off x="2942950" y="3551086"/>
            <a:ext cx="6117550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Kein Datenabfluss an Cloud-Betreiber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B8A29A4-188F-731D-DB4C-0E45B14810DF}"/>
              </a:ext>
            </a:extLst>
          </p:cNvPr>
          <p:cNvSpPr/>
          <p:nvPr/>
        </p:nvSpPr>
        <p:spPr>
          <a:xfrm>
            <a:off x="2942950" y="4019675"/>
            <a:ext cx="6117550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Portfolio-Breite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B1D82DC-E65D-D3A3-E886-7742E0ED0F72}"/>
              </a:ext>
            </a:extLst>
          </p:cNvPr>
          <p:cNvSpPr/>
          <p:nvPr/>
        </p:nvSpPr>
        <p:spPr>
          <a:xfrm>
            <a:off x="2942950" y="4488263"/>
            <a:ext cx="6117550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Globale Skalierbarkeit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D6CBF9F-EA21-AF6A-C1F4-54F94ABB950A}"/>
              </a:ext>
            </a:extLst>
          </p:cNvPr>
          <p:cNvSpPr/>
          <p:nvPr/>
        </p:nvSpPr>
        <p:spPr>
          <a:xfrm>
            <a:off x="2942950" y="4956853"/>
            <a:ext cx="6117550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Sehr kleine Abrechnungseinheiten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6877EDF-AC95-D375-077F-E613E22B2E7D}"/>
              </a:ext>
            </a:extLst>
          </p:cNvPr>
          <p:cNvSpPr/>
          <p:nvPr/>
        </p:nvSpPr>
        <p:spPr>
          <a:xfrm>
            <a:off x="2942950" y="5425441"/>
            <a:ext cx="6117550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Kosten abhängig vom Nutzen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CC89F91-9568-F359-0FE6-431E1904A7D1}"/>
              </a:ext>
            </a:extLst>
          </p:cNvPr>
          <p:cNvSpPr txBox="1"/>
          <p:nvPr/>
        </p:nvSpPr>
        <p:spPr>
          <a:xfrm>
            <a:off x="1307788" y="4610688"/>
            <a:ext cx="12747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Vorteile der </a:t>
            </a:r>
            <a:br>
              <a:rPr lang="de-DE" sz="1400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Public Cloud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E6F2910F-BB3B-7E7D-A296-666AB073CC86}"/>
              </a:ext>
            </a:extLst>
          </p:cNvPr>
          <p:cNvSpPr txBox="1"/>
          <p:nvPr/>
        </p:nvSpPr>
        <p:spPr>
          <a:xfrm>
            <a:off x="1280973" y="2757467"/>
            <a:ext cx="1361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tabLst>
                <a:tab pos="900113" algn="l"/>
              </a:tabLst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Vorteile der</a:t>
            </a:r>
            <a:b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Private Cloud</a:t>
            </a:r>
          </a:p>
        </p:txBody>
      </p:sp>
      <p:sp>
        <p:nvSpPr>
          <p:cNvPr id="25" name="Geschweifte Klammer rechts 24">
            <a:extLst>
              <a:ext uri="{FF2B5EF4-FFF2-40B4-BE49-F238E27FC236}">
                <a16:creationId xmlns:a16="http://schemas.microsoft.com/office/drawing/2014/main" id="{F3EF8CD3-0B49-1A85-EE38-B94AF3847419}"/>
              </a:ext>
            </a:extLst>
          </p:cNvPr>
          <p:cNvSpPr/>
          <p:nvPr/>
        </p:nvSpPr>
        <p:spPr>
          <a:xfrm flipH="1">
            <a:off x="2606294" y="4019674"/>
            <a:ext cx="276908" cy="1808980"/>
          </a:xfrm>
          <a:prstGeom prst="rightBrace">
            <a:avLst>
              <a:gd name="adj1" fmla="val 52398"/>
              <a:gd name="adj2" fmla="val 50000"/>
            </a:avLst>
          </a:prstGeom>
          <a:ln w="12700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>
              <a:latin typeface="Gilroy" panose="00000500000000000000" pitchFamily="50" charset="0"/>
            </a:endParaRPr>
          </a:p>
        </p:txBody>
      </p:sp>
      <p:sp>
        <p:nvSpPr>
          <p:cNvPr id="26" name="Geschweifte Klammer rechts 25">
            <a:extLst>
              <a:ext uri="{FF2B5EF4-FFF2-40B4-BE49-F238E27FC236}">
                <a16:creationId xmlns:a16="http://schemas.microsoft.com/office/drawing/2014/main" id="{61D89272-7697-8583-93C4-3D9C45D5C3E0}"/>
              </a:ext>
            </a:extLst>
          </p:cNvPr>
          <p:cNvSpPr/>
          <p:nvPr/>
        </p:nvSpPr>
        <p:spPr>
          <a:xfrm flipH="1">
            <a:off x="2606294" y="2143277"/>
            <a:ext cx="276908" cy="1808980"/>
          </a:xfrm>
          <a:prstGeom prst="rightBrace">
            <a:avLst>
              <a:gd name="adj1" fmla="val 52398"/>
              <a:gd name="adj2" fmla="val 50000"/>
            </a:avLst>
          </a:prstGeom>
          <a:ln w="1270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latin typeface="Gilroy" panose="00000500000000000000" pitchFamily="50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C7A943C-7CAB-6B05-28BC-EF392CFD8B54}"/>
              </a:ext>
            </a:extLst>
          </p:cNvPr>
          <p:cNvSpPr/>
          <p:nvPr/>
        </p:nvSpPr>
        <p:spPr>
          <a:xfrm>
            <a:off x="9204052" y="2147273"/>
            <a:ext cx="2040534" cy="1808981"/>
          </a:xfrm>
          <a:prstGeom prst="rect">
            <a:avLst/>
          </a:prstGeom>
          <a:noFill/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de-DE" sz="1400" b="1" dirty="0">
                <a:latin typeface="Gilroy" panose="00000500000000000000" pitchFamily="50" charset="0"/>
              </a:rPr>
              <a:t>Beispiel-Organisationen:</a:t>
            </a:r>
          </a:p>
          <a:p>
            <a:pPr>
              <a:spcBef>
                <a:spcPts val="600"/>
              </a:spcBef>
            </a:pPr>
            <a:r>
              <a:rPr lang="de-DE" sz="1400" dirty="0">
                <a:latin typeface="Gilroy" panose="00000500000000000000" pitchFamily="50" charset="0"/>
              </a:rPr>
              <a:t>Praktisch alle öffentlichen Institutionen.</a:t>
            </a:r>
          </a:p>
        </p:txBody>
      </p:sp>
      <p:sp>
        <p:nvSpPr>
          <p:cNvPr id="30" name="Grafik 103">
            <a:extLst>
              <a:ext uri="{FF2B5EF4-FFF2-40B4-BE49-F238E27FC236}">
                <a16:creationId xmlns:a16="http://schemas.microsoft.com/office/drawing/2014/main" id="{300A62CC-861C-EAA6-9C73-AF5DE69D9C53}"/>
              </a:ext>
            </a:extLst>
          </p:cNvPr>
          <p:cNvSpPr/>
          <p:nvPr/>
        </p:nvSpPr>
        <p:spPr>
          <a:xfrm>
            <a:off x="7986214" y="2143278"/>
            <a:ext cx="400664" cy="401839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42D0C6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31" name="Grafik 100">
            <a:extLst>
              <a:ext uri="{FF2B5EF4-FFF2-40B4-BE49-F238E27FC236}">
                <a16:creationId xmlns:a16="http://schemas.microsoft.com/office/drawing/2014/main" id="{771E6239-0986-C7AD-C0BE-3E48AE519513}"/>
              </a:ext>
            </a:extLst>
          </p:cNvPr>
          <p:cNvSpPr/>
          <p:nvPr/>
        </p:nvSpPr>
        <p:spPr>
          <a:xfrm>
            <a:off x="8004276" y="2638495"/>
            <a:ext cx="373282" cy="355647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42D0C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32" name="Grafik 100">
            <a:extLst>
              <a:ext uri="{FF2B5EF4-FFF2-40B4-BE49-F238E27FC236}">
                <a16:creationId xmlns:a16="http://schemas.microsoft.com/office/drawing/2014/main" id="{03ECEC2B-F383-6D3A-DED1-42D63822C0E0}"/>
              </a:ext>
            </a:extLst>
          </p:cNvPr>
          <p:cNvSpPr/>
          <p:nvPr/>
        </p:nvSpPr>
        <p:spPr>
          <a:xfrm>
            <a:off x="8004276" y="3099950"/>
            <a:ext cx="373282" cy="355647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42D0C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33" name="Grafik 100">
            <a:extLst>
              <a:ext uri="{FF2B5EF4-FFF2-40B4-BE49-F238E27FC236}">
                <a16:creationId xmlns:a16="http://schemas.microsoft.com/office/drawing/2014/main" id="{3A095314-3171-0D62-5CE0-BC2446874DD5}"/>
              </a:ext>
            </a:extLst>
          </p:cNvPr>
          <p:cNvSpPr/>
          <p:nvPr/>
        </p:nvSpPr>
        <p:spPr>
          <a:xfrm>
            <a:off x="7814102" y="3572658"/>
            <a:ext cx="373282" cy="355647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42D0C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34" name="Grafik 100">
            <a:extLst>
              <a:ext uri="{FF2B5EF4-FFF2-40B4-BE49-F238E27FC236}">
                <a16:creationId xmlns:a16="http://schemas.microsoft.com/office/drawing/2014/main" id="{68C8C95B-F998-60FA-CFB6-A5E56D89C1CC}"/>
              </a:ext>
            </a:extLst>
          </p:cNvPr>
          <p:cNvSpPr/>
          <p:nvPr/>
        </p:nvSpPr>
        <p:spPr>
          <a:xfrm>
            <a:off x="8201075" y="3572658"/>
            <a:ext cx="373282" cy="355647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42D0C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35" name="Grafik 100">
            <a:extLst>
              <a:ext uri="{FF2B5EF4-FFF2-40B4-BE49-F238E27FC236}">
                <a16:creationId xmlns:a16="http://schemas.microsoft.com/office/drawing/2014/main" id="{9CEF291B-34E1-A03D-4742-7DADDCBFD9F2}"/>
              </a:ext>
            </a:extLst>
          </p:cNvPr>
          <p:cNvSpPr/>
          <p:nvPr/>
        </p:nvSpPr>
        <p:spPr>
          <a:xfrm>
            <a:off x="8016302" y="4034518"/>
            <a:ext cx="373282" cy="355647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36" name="Grafik 103">
            <a:extLst>
              <a:ext uri="{FF2B5EF4-FFF2-40B4-BE49-F238E27FC236}">
                <a16:creationId xmlns:a16="http://schemas.microsoft.com/office/drawing/2014/main" id="{71138246-E0F8-CDB7-EB68-1222F8E84BF2}"/>
              </a:ext>
            </a:extLst>
          </p:cNvPr>
          <p:cNvSpPr/>
          <p:nvPr/>
        </p:nvSpPr>
        <p:spPr>
          <a:xfrm>
            <a:off x="7986214" y="4488288"/>
            <a:ext cx="400664" cy="401839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7ED878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37" name="Grafik 103">
            <a:extLst>
              <a:ext uri="{FF2B5EF4-FFF2-40B4-BE49-F238E27FC236}">
                <a16:creationId xmlns:a16="http://schemas.microsoft.com/office/drawing/2014/main" id="{908C3C7F-20C4-49F3-6951-260177F9F76C}"/>
              </a:ext>
            </a:extLst>
          </p:cNvPr>
          <p:cNvSpPr/>
          <p:nvPr/>
        </p:nvSpPr>
        <p:spPr>
          <a:xfrm>
            <a:off x="7986214" y="4948520"/>
            <a:ext cx="400664" cy="401839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7ED878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38" name="Grafik 103">
            <a:extLst>
              <a:ext uri="{FF2B5EF4-FFF2-40B4-BE49-F238E27FC236}">
                <a16:creationId xmlns:a16="http://schemas.microsoft.com/office/drawing/2014/main" id="{7CCAF947-F9A5-6357-305B-C58889867747}"/>
              </a:ext>
            </a:extLst>
          </p:cNvPr>
          <p:cNvSpPr/>
          <p:nvPr/>
        </p:nvSpPr>
        <p:spPr>
          <a:xfrm>
            <a:off x="7986214" y="5426815"/>
            <a:ext cx="400664" cy="401839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7ED878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927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23D9E-7E29-F550-231A-0EE79468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18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</a:rPr>
              <a:t>Startups, Großunternehmen und Behörden</a:t>
            </a:r>
            <a:br>
              <a:rPr lang="de-DE" dirty="0"/>
            </a:br>
            <a:r>
              <a:rPr lang="de-DE" sz="2700" dirty="0"/>
              <a:t>Vorteile der jeweiligen Cloud-Varianten je Organisations-Typ</a:t>
            </a:r>
            <a:endParaRPr lang="de-DE" dirty="0"/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234C31CE-DB08-11DF-A5EB-00E3620E4438}"/>
              </a:ext>
            </a:extLst>
          </p:cNvPr>
          <p:cNvGrpSpPr/>
          <p:nvPr/>
        </p:nvGrpSpPr>
        <p:grpSpPr>
          <a:xfrm>
            <a:off x="638175" y="1332046"/>
            <a:ext cx="10791825" cy="4661737"/>
            <a:chOff x="638175" y="1332046"/>
            <a:chExt cx="10791825" cy="4661737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D5F2E3A0-6C6E-C2A3-DE40-B4D880D37205}"/>
                </a:ext>
              </a:extLst>
            </p:cNvPr>
            <p:cNvGrpSpPr/>
            <p:nvPr/>
          </p:nvGrpSpPr>
          <p:grpSpPr>
            <a:xfrm>
              <a:off x="5509137" y="1332046"/>
              <a:ext cx="5844664" cy="4661737"/>
              <a:chOff x="5509136" y="1332046"/>
              <a:chExt cx="6421503" cy="4661737"/>
            </a:xfrm>
          </p:grpSpPr>
          <p:sp>
            <p:nvSpPr>
              <p:cNvPr id="4" name="Rechteck 3">
                <a:extLst>
                  <a:ext uri="{FF2B5EF4-FFF2-40B4-BE49-F238E27FC236}">
                    <a16:creationId xmlns:a16="http://schemas.microsoft.com/office/drawing/2014/main" id="{400782D0-0BAF-5761-074A-EF68038C2BE3}"/>
                  </a:ext>
                </a:extLst>
              </p:cNvPr>
              <p:cNvSpPr/>
              <p:nvPr/>
            </p:nvSpPr>
            <p:spPr>
              <a:xfrm>
                <a:off x="5509136" y="1499703"/>
                <a:ext cx="1613869" cy="449407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144000" rIns="72000" rtlCol="0" anchor="t"/>
              <a:lstStyle/>
              <a:p>
                <a:pPr algn="ctr"/>
                <a:r>
                  <a:rPr lang="de-DE" sz="140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Startups</a:t>
                </a:r>
              </a:p>
            </p:txBody>
          </p:sp>
          <p:sp>
            <p:nvSpPr>
              <p:cNvPr id="3" name="Rechteck 2">
                <a:extLst>
                  <a:ext uri="{FF2B5EF4-FFF2-40B4-BE49-F238E27FC236}">
                    <a16:creationId xmlns:a16="http://schemas.microsoft.com/office/drawing/2014/main" id="{3C1D6CA1-AD14-94EE-1FE1-257997B8F38F}"/>
                  </a:ext>
                </a:extLst>
              </p:cNvPr>
              <p:cNvSpPr/>
              <p:nvPr/>
            </p:nvSpPr>
            <p:spPr>
              <a:xfrm>
                <a:off x="10316770" y="1499703"/>
                <a:ext cx="1613869" cy="449407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144000" rIns="72000" rtlCol="0" anchor="t"/>
              <a:lstStyle/>
              <a:p>
                <a:pPr algn="ctr"/>
                <a:r>
                  <a:rPr lang="de-DE" sz="140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Behörden</a:t>
                </a:r>
              </a:p>
            </p:txBody>
          </p:sp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280DA823-BC83-3B21-9F6A-D081434D7A71}"/>
                  </a:ext>
                </a:extLst>
              </p:cNvPr>
              <p:cNvSpPr/>
              <p:nvPr/>
            </p:nvSpPr>
            <p:spPr>
              <a:xfrm>
                <a:off x="7191125" y="1332046"/>
                <a:ext cx="3057525" cy="466173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rtlCol="0" anchor="t"/>
              <a:lstStyle/>
              <a:p>
                <a:pPr algn="ctr"/>
                <a:r>
                  <a:rPr lang="de-DE" sz="140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Großunternehmen</a:t>
                </a:r>
              </a:p>
            </p:txBody>
          </p: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C1BEE1BB-E93F-127E-0D44-BB68AFD3B2A1}"/>
                  </a:ext>
                </a:extLst>
              </p:cNvPr>
              <p:cNvSpPr/>
              <p:nvPr/>
            </p:nvSpPr>
            <p:spPr>
              <a:xfrm>
                <a:off x="7248730" y="1774209"/>
                <a:ext cx="1430360" cy="41578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rtlCol="0" anchor="t"/>
              <a:lstStyle/>
              <a:p>
                <a:pPr algn="ctr"/>
                <a:r>
                  <a:rPr lang="de-DE" sz="120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Neugeschäfte</a:t>
                </a:r>
              </a:p>
            </p:txBody>
          </p:sp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32457D3C-0871-B15A-7282-0266E6AE0592}"/>
                  </a:ext>
                </a:extLst>
              </p:cNvPr>
              <p:cNvSpPr/>
              <p:nvPr/>
            </p:nvSpPr>
            <p:spPr>
              <a:xfrm>
                <a:off x="8749570" y="1774209"/>
                <a:ext cx="1430360" cy="41578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rtlCol="0" anchor="t"/>
              <a:lstStyle/>
              <a:p>
                <a:pPr algn="ctr"/>
                <a:r>
                  <a:rPr lang="de-DE" sz="1200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Altgeschäfte</a:t>
                </a:r>
              </a:p>
            </p:txBody>
          </p:sp>
        </p:grp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E851FA84-7E5E-2EBF-23B0-8CCB19F33631}"/>
                </a:ext>
              </a:extLst>
            </p:cNvPr>
            <p:cNvSpPr/>
            <p:nvPr/>
          </p:nvSpPr>
          <p:spPr>
            <a:xfrm>
              <a:off x="638175" y="2147273"/>
              <a:ext cx="10791825" cy="405168"/>
            </a:xfrm>
            <a:prstGeom prst="rect">
              <a:avLst/>
            </a:prstGeom>
            <a:solidFill>
              <a:srgbClr val="B3ECE8">
                <a:alpha val="50000"/>
              </a:srgbClr>
            </a:solidFill>
            <a:ln>
              <a:solidFill>
                <a:srgbClr val="B3EC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Kostenvorteil bei konstant hoher Nutzung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974662A6-00C2-B2AD-5C57-3CBED5292EAA}"/>
                </a:ext>
              </a:extLst>
            </p:cNvPr>
            <p:cNvSpPr/>
            <p:nvPr/>
          </p:nvSpPr>
          <p:spPr>
            <a:xfrm>
              <a:off x="638175" y="2615862"/>
              <a:ext cx="10791825" cy="405168"/>
            </a:xfrm>
            <a:prstGeom prst="rect">
              <a:avLst/>
            </a:prstGeom>
            <a:solidFill>
              <a:srgbClr val="B3ECE8">
                <a:alpha val="50000"/>
              </a:srgbClr>
            </a:solidFill>
            <a:ln>
              <a:solidFill>
                <a:srgbClr val="B3EC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Kontrolle über Wartung und Betrieb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DC6B72C3-CABD-A12C-0837-607BB133E49C}"/>
                </a:ext>
              </a:extLst>
            </p:cNvPr>
            <p:cNvSpPr/>
            <p:nvPr/>
          </p:nvSpPr>
          <p:spPr>
            <a:xfrm>
              <a:off x="638175" y="3084451"/>
              <a:ext cx="10791825" cy="405168"/>
            </a:xfrm>
            <a:prstGeom prst="rect">
              <a:avLst/>
            </a:prstGeom>
            <a:solidFill>
              <a:srgbClr val="B3ECE8">
                <a:alpha val="50000"/>
              </a:srgbClr>
            </a:solidFill>
            <a:ln>
              <a:solidFill>
                <a:srgbClr val="B3EC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Tuning jeder IT-Komponente möglich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A6D89AB0-16A6-846D-6D45-1094B373B179}"/>
                </a:ext>
              </a:extLst>
            </p:cNvPr>
            <p:cNvSpPr/>
            <p:nvPr/>
          </p:nvSpPr>
          <p:spPr>
            <a:xfrm>
              <a:off x="638175" y="3553040"/>
              <a:ext cx="10791825" cy="405168"/>
            </a:xfrm>
            <a:prstGeom prst="rect">
              <a:avLst/>
            </a:prstGeom>
            <a:solidFill>
              <a:srgbClr val="B3ECE8">
                <a:alpha val="50000"/>
              </a:srgbClr>
            </a:solidFill>
            <a:ln>
              <a:solidFill>
                <a:srgbClr val="B3EC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Kein Datenabfluss an Cloud-Betreiber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DB8A29A4-188F-731D-DB4C-0E45B14810DF}"/>
                </a:ext>
              </a:extLst>
            </p:cNvPr>
            <p:cNvSpPr/>
            <p:nvPr/>
          </p:nvSpPr>
          <p:spPr>
            <a:xfrm>
              <a:off x="638175" y="4021629"/>
              <a:ext cx="10791825" cy="405168"/>
            </a:xfrm>
            <a:prstGeom prst="rect">
              <a:avLst/>
            </a:prstGeom>
            <a:solidFill>
              <a:srgbClr val="7ED878">
                <a:alpha val="20000"/>
              </a:srgbClr>
            </a:solidFill>
            <a:ln>
              <a:solidFill>
                <a:srgbClr val="7ED8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Portfolio-Breite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DB1D82DC-E65D-D3A3-E886-7742E0ED0F72}"/>
                </a:ext>
              </a:extLst>
            </p:cNvPr>
            <p:cNvSpPr/>
            <p:nvPr/>
          </p:nvSpPr>
          <p:spPr>
            <a:xfrm>
              <a:off x="638175" y="4490218"/>
              <a:ext cx="10791825" cy="405168"/>
            </a:xfrm>
            <a:prstGeom prst="rect">
              <a:avLst/>
            </a:prstGeom>
            <a:solidFill>
              <a:srgbClr val="7ED878">
                <a:alpha val="20000"/>
              </a:srgbClr>
            </a:solidFill>
            <a:ln>
              <a:solidFill>
                <a:srgbClr val="7ED8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Globale Skalierbarkeit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0D6CBF9F-EA21-AF6A-C1F4-54F94ABB950A}"/>
                </a:ext>
              </a:extLst>
            </p:cNvPr>
            <p:cNvSpPr/>
            <p:nvPr/>
          </p:nvSpPr>
          <p:spPr>
            <a:xfrm>
              <a:off x="638175" y="4958807"/>
              <a:ext cx="10791825" cy="405168"/>
            </a:xfrm>
            <a:prstGeom prst="rect">
              <a:avLst/>
            </a:prstGeom>
            <a:solidFill>
              <a:srgbClr val="7ED878">
                <a:alpha val="20000"/>
              </a:srgbClr>
            </a:solidFill>
            <a:ln>
              <a:solidFill>
                <a:srgbClr val="7ED8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Sehr kleine Abrechnungseinheiten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26877EDF-AC95-D375-077F-E613E22B2E7D}"/>
                </a:ext>
              </a:extLst>
            </p:cNvPr>
            <p:cNvSpPr/>
            <p:nvPr/>
          </p:nvSpPr>
          <p:spPr>
            <a:xfrm>
              <a:off x="638175" y="5427394"/>
              <a:ext cx="10791825" cy="405168"/>
            </a:xfrm>
            <a:prstGeom prst="rect">
              <a:avLst/>
            </a:prstGeom>
            <a:solidFill>
              <a:srgbClr val="7ED878">
                <a:alpha val="20000"/>
              </a:srgbClr>
            </a:solidFill>
            <a:ln>
              <a:solidFill>
                <a:srgbClr val="7ED8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Kosten abhängig vom Nutzen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19889970-99E0-7AF7-9ECB-DAE90F9E41C5}"/>
                </a:ext>
              </a:extLst>
            </p:cNvPr>
            <p:cNvSpPr/>
            <p:nvPr/>
          </p:nvSpPr>
          <p:spPr>
            <a:xfrm>
              <a:off x="5527301" y="4021629"/>
              <a:ext cx="3651868" cy="1810933"/>
            </a:xfrm>
            <a:prstGeom prst="rect">
              <a:avLst/>
            </a:prstGeom>
            <a:gradFill>
              <a:gsLst>
                <a:gs pos="100000">
                  <a:srgbClr val="7ED878">
                    <a:alpha val="30000"/>
                  </a:srgbClr>
                </a:gs>
                <a:gs pos="0">
                  <a:srgbClr val="7ED878"/>
                </a:gs>
              </a:gsLst>
              <a:lin ang="0" scaled="0"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rIns="72000" rtlCol="0" anchor="ctr"/>
            <a:lstStyle/>
            <a:p>
              <a:pPr algn="ctr">
                <a:spcBef>
                  <a:spcPts val="1200"/>
                </a:spcBef>
              </a:pPr>
              <a:r>
                <a:rPr lang="de-DE" sz="1400" b="1" dirty="0">
                  <a:latin typeface="Gilroy Bold" panose="00000800000000000000" pitchFamily="50" charset="0"/>
                </a:rPr>
                <a:t>für Neugeschäft </a:t>
              </a:r>
              <a:r>
                <a:rPr lang="de-DE" sz="1400" b="1" dirty="0">
                  <a:latin typeface="Gilroy" panose="00000500000000000000" pitchFamily="50" charset="0"/>
                </a:rPr>
                <a:t>aller Unternehmensformen</a:t>
              </a:r>
            </a:p>
            <a:p>
              <a:pPr algn="ctr">
                <a:spcBef>
                  <a:spcPts val="1200"/>
                </a:spcBef>
              </a:pPr>
              <a:r>
                <a:rPr lang="de-DE" sz="1400" b="1" dirty="0">
                  <a:latin typeface="Gilroy" panose="00000500000000000000" pitchFamily="50" charset="0"/>
                </a:rPr>
                <a:t>Wettbewerbsvorteile durch </a:t>
              </a:r>
              <a:br>
                <a:rPr lang="de-DE" sz="1400" b="1" dirty="0">
                  <a:latin typeface="Gilroy" panose="00000500000000000000" pitchFamily="50" charset="0"/>
                </a:rPr>
              </a:br>
              <a:r>
                <a:rPr lang="de-DE" sz="1400" b="1" dirty="0">
                  <a:latin typeface="Gilroy Bold" panose="00000800000000000000" pitchFamily="50" charset="0"/>
                </a:rPr>
                <a:t>attraktive Software und Kundennähe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30F81CD0-E4FD-70A3-DF6C-839BA9DE5804}"/>
                </a:ext>
              </a:extLst>
            </p:cNvPr>
            <p:cNvSpPr/>
            <p:nvPr/>
          </p:nvSpPr>
          <p:spPr>
            <a:xfrm>
              <a:off x="8072438" y="2147273"/>
              <a:ext cx="3281363" cy="405168"/>
            </a:xfrm>
            <a:prstGeom prst="rect">
              <a:avLst/>
            </a:prstGeom>
            <a:gradFill>
              <a:gsLst>
                <a:gs pos="0">
                  <a:srgbClr val="42D0C6">
                    <a:alpha val="18000"/>
                  </a:srgbClr>
                </a:gs>
                <a:gs pos="57000">
                  <a:srgbClr val="42D0C6"/>
                </a:gs>
              </a:gsLst>
              <a:lin ang="0" scaled="0"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rIns="72000" rtlCol="0" anchor="ctr"/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für </a:t>
              </a:r>
              <a:r>
                <a:rPr lang="de-DE" sz="1400" b="1" dirty="0">
                  <a:latin typeface="Gilroy Bold" panose="00000800000000000000" pitchFamily="50" charset="0"/>
                </a:rPr>
                <a:t>wenig volatile </a:t>
              </a:r>
              <a:r>
                <a:rPr lang="de-DE" sz="1400" b="1" dirty="0">
                  <a:latin typeface="Gilroy" panose="00000500000000000000" pitchFamily="50" charset="0"/>
                </a:rPr>
                <a:t>Anwendungen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4402B9F3-7E53-7F35-89AA-CADE37331B31}"/>
                </a:ext>
              </a:extLst>
            </p:cNvPr>
            <p:cNvSpPr/>
            <p:nvPr/>
          </p:nvSpPr>
          <p:spPr>
            <a:xfrm>
              <a:off x="6197600" y="2610140"/>
              <a:ext cx="5156202" cy="872829"/>
            </a:xfrm>
            <a:prstGeom prst="rect">
              <a:avLst/>
            </a:prstGeom>
            <a:gradFill>
              <a:gsLst>
                <a:gs pos="0">
                  <a:srgbClr val="42D0C6">
                    <a:alpha val="18000"/>
                  </a:srgbClr>
                </a:gs>
                <a:gs pos="57000">
                  <a:srgbClr val="42D0C6"/>
                </a:gs>
              </a:gsLst>
              <a:lin ang="0" scaled="0"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rIns="72000" rtlCol="0" anchor="ctr"/>
            <a:lstStyle/>
            <a:p>
              <a:pPr algn="ctr"/>
              <a:r>
                <a:rPr lang="de-DE" sz="1400" b="1" dirty="0">
                  <a:latin typeface="Gilroy" panose="00000500000000000000" pitchFamily="50" charset="0"/>
                </a:rPr>
                <a:t>für </a:t>
              </a:r>
              <a:r>
                <a:rPr lang="de-DE" sz="1400" b="1" dirty="0">
                  <a:latin typeface="Gilroy Bold" panose="00000800000000000000" pitchFamily="50" charset="0"/>
                </a:rPr>
                <a:t>spezifische Hardware </a:t>
              </a:r>
              <a:r>
                <a:rPr lang="de-DE" sz="1400" b="1" dirty="0">
                  <a:latin typeface="Gilroy" panose="00000500000000000000" pitchFamily="50" charset="0"/>
                </a:rPr>
                <a:t>und </a:t>
              </a:r>
              <a:br>
                <a:rPr lang="de-DE" sz="1400" b="1" dirty="0">
                  <a:latin typeface="Gilroy" panose="00000500000000000000" pitchFamily="50" charset="0"/>
                </a:rPr>
              </a:br>
              <a:r>
                <a:rPr lang="de-DE" sz="1400" b="1" dirty="0">
                  <a:latin typeface="Gilroy Bold" panose="00000800000000000000" pitchFamily="50" charset="0"/>
                </a:rPr>
                <a:t>spezielle Betriebs</a:t>
              </a:r>
              <a:r>
                <a:rPr lang="de-DE" sz="1400" b="1" dirty="0">
                  <a:latin typeface="Gilroy" panose="00000500000000000000" pitchFamily="50" charset="0"/>
                </a:rPr>
                <a:t>-Anforderungen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5AA60993-7884-E1BD-28C3-601F4FBB60A4}"/>
                </a:ext>
              </a:extLst>
            </p:cNvPr>
            <p:cNvSpPr/>
            <p:nvPr/>
          </p:nvSpPr>
          <p:spPr>
            <a:xfrm>
              <a:off x="9380220" y="3540668"/>
              <a:ext cx="1973581" cy="405168"/>
            </a:xfrm>
            <a:prstGeom prst="rect">
              <a:avLst/>
            </a:prstGeom>
            <a:gradFill>
              <a:gsLst>
                <a:gs pos="0">
                  <a:srgbClr val="42D0C6">
                    <a:alpha val="18000"/>
                  </a:srgbClr>
                </a:gs>
                <a:gs pos="57000">
                  <a:srgbClr val="42D0C6"/>
                </a:gs>
              </a:gsLst>
              <a:lin ang="0" scaled="0"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rIns="72000" rtlCol="0" anchor="ctr"/>
            <a:lstStyle/>
            <a:p>
              <a:pPr algn="ctr"/>
              <a:r>
                <a:rPr lang="de-DE" sz="1100" b="1" dirty="0">
                  <a:latin typeface="Gilroy" panose="00000500000000000000" pitchFamily="50" charset="0"/>
                </a:rPr>
                <a:t>aus staats- und </a:t>
              </a:r>
              <a:r>
                <a:rPr lang="de-DE" sz="1100" b="1" dirty="0">
                  <a:latin typeface="Gilroy Bold" panose="00000800000000000000" pitchFamily="50" charset="0"/>
                </a:rPr>
                <a:t>geopolitischen Gründen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992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4905E-492D-650B-8937-22A27B15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728" y="2890389"/>
            <a:ext cx="9738563" cy="1077218"/>
          </a:xfrm>
        </p:spPr>
        <p:txBody>
          <a:bodyPr/>
          <a:lstStyle/>
          <a:p>
            <a:pPr algn="ctr"/>
            <a:r>
              <a:rPr lang="de-DE" dirty="0"/>
              <a:t>Eine Digitalisierungsinitiative im Vergleich</a:t>
            </a:r>
            <a:br>
              <a:rPr lang="de-DE" dirty="0"/>
            </a:br>
            <a:r>
              <a:rPr lang="de-DE" sz="2800" dirty="0">
                <a:latin typeface="Gilroy" panose="00000500000000000000" pitchFamily="50" charset="0"/>
              </a:rPr>
              <a:t>Public Cloud vs. Private Cloud </a:t>
            </a:r>
            <a:endParaRPr lang="de-DE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073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23D9E-7E29-F550-231A-0EE79468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Geschäftsentwicklung in der Private Cloud </a:t>
            </a:r>
            <a:br>
              <a:rPr lang="de-DE" dirty="0"/>
            </a:br>
            <a:r>
              <a:rPr lang="de-DE" dirty="0"/>
              <a:t>ist risikoreich und langsam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FD104E20-FEAB-3526-56A3-DC4F764E6BC5}"/>
              </a:ext>
            </a:extLst>
          </p:cNvPr>
          <p:cNvCxnSpPr/>
          <p:nvPr/>
        </p:nvCxnSpPr>
        <p:spPr>
          <a:xfrm>
            <a:off x="1453381" y="3781029"/>
            <a:ext cx="890440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FD40BC2D-C74C-3701-0E60-8A3A3779753A}"/>
              </a:ext>
            </a:extLst>
          </p:cNvPr>
          <p:cNvCxnSpPr>
            <a:cxnSpLocks/>
          </p:cNvCxnSpPr>
          <p:nvPr/>
        </p:nvCxnSpPr>
        <p:spPr>
          <a:xfrm flipV="1">
            <a:off x="1434926" y="2000148"/>
            <a:ext cx="0" cy="35617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957F740F-937D-7CEE-785F-B979DE40D353}"/>
              </a:ext>
            </a:extLst>
          </p:cNvPr>
          <p:cNvSpPr txBox="1"/>
          <p:nvPr/>
        </p:nvSpPr>
        <p:spPr>
          <a:xfrm>
            <a:off x="9620624" y="3816208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Zeit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CF5B196-49C2-2124-1267-5CB051F1C2E6}"/>
              </a:ext>
            </a:extLst>
          </p:cNvPr>
          <p:cNvSpPr txBox="1"/>
          <p:nvPr/>
        </p:nvSpPr>
        <p:spPr>
          <a:xfrm rot="16200000">
            <a:off x="659695" y="3602525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Mehrwert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09F5E39-F0AD-BCAD-A141-F13702471EA0}"/>
              </a:ext>
            </a:extLst>
          </p:cNvPr>
          <p:cNvCxnSpPr>
            <a:cxnSpLocks/>
          </p:cNvCxnSpPr>
          <p:nvPr/>
        </p:nvCxnSpPr>
        <p:spPr>
          <a:xfrm>
            <a:off x="1895141" y="3851388"/>
            <a:ext cx="0" cy="815469"/>
          </a:xfrm>
          <a:prstGeom prst="line">
            <a:avLst/>
          </a:prstGeom>
          <a:ln w="12700">
            <a:solidFill>
              <a:srgbClr val="B3EC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AEDC2156-AF13-A20C-0468-15969622CD40}"/>
              </a:ext>
            </a:extLst>
          </p:cNvPr>
          <p:cNvCxnSpPr>
            <a:cxnSpLocks/>
          </p:cNvCxnSpPr>
          <p:nvPr/>
        </p:nvCxnSpPr>
        <p:spPr>
          <a:xfrm>
            <a:off x="2541289" y="4089270"/>
            <a:ext cx="0" cy="1219810"/>
          </a:xfrm>
          <a:prstGeom prst="line">
            <a:avLst/>
          </a:prstGeom>
          <a:ln w="12700">
            <a:solidFill>
              <a:srgbClr val="B3EC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624038E8-6C96-4248-E721-64AAAF5F330F}"/>
              </a:ext>
            </a:extLst>
          </p:cNvPr>
          <p:cNvSpPr txBox="1"/>
          <p:nvPr/>
        </p:nvSpPr>
        <p:spPr>
          <a:xfrm>
            <a:off x="1093895" y="4434762"/>
            <a:ext cx="965416" cy="447239"/>
          </a:xfrm>
          <a:prstGeom prst="rect">
            <a:avLst/>
          </a:prstGeom>
          <a:solidFill>
            <a:schemeClr val="bg1"/>
          </a:solidFill>
          <a:ln>
            <a:solidFill>
              <a:srgbClr val="B3ECE8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Idee formulieren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64112FA-35F6-E80D-4CCF-C77295CFA6C8}"/>
              </a:ext>
            </a:extLst>
          </p:cNvPr>
          <p:cNvSpPr txBox="1"/>
          <p:nvPr/>
        </p:nvSpPr>
        <p:spPr>
          <a:xfrm>
            <a:off x="1618321" y="4982737"/>
            <a:ext cx="1661734" cy="447239"/>
          </a:xfrm>
          <a:prstGeom prst="rect">
            <a:avLst/>
          </a:prstGeom>
          <a:solidFill>
            <a:schemeClr val="bg1"/>
          </a:solidFill>
          <a:ln>
            <a:solidFill>
              <a:srgbClr val="B3ECE8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Investition final planen &amp; kalkulieren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93A09EBC-B83F-A62F-EA7B-2119DAB773DB}"/>
              </a:ext>
            </a:extLst>
          </p:cNvPr>
          <p:cNvCxnSpPr>
            <a:cxnSpLocks/>
          </p:cNvCxnSpPr>
          <p:nvPr/>
        </p:nvCxnSpPr>
        <p:spPr>
          <a:xfrm>
            <a:off x="4007657" y="4640892"/>
            <a:ext cx="0" cy="1219810"/>
          </a:xfrm>
          <a:prstGeom prst="line">
            <a:avLst/>
          </a:prstGeom>
          <a:ln w="12700">
            <a:solidFill>
              <a:srgbClr val="B3EC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10E0182E-E9C4-9727-3BC8-7303F7BEA5CA}"/>
              </a:ext>
            </a:extLst>
          </p:cNvPr>
          <p:cNvSpPr txBox="1"/>
          <p:nvPr/>
        </p:nvSpPr>
        <p:spPr>
          <a:xfrm>
            <a:off x="2538032" y="5534359"/>
            <a:ext cx="1661734" cy="447239"/>
          </a:xfrm>
          <a:prstGeom prst="rect">
            <a:avLst/>
          </a:prstGeom>
          <a:solidFill>
            <a:schemeClr val="bg1"/>
          </a:solidFill>
          <a:ln>
            <a:solidFill>
              <a:srgbClr val="B3ECE8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Investition in finales Produkt freigeben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9B47B04E-DF52-9E73-9FEF-FD614DAC5D8C}"/>
              </a:ext>
            </a:extLst>
          </p:cNvPr>
          <p:cNvCxnSpPr>
            <a:cxnSpLocks/>
          </p:cNvCxnSpPr>
          <p:nvPr/>
        </p:nvCxnSpPr>
        <p:spPr>
          <a:xfrm>
            <a:off x="8786353" y="4434762"/>
            <a:ext cx="0" cy="1385514"/>
          </a:xfrm>
          <a:prstGeom prst="line">
            <a:avLst/>
          </a:prstGeom>
          <a:ln w="12700">
            <a:solidFill>
              <a:srgbClr val="B3EC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64FB163E-FDC8-7CF0-0BEE-0DBA0EF4BE12}"/>
              </a:ext>
            </a:extLst>
          </p:cNvPr>
          <p:cNvSpPr/>
          <p:nvPr/>
        </p:nvSpPr>
        <p:spPr>
          <a:xfrm>
            <a:off x="1425699" y="3781029"/>
            <a:ext cx="8433811" cy="2039247"/>
          </a:xfrm>
          <a:custGeom>
            <a:avLst/>
            <a:gdLst>
              <a:gd name="connsiteX0" fmla="*/ 0 w 6964680"/>
              <a:gd name="connsiteY0" fmla="*/ 0 h 1684020"/>
              <a:gd name="connsiteX1" fmla="*/ 388620 w 6964680"/>
              <a:gd name="connsiteY1" fmla="*/ 68580 h 1684020"/>
              <a:gd name="connsiteX2" fmla="*/ 922020 w 6964680"/>
              <a:gd name="connsiteY2" fmla="*/ 251460 h 1684020"/>
              <a:gd name="connsiteX3" fmla="*/ 2125980 w 6964680"/>
              <a:gd name="connsiteY3" fmla="*/ 716280 h 1684020"/>
              <a:gd name="connsiteX4" fmla="*/ 3817620 w 6964680"/>
              <a:gd name="connsiteY4" fmla="*/ 998220 h 1684020"/>
              <a:gd name="connsiteX5" fmla="*/ 6080760 w 6964680"/>
              <a:gd name="connsiteY5" fmla="*/ 1684020 h 1684020"/>
              <a:gd name="connsiteX6" fmla="*/ 6964680 w 6964680"/>
              <a:gd name="connsiteY6" fmla="*/ 815340 h 1684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64680" h="1684020">
                <a:moveTo>
                  <a:pt x="0" y="0"/>
                </a:moveTo>
                <a:lnTo>
                  <a:pt x="388620" y="68580"/>
                </a:lnTo>
                <a:lnTo>
                  <a:pt x="922020" y="251460"/>
                </a:lnTo>
                <a:lnTo>
                  <a:pt x="2125980" y="716280"/>
                </a:lnTo>
                <a:lnTo>
                  <a:pt x="3817620" y="998220"/>
                </a:lnTo>
                <a:lnTo>
                  <a:pt x="6080760" y="1684020"/>
                </a:lnTo>
                <a:lnTo>
                  <a:pt x="6964680" y="815340"/>
                </a:lnTo>
              </a:path>
            </a:pathLst>
          </a:custGeom>
          <a:noFill/>
          <a:ln w="3810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latin typeface="Gilroy" panose="00000500000000000000" pitchFamily="50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7416C4C-890E-A264-7F5F-09D1DE2C6CD0}"/>
              </a:ext>
            </a:extLst>
          </p:cNvPr>
          <p:cNvSpPr txBox="1"/>
          <p:nvPr/>
        </p:nvSpPr>
        <p:spPr>
          <a:xfrm>
            <a:off x="4540713" y="4625954"/>
            <a:ext cx="1969277" cy="447239"/>
          </a:xfrm>
          <a:prstGeom prst="rect">
            <a:avLst/>
          </a:prstGeom>
          <a:solidFill>
            <a:srgbClr val="B3ECE8"/>
          </a:solidFill>
          <a:ln>
            <a:solidFill>
              <a:srgbClr val="42D0C6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 Hardware, Infrastruktur &amp; IT-Services investieren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64B97F4-F202-0CA4-13AA-8AF1E5A1678B}"/>
              </a:ext>
            </a:extLst>
          </p:cNvPr>
          <p:cNvSpPr txBox="1"/>
          <p:nvPr/>
        </p:nvSpPr>
        <p:spPr>
          <a:xfrm>
            <a:off x="6455654" y="5309081"/>
            <a:ext cx="1661736" cy="365035"/>
          </a:xfrm>
          <a:prstGeom prst="rect">
            <a:avLst/>
          </a:prstGeom>
          <a:solidFill>
            <a:srgbClr val="B3ECE8"/>
          </a:solidFill>
          <a:ln>
            <a:solidFill>
              <a:srgbClr val="42D0C6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 entwickeln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F85BEF6-2E9A-765C-3432-D5F8160D6373}"/>
              </a:ext>
            </a:extLst>
          </p:cNvPr>
          <p:cNvSpPr txBox="1"/>
          <p:nvPr/>
        </p:nvSpPr>
        <p:spPr>
          <a:xfrm>
            <a:off x="7100528" y="4304477"/>
            <a:ext cx="1831178" cy="447239"/>
          </a:xfrm>
          <a:prstGeom prst="rect">
            <a:avLst/>
          </a:prstGeom>
          <a:solidFill>
            <a:schemeClr val="bg1"/>
          </a:solidFill>
          <a:ln>
            <a:solidFill>
              <a:srgbClr val="B3ECE8"/>
            </a:solidFill>
          </a:ln>
        </p:spPr>
        <p:txBody>
          <a:bodyPr wrap="square" lIns="72000" rtlCol="0" anchor="ctr">
            <a:noAutofit/>
          </a:bodyPr>
          <a:lstStyle>
            <a:defPPr>
              <a:defRPr lang="en-US"/>
            </a:defPPr>
            <a:lvl1pPr algn="ctr">
              <a:defRPr sz="900">
                <a:solidFill>
                  <a:srgbClr val="82540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sz="1000" dirty="0">
                <a:solidFill>
                  <a:schemeClr val="tx1"/>
                </a:solidFill>
                <a:latin typeface="Gilroy" panose="00000500000000000000" pitchFamily="50" charset="0"/>
              </a:rPr>
              <a:t>Marktfeedback auf finales Produkt erhalten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053E8B8-4948-0CA4-E5F2-1C8347A70943}"/>
              </a:ext>
            </a:extLst>
          </p:cNvPr>
          <p:cNvSpPr txBox="1"/>
          <p:nvPr/>
        </p:nvSpPr>
        <p:spPr>
          <a:xfrm>
            <a:off x="9037853" y="5238818"/>
            <a:ext cx="1415441" cy="447239"/>
          </a:xfrm>
          <a:prstGeom prst="rect">
            <a:avLst/>
          </a:prstGeom>
          <a:solidFill>
            <a:srgbClr val="B3ECE8"/>
          </a:solidFill>
          <a:ln>
            <a:solidFill>
              <a:srgbClr val="42D0C6"/>
            </a:solidFill>
          </a:ln>
        </p:spPr>
        <p:txBody>
          <a:bodyPr wrap="square" lIns="72000" rtlCol="0" anchor="ctr">
            <a:noAutofit/>
          </a:bodyPr>
          <a:lstStyle>
            <a:defPPr>
              <a:defRPr lang="en-US"/>
            </a:defPPr>
            <a:lvl1pPr algn="ctr">
              <a:defRPr sz="900">
                <a:solidFill>
                  <a:srgbClr val="82540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sz="1050" dirty="0">
                <a:solidFill>
                  <a:schemeClr val="tx1"/>
                </a:solidFill>
                <a:latin typeface="Gilroy" panose="00000500000000000000" pitchFamily="50" charset="0"/>
              </a:rPr>
              <a:t>Erste Wachstumsphase</a:t>
            </a:r>
          </a:p>
        </p:txBody>
      </p:sp>
    </p:spTree>
    <p:extLst>
      <p:ext uri="{BB962C8B-B14F-4D97-AF65-F5344CB8AC3E}">
        <p14:creationId xmlns:p14="http://schemas.microsoft.com/office/powerpoint/2010/main" val="1284099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23D9E-7E29-F550-231A-0EE79468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Geschäftsentwicklung in der Public Cloud erfolgt näher </a:t>
            </a:r>
            <a:br>
              <a:rPr lang="de-DE" dirty="0"/>
            </a:br>
            <a:r>
              <a:rPr lang="de-DE" dirty="0"/>
              <a:t>am Kunden und beinhaltet weniger Kostenrisiken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FD40BC2D-C74C-3701-0E60-8A3A3779753A}"/>
              </a:ext>
            </a:extLst>
          </p:cNvPr>
          <p:cNvCxnSpPr>
            <a:cxnSpLocks/>
          </p:cNvCxnSpPr>
          <p:nvPr/>
        </p:nvCxnSpPr>
        <p:spPr>
          <a:xfrm flipV="1">
            <a:off x="1434926" y="2000148"/>
            <a:ext cx="0" cy="35617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957F740F-937D-7CEE-785F-B979DE40D353}"/>
              </a:ext>
            </a:extLst>
          </p:cNvPr>
          <p:cNvSpPr txBox="1"/>
          <p:nvPr/>
        </p:nvSpPr>
        <p:spPr>
          <a:xfrm>
            <a:off x="9620624" y="3816208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Zeit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CF5B196-49C2-2124-1267-5CB051F1C2E6}"/>
              </a:ext>
            </a:extLst>
          </p:cNvPr>
          <p:cNvSpPr txBox="1"/>
          <p:nvPr/>
        </p:nvSpPr>
        <p:spPr>
          <a:xfrm rot="16200000">
            <a:off x="659695" y="3602525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Mehrwert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7827EB04-44EF-3895-BDDA-5116F2223983}"/>
              </a:ext>
            </a:extLst>
          </p:cNvPr>
          <p:cNvCxnSpPr/>
          <p:nvPr/>
        </p:nvCxnSpPr>
        <p:spPr>
          <a:xfrm>
            <a:off x="1453381" y="3781029"/>
            <a:ext cx="890440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553AD9AB-6051-15F0-8FC7-CFAD18DE8B44}"/>
              </a:ext>
            </a:extLst>
          </p:cNvPr>
          <p:cNvCxnSpPr>
            <a:cxnSpLocks/>
          </p:cNvCxnSpPr>
          <p:nvPr/>
        </p:nvCxnSpPr>
        <p:spPr>
          <a:xfrm>
            <a:off x="1899922" y="3864578"/>
            <a:ext cx="0" cy="829235"/>
          </a:xfrm>
          <a:prstGeom prst="line">
            <a:avLst/>
          </a:prstGeom>
          <a:ln w="12700">
            <a:solidFill>
              <a:srgbClr val="BEEB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FE35EB5C-4C60-4A6F-B9D3-6ECD6286D0CB}"/>
              </a:ext>
            </a:extLst>
          </p:cNvPr>
          <p:cNvCxnSpPr>
            <a:cxnSpLocks/>
          </p:cNvCxnSpPr>
          <p:nvPr/>
        </p:nvCxnSpPr>
        <p:spPr>
          <a:xfrm>
            <a:off x="2562997" y="4106476"/>
            <a:ext cx="0" cy="1240403"/>
          </a:xfrm>
          <a:prstGeom prst="line">
            <a:avLst/>
          </a:prstGeom>
          <a:ln w="12700">
            <a:solidFill>
              <a:srgbClr val="BEEB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799AD38A-27FF-566B-CA17-D16EE86823D9}"/>
              </a:ext>
            </a:extLst>
          </p:cNvPr>
          <p:cNvSpPr txBox="1"/>
          <p:nvPr/>
        </p:nvSpPr>
        <p:spPr>
          <a:xfrm>
            <a:off x="1085150" y="4457800"/>
            <a:ext cx="981713" cy="454789"/>
          </a:xfrm>
          <a:prstGeom prst="rect">
            <a:avLst/>
          </a:prstGeom>
          <a:solidFill>
            <a:schemeClr val="bg1"/>
          </a:solidFill>
          <a:ln>
            <a:solidFill>
              <a:srgbClr val="BEEBBB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Idee formulieren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2376FD9-840D-DCE7-E397-F2D8FE02DAFF}"/>
              </a:ext>
            </a:extLst>
          </p:cNvPr>
          <p:cNvSpPr txBox="1"/>
          <p:nvPr/>
        </p:nvSpPr>
        <p:spPr>
          <a:xfrm>
            <a:off x="4456353" y="2428180"/>
            <a:ext cx="1191866" cy="454789"/>
          </a:xfrm>
          <a:prstGeom prst="rect">
            <a:avLst/>
          </a:prstGeom>
          <a:solidFill>
            <a:schemeClr val="bg1"/>
          </a:solidFill>
          <a:ln>
            <a:solidFill>
              <a:srgbClr val="BEEBBB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Mehr Kunden adressieren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882354D-7B20-993A-F5B2-889C77143C58}"/>
              </a:ext>
            </a:extLst>
          </p:cNvPr>
          <p:cNvSpPr txBox="1"/>
          <p:nvPr/>
        </p:nvSpPr>
        <p:spPr>
          <a:xfrm>
            <a:off x="1824196" y="5015026"/>
            <a:ext cx="928133" cy="454789"/>
          </a:xfrm>
          <a:prstGeom prst="rect">
            <a:avLst/>
          </a:prstGeom>
          <a:solidFill>
            <a:schemeClr val="bg1"/>
          </a:solidFill>
          <a:ln>
            <a:solidFill>
              <a:srgbClr val="BEEBBB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Prototyp entwickeln</a:t>
            </a:r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D63EC7C6-2203-0FD3-1F2A-15531B71EB05}"/>
              </a:ext>
            </a:extLst>
          </p:cNvPr>
          <p:cNvCxnSpPr>
            <a:cxnSpLocks/>
          </p:cNvCxnSpPr>
          <p:nvPr/>
        </p:nvCxnSpPr>
        <p:spPr>
          <a:xfrm>
            <a:off x="3125985" y="4477676"/>
            <a:ext cx="0" cy="1240403"/>
          </a:xfrm>
          <a:prstGeom prst="line">
            <a:avLst/>
          </a:prstGeom>
          <a:ln w="12700">
            <a:solidFill>
              <a:srgbClr val="BEEB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4271459E-C40E-717C-6342-2FAB5A00EECB}"/>
              </a:ext>
            </a:extLst>
          </p:cNvPr>
          <p:cNvSpPr txBox="1"/>
          <p:nvPr/>
        </p:nvSpPr>
        <p:spPr>
          <a:xfrm>
            <a:off x="2387184" y="5575960"/>
            <a:ext cx="928133" cy="454789"/>
          </a:xfrm>
          <a:prstGeom prst="rect">
            <a:avLst/>
          </a:prstGeom>
          <a:solidFill>
            <a:schemeClr val="bg1"/>
          </a:solidFill>
          <a:ln>
            <a:solidFill>
              <a:srgbClr val="BEEBBB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MVP erstellen</a:t>
            </a: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ED0D760F-F992-BD3A-B80E-B3257EF10FEE}"/>
              </a:ext>
            </a:extLst>
          </p:cNvPr>
          <p:cNvCxnSpPr>
            <a:cxnSpLocks/>
          </p:cNvCxnSpPr>
          <p:nvPr/>
        </p:nvCxnSpPr>
        <p:spPr>
          <a:xfrm>
            <a:off x="3486297" y="2721217"/>
            <a:ext cx="0" cy="1240403"/>
          </a:xfrm>
          <a:prstGeom prst="line">
            <a:avLst/>
          </a:prstGeom>
          <a:ln w="12700">
            <a:solidFill>
              <a:srgbClr val="A9C2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ED331A10-A8FF-B1AD-78F7-AFD58FAF58B9}"/>
              </a:ext>
            </a:extLst>
          </p:cNvPr>
          <p:cNvCxnSpPr>
            <a:cxnSpLocks/>
          </p:cNvCxnSpPr>
          <p:nvPr/>
        </p:nvCxnSpPr>
        <p:spPr>
          <a:xfrm>
            <a:off x="5474917" y="2882969"/>
            <a:ext cx="0" cy="337793"/>
          </a:xfrm>
          <a:prstGeom prst="line">
            <a:avLst/>
          </a:prstGeom>
          <a:ln w="12700">
            <a:solidFill>
              <a:srgbClr val="A9C2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695DFB5B-31A1-46CA-7DB1-BC8BD8C2469B}"/>
              </a:ext>
            </a:extLst>
          </p:cNvPr>
          <p:cNvSpPr txBox="1"/>
          <p:nvPr/>
        </p:nvSpPr>
        <p:spPr>
          <a:xfrm>
            <a:off x="2443628" y="2631034"/>
            <a:ext cx="1191866" cy="454789"/>
          </a:xfrm>
          <a:prstGeom prst="rect">
            <a:avLst/>
          </a:prstGeom>
          <a:solidFill>
            <a:schemeClr val="bg1"/>
          </a:solidFill>
          <a:ln>
            <a:solidFill>
              <a:srgbClr val="BEEBBB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MVP am Markt verproben</a:t>
            </a: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A29E0D26-15BA-3B92-71A3-7E0B7137DF04}"/>
              </a:ext>
            </a:extLst>
          </p:cNvPr>
          <p:cNvCxnSpPr>
            <a:cxnSpLocks/>
          </p:cNvCxnSpPr>
          <p:nvPr/>
        </p:nvCxnSpPr>
        <p:spPr>
          <a:xfrm>
            <a:off x="4161883" y="4612296"/>
            <a:ext cx="0" cy="530353"/>
          </a:xfrm>
          <a:prstGeom prst="line">
            <a:avLst/>
          </a:prstGeom>
          <a:ln w="12700">
            <a:solidFill>
              <a:srgbClr val="BEEB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59D09ED7-EE82-12A9-3FE8-CD03040C9E13}"/>
              </a:ext>
            </a:extLst>
          </p:cNvPr>
          <p:cNvSpPr txBox="1"/>
          <p:nvPr/>
        </p:nvSpPr>
        <p:spPr>
          <a:xfrm>
            <a:off x="3197921" y="4915254"/>
            <a:ext cx="1302299" cy="454789"/>
          </a:xfrm>
          <a:prstGeom prst="rect">
            <a:avLst/>
          </a:prstGeom>
          <a:solidFill>
            <a:schemeClr val="bg1"/>
          </a:solidFill>
          <a:ln>
            <a:solidFill>
              <a:srgbClr val="BEEBBB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Markt-Feedback verarbeiten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5C86714A-8101-FD1A-543B-978C35A8DC1E}"/>
              </a:ext>
            </a:extLst>
          </p:cNvPr>
          <p:cNvCxnSpPr>
            <a:cxnSpLocks/>
          </p:cNvCxnSpPr>
          <p:nvPr/>
        </p:nvCxnSpPr>
        <p:spPr>
          <a:xfrm>
            <a:off x="6176017" y="3624360"/>
            <a:ext cx="0" cy="1113666"/>
          </a:xfrm>
          <a:prstGeom prst="line">
            <a:avLst/>
          </a:prstGeom>
          <a:ln w="12700">
            <a:solidFill>
              <a:srgbClr val="BEEB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1449F7F8-78D9-8FED-4DAD-FF2CEF39EBCE}"/>
              </a:ext>
            </a:extLst>
          </p:cNvPr>
          <p:cNvSpPr txBox="1"/>
          <p:nvPr/>
        </p:nvSpPr>
        <p:spPr>
          <a:xfrm>
            <a:off x="5125846" y="4738026"/>
            <a:ext cx="1439334" cy="454789"/>
          </a:xfrm>
          <a:prstGeom prst="rect">
            <a:avLst/>
          </a:prstGeom>
          <a:solidFill>
            <a:schemeClr val="bg1"/>
          </a:solidFill>
          <a:ln>
            <a:solidFill>
              <a:srgbClr val="BEEBBB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Weiter in Produkt investieren</a:t>
            </a:r>
          </a:p>
        </p:txBody>
      </p:sp>
      <p:sp>
        <p:nvSpPr>
          <p:cNvPr id="34" name="Freihandform: Form 33">
            <a:extLst>
              <a:ext uri="{FF2B5EF4-FFF2-40B4-BE49-F238E27FC236}">
                <a16:creationId xmlns:a16="http://schemas.microsoft.com/office/drawing/2014/main" id="{3894E0D1-9186-9DC1-1BC3-77D445643D35}"/>
              </a:ext>
            </a:extLst>
          </p:cNvPr>
          <p:cNvSpPr/>
          <p:nvPr/>
        </p:nvSpPr>
        <p:spPr>
          <a:xfrm>
            <a:off x="1442495" y="1955696"/>
            <a:ext cx="7081332" cy="2656600"/>
          </a:xfrm>
          <a:custGeom>
            <a:avLst/>
            <a:gdLst>
              <a:gd name="connsiteX0" fmla="*/ 0 w 5750718"/>
              <a:gd name="connsiteY0" fmla="*/ 1485900 h 2157412"/>
              <a:gd name="connsiteX1" fmla="*/ 371475 w 5750718"/>
              <a:gd name="connsiteY1" fmla="*/ 1550194 h 2157412"/>
              <a:gd name="connsiteX2" fmla="*/ 921543 w 5750718"/>
              <a:gd name="connsiteY2" fmla="*/ 1743075 h 2157412"/>
              <a:gd name="connsiteX3" fmla="*/ 1364456 w 5750718"/>
              <a:gd name="connsiteY3" fmla="*/ 2035969 h 2157412"/>
              <a:gd name="connsiteX4" fmla="*/ 1657350 w 5750718"/>
              <a:gd name="connsiteY4" fmla="*/ 1614487 h 2157412"/>
              <a:gd name="connsiteX5" fmla="*/ 2207418 w 5750718"/>
              <a:gd name="connsiteY5" fmla="*/ 2157412 h 2157412"/>
              <a:gd name="connsiteX6" fmla="*/ 3271837 w 5750718"/>
              <a:gd name="connsiteY6" fmla="*/ 1021556 h 2157412"/>
              <a:gd name="connsiteX7" fmla="*/ 3986212 w 5750718"/>
              <a:gd name="connsiteY7" fmla="*/ 1414462 h 2157412"/>
              <a:gd name="connsiteX8" fmla="*/ 5750718 w 5750718"/>
              <a:gd name="connsiteY8" fmla="*/ 0 h 215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50718" h="2157412">
                <a:moveTo>
                  <a:pt x="0" y="1485900"/>
                </a:moveTo>
                <a:lnTo>
                  <a:pt x="371475" y="1550194"/>
                </a:lnTo>
                <a:lnTo>
                  <a:pt x="921543" y="1743075"/>
                </a:lnTo>
                <a:lnTo>
                  <a:pt x="1364456" y="2035969"/>
                </a:lnTo>
                <a:lnTo>
                  <a:pt x="1657350" y="1614487"/>
                </a:lnTo>
                <a:lnTo>
                  <a:pt x="2207418" y="2157412"/>
                </a:lnTo>
                <a:lnTo>
                  <a:pt x="3271837" y="1021556"/>
                </a:lnTo>
                <a:lnTo>
                  <a:pt x="3986212" y="1414462"/>
                </a:lnTo>
                <a:lnTo>
                  <a:pt x="5750718" y="0"/>
                </a:lnTo>
              </a:path>
            </a:pathLst>
          </a:custGeom>
          <a:noFill/>
          <a:ln w="38100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400">
              <a:latin typeface="Gilroy" panose="00000500000000000000" pitchFamily="50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FD418E36-7C0C-37B2-130A-C7478ED403BF}"/>
              </a:ext>
            </a:extLst>
          </p:cNvPr>
          <p:cNvSpPr txBox="1"/>
          <p:nvPr/>
        </p:nvSpPr>
        <p:spPr>
          <a:xfrm>
            <a:off x="3843992" y="3459007"/>
            <a:ext cx="1439336" cy="454789"/>
          </a:xfrm>
          <a:prstGeom prst="rect">
            <a:avLst/>
          </a:prstGeom>
          <a:solidFill>
            <a:srgbClr val="BEEBBB"/>
          </a:solidFill>
          <a:ln>
            <a:solidFill>
              <a:srgbClr val="7ED878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Erste Wachstumsphase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EFD60C20-31FE-1D12-A0F8-7372028210BC}"/>
              </a:ext>
            </a:extLst>
          </p:cNvPr>
          <p:cNvSpPr txBox="1"/>
          <p:nvPr/>
        </p:nvSpPr>
        <p:spPr>
          <a:xfrm>
            <a:off x="6853155" y="2562530"/>
            <a:ext cx="1439336" cy="454789"/>
          </a:xfrm>
          <a:prstGeom prst="rect">
            <a:avLst/>
          </a:prstGeom>
          <a:solidFill>
            <a:srgbClr val="BEEBBB"/>
          </a:solidFill>
          <a:ln>
            <a:solidFill>
              <a:srgbClr val="7ED878"/>
            </a:solidFill>
          </a:ln>
        </p:spPr>
        <p:txBody>
          <a:bodyPr wrap="square" lIns="72000" rtlCol="0" anchor="ctr">
            <a:noAutofit/>
          </a:bodyPr>
          <a:lstStyle/>
          <a:p>
            <a:pPr algn="ctr"/>
            <a:r>
              <a:rPr lang="de-DE" sz="105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Nächste Wachstumsphase</a:t>
            </a:r>
          </a:p>
        </p:txBody>
      </p:sp>
    </p:spTree>
    <p:extLst>
      <p:ext uri="{BB962C8B-B14F-4D97-AF65-F5344CB8AC3E}">
        <p14:creationId xmlns:p14="http://schemas.microsoft.com/office/powerpoint/2010/main" val="207742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23D9E-7E29-F550-231A-0EE79468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Geschäftsentwicklung in der Public Cloud erfolgt näher </a:t>
            </a:r>
            <a:br>
              <a:rPr lang="de-DE" dirty="0"/>
            </a:br>
            <a:r>
              <a:rPr lang="de-DE" dirty="0"/>
              <a:t>am Kunden und beinhaltet weniger Kostenrisiken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A4E43556-290F-B932-82F9-7A4E1C0C7861}"/>
              </a:ext>
            </a:extLst>
          </p:cNvPr>
          <p:cNvGrpSpPr/>
          <p:nvPr/>
        </p:nvGrpSpPr>
        <p:grpSpPr>
          <a:xfrm>
            <a:off x="1023577" y="1501306"/>
            <a:ext cx="9963943" cy="4679648"/>
            <a:chOff x="1023577" y="1501306"/>
            <a:chExt cx="9963943" cy="4679648"/>
          </a:xfrm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957F740F-937D-7CEE-785F-B979DE40D353}"/>
                </a:ext>
              </a:extLst>
            </p:cNvPr>
            <p:cNvSpPr txBox="1"/>
            <p:nvPr/>
          </p:nvSpPr>
          <p:spPr>
            <a:xfrm>
              <a:off x="9620624" y="3816208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de-DE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Zeit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ACF5B196-49C2-2124-1267-5CB051F1C2E6}"/>
                </a:ext>
              </a:extLst>
            </p:cNvPr>
            <p:cNvSpPr txBox="1"/>
            <p:nvPr/>
          </p:nvSpPr>
          <p:spPr>
            <a:xfrm rot="16200000">
              <a:off x="659695" y="3602525"/>
              <a:ext cx="10663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6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Mehrwert</a:t>
              </a:r>
            </a:p>
          </p:txBody>
        </p:sp>
        <p:cxnSp>
          <p:nvCxnSpPr>
            <p:cNvPr id="3" name="Gerade Verbindung mit Pfeil 2">
              <a:extLst>
                <a:ext uri="{FF2B5EF4-FFF2-40B4-BE49-F238E27FC236}">
                  <a16:creationId xmlns:a16="http://schemas.microsoft.com/office/drawing/2014/main" id="{7827EB04-44EF-3895-BDDA-5116F2223983}"/>
                </a:ext>
              </a:extLst>
            </p:cNvPr>
            <p:cNvCxnSpPr/>
            <p:nvPr/>
          </p:nvCxnSpPr>
          <p:spPr>
            <a:xfrm>
              <a:off x="1453381" y="3781029"/>
              <a:ext cx="890440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BAE8D579-062C-2072-1178-1EA1B5C98864}"/>
                </a:ext>
              </a:extLst>
            </p:cNvPr>
            <p:cNvSpPr/>
            <p:nvPr/>
          </p:nvSpPr>
          <p:spPr>
            <a:xfrm>
              <a:off x="1425699" y="3781029"/>
              <a:ext cx="8433811" cy="2039247"/>
            </a:xfrm>
            <a:custGeom>
              <a:avLst/>
              <a:gdLst>
                <a:gd name="connsiteX0" fmla="*/ 0 w 6964680"/>
                <a:gd name="connsiteY0" fmla="*/ 0 h 1684020"/>
                <a:gd name="connsiteX1" fmla="*/ 388620 w 6964680"/>
                <a:gd name="connsiteY1" fmla="*/ 68580 h 1684020"/>
                <a:gd name="connsiteX2" fmla="*/ 922020 w 6964680"/>
                <a:gd name="connsiteY2" fmla="*/ 251460 h 1684020"/>
                <a:gd name="connsiteX3" fmla="*/ 2125980 w 6964680"/>
                <a:gd name="connsiteY3" fmla="*/ 716280 h 1684020"/>
                <a:gd name="connsiteX4" fmla="*/ 3817620 w 6964680"/>
                <a:gd name="connsiteY4" fmla="*/ 998220 h 1684020"/>
                <a:gd name="connsiteX5" fmla="*/ 6080760 w 6964680"/>
                <a:gd name="connsiteY5" fmla="*/ 1684020 h 1684020"/>
                <a:gd name="connsiteX6" fmla="*/ 6964680 w 6964680"/>
                <a:gd name="connsiteY6" fmla="*/ 815340 h 168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64680" h="1684020">
                  <a:moveTo>
                    <a:pt x="0" y="0"/>
                  </a:moveTo>
                  <a:lnTo>
                    <a:pt x="388620" y="68580"/>
                  </a:lnTo>
                  <a:lnTo>
                    <a:pt x="922020" y="251460"/>
                  </a:lnTo>
                  <a:lnTo>
                    <a:pt x="2125980" y="716280"/>
                  </a:lnTo>
                  <a:lnTo>
                    <a:pt x="3817620" y="998220"/>
                  </a:lnTo>
                  <a:lnTo>
                    <a:pt x="6080760" y="1684020"/>
                  </a:lnTo>
                  <a:lnTo>
                    <a:pt x="6964680" y="815340"/>
                  </a:lnTo>
                </a:path>
              </a:pathLst>
            </a:custGeom>
            <a:noFill/>
            <a:ln w="38100"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E60100B7-6D72-E054-10FA-B567CA0D7EB4}"/>
                </a:ext>
              </a:extLst>
            </p:cNvPr>
            <p:cNvSpPr/>
            <p:nvPr/>
          </p:nvSpPr>
          <p:spPr>
            <a:xfrm>
              <a:off x="1442495" y="1955696"/>
              <a:ext cx="7081332" cy="2656600"/>
            </a:xfrm>
            <a:custGeom>
              <a:avLst/>
              <a:gdLst>
                <a:gd name="connsiteX0" fmla="*/ 0 w 5750718"/>
                <a:gd name="connsiteY0" fmla="*/ 1485900 h 2157412"/>
                <a:gd name="connsiteX1" fmla="*/ 371475 w 5750718"/>
                <a:gd name="connsiteY1" fmla="*/ 1550194 h 2157412"/>
                <a:gd name="connsiteX2" fmla="*/ 921543 w 5750718"/>
                <a:gd name="connsiteY2" fmla="*/ 1743075 h 2157412"/>
                <a:gd name="connsiteX3" fmla="*/ 1364456 w 5750718"/>
                <a:gd name="connsiteY3" fmla="*/ 2035969 h 2157412"/>
                <a:gd name="connsiteX4" fmla="*/ 1657350 w 5750718"/>
                <a:gd name="connsiteY4" fmla="*/ 1614487 h 2157412"/>
                <a:gd name="connsiteX5" fmla="*/ 2207418 w 5750718"/>
                <a:gd name="connsiteY5" fmla="*/ 2157412 h 2157412"/>
                <a:gd name="connsiteX6" fmla="*/ 3271837 w 5750718"/>
                <a:gd name="connsiteY6" fmla="*/ 1021556 h 2157412"/>
                <a:gd name="connsiteX7" fmla="*/ 3986212 w 5750718"/>
                <a:gd name="connsiteY7" fmla="*/ 1414462 h 2157412"/>
                <a:gd name="connsiteX8" fmla="*/ 5750718 w 5750718"/>
                <a:gd name="connsiteY8" fmla="*/ 0 h 215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50718" h="2157412">
                  <a:moveTo>
                    <a:pt x="0" y="1485900"/>
                  </a:moveTo>
                  <a:lnTo>
                    <a:pt x="371475" y="1550194"/>
                  </a:lnTo>
                  <a:lnTo>
                    <a:pt x="921543" y="1743075"/>
                  </a:lnTo>
                  <a:lnTo>
                    <a:pt x="1364456" y="2035969"/>
                  </a:lnTo>
                  <a:lnTo>
                    <a:pt x="1657350" y="1614487"/>
                  </a:lnTo>
                  <a:lnTo>
                    <a:pt x="2207418" y="2157412"/>
                  </a:lnTo>
                  <a:lnTo>
                    <a:pt x="3271837" y="1021556"/>
                  </a:lnTo>
                  <a:lnTo>
                    <a:pt x="3986212" y="1414462"/>
                  </a:lnTo>
                  <a:lnTo>
                    <a:pt x="5750718" y="0"/>
                  </a:lnTo>
                </a:path>
              </a:pathLst>
            </a:custGeom>
            <a:noFill/>
            <a:ln w="38100">
              <a:solidFill>
                <a:srgbClr val="7ED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3845FFF0-90F7-2B1D-F81A-88FAB436DA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34926" y="2000148"/>
              <a:ext cx="0" cy="356176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B7781F14-3BD4-335E-D4EB-C9E1EF10CD34}"/>
                </a:ext>
              </a:extLst>
            </p:cNvPr>
            <p:cNvSpPr txBox="1"/>
            <p:nvPr/>
          </p:nvSpPr>
          <p:spPr>
            <a:xfrm>
              <a:off x="8924453" y="4427424"/>
              <a:ext cx="2063067" cy="600584"/>
            </a:xfrm>
            <a:prstGeom prst="rect">
              <a:avLst/>
            </a:prstGeom>
            <a:solidFill>
              <a:srgbClr val="B3ECE8"/>
            </a:solidFill>
            <a:ln>
              <a:solidFill>
                <a:srgbClr val="42D0C6"/>
              </a:solidFill>
            </a:ln>
          </p:spPr>
          <p:txBody>
            <a:bodyPr wrap="square" lIns="72000" rtlCol="0" anchor="ctr">
              <a:noAutofit/>
            </a:bodyPr>
            <a:lstStyle>
              <a:defPPr>
                <a:defRPr lang="en-US"/>
              </a:defPPr>
              <a:lvl1pPr algn="ctr">
                <a:defRPr sz="105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sz="1400" dirty="0"/>
                <a:t>Private Cloud-basierte Innovation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2E8D9EF9-8EE9-C9D9-D0B3-9263406DD5AA}"/>
                </a:ext>
              </a:extLst>
            </p:cNvPr>
            <p:cNvSpPr txBox="1"/>
            <p:nvPr/>
          </p:nvSpPr>
          <p:spPr>
            <a:xfrm>
              <a:off x="7743789" y="1522414"/>
              <a:ext cx="2063067" cy="600584"/>
            </a:xfrm>
            <a:prstGeom prst="rect">
              <a:avLst/>
            </a:prstGeom>
            <a:solidFill>
              <a:srgbClr val="BEEBBB"/>
            </a:solidFill>
            <a:ln>
              <a:solidFill>
                <a:srgbClr val="7ED878"/>
              </a:solidFill>
            </a:ln>
          </p:spPr>
          <p:txBody>
            <a:bodyPr wrap="square" lIns="72000" rtlCol="0" anchor="ctr">
              <a:noAutofit/>
            </a:bodyPr>
            <a:lstStyle>
              <a:defPPr>
                <a:defRPr lang="en-US"/>
              </a:defPPr>
              <a:lvl1pPr algn="ctr">
                <a:defRPr sz="105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sz="1400" dirty="0"/>
                <a:t>Public Cloud-basierte Innovation</a:t>
              </a:r>
            </a:p>
          </p:txBody>
        </p:sp>
        <p:sp>
          <p:nvSpPr>
            <p:cNvPr id="14" name="Sprechblase: rechteckig 13">
              <a:extLst>
                <a:ext uri="{FF2B5EF4-FFF2-40B4-BE49-F238E27FC236}">
                  <a16:creationId xmlns:a16="http://schemas.microsoft.com/office/drawing/2014/main" id="{35EEC005-43A1-AA73-DD8F-656F3893DD31}"/>
                </a:ext>
              </a:extLst>
            </p:cNvPr>
            <p:cNvSpPr/>
            <p:nvPr/>
          </p:nvSpPr>
          <p:spPr>
            <a:xfrm>
              <a:off x="2125767" y="1501306"/>
              <a:ext cx="5300994" cy="1243383"/>
            </a:xfrm>
            <a:prstGeom prst="wedgeRectCallout">
              <a:avLst>
                <a:gd name="adj1" fmla="val 58134"/>
                <a:gd name="adj2" fmla="val -19461"/>
              </a:avLst>
            </a:prstGeom>
            <a:solidFill>
              <a:schemeClr val="bg1"/>
            </a:solidFill>
            <a:ln w="9525">
              <a:solidFill>
                <a:srgbClr val="BEEBBB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pPr>
                <a:spcBef>
                  <a:spcPts val="6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Risikoarmer Zugriff auf großes externes Service-Portfolio erlaubt schnellen Markteintritt. </a:t>
              </a:r>
            </a:p>
            <a:p>
              <a:pPr>
                <a:spcBef>
                  <a:spcPts val="6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Frühes Kunden-Feedback mit schneller Anpassung des Produkts führt zu potentiell mehr Markterfolg.</a:t>
              </a:r>
            </a:p>
          </p:txBody>
        </p:sp>
        <p:sp>
          <p:nvSpPr>
            <p:cNvPr id="15" name="Sprechblase: rechteckig 14">
              <a:extLst>
                <a:ext uri="{FF2B5EF4-FFF2-40B4-BE49-F238E27FC236}">
                  <a16:creationId xmlns:a16="http://schemas.microsoft.com/office/drawing/2014/main" id="{235191F6-9B3A-8422-CD8D-B5438109DCC7}"/>
                </a:ext>
              </a:extLst>
            </p:cNvPr>
            <p:cNvSpPr/>
            <p:nvPr/>
          </p:nvSpPr>
          <p:spPr>
            <a:xfrm>
              <a:off x="2070064" y="4942866"/>
              <a:ext cx="6219251" cy="1238088"/>
            </a:xfrm>
            <a:prstGeom prst="wedgeRectCallout">
              <a:avLst>
                <a:gd name="adj1" fmla="val 58615"/>
                <a:gd name="adj2" fmla="val -45758"/>
              </a:avLst>
            </a:prstGeom>
            <a:solidFill>
              <a:schemeClr val="bg1"/>
            </a:solidFill>
            <a:ln w="9525">
              <a:solidFill>
                <a:srgbClr val="42D0C6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pPr>
                <a:spcBef>
                  <a:spcPts val="6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Hoher Eigenanteil an Hardware, Infrastruktur und Betrieb führt zu höheren </a:t>
              </a:r>
              <a:r>
                <a:rPr lang="de-DE" sz="1400" dirty="0" err="1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Investrisiken</a:t>
              </a: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und langen Entscheidungsprozessen.</a:t>
              </a:r>
            </a:p>
            <a:p>
              <a:pPr>
                <a:spcBef>
                  <a:spcPts val="6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Später Markteintritt und langsamere Reaktion auf Feedback führt zu Wettbewerbsnachteilen und potentiell schlechterem Markterfolg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6049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Person, Mann, darstellend enthält.&#10;&#10;Automatisch generierte Beschreibung">
            <a:extLst>
              <a:ext uri="{FF2B5EF4-FFF2-40B4-BE49-F238E27FC236}">
                <a16:creationId xmlns:a16="http://schemas.microsoft.com/office/drawing/2014/main" id="{778BFEF3-CA31-C132-D2F6-98271A17BC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95"/>
          <a:stretch/>
        </p:blipFill>
        <p:spPr>
          <a:xfrm>
            <a:off x="0" y="2055750"/>
            <a:ext cx="6787661" cy="4802249"/>
          </a:xfrm>
          <a:prstGeom prst="rect">
            <a:avLst/>
          </a:prstGeom>
        </p:spPr>
      </p:pic>
      <p:sp>
        <p:nvSpPr>
          <p:cNvPr id="9" name="Sprechblase: rechteckig 8">
            <a:extLst>
              <a:ext uri="{FF2B5EF4-FFF2-40B4-BE49-F238E27FC236}">
                <a16:creationId xmlns:a16="http://schemas.microsoft.com/office/drawing/2014/main" id="{A6108F4D-B44F-979F-B086-01CCBECBAC04}"/>
              </a:ext>
            </a:extLst>
          </p:cNvPr>
          <p:cNvSpPr/>
          <p:nvPr/>
        </p:nvSpPr>
        <p:spPr>
          <a:xfrm>
            <a:off x="4800600" y="990600"/>
            <a:ext cx="6388100" cy="1892300"/>
          </a:xfrm>
          <a:prstGeom prst="wedgeRectCallout">
            <a:avLst>
              <a:gd name="adj1" fmla="val -58010"/>
              <a:gd name="adj2" fmla="val 30795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/>
          <a:lstStyle/>
          <a:p>
            <a:r>
              <a:rPr lang="de-DE" sz="3200" dirty="0">
                <a:solidFill>
                  <a:schemeClr val="tx1"/>
                </a:solidFill>
                <a:latin typeface="Gilroy Bold" panose="00000800000000000000" pitchFamily="50" charset="0"/>
              </a:rPr>
              <a:t>„Das Herz der Digitalisierung ist die Public Cloud“</a:t>
            </a:r>
          </a:p>
          <a:p>
            <a:pPr algn="r"/>
            <a:br>
              <a:rPr lang="de-DE" sz="1400" b="0" dirty="0">
                <a:solidFill>
                  <a:schemeClr val="tx1"/>
                </a:solidFill>
                <a:latin typeface="Gilroy" panose="00000500000000000000" pitchFamily="50" charset="0"/>
              </a:rPr>
            </a:br>
            <a:r>
              <a:rPr lang="de-DE" sz="1400" b="0" dirty="0">
                <a:solidFill>
                  <a:schemeClr val="tx1"/>
                </a:solidFill>
                <a:latin typeface="Gilroy" panose="00000500000000000000" pitchFamily="50" charset="0"/>
              </a:rPr>
              <a:t>Adel Al-Saleh, CEO T-Systems, 2021</a:t>
            </a:r>
            <a:endParaRPr lang="de-DE" sz="3200" b="0" dirty="0">
              <a:solidFill>
                <a:schemeClr val="tx1"/>
              </a:solidFill>
              <a:latin typeface="Gilroy" panose="00000500000000000000" pitchFamily="50" charset="0"/>
            </a:endParaRP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8338634-9623-1464-2B82-882D77365830}"/>
              </a:ext>
            </a:extLst>
          </p:cNvPr>
          <p:cNvSpPr txBox="1">
            <a:spLocks/>
          </p:cNvSpPr>
          <p:nvPr/>
        </p:nvSpPr>
        <p:spPr>
          <a:xfrm>
            <a:off x="4800600" y="3094988"/>
            <a:ext cx="6388100" cy="2010412"/>
          </a:xfrm>
          <a:prstGeom prst="rect">
            <a:avLst/>
          </a:prstGeom>
          <a:solidFill>
            <a:schemeClr val="bg1">
              <a:alpha val="28000"/>
            </a:schemeClr>
          </a:solidFill>
        </p:spPr>
        <p:txBody>
          <a:bodyPr vert="horz" lIns="252000" tIns="45720" rIns="25200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514350" indent="-17145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</a:pPr>
            <a:r>
              <a:rPr lang="de-DE" b="0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Adel Al-Saleh </a:t>
            </a:r>
            <a:r>
              <a:rPr lang="de-DE" b="0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hat Recht.</a:t>
            </a:r>
          </a:p>
          <a:p>
            <a:pPr algn="l">
              <a:spcBef>
                <a:spcPts val="1200"/>
              </a:spcBef>
            </a:pPr>
            <a:r>
              <a:rPr lang="de-DE" sz="18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Die </a:t>
            </a: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große Portfoliobreite </a:t>
            </a:r>
            <a:r>
              <a:rPr lang="de-DE" sz="18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Kombination mit </a:t>
            </a: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niedrigen </a:t>
            </a:r>
            <a:r>
              <a:rPr lang="de-DE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finanziellen und technischen </a:t>
            </a: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Einstiegshürden</a:t>
            </a:r>
            <a:r>
              <a:rPr lang="de-DE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8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lässt Unternehmen mit der </a:t>
            </a: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Public Cloud</a:t>
            </a:r>
            <a:r>
              <a:rPr lang="de-DE" sz="1800" b="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schneller und risikoärmer digitalisieren</a:t>
            </a:r>
            <a:r>
              <a:rPr lang="de-DE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0849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C1A4A2-1B7B-BC13-DD91-14D9FD59AC2C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cloud ahead GmbH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Karl-Schrader-Str. 1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10781 Berlin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info@cloudahead.de</a:t>
            </a:r>
          </a:p>
          <a:p>
            <a:r>
              <a:rPr lang="de-DE" dirty="0">
                <a:solidFill>
                  <a:schemeClr val="bg1"/>
                </a:solidFill>
                <a:latin typeface="Gilroy" panose="00000500000000000000" pitchFamily="50" charset="0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371100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17838E0-ADE5-3B0E-9AA6-55C2902B0F26}"/>
              </a:ext>
            </a:extLst>
          </p:cNvPr>
          <p:cNvSpPr/>
          <p:nvPr/>
        </p:nvSpPr>
        <p:spPr>
          <a:xfrm>
            <a:off x="5080000" y="546100"/>
            <a:ext cx="6388100" cy="37301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pic>
        <p:nvPicPr>
          <p:cNvPr id="5" name="Grafik 4" descr="Ein Bild, das Text, Person, Mann, darstellend enthält.&#10;&#10;Automatisch generierte Beschreibung">
            <a:extLst>
              <a:ext uri="{FF2B5EF4-FFF2-40B4-BE49-F238E27FC236}">
                <a16:creationId xmlns:a16="http://schemas.microsoft.com/office/drawing/2014/main" id="{778BFEF3-CA31-C132-D2F6-98271A17BC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95"/>
          <a:stretch/>
        </p:blipFill>
        <p:spPr>
          <a:xfrm>
            <a:off x="0" y="2055750"/>
            <a:ext cx="6787661" cy="4802249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83B69178-9292-C2DC-D485-43C423A4940B}"/>
              </a:ext>
            </a:extLst>
          </p:cNvPr>
          <p:cNvSpPr txBox="1">
            <a:spLocks/>
          </p:cNvSpPr>
          <p:nvPr/>
        </p:nvSpPr>
        <p:spPr>
          <a:xfrm>
            <a:off x="5350551" y="3908382"/>
            <a:ext cx="5865727" cy="367905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de-DE" sz="800" dirty="0">
                <a:hlinkClick r:id="rId3"/>
              </a:rPr>
              <a:t>Für T-Systems steht die Cloud jetzt an erster Stelle (cloudcomputing-insider.de)</a:t>
            </a:r>
            <a:endParaRPr lang="de-DE" sz="8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B7C4DD7-53F8-DE3B-A08D-BE95595B64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0551" y="883581"/>
            <a:ext cx="5865727" cy="300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887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Person, Mann, darstellend enthält.&#10;&#10;Automatisch generierte Beschreibung">
            <a:extLst>
              <a:ext uri="{FF2B5EF4-FFF2-40B4-BE49-F238E27FC236}">
                <a16:creationId xmlns:a16="http://schemas.microsoft.com/office/drawing/2014/main" id="{778BFEF3-CA31-C132-D2F6-98271A17BC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95"/>
          <a:stretch/>
        </p:blipFill>
        <p:spPr>
          <a:xfrm>
            <a:off x="0" y="2055750"/>
            <a:ext cx="6787661" cy="4802249"/>
          </a:xfrm>
          <a:prstGeom prst="rect">
            <a:avLst/>
          </a:prstGeom>
        </p:spPr>
      </p:pic>
      <p:sp>
        <p:nvSpPr>
          <p:cNvPr id="9" name="Sprechblase: rechteckig 8">
            <a:extLst>
              <a:ext uri="{FF2B5EF4-FFF2-40B4-BE49-F238E27FC236}">
                <a16:creationId xmlns:a16="http://schemas.microsoft.com/office/drawing/2014/main" id="{A6108F4D-B44F-979F-B086-01CCBECBAC04}"/>
              </a:ext>
            </a:extLst>
          </p:cNvPr>
          <p:cNvSpPr/>
          <p:nvPr/>
        </p:nvSpPr>
        <p:spPr>
          <a:xfrm>
            <a:off x="4800600" y="1524000"/>
            <a:ext cx="6388100" cy="1892300"/>
          </a:xfrm>
          <a:prstGeom prst="wedgeRectCallout">
            <a:avLst>
              <a:gd name="adj1" fmla="val -58010"/>
              <a:gd name="adj2" fmla="val 30795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/>
          <a:lstStyle/>
          <a:p>
            <a:r>
              <a:rPr lang="de-DE" sz="3200" dirty="0">
                <a:solidFill>
                  <a:schemeClr val="tx1"/>
                </a:solidFill>
                <a:latin typeface="Gilroy Bold" panose="00000800000000000000" pitchFamily="50" charset="0"/>
              </a:rPr>
              <a:t>„Das Herz der Digitalisierung ist die Public Cloud“</a:t>
            </a:r>
          </a:p>
          <a:p>
            <a:pPr algn="r"/>
            <a:br>
              <a:rPr lang="de-DE" sz="1400" b="0" dirty="0">
                <a:solidFill>
                  <a:schemeClr val="tx1"/>
                </a:solidFill>
                <a:latin typeface="Gilroy" panose="00000500000000000000" pitchFamily="50" charset="0"/>
              </a:rPr>
            </a:br>
            <a:r>
              <a:rPr lang="de-DE" sz="1400" b="0" dirty="0">
                <a:solidFill>
                  <a:schemeClr val="tx1"/>
                </a:solidFill>
                <a:latin typeface="Gilroy" panose="00000500000000000000" pitchFamily="50" charset="0"/>
              </a:rPr>
              <a:t>Adel Al-Saleh, CEO T-Systems, 2021</a:t>
            </a:r>
            <a:endParaRPr lang="de-DE" sz="3200" b="0" dirty="0">
              <a:solidFill>
                <a:schemeClr val="tx1"/>
              </a:solidFill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256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4905E-492D-650B-8937-22A27B15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192" y="2890389"/>
            <a:ext cx="9669635" cy="1077218"/>
          </a:xfrm>
        </p:spPr>
        <p:txBody>
          <a:bodyPr/>
          <a:lstStyle/>
          <a:p>
            <a:pPr algn="ctr"/>
            <a:r>
              <a:rPr lang="de-DE" dirty="0"/>
              <a:t>Hat Adel Al-Saleh Recht?</a:t>
            </a:r>
            <a:br>
              <a:rPr lang="de-DE" dirty="0"/>
            </a:br>
            <a:r>
              <a:rPr lang="de-DE" sz="2800" dirty="0">
                <a:latin typeface="Gilroy" panose="00000500000000000000" pitchFamily="50" charset="0"/>
              </a:rPr>
              <a:t>Ist die Public Cloud der Schlüssel zur Digitalisierung?</a:t>
            </a:r>
            <a:endParaRPr lang="de-DE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869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734816-99A0-4332-E76F-306AAEF32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Die Vorteile der Private Cloud </a:t>
            </a: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E3233E64-6FC4-B04E-BCA0-BCC114AEEE1A}"/>
              </a:ext>
            </a:extLst>
          </p:cNvPr>
          <p:cNvCxnSpPr/>
          <p:nvPr/>
        </p:nvCxnSpPr>
        <p:spPr>
          <a:xfrm>
            <a:off x="6402401" y="2686200"/>
            <a:ext cx="0" cy="2992761"/>
          </a:xfrm>
          <a:prstGeom prst="line">
            <a:avLst/>
          </a:prstGeom>
          <a:ln w="9525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F902624-6119-69C9-ED06-06BBA0DDA425}"/>
              </a:ext>
            </a:extLst>
          </p:cNvPr>
          <p:cNvGrpSpPr/>
          <p:nvPr/>
        </p:nvGrpSpPr>
        <p:grpSpPr>
          <a:xfrm>
            <a:off x="785398" y="2849019"/>
            <a:ext cx="6399118" cy="2829942"/>
            <a:chOff x="600075" y="1657350"/>
            <a:chExt cx="2524125" cy="2465784"/>
          </a:xfrm>
          <a:solidFill>
            <a:schemeClr val="bg1">
              <a:lumMod val="95000"/>
            </a:schemeClr>
          </a:solidFill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86C202B3-8113-42F1-13F4-C05F59F5018E}"/>
                </a:ext>
              </a:extLst>
            </p:cNvPr>
            <p:cNvSpPr/>
            <p:nvPr/>
          </p:nvSpPr>
          <p:spPr>
            <a:xfrm>
              <a:off x="600075" y="1657350"/>
              <a:ext cx="2524125" cy="551656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Kostenvorteil bei konstant hoher Nutzung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61A68B28-24C6-5D84-ADAB-1E23B2534884}"/>
                </a:ext>
              </a:extLst>
            </p:cNvPr>
            <p:cNvSpPr/>
            <p:nvPr/>
          </p:nvSpPr>
          <p:spPr>
            <a:xfrm>
              <a:off x="600075" y="2295922"/>
              <a:ext cx="2524125" cy="551656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Kontrolle über Wartung und Betrieb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A231CACD-BD81-3147-D7E0-702DA3883D5E}"/>
                </a:ext>
              </a:extLst>
            </p:cNvPr>
            <p:cNvSpPr/>
            <p:nvPr/>
          </p:nvSpPr>
          <p:spPr>
            <a:xfrm>
              <a:off x="600075" y="2933700"/>
              <a:ext cx="2524125" cy="551656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Tuning jeder IT-Komponente möglich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BF0029C5-E02C-1A03-FF5A-EEB358447EDD}"/>
                </a:ext>
              </a:extLst>
            </p:cNvPr>
            <p:cNvSpPr/>
            <p:nvPr/>
          </p:nvSpPr>
          <p:spPr>
            <a:xfrm>
              <a:off x="600075" y="3571478"/>
              <a:ext cx="2524125" cy="551656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Kein Datenabfluss an Cloud-Betreiber</a:t>
              </a:r>
            </a:p>
          </p:txBody>
        </p:sp>
      </p:grpSp>
      <p:sp>
        <p:nvSpPr>
          <p:cNvPr id="33" name="Grafik 18">
            <a:extLst>
              <a:ext uri="{FF2B5EF4-FFF2-40B4-BE49-F238E27FC236}">
                <a16:creationId xmlns:a16="http://schemas.microsoft.com/office/drawing/2014/main" id="{2A130C47-0DC5-9C82-F80F-A53E1AC5FD94}"/>
              </a:ext>
            </a:extLst>
          </p:cNvPr>
          <p:cNvSpPr/>
          <p:nvPr/>
        </p:nvSpPr>
        <p:spPr>
          <a:xfrm>
            <a:off x="6221957" y="3028102"/>
            <a:ext cx="362804" cy="281532"/>
          </a:xfrm>
          <a:custGeom>
            <a:avLst/>
            <a:gdLst>
              <a:gd name="connsiteX0" fmla="*/ 142288 w 362804"/>
              <a:gd name="connsiteY0" fmla="*/ 217040 h 281532"/>
              <a:gd name="connsiteX1" fmla="*/ 323158 w 362804"/>
              <a:gd name="connsiteY1" fmla="*/ 4251 h 281532"/>
              <a:gd name="connsiteX2" fmla="*/ 340165 w 362804"/>
              <a:gd name="connsiteY2" fmla="*/ 2872 h 281532"/>
              <a:gd name="connsiteX3" fmla="*/ 358553 w 362804"/>
              <a:gd name="connsiteY3" fmla="*/ 18501 h 281532"/>
              <a:gd name="connsiteX4" fmla="*/ 359931 w 362804"/>
              <a:gd name="connsiteY4" fmla="*/ 35508 h 281532"/>
              <a:gd name="connsiteX5" fmla="*/ 154423 w 362804"/>
              <a:gd name="connsiteY5" fmla="*/ 277282 h 281532"/>
              <a:gd name="connsiteX6" fmla="*/ 136970 w 362804"/>
              <a:gd name="connsiteY6" fmla="*/ 278262 h 281532"/>
              <a:gd name="connsiteX7" fmla="*/ 3804 w 362804"/>
              <a:gd name="connsiteY7" fmla="*/ 153167 h 281532"/>
              <a:gd name="connsiteX8" fmla="*/ 3272 w 362804"/>
              <a:gd name="connsiteY8" fmla="*/ 136111 h 281532"/>
              <a:gd name="connsiteX9" fmla="*/ 19793 w 362804"/>
              <a:gd name="connsiteY9" fmla="*/ 118525 h 281532"/>
              <a:gd name="connsiteX10" fmla="*/ 36847 w 362804"/>
              <a:gd name="connsiteY10" fmla="*/ 117992 h 281532"/>
              <a:gd name="connsiteX11" fmla="*/ 142288 w 362804"/>
              <a:gd name="connsiteY11" fmla="*/ 217040 h 28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2804" h="281532">
                <a:moveTo>
                  <a:pt x="142288" y="217040"/>
                </a:moveTo>
                <a:lnTo>
                  <a:pt x="323158" y="4251"/>
                </a:lnTo>
                <a:cubicBezTo>
                  <a:pt x="327475" y="-826"/>
                  <a:pt x="335088" y="-1443"/>
                  <a:pt x="340165" y="2872"/>
                </a:cubicBezTo>
                <a:lnTo>
                  <a:pt x="358553" y="18501"/>
                </a:lnTo>
                <a:cubicBezTo>
                  <a:pt x="363630" y="22816"/>
                  <a:pt x="364248" y="30431"/>
                  <a:pt x="359931" y="35508"/>
                </a:cubicBezTo>
                <a:lnTo>
                  <a:pt x="154423" y="277282"/>
                </a:lnTo>
                <a:cubicBezTo>
                  <a:pt x="149957" y="282538"/>
                  <a:pt x="141999" y="282984"/>
                  <a:pt x="136970" y="278262"/>
                </a:cubicBezTo>
                <a:lnTo>
                  <a:pt x="3804" y="153167"/>
                </a:lnTo>
                <a:cubicBezTo>
                  <a:pt x="-1052" y="148604"/>
                  <a:pt x="-1291" y="140969"/>
                  <a:pt x="3272" y="136111"/>
                </a:cubicBezTo>
                <a:lnTo>
                  <a:pt x="19793" y="118525"/>
                </a:lnTo>
                <a:cubicBezTo>
                  <a:pt x="24355" y="113667"/>
                  <a:pt x="31991" y="113429"/>
                  <a:pt x="36847" y="117992"/>
                </a:cubicBezTo>
                <a:lnTo>
                  <a:pt x="142288" y="217040"/>
                </a:lnTo>
                <a:close/>
              </a:path>
            </a:pathLst>
          </a:custGeom>
          <a:solidFill>
            <a:srgbClr val="42D0C6"/>
          </a:solidFill>
          <a:ln w="23813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2" name="Grafik 19">
            <a:extLst>
              <a:ext uri="{FF2B5EF4-FFF2-40B4-BE49-F238E27FC236}">
                <a16:creationId xmlns:a16="http://schemas.microsoft.com/office/drawing/2014/main" id="{8F387C73-D0FE-9181-41C6-0758373540A7}"/>
              </a:ext>
            </a:extLst>
          </p:cNvPr>
          <p:cNvSpPr/>
          <p:nvPr/>
        </p:nvSpPr>
        <p:spPr>
          <a:xfrm>
            <a:off x="6221957" y="3768870"/>
            <a:ext cx="362804" cy="281532"/>
          </a:xfrm>
          <a:custGeom>
            <a:avLst/>
            <a:gdLst>
              <a:gd name="connsiteX0" fmla="*/ 142288 w 362804"/>
              <a:gd name="connsiteY0" fmla="*/ 217040 h 281532"/>
              <a:gd name="connsiteX1" fmla="*/ 323158 w 362804"/>
              <a:gd name="connsiteY1" fmla="*/ 4251 h 281532"/>
              <a:gd name="connsiteX2" fmla="*/ 340165 w 362804"/>
              <a:gd name="connsiteY2" fmla="*/ 2872 h 281532"/>
              <a:gd name="connsiteX3" fmla="*/ 358553 w 362804"/>
              <a:gd name="connsiteY3" fmla="*/ 18501 h 281532"/>
              <a:gd name="connsiteX4" fmla="*/ 359931 w 362804"/>
              <a:gd name="connsiteY4" fmla="*/ 35508 h 281532"/>
              <a:gd name="connsiteX5" fmla="*/ 154423 w 362804"/>
              <a:gd name="connsiteY5" fmla="*/ 277282 h 281532"/>
              <a:gd name="connsiteX6" fmla="*/ 136970 w 362804"/>
              <a:gd name="connsiteY6" fmla="*/ 278262 h 281532"/>
              <a:gd name="connsiteX7" fmla="*/ 3804 w 362804"/>
              <a:gd name="connsiteY7" fmla="*/ 153167 h 281532"/>
              <a:gd name="connsiteX8" fmla="*/ 3272 w 362804"/>
              <a:gd name="connsiteY8" fmla="*/ 136111 h 281532"/>
              <a:gd name="connsiteX9" fmla="*/ 19793 w 362804"/>
              <a:gd name="connsiteY9" fmla="*/ 118525 h 281532"/>
              <a:gd name="connsiteX10" fmla="*/ 36847 w 362804"/>
              <a:gd name="connsiteY10" fmla="*/ 117992 h 281532"/>
              <a:gd name="connsiteX11" fmla="*/ 142288 w 362804"/>
              <a:gd name="connsiteY11" fmla="*/ 217040 h 28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2804" h="281532">
                <a:moveTo>
                  <a:pt x="142288" y="217040"/>
                </a:moveTo>
                <a:lnTo>
                  <a:pt x="323158" y="4251"/>
                </a:lnTo>
                <a:cubicBezTo>
                  <a:pt x="327475" y="-826"/>
                  <a:pt x="335088" y="-1443"/>
                  <a:pt x="340165" y="2872"/>
                </a:cubicBezTo>
                <a:lnTo>
                  <a:pt x="358553" y="18501"/>
                </a:lnTo>
                <a:cubicBezTo>
                  <a:pt x="363630" y="22816"/>
                  <a:pt x="364248" y="30431"/>
                  <a:pt x="359931" y="35508"/>
                </a:cubicBezTo>
                <a:lnTo>
                  <a:pt x="154423" y="277282"/>
                </a:lnTo>
                <a:cubicBezTo>
                  <a:pt x="149957" y="282538"/>
                  <a:pt x="141999" y="282984"/>
                  <a:pt x="136970" y="278262"/>
                </a:cubicBezTo>
                <a:lnTo>
                  <a:pt x="3804" y="153167"/>
                </a:lnTo>
                <a:cubicBezTo>
                  <a:pt x="-1052" y="148604"/>
                  <a:pt x="-1291" y="140969"/>
                  <a:pt x="3272" y="136111"/>
                </a:cubicBezTo>
                <a:lnTo>
                  <a:pt x="19793" y="118525"/>
                </a:lnTo>
                <a:cubicBezTo>
                  <a:pt x="24355" y="113667"/>
                  <a:pt x="31991" y="113429"/>
                  <a:pt x="36847" y="117992"/>
                </a:cubicBezTo>
                <a:lnTo>
                  <a:pt x="142288" y="217040"/>
                </a:lnTo>
                <a:close/>
              </a:path>
            </a:pathLst>
          </a:custGeom>
          <a:solidFill>
            <a:srgbClr val="42D0C6"/>
          </a:solidFill>
          <a:ln w="23813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1" name="Grafik 20">
            <a:extLst>
              <a:ext uri="{FF2B5EF4-FFF2-40B4-BE49-F238E27FC236}">
                <a16:creationId xmlns:a16="http://schemas.microsoft.com/office/drawing/2014/main" id="{A003572F-078F-CD84-4A87-15FAABF593EB}"/>
              </a:ext>
            </a:extLst>
          </p:cNvPr>
          <p:cNvSpPr/>
          <p:nvPr/>
        </p:nvSpPr>
        <p:spPr>
          <a:xfrm>
            <a:off x="6221957" y="4501955"/>
            <a:ext cx="362804" cy="281532"/>
          </a:xfrm>
          <a:custGeom>
            <a:avLst/>
            <a:gdLst>
              <a:gd name="connsiteX0" fmla="*/ 142288 w 362804"/>
              <a:gd name="connsiteY0" fmla="*/ 217040 h 281532"/>
              <a:gd name="connsiteX1" fmla="*/ 323158 w 362804"/>
              <a:gd name="connsiteY1" fmla="*/ 4251 h 281532"/>
              <a:gd name="connsiteX2" fmla="*/ 340165 w 362804"/>
              <a:gd name="connsiteY2" fmla="*/ 2872 h 281532"/>
              <a:gd name="connsiteX3" fmla="*/ 358553 w 362804"/>
              <a:gd name="connsiteY3" fmla="*/ 18501 h 281532"/>
              <a:gd name="connsiteX4" fmla="*/ 359931 w 362804"/>
              <a:gd name="connsiteY4" fmla="*/ 35508 h 281532"/>
              <a:gd name="connsiteX5" fmla="*/ 154423 w 362804"/>
              <a:gd name="connsiteY5" fmla="*/ 277282 h 281532"/>
              <a:gd name="connsiteX6" fmla="*/ 136970 w 362804"/>
              <a:gd name="connsiteY6" fmla="*/ 278262 h 281532"/>
              <a:gd name="connsiteX7" fmla="*/ 3804 w 362804"/>
              <a:gd name="connsiteY7" fmla="*/ 153167 h 281532"/>
              <a:gd name="connsiteX8" fmla="*/ 3272 w 362804"/>
              <a:gd name="connsiteY8" fmla="*/ 136111 h 281532"/>
              <a:gd name="connsiteX9" fmla="*/ 19793 w 362804"/>
              <a:gd name="connsiteY9" fmla="*/ 118525 h 281532"/>
              <a:gd name="connsiteX10" fmla="*/ 36847 w 362804"/>
              <a:gd name="connsiteY10" fmla="*/ 117992 h 281532"/>
              <a:gd name="connsiteX11" fmla="*/ 142288 w 362804"/>
              <a:gd name="connsiteY11" fmla="*/ 217040 h 28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2804" h="281532">
                <a:moveTo>
                  <a:pt x="142288" y="217040"/>
                </a:moveTo>
                <a:lnTo>
                  <a:pt x="323158" y="4251"/>
                </a:lnTo>
                <a:cubicBezTo>
                  <a:pt x="327475" y="-826"/>
                  <a:pt x="335088" y="-1443"/>
                  <a:pt x="340165" y="2872"/>
                </a:cubicBezTo>
                <a:lnTo>
                  <a:pt x="358553" y="18501"/>
                </a:lnTo>
                <a:cubicBezTo>
                  <a:pt x="363630" y="22816"/>
                  <a:pt x="364248" y="30431"/>
                  <a:pt x="359931" y="35508"/>
                </a:cubicBezTo>
                <a:lnTo>
                  <a:pt x="154423" y="277282"/>
                </a:lnTo>
                <a:cubicBezTo>
                  <a:pt x="149957" y="282538"/>
                  <a:pt x="141999" y="282984"/>
                  <a:pt x="136970" y="278262"/>
                </a:cubicBezTo>
                <a:lnTo>
                  <a:pt x="3804" y="153167"/>
                </a:lnTo>
                <a:cubicBezTo>
                  <a:pt x="-1052" y="148604"/>
                  <a:pt x="-1291" y="140969"/>
                  <a:pt x="3272" y="136111"/>
                </a:cubicBezTo>
                <a:lnTo>
                  <a:pt x="19793" y="118525"/>
                </a:lnTo>
                <a:cubicBezTo>
                  <a:pt x="24355" y="113667"/>
                  <a:pt x="31991" y="113429"/>
                  <a:pt x="36847" y="117992"/>
                </a:cubicBezTo>
                <a:lnTo>
                  <a:pt x="142288" y="217040"/>
                </a:lnTo>
                <a:close/>
              </a:path>
            </a:pathLst>
          </a:custGeom>
          <a:solidFill>
            <a:srgbClr val="42D0C6"/>
          </a:solidFill>
          <a:ln w="23813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0" name="Grafik 21">
            <a:extLst>
              <a:ext uri="{FF2B5EF4-FFF2-40B4-BE49-F238E27FC236}">
                <a16:creationId xmlns:a16="http://schemas.microsoft.com/office/drawing/2014/main" id="{8F391A30-DA0F-9076-0DF4-1DF8239E8FB8}"/>
              </a:ext>
            </a:extLst>
          </p:cNvPr>
          <p:cNvSpPr/>
          <p:nvPr/>
        </p:nvSpPr>
        <p:spPr>
          <a:xfrm>
            <a:off x="6221957" y="5211810"/>
            <a:ext cx="362804" cy="281532"/>
          </a:xfrm>
          <a:custGeom>
            <a:avLst/>
            <a:gdLst>
              <a:gd name="connsiteX0" fmla="*/ 142288 w 362804"/>
              <a:gd name="connsiteY0" fmla="*/ 217040 h 281532"/>
              <a:gd name="connsiteX1" fmla="*/ 323158 w 362804"/>
              <a:gd name="connsiteY1" fmla="*/ 4251 h 281532"/>
              <a:gd name="connsiteX2" fmla="*/ 340165 w 362804"/>
              <a:gd name="connsiteY2" fmla="*/ 2872 h 281532"/>
              <a:gd name="connsiteX3" fmla="*/ 358553 w 362804"/>
              <a:gd name="connsiteY3" fmla="*/ 18501 h 281532"/>
              <a:gd name="connsiteX4" fmla="*/ 359931 w 362804"/>
              <a:gd name="connsiteY4" fmla="*/ 35508 h 281532"/>
              <a:gd name="connsiteX5" fmla="*/ 154423 w 362804"/>
              <a:gd name="connsiteY5" fmla="*/ 277282 h 281532"/>
              <a:gd name="connsiteX6" fmla="*/ 136970 w 362804"/>
              <a:gd name="connsiteY6" fmla="*/ 278262 h 281532"/>
              <a:gd name="connsiteX7" fmla="*/ 3804 w 362804"/>
              <a:gd name="connsiteY7" fmla="*/ 153167 h 281532"/>
              <a:gd name="connsiteX8" fmla="*/ 3272 w 362804"/>
              <a:gd name="connsiteY8" fmla="*/ 136111 h 281532"/>
              <a:gd name="connsiteX9" fmla="*/ 19793 w 362804"/>
              <a:gd name="connsiteY9" fmla="*/ 118525 h 281532"/>
              <a:gd name="connsiteX10" fmla="*/ 36847 w 362804"/>
              <a:gd name="connsiteY10" fmla="*/ 117992 h 281532"/>
              <a:gd name="connsiteX11" fmla="*/ 142288 w 362804"/>
              <a:gd name="connsiteY11" fmla="*/ 217040 h 28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2804" h="281532">
                <a:moveTo>
                  <a:pt x="142288" y="217040"/>
                </a:moveTo>
                <a:lnTo>
                  <a:pt x="323158" y="4251"/>
                </a:lnTo>
                <a:cubicBezTo>
                  <a:pt x="327475" y="-826"/>
                  <a:pt x="335088" y="-1443"/>
                  <a:pt x="340165" y="2872"/>
                </a:cubicBezTo>
                <a:lnTo>
                  <a:pt x="358553" y="18501"/>
                </a:lnTo>
                <a:cubicBezTo>
                  <a:pt x="363630" y="22816"/>
                  <a:pt x="364248" y="30431"/>
                  <a:pt x="359931" y="35508"/>
                </a:cubicBezTo>
                <a:lnTo>
                  <a:pt x="154423" y="277282"/>
                </a:lnTo>
                <a:cubicBezTo>
                  <a:pt x="149957" y="282538"/>
                  <a:pt x="141999" y="282984"/>
                  <a:pt x="136970" y="278262"/>
                </a:cubicBezTo>
                <a:lnTo>
                  <a:pt x="3804" y="153167"/>
                </a:lnTo>
                <a:cubicBezTo>
                  <a:pt x="-1052" y="148604"/>
                  <a:pt x="-1291" y="140969"/>
                  <a:pt x="3272" y="136111"/>
                </a:cubicBezTo>
                <a:lnTo>
                  <a:pt x="19793" y="118525"/>
                </a:lnTo>
                <a:cubicBezTo>
                  <a:pt x="24355" y="113667"/>
                  <a:pt x="31991" y="113429"/>
                  <a:pt x="36847" y="117992"/>
                </a:cubicBezTo>
                <a:lnTo>
                  <a:pt x="142288" y="217040"/>
                </a:lnTo>
                <a:close/>
              </a:path>
            </a:pathLst>
          </a:custGeom>
          <a:solidFill>
            <a:srgbClr val="42D0C6"/>
          </a:solidFill>
          <a:ln w="23813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86AE1D7A-21A3-8212-E474-84606FF7CBE0}"/>
              </a:ext>
            </a:extLst>
          </p:cNvPr>
          <p:cNvSpPr/>
          <p:nvPr/>
        </p:nvSpPr>
        <p:spPr>
          <a:xfrm>
            <a:off x="5304577" y="1556687"/>
            <a:ext cx="1990168" cy="1128396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432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 Cloud</a:t>
            </a:r>
          </a:p>
        </p:txBody>
      </p:sp>
      <p:sp>
        <p:nvSpPr>
          <p:cNvPr id="24" name="Geschweifte Klammer rechts 23">
            <a:extLst>
              <a:ext uri="{FF2B5EF4-FFF2-40B4-BE49-F238E27FC236}">
                <a16:creationId xmlns:a16="http://schemas.microsoft.com/office/drawing/2014/main" id="{B28A7E90-3148-825A-A39D-0C4A012D7FDC}"/>
              </a:ext>
            </a:extLst>
          </p:cNvPr>
          <p:cNvSpPr/>
          <p:nvPr/>
        </p:nvSpPr>
        <p:spPr>
          <a:xfrm>
            <a:off x="7319233" y="2894020"/>
            <a:ext cx="309699" cy="2762841"/>
          </a:xfrm>
          <a:prstGeom prst="rightBrace">
            <a:avLst>
              <a:gd name="adj1" fmla="val 52398"/>
              <a:gd name="adj2" fmla="val 50000"/>
            </a:avLst>
          </a:prstGeom>
          <a:ln w="3810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130D1E9-E4EC-B733-0066-478C683D2811}"/>
              </a:ext>
            </a:extLst>
          </p:cNvPr>
          <p:cNvSpPr txBox="1"/>
          <p:nvPr/>
        </p:nvSpPr>
        <p:spPr>
          <a:xfrm>
            <a:off x="7811782" y="2879404"/>
            <a:ext cx="3594819" cy="2769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1200"/>
              </a:spcBef>
            </a:pPr>
            <a:r>
              <a:rPr lang="de-DE" sz="1600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Vorteilhaft für Unternehmen und Organisationen …</a:t>
            </a:r>
          </a:p>
          <a:p>
            <a:pPr algn="l">
              <a:spcBef>
                <a:spcPts val="1200"/>
              </a:spcBef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… mit hohem und konstantem IT-Bedarf</a:t>
            </a:r>
          </a:p>
          <a:p>
            <a:pPr algn="l">
              <a:spcBef>
                <a:spcPts val="1200"/>
              </a:spcBef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… mit hohem Bedarf an Kontrolle über die IT-Wertschöpfung</a:t>
            </a:r>
          </a:p>
          <a:p>
            <a:pPr algn="l">
              <a:spcBef>
                <a:spcPts val="1200"/>
              </a:spcBef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… bei denen spezifische IT-Komponenten den Wettbewerbsvorteil ausmachen.</a:t>
            </a:r>
          </a:p>
        </p:txBody>
      </p:sp>
    </p:spTree>
    <p:extLst>
      <p:ext uri="{BB962C8B-B14F-4D97-AF65-F5344CB8AC3E}">
        <p14:creationId xmlns:p14="http://schemas.microsoft.com/office/powerpoint/2010/main" val="4141092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734816-99A0-4332-E76F-306AAEF32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Die Vorteile der Public Cloud </a:t>
            </a: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E3233E64-6FC4-B04E-BCA0-BCC114AEEE1A}"/>
              </a:ext>
            </a:extLst>
          </p:cNvPr>
          <p:cNvCxnSpPr/>
          <p:nvPr/>
        </p:nvCxnSpPr>
        <p:spPr>
          <a:xfrm>
            <a:off x="6402401" y="2686200"/>
            <a:ext cx="0" cy="2992761"/>
          </a:xfrm>
          <a:prstGeom prst="line">
            <a:avLst/>
          </a:prstGeom>
          <a:ln w="9525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F902624-6119-69C9-ED06-06BBA0DDA425}"/>
              </a:ext>
            </a:extLst>
          </p:cNvPr>
          <p:cNvGrpSpPr/>
          <p:nvPr/>
        </p:nvGrpSpPr>
        <p:grpSpPr>
          <a:xfrm>
            <a:off x="785398" y="2849019"/>
            <a:ext cx="6399118" cy="2829942"/>
            <a:chOff x="600075" y="1657350"/>
            <a:chExt cx="2524125" cy="2465784"/>
          </a:xfrm>
          <a:solidFill>
            <a:schemeClr val="bg1">
              <a:lumMod val="95000"/>
            </a:schemeClr>
          </a:solidFill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86C202B3-8113-42F1-13F4-C05F59F5018E}"/>
                </a:ext>
              </a:extLst>
            </p:cNvPr>
            <p:cNvSpPr/>
            <p:nvPr/>
          </p:nvSpPr>
          <p:spPr>
            <a:xfrm>
              <a:off x="600075" y="1657350"/>
              <a:ext cx="2524125" cy="551656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Portfolio-Breite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61A68B28-24C6-5D84-ADAB-1E23B2534884}"/>
                </a:ext>
              </a:extLst>
            </p:cNvPr>
            <p:cNvSpPr/>
            <p:nvPr/>
          </p:nvSpPr>
          <p:spPr>
            <a:xfrm>
              <a:off x="600075" y="2295922"/>
              <a:ext cx="2524125" cy="551656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Globale Skalierbarkeit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A231CACD-BD81-3147-D7E0-702DA3883D5E}"/>
                </a:ext>
              </a:extLst>
            </p:cNvPr>
            <p:cNvSpPr/>
            <p:nvPr/>
          </p:nvSpPr>
          <p:spPr>
            <a:xfrm>
              <a:off x="600075" y="2933700"/>
              <a:ext cx="2524125" cy="551656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Sehr kleine Abrechnungseinheiten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BF0029C5-E02C-1A03-FF5A-EEB358447EDD}"/>
                </a:ext>
              </a:extLst>
            </p:cNvPr>
            <p:cNvSpPr/>
            <p:nvPr/>
          </p:nvSpPr>
          <p:spPr>
            <a:xfrm>
              <a:off x="600075" y="3571478"/>
              <a:ext cx="2524125" cy="551656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ctr"/>
            <a:lstStyle/>
            <a:p>
              <a:r>
                <a:rPr lang="de-DE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Kosten abhängig vom Nutzen</a:t>
              </a:r>
            </a:p>
          </p:txBody>
        </p:sp>
      </p:grpSp>
      <p:sp>
        <p:nvSpPr>
          <p:cNvPr id="33" name="Grafik 18">
            <a:extLst>
              <a:ext uri="{FF2B5EF4-FFF2-40B4-BE49-F238E27FC236}">
                <a16:creationId xmlns:a16="http://schemas.microsoft.com/office/drawing/2014/main" id="{2A130C47-0DC5-9C82-F80F-A53E1AC5FD94}"/>
              </a:ext>
            </a:extLst>
          </p:cNvPr>
          <p:cNvSpPr/>
          <p:nvPr/>
        </p:nvSpPr>
        <p:spPr>
          <a:xfrm>
            <a:off x="6221957" y="3028102"/>
            <a:ext cx="362804" cy="281532"/>
          </a:xfrm>
          <a:custGeom>
            <a:avLst/>
            <a:gdLst>
              <a:gd name="connsiteX0" fmla="*/ 142288 w 362804"/>
              <a:gd name="connsiteY0" fmla="*/ 217040 h 281532"/>
              <a:gd name="connsiteX1" fmla="*/ 323158 w 362804"/>
              <a:gd name="connsiteY1" fmla="*/ 4251 h 281532"/>
              <a:gd name="connsiteX2" fmla="*/ 340165 w 362804"/>
              <a:gd name="connsiteY2" fmla="*/ 2872 h 281532"/>
              <a:gd name="connsiteX3" fmla="*/ 358553 w 362804"/>
              <a:gd name="connsiteY3" fmla="*/ 18501 h 281532"/>
              <a:gd name="connsiteX4" fmla="*/ 359931 w 362804"/>
              <a:gd name="connsiteY4" fmla="*/ 35508 h 281532"/>
              <a:gd name="connsiteX5" fmla="*/ 154423 w 362804"/>
              <a:gd name="connsiteY5" fmla="*/ 277282 h 281532"/>
              <a:gd name="connsiteX6" fmla="*/ 136970 w 362804"/>
              <a:gd name="connsiteY6" fmla="*/ 278262 h 281532"/>
              <a:gd name="connsiteX7" fmla="*/ 3804 w 362804"/>
              <a:gd name="connsiteY7" fmla="*/ 153167 h 281532"/>
              <a:gd name="connsiteX8" fmla="*/ 3272 w 362804"/>
              <a:gd name="connsiteY8" fmla="*/ 136111 h 281532"/>
              <a:gd name="connsiteX9" fmla="*/ 19793 w 362804"/>
              <a:gd name="connsiteY9" fmla="*/ 118525 h 281532"/>
              <a:gd name="connsiteX10" fmla="*/ 36847 w 362804"/>
              <a:gd name="connsiteY10" fmla="*/ 117992 h 281532"/>
              <a:gd name="connsiteX11" fmla="*/ 142288 w 362804"/>
              <a:gd name="connsiteY11" fmla="*/ 217040 h 28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2804" h="281532">
                <a:moveTo>
                  <a:pt x="142288" y="217040"/>
                </a:moveTo>
                <a:lnTo>
                  <a:pt x="323158" y="4251"/>
                </a:lnTo>
                <a:cubicBezTo>
                  <a:pt x="327475" y="-826"/>
                  <a:pt x="335088" y="-1443"/>
                  <a:pt x="340165" y="2872"/>
                </a:cubicBezTo>
                <a:lnTo>
                  <a:pt x="358553" y="18501"/>
                </a:lnTo>
                <a:cubicBezTo>
                  <a:pt x="363630" y="22816"/>
                  <a:pt x="364248" y="30431"/>
                  <a:pt x="359931" y="35508"/>
                </a:cubicBezTo>
                <a:lnTo>
                  <a:pt x="154423" y="277282"/>
                </a:lnTo>
                <a:cubicBezTo>
                  <a:pt x="149957" y="282538"/>
                  <a:pt x="141999" y="282984"/>
                  <a:pt x="136970" y="278262"/>
                </a:cubicBezTo>
                <a:lnTo>
                  <a:pt x="3804" y="153167"/>
                </a:lnTo>
                <a:cubicBezTo>
                  <a:pt x="-1052" y="148604"/>
                  <a:pt x="-1291" y="140969"/>
                  <a:pt x="3272" y="136111"/>
                </a:cubicBezTo>
                <a:lnTo>
                  <a:pt x="19793" y="118525"/>
                </a:lnTo>
                <a:cubicBezTo>
                  <a:pt x="24355" y="113667"/>
                  <a:pt x="31991" y="113429"/>
                  <a:pt x="36847" y="117992"/>
                </a:cubicBezTo>
                <a:lnTo>
                  <a:pt x="142288" y="217040"/>
                </a:lnTo>
                <a:close/>
              </a:path>
            </a:pathLst>
          </a:custGeom>
          <a:solidFill>
            <a:srgbClr val="7ED878"/>
          </a:solidFill>
          <a:ln w="23813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2" name="Grafik 19">
            <a:extLst>
              <a:ext uri="{FF2B5EF4-FFF2-40B4-BE49-F238E27FC236}">
                <a16:creationId xmlns:a16="http://schemas.microsoft.com/office/drawing/2014/main" id="{8F387C73-D0FE-9181-41C6-0758373540A7}"/>
              </a:ext>
            </a:extLst>
          </p:cNvPr>
          <p:cNvSpPr/>
          <p:nvPr/>
        </p:nvSpPr>
        <p:spPr>
          <a:xfrm>
            <a:off x="6221957" y="3768870"/>
            <a:ext cx="362804" cy="281532"/>
          </a:xfrm>
          <a:custGeom>
            <a:avLst/>
            <a:gdLst>
              <a:gd name="connsiteX0" fmla="*/ 142288 w 362804"/>
              <a:gd name="connsiteY0" fmla="*/ 217040 h 281532"/>
              <a:gd name="connsiteX1" fmla="*/ 323158 w 362804"/>
              <a:gd name="connsiteY1" fmla="*/ 4251 h 281532"/>
              <a:gd name="connsiteX2" fmla="*/ 340165 w 362804"/>
              <a:gd name="connsiteY2" fmla="*/ 2872 h 281532"/>
              <a:gd name="connsiteX3" fmla="*/ 358553 w 362804"/>
              <a:gd name="connsiteY3" fmla="*/ 18501 h 281532"/>
              <a:gd name="connsiteX4" fmla="*/ 359931 w 362804"/>
              <a:gd name="connsiteY4" fmla="*/ 35508 h 281532"/>
              <a:gd name="connsiteX5" fmla="*/ 154423 w 362804"/>
              <a:gd name="connsiteY5" fmla="*/ 277282 h 281532"/>
              <a:gd name="connsiteX6" fmla="*/ 136970 w 362804"/>
              <a:gd name="connsiteY6" fmla="*/ 278262 h 281532"/>
              <a:gd name="connsiteX7" fmla="*/ 3804 w 362804"/>
              <a:gd name="connsiteY7" fmla="*/ 153167 h 281532"/>
              <a:gd name="connsiteX8" fmla="*/ 3272 w 362804"/>
              <a:gd name="connsiteY8" fmla="*/ 136111 h 281532"/>
              <a:gd name="connsiteX9" fmla="*/ 19793 w 362804"/>
              <a:gd name="connsiteY9" fmla="*/ 118525 h 281532"/>
              <a:gd name="connsiteX10" fmla="*/ 36847 w 362804"/>
              <a:gd name="connsiteY10" fmla="*/ 117992 h 281532"/>
              <a:gd name="connsiteX11" fmla="*/ 142288 w 362804"/>
              <a:gd name="connsiteY11" fmla="*/ 217040 h 28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2804" h="281532">
                <a:moveTo>
                  <a:pt x="142288" y="217040"/>
                </a:moveTo>
                <a:lnTo>
                  <a:pt x="323158" y="4251"/>
                </a:lnTo>
                <a:cubicBezTo>
                  <a:pt x="327475" y="-826"/>
                  <a:pt x="335088" y="-1443"/>
                  <a:pt x="340165" y="2872"/>
                </a:cubicBezTo>
                <a:lnTo>
                  <a:pt x="358553" y="18501"/>
                </a:lnTo>
                <a:cubicBezTo>
                  <a:pt x="363630" y="22816"/>
                  <a:pt x="364248" y="30431"/>
                  <a:pt x="359931" y="35508"/>
                </a:cubicBezTo>
                <a:lnTo>
                  <a:pt x="154423" y="277282"/>
                </a:lnTo>
                <a:cubicBezTo>
                  <a:pt x="149957" y="282538"/>
                  <a:pt x="141999" y="282984"/>
                  <a:pt x="136970" y="278262"/>
                </a:cubicBezTo>
                <a:lnTo>
                  <a:pt x="3804" y="153167"/>
                </a:lnTo>
                <a:cubicBezTo>
                  <a:pt x="-1052" y="148604"/>
                  <a:pt x="-1291" y="140969"/>
                  <a:pt x="3272" y="136111"/>
                </a:cubicBezTo>
                <a:lnTo>
                  <a:pt x="19793" y="118525"/>
                </a:lnTo>
                <a:cubicBezTo>
                  <a:pt x="24355" y="113667"/>
                  <a:pt x="31991" y="113429"/>
                  <a:pt x="36847" y="117992"/>
                </a:cubicBezTo>
                <a:lnTo>
                  <a:pt x="142288" y="217040"/>
                </a:lnTo>
                <a:close/>
              </a:path>
            </a:pathLst>
          </a:custGeom>
          <a:solidFill>
            <a:srgbClr val="7ED878"/>
          </a:solidFill>
          <a:ln w="23813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1" name="Grafik 20">
            <a:extLst>
              <a:ext uri="{FF2B5EF4-FFF2-40B4-BE49-F238E27FC236}">
                <a16:creationId xmlns:a16="http://schemas.microsoft.com/office/drawing/2014/main" id="{A003572F-078F-CD84-4A87-15FAABF593EB}"/>
              </a:ext>
            </a:extLst>
          </p:cNvPr>
          <p:cNvSpPr/>
          <p:nvPr/>
        </p:nvSpPr>
        <p:spPr>
          <a:xfrm>
            <a:off x="6221957" y="4501955"/>
            <a:ext cx="362804" cy="281532"/>
          </a:xfrm>
          <a:custGeom>
            <a:avLst/>
            <a:gdLst>
              <a:gd name="connsiteX0" fmla="*/ 142288 w 362804"/>
              <a:gd name="connsiteY0" fmla="*/ 217040 h 281532"/>
              <a:gd name="connsiteX1" fmla="*/ 323158 w 362804"/>
              <a:gd name="connsiteY1" fmla="*/ 4251 h 281532"/>
              <a:gd name="connsiteX2" fmla="*/ 340165 w 362804"/>
              <a:gd name="connsiteY2" fmla="*/ 2872 h 281532"/>
              <a:gd name="connsiteX3" fmla="*/ 358553 w 362804"/>
              <a:gd name="connsiteY3" fmla="*/ 18501 h 281532"/>
              <a:gd name="connsiteX4" fmla="*/ 359931 w 362804"/>
              <a:gd name="connsiteY4" fmla="*/ 35508 h 281532"/>
              <a:gd name="connsiteX5" fmla="*/ 154423 w 362804"/>
              <a:gd name="connsiteY5" fmla="*/ 277282 h 281532"/>
              <a:gd name="connsiteX6" fmla="*/ 136970 w 362804"/>
              <a:gd name="connsiteY6" fmla="*/ 278262 h 281532"/>
              <a:gd name="connsiteX7" fmla="*/ 3804 w 362804"/>
              <a:gd name="connsiteY7" fmla="*/ 153167 h 281532"/>
              <a:gd name="connsiteX8" fmla="*/ 3272 w 362804"/>
              <a:gd name="connsiteY8" fmla="*/ 136111 h 281532"/>
              <a:gd name="connsiteX9" fmla="*/ 19793 w 362804"/>
              <a:gd name="connsiteY9" fmla="*/ 118525 h 281532"/>
              <a:gd name="connsiteX10" fmla="*/ 36847 w 362804"/>
              <a:gd name="connsiteY10" fmla="*/ 117992 h 281532"/>
              <a:gd name="connsiteX11" fmla="*/ 142288 w 362804"/>
              <a:gd name="connsiteY11" fmla="*/ 217040 h 28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2804" h="281532">
                <a:moveTo>
                  <a:pt x="142288" y="217040"/>
                </a:moveTo>
                <a:lnTo>
                  <a:pt x="323158" y="4251"/>
                </a:lnTo>
                <a:cubicBezTo>
                  <a:pt x="327475" y="-826"/>
                  <a:pt x="335088" y="-1443"/>
                  <a:pt x="340165" y="2872"/>
                </a:cubicBezTo>
                <a:lnTo>
                  <a:pt x="358553" y="18501"/>
                </a:lnTo>
                <a:cubicBezTo>
                  <a:pt x="363630" y="22816"/>
                  <a:pt x="364248" y="30431"/>
                  <a:pt x="359931" y="35508"/>
                </a:cubicBezTo>
                <a:lnTo>
                  <a:pt x="154423" y="277282"/>
                </a:lnTo>
                <a:cubicBezTo>
                  <a:pt x="149957" y="282538"/>
                  <a:pt x="141999" y="282984"/>
                  <a:pt x="136970" y="278262"/>
                </a:cubicBezTo>
                <a:lnTo>
                  <a:pt x="3804" y="153167"/>
                </a:lnTo>
                <a:cubicBezTo>
                  <a:pt x="-1052" y="148604"/>
                  <a:pt x="-1291" y="140969"/>
                  <a:pt x="3272" y="136111"/>
                </a:cubicBezTo>
                <a:lnTo>
                  <a:pt x="19793" y="118525"/>
                </a:lnTo>
                <a:cubicBezTo>
                  <a:pt x="24355" y="113667"/>
                  <a:pt x="31991" y="113429"/>
                  <a:pt x="36847" y="117992"/>
                </a:cubicBezTo>
                <a:lnTo>
                  <a:pt x="142288" y="217040"/>
                </a:lnTo>
                <a:close/>
              </a:path>
            </a:pathLst>
          </a:custGeom>
          <a:solidFill>
            <a:srgbClr val="7ED878"/>
          </a:solidFill>
          <a:ln w="23813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30" name="Grafik 21">
            <a:extLst>
              <a:ext uri="{FF2B5EF4-FFF2-40B4-BE49-F238E27FC236}">
                <a16:creationId xmlns:a16="http://schemas.microsoft.com/office/drawing/2014/main" id="{8F391A30-DA0F-9076-0DF4-1DF8239E8FB8}"/>
              </a:ext>
            </a:extLst>
          </p:cNvPr>
          <p:cNvSpPr/>
          <p:nvPr/>
        </p:nvSpPr>
        <p:spPr>
          <a:xfrm>
            <a:off x="6221957" y="5211810"/>
            <a:ext cx="362804" cy="281532"/>
          </a:xfrm>
          <a:custGeom>
            <a:avLst/>
            <a:gdLst>
              <a:gd name="connsiteX0" fmla="*/ 142288 w 362804"/>
              <a:gd name="connsiteY0" fmla="*/ 217040 h 281532"/>
              <a:gd name="connsiteX1" fmla="*/ 323158 w 362804"/>
              <a:gd name="connsiteY1" fmla="*/ 4251 h 281532"/>
              <a:gd name="connsiteX2" fmla="*/ 340165 w 362804"/>
              <a:gd name="connsiteY2" fmla="*/ 2872 h 281532"/>
              <a:gd name="connsiteX3" fmla="*/ 358553 w 362804"/>
              <a:gd name="connsiteY3" fmla="*/ 18501 h 281532"/>
              <a:gd name="connsiteX4" fmla="*/ 359931 w 362804"/>
              <a:gd name="connsiteY4" fmla="*/ 35508 h 281532"/>
              <a:gd name="connsiteX5" fmla="*/ 154423 w 362804"/>
              <a:gd name="connsiteY5" fmla="*/ 277282 h 281532"/>
              <a:gd name="connsiteX6" fmla="*/ 136970 w 362804"/>
              <a:gd name="connsiteY6" fmla="*/ 278262 h 281532"/>
              <a:gd name="connsiteX7" fmla="*/ 3804 w 362804"/>
              <a:gd name="connsiteY7" fmla="*/ 153167 h 281532"/>
              <a:gd name="connsiteX8" fmla="*/ 3272 w 362804"/>
              <a:gd name="connsiteY8" fmla="*/ 136111 h 281532"/>
              <a:gd name="connsiteX9" fmla="*/ 19793 w 362804"/>
              <a:gd name="connsiteY9" fmla="*/ 118525 h 281532"/>
              <a:gd name="connsiteX10" fmla="*/ 36847 w 362804"/>
              <a:gd name="connsiteY10" fmla="*/ 117992 h 281532"/>
              <a:gd name="connsiteX11" fmla="*/ 142288 w 362804"/>
              <a:gd name="connsiteY11" fmla="*/ 217040 h 28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2804" h="281532">
                <a:moveTo>
                  <a:pt x="142288" y="217040"/>
                </a:moveTo>
                <a:lnTo>
                  <a:pt x="323158" y="4251"/>
                </a:lnTo>
                <a:cubicBezTo>
                  <a:pt x="327475" y="-826"/>
                  <a:pt x="335088" y="-1443"/>
                  <a:pt x="340165" y="2872"/>
                </a:cubicBezTo>
                <a:lnTo>
                  <a:pt x="358553" y="18501"/>
                </a:lnTo>
                <a:cubicBezTo>
                  <a:pt x="363630" y="22816"/>
                  <a:pt x="364248" y="30431"/>
                  <a:pt x="359931" y="35508"/>
                </a:cubicBezTo>
                <a:lnTo>
                  <a:pt x="154423" y="277282"/>
                </a:lnTo>
                <a:cubicBezTo>
                  <a:pt x="149957" y="282538"/>
                  <a:pt x="141999" y="282984"/>
                  <a:pt x="136970" y="278262"/>
                </a:cubicBezTo>
                <a:lnTo>
                  <a:pt x="3804" y="153167"/>
                </a:lnTo>
                <a:cubicBezTo>
                  <a:pt x="-1052" y="148604"/>
                  <a:pt x="-1291" y="140969"/>
                  <a:pt x="3272" y="136111"/>
                </a:cubicBezTo>
                <a:lnTo>
                  <a:pt x="19793" y="118525"/>
                </a:lnTo>
                <a:cubicBezTo>
                  <a:pt x="24355" y="113667"/>
                  <a:pt x="31991" y="113429"/>
                  <a:pt x="36847" y="117992"/>
                </a:cubicBezTo>
                <a:lnTo>
                  <a:pt x="142288" y="217040"/>
                </a:lnTo>
                <a:close/>
              </a:path>
            </a:pathLst>
          </a:custGeom>
          <a:solidFill>
            <a:srgbClr val="7ED878"/>
          </a:solidFill>
          <a:ln w="23813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86AE1D7A-21A3-8212-E474-84606FF7CBE0}"/>
              </a:ext>
            </a:extLst>
          </p:cNvPr>
          <p:cNvSpPr/>
          <p:nvPr/>
        </p:nvSpPr>
        <p:spPr>
          <a:xfrm>
            <a:off x="5304577" y="1556687"/>
            <a:ext cx="1990168" cy="1128396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7ED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432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tx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Public Cloud</a:t>
            </a:r>
          </a:p>
        </p:txBody>
      </p:sp>
      <p:sp>
        <p:nvSpPr>
          <p:cNvPr id="24" name="Geschweifte Klammer rechts 23">
            <a:extLst>
              <a:ext uri="{FF2B5EF4-FFF2-40B4-BE49-F238E27FC236}">
                <a16:creationId xmlns:a16="http://schemas.microsoft.com/office/drawing/2014/main" id="{B28A7E90-3148-825A-A39D-0C4A012D7FDC}"/>
              </a:ext>
            </a:extLst>
          </p:cNvPr>
          <p:cNvSpPr/>
          <p:nvPr/>
        </p:nvSpPr>
        <p:spPr>
          <a:xfrm>
            <a:off x="7319233" y="2894020"/>
            <a:ext cx="309699" cy="2762841"/>
          </a:xfrm>
          <a:prstGeom prst="rightBrace">
            <a:avLst>
              <a:gd name="adj1" fmla="val 52398"/>
              <a:gd name="adj2" fmla="val 50000"/>
            </a:avLst>
          </a:prstGeom>
          <a:ln w="38100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000">
              <a:solidFill>
                <a:srgbClr val="7ED878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130D1E9-E4EC-B733-0066-478C683D2811}"/>
              </a:ext>
            </a:extLst>
          </p:cNvPr>
          <p:cNvSpPr txBox="1"/>
          <p:nvPr/>
        </p:nvSpPr>
        <p:spPr>
          <a:xfrm>
            <a:off x="7811782" y="2879404"/>
            <a:ext cx="359481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1200"/>
              </a:spcBef>
            </a:pPr>
            <a:r>
              <a:rPr lang="de-DE" sz="1600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Vorteilhaft für Unternehmen und Organisationen …</a:t>
            </a:r>
          </a:p>
          <a:p>
            <a:pPr algn="l">
              <a:spcBef>
                <a:spcPts val="12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… die schnell neue Ideen umsetzen möchten</a:t>
            </a:r>
          </a:p>
          <a:p>
            <a:pPr algn="l">
              <a:spcBef>
                <a:spcPts val="12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… welche gleichermaßen wie ihre Wettbewerber von IT-Innovationen profitieren möchten</a:t>
            </a:r>
          </a:p>
          <a:p>
            <a:pPr algn="l">
              <a:spcBef>
                <a:spcPts val="12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… die größere Investitionen erst tätigen möchten, wenn der Kundenbedarf dazu bekannt und konstant ist.</a:t>
            </a:r>
          </a:p>
        </p:txBody>
      </p:sp>
    </p:spTree>
    <p:extLst>
      <p:ext uri="{BB962C8B-B14F-4D97-AF65-F5344CB8AC3E}">
        <p14:creationId xmlns:p14="http://schemas.microsoft.com/office/powerpoint/2010/main" val="339189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23D9E-7E29-F550-231A-0EE79468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Mit welcher Cloud können Organisationen </a:t>
            </a:r>
            <a:br>
              <a:rPr lang="de-DE" dirty="0"/>
            </a:br>
            <a:r>
              <a:rPr lang="de-DE" dirty="0"/>
              <a:t>besser digitalisieren?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8D41F715-3A64-2321-4804-7266CC2827A6}"/>
              </a:ext>
            </a:extLst>
          </p:cNvPr>
          <p:cNvGrpSpPr/>
          <p:nvPr/>
        </p:nvGrpSpPr>
        <p:grpSpPr>
          <a:xfrm>
            <a:off x="1026873" y="1438026"/>
            <a:ext cx="10138253" cy="4467332"/>
            <a:chOff x="1026873" y="1266937"/>
            <a:chExt cx="10138253" cy="4467332"/>
          </a:xfrm>
        </p:grpSpPr>
        <p:sp>
          <p:nvSpPr>
            <p:cNvPr id="18" name="Pfeil: nach rechts 17">
              <a:extLst>
                <a:ext uri="{FF2B5EF4-FFF2-40B4-BE49-F238E27FC236}">
                  <a16:creationId xmlns:a16="http://schemas.microsoft.com/office/drawing/2014/main" id="{051C2C98-B132-5D0B-791D-EF7AC21C2E16}"/>
                </a:ext>
              </a:extLst>
            </p:cNvPr>
            <p:cNvSpPr/>
            <p:nvPr/>
          </p:nvSpPr>
          <p:spPr>
            <a:xfrm flipH="1">
              <a:off x="7949547" y="4080226"/>
              <a:ext cx="719540" cy="990600"/>
            </a:xfrm>
            <a:prstGeom prst="rightArrow">
              <a:avLst/>
            </a:prstGeom>
            <a:solidFill>
              <a:srgbClr val="7ED878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17" name="Pfeil: nach rechts 16">
              <a:extLst>
                <a:ext uri="{FF2B5EF4-FFF2-40B4-BE49-F238E27FC236}">
                  <a16:creationId xmlns:a16="http://schemas.microsoft.com/office/drawing/2014/main" id="{72D3DA9D-8D32-29F7-54B4-AE4A9B638475}"/>
                </a:ext>
              </a:extLst>
            </p:cNvPr>
            <p:cNvSpPr/>
            <p:nvPr/>
          </p:nvSpPr>
          <p:spPr>
            <a:xfrm>
              <a:off x="3543300" y="4080226"/>
              <a:ext cx="719540" cy="990600"/>
            </a:xfrm>
            <a:prstGeom prst="rightArrow">
              <a:avLst/>
            </a:prstGeom>
            <a:solidFill>
              <a:srgbClr val="B3E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C7F7ABB0-BAF7-2883-4C2C-6A517C2AA65B}"/>
                </a:ext>
              </a:extLst>
            </p:cNvPr>
            <p:cNvSpPr/>
            <p:nvPr/>
          </p:nvSpPr>
          <p:spPr>
            <a:xfrm>
              <a:off x="8433002" y="3472510"/>
              <a:ext cx="2732124" cy="1549074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7ED8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684000" bIns="54000" rtlCol="0" anchor="ctr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2400" b="1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Public Cloud</a:t>
              </a:r>
            </a:p>
          </p:txBody>
        </p:sp>
        <p:sp>
          <p:nvSpPr>
            <p:cNvPr id="5" name="Freihandform: Form 4">
              <a:extLst>
                <a:ext uri="{FF2B5EF4-FFF2-40B4-BE49-F238E27FC236}">
                  <a16:creationId xmlns:a16="http://schemas.microsoft.com/office/drawing/2014/main" id="{8A6F6EB9-24A8-ADF9-2279-4F4A8C815B6E}"/>
                </a:ext>
              </a:extLst>
            </p:cNvPr>
            <p:cNvSpPr/>
            <p:nvPr/>
          </p:nvSpPr>
          <p:spPr>
            <a:xfrm>
              <a:off x="1026873" y="3472510"/>
              <a:ext cx="2732124" cy="1549074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42D0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684000" bIns="54000" rtlCol="0" anchor="ctr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2400" b="1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Private Cloud</a:t>
              </a:r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5D87F3B-2DBF-80A4-0CCC-E3CD610078F1}"/>
                </a:ext>
              </a:extLst>
            </p:cNvPr>
            <p:cNvSpPr/>
            <p:nvPr/>
          </p:nvSpPr>
          <p:spPr>
            <a:xfrm>
              <a:off x="5277490" y="1266937"/>
              <a:ext cx="1833014" cy="1833015"/>
            </a:xfrm>
            <a:prstGeom prst="ellipse">
              <a:avLst/>
            </a:prstGeom>
            <a:gradFill>
              <a:gsLst>
                <a:gs pos="0">
                  <a:srgbClr val="7ED878"/>
                </a:gs>
                <a:gs pos="100000">
                  <a:srgbClr val="42D0C6"/>
                </a:gs>
              </a:gsLst>
              <a:lin ang="3600000" scaled="0"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88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?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8E1D542D-C6DA-5471-177A-6BAEFBCA9019}"/>
                </a:ext>
              </a:extLst>
            </p:cNvPr>
            <p:cNvSpPr/>
            <p:nvPr/>
          </p:nvSpPr>
          <p:spPr>
            <a:xfrm>
              <a:off x="4354594" y="2708110"/>
              <a:ext cx="3524219" cy="3026159"/>
            </a:xfrm>
            <a:prstGeom prst="rect">
              <a:avLst/>
            </a:prstGeom>
            <a:solidFill>
              <a:schemeClr val="bg1">
                <a:alpha val="73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tIns="144000" rtlCol="0" anchor="t"/>
            <a:lstStyle/>
            <a:p>
              <a:pPr algn="ctr"/>
              <a:r>
                <a:rPr lang="de-DE" b="1" dirty="0">
                  <a:latin typeface="Gilroy Bold" panose="00000800000000000000" pitchFamily="50" charset="0"/>
                  <a:cs typeface="Poppins" panose="00000500000000000000" pitchFamily="2" charset="0"/>
                </a:rPr>
                <a:t>Welcher Cloud-Typ</a:t>
              </a:r>
              <a:br>
                <a:rPr lang="de-DE" b="1" dirty="0"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b="1" dirty="0">
                  <a:latin typeface="Gilroy Bold" panose="00000800000000000000" pitchFamily="50" charset="0"/>
                  <a:cs typeface="Poppins" panose="00000500000000000000" pitchFamily="2" charset="0"/>
                </a:rPr>
                <a:t>digitalisiert erfolgreicher?</a:t>
              </a:r>
            </a:p>
          </p:txBody>
        </p: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A757EA0D-BCB2-4659-32AA-8CBB123A439C}"/>
                </a:ext>
              </a:extLst>
            </p:cNvPr>
            <p:cNvGrpSpPr/>
            <p:nvPr/>
          </p:nvGrpSpPr>
          <p:grpSpPr>
            <a:xfrm>
              <a:off x="4478281" y="3671692"/>
              <a:ext cx="3276847" cy="1964093"/>
              <a:chOff x="3369212" y="2107517"/>
              <a:chExt cx="2574387" cy="1531135"/>
            </a:xfrm>
          </p:grpSpPr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A3D89D55-C2BD-7BC0-20DB-8338B879FD93}"/>
                  </a:ext>
                </a:extLst>
              </p:cNvPr>
              <p:cNvSpPr/>
              <p:nvPr/>
            </p:nvSpPr>
            <p:spPr>
              <a:xfrm>
                <a:off x="3369212" y="2107517"/>
                <a:ext cx="2574387" cy="36136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de-DE" sz="16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Startups</a:t>
                </a:r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C20FE630-883D-C688-8FEC-D36C396DC623}"/>
                  </a:ext>
                </a:extLst>
              </p:cNvPr>
              <p:cNvSpPr/>
              <p:nvPr/>
            </p:nvSpPr>
            <p:spPr>
              <a:xfrm>
                <a:off x="3369212" y="2520756"/>
                <a:ext cx="2574387" cy="70514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t"/>
              <a:lstStyle/>
              <a:p>
                <a:pPr algn="ctr"/>
                <a:r>
                  <a:rPr lang="de-DE" sz="16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Großunternehmen</a:t>
                </a:r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43FA4D28-A945-96A2-ACC7-20C30970647A}"/>
                  </a:ext>
                </a:extLst>
              </p:cNvPr>
              <p:cNvSpPr/>
              <p:nvPr/>
            </p:nvSpPr>
            <p:spPr>
              <a:xfrm>
                <a:off x="3369212" y="3277289"/>
                <a:ext cx="2574387" cy="36136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de-DE" sz="16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Startups</a:t>
                </a:r>
              </a:p>
            </p:txBody>
          </p:sp>
        </p:grp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A0000D61-5992-1DC9-04BE-99C81E527546}"/>
                </a:ext>
              </a:extLst>
            </p:cNvPr>
            <p:cNvGrpSpPr/>
            <p:nvPr/>
          </p:nvGrpSpPr>
          <p:grpSpPr>
            <a:xfrm>
              <a:off x="4567810" y="4580259"/>
              <a:ext cx="3097786" cy="441325"/>
              <a:chOff x="3453617" y="3003969"/>
              <a:chExt cx="2186373" cy="377744"/>
            </a:xfrm>
            <a:solidFill>
              <a:schemeClr val="bg1"/>
            </a:solidFill>
          </p:grpSpPr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F9B11360-31C9-82FD-1E82-D04E23676EDF}"/>
                  </a:ext>
                </a:extLst>
              </p:cNvPr>
              <p:cNvSpPr/>
              <p:nvPr/>
            </p:nvSpPr>
            <p:spPr>
              <a:xfrm>
                <a:off x="3453617" y="3003969"/>
                <a:ext cx="1060807" cy="377744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Altgeschäfte</a:t>
                </a:r>
              </a:p>
            </p:txBody>
          </p:sp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844A4157-9E53-C062-FED4-021AC1D2125C}"/>
                  </a:ext>
                </a:extLst>
              </p:cNvPr>
              <p:cNvSpPr/>
              <p:nvPr/>
            </p:nvSpPr>
            <p:spPr>
              <a:xfrm>
                <a:off x="4579183" y="3003969"/>
                <a:ext cx="1060807" cy="377744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Neugeschäfte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4243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23D9E-7E29-F550-231A-0EE79468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Legende zu den folgenden Folien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C47D848B-5413-49D1-E975-CCBEC1387520}"/>
              </a:ext>
            </a:extLst>
          </p:cNvPr>
          <p:cNvGrpSpPr/>
          <p:nvPr/>
        </p:nvGrpSpPr>
        <p:grpSpPr>
          <a:xfrm>
            <a:off x="3245310" y="2418552"/>
            <a:ext cx="5701380" cy="2627980"/>
            <a:chOff x="1656080" y="1280160"/>
            <a:chExt cx="6502400" cy="2997200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90BCA0BC-6855-2CA2-54A1-C143596476CB}"/>
                </a:ext>
              </a:extLst>
            </p:cNvPr>
            <p:cNvSpPr/>
            <p:nvPr/>
          </p:nvSpPr>
          <p:spPr>
            <a:xfrm>
              <a:off x="1656080" y="1280160"/>
              <a:ext cx="6502400" cy="299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00">
                <a:latin typeface="Gilroy" panose="00000500000000000000" pitchFamily="50" charset="0"/>
              </a:endParaRPr>
            </a:p>
          </p:txBody>
        </p: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F2A70E89-3C52-542C-B8C9-56FBB988427F}"/>
                </a:ext>
              </a:extLst>
            </p:cNvPr>
            <p:cNvGrpSpPr/>
            <p:nvPr/>
          </p:nvGrpSpPr>
          <p:grpSpPr>
            <a:xfrm>
              <a:off x="2042058" y="1577681"/>
              <a:ext cx="5869061" cy="2644365"/>
              <a:chOff x="2542521" y="1690752"/>
              <a:chExt cx="2580846" cy="1162826"/>
            </a:xfrm>
          </p:grpSpPr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700C8B85-8E22-7FFB-047F-57597C39A39A}"/>
                  </a:ext>
                </a:extLst>
              </p:cNvPr>
              <p:cNvSpPr txBox="1"/>
              <p:nvPr/>
            </p:nvSpPr>
            <p:spPr>
              <a:xfrm>
                <a:off x="2946875" y="1690752"/>
                <a:ext cx="2176492" cy="270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Das Merkmal der Cloudvariante ist für diesen Unternehmenstyp </a:t>
                </a:r>
                <a:r>
                  <a:rPr lang="de-DE" sz="120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geschäftlich relevant</a:t>
                </a:r>
              </a:p>
            </p:txBody>
          </p:sp>
          <p:sp>
            <p:nvSpPr>
              <p:cNvPr id="8" name="Grafik 100">
                <a:extLst>
                  <a:ext uri="{FF2B5EF4-FFF2-40B4-BE49-F238E27FC236}">
                    <a16:creationId xmlns:a16="http://schemas.microsoft.com/office/drawing/2014/main" id="{93E4B89E-159C-199A-622C-6925A238B07B}"/>
                  </a:ext>
                </a:extLst>
              </p:cNvPr>
              <p:cNvSpPr/>
              <p:nvPr/>
            </p:nvSpPr>
            <p:spPr>
              <a:xfrm>
                <a:off x="2602200" y="1710292"/>
                <a:ext cx="198117" cy="188758"/>
              </a:xfrm>
              <a:custGeom>
                <a:avLst/>
                <a:gdLst>
                  <a:gd name="connsiteX0" fmla="*/ 301853 w 304792"/>
                  <a:gd name="connsiteY0" fmla="*/ 119751 h 290393"/>
                  <a:gd name="connsiteX1" fmla="*/ 233206 w 304792"/>
                  <a:gd name="connsiteY1" fmla="*/ 185568 h 290393"/>
                  <a:gd name="connsiteX2" fmla="*/ 250075 w 304792"/>
                  <a:gd name="connsiteY2" fmla="*/ 279171 h 290393"/>
                  <a:gd name="connsiteX3" fmla="*/ 246303 w 304792"/>
                  <a:gd name="connsiteY3" fmla="*/ 288553 h 290393"/>
                  <a:gd name="connsiteX4" fmla="*/ 236187 w 304792"/>
                  <a:gd name="connsiteY4" fmla="*/ 289239 h 290393"/>
                  <a:gd name="connsiteX5" fmla="*/ 152396 w 304792"/>
                  <a:gd name="connsiteY5" fmla="*/ 244300 h 290393"/>
                  <a:gd name="connsiteX6" fmla="*/ 68595 w 304792"/>
                  <a:gd name="connsiteY6" fmla="*/ 289248 h 290393"/>
                  <a:gd name="connsiteX7" fmla="*/ 58489 w 304792"/>
                  <a:gd name="connsiteY7" fmla="*/ 288572 h 290393"/>
                  <a:gd name="connsiteX8" fmla="*/ 54717 w 304792"/>
                  <a:gd name="connsiteY8" fmla="*/ 279190 h 290393"/>
                  <a:gd name="connsiteX9" fmla="*/ 71576 w 304792"/>
                  <a:gd name="connsiteY9" fmla="*/ 185597 h 290393"/>
                  <a:gd name="connsiteX10" fmla="*/ 2930 w 304792"/>
                  <a:gd name="connsiteY10" fmla="*/ 119770 h 290393"/>
                  <a:gd name="connsiteX11" fmla="*/ 463 w 304792"/>
                  <a:gd name="connsiteY11" fmla="*/ 109959 h 290393"/>
                  <a:gd name="connsiteX12" fmla="*/ 8226 w 304792"/>
                  <a:gd name="connsiteY12" fmla="*/ 103453 h 290393"/>
                  <a:gd name="connsiteX13" fmla="*/ 102447 w 304792"/>
                  <a:gd name="connsiteY13" fmla="*/ 90566 h 290393"/>
                  <a:gd name="connsiteX14" fmla="*/ 143824 w 304792"/>
                  <a:gd name="connsiteY14" fmla="*/ 4936 h 290393"/>
                  <a:gd name="connsiteX15" fmla="*/ 160969 w 304792"/>
                  <a:gd name="connsiteY15" fmla="*/ 4936 h 290393"/>
                  <a:gd name="connsiteX16" fmla="*/ 202355 w 304792"/>
                  <a:gd name="connsiteY16" fmla="*/ 90566 h 290393"/>
                  <a:gd name="connsiteX17" fmla="*/ 296576 w 304792"/>
                  <a:gd name="connsiteY17" fmla="*/ 103453 h 290393"/>
                  <a:gd name="connsiteX18" fmla="*/ 304339 w 304792"/>
                  <a:gd name="connsiteY18" fmla="*/ 109959 h 290393"/>
                  <a:gd name="connsiteX19" fmla="*/ 301853 w 304792"/>
                  <a:gd name="connsiteY19" fmla="*/ 119751 h 290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04792" h="290393">
                    <a:moveTo>
                      <a:pt x="301853" y="119751"/>
                    </a:moveTo>
                    <a:lnTo>
                      <a:pt x="233206" y="185568"/>
                    </a:lnTo>
                    <a:lnTo>
                      <a:pt x="250075" y="279171"/>
                    </a:lnTo>
                    <a:cubicBezTo>
                      <a:pt x="250713" y="282762"/>
                      <a:pt x="249256" y="286419"/>
                      <a:pt x="246303" y="288553"/>
                    </a:cubicBezTo>
                    <a:cubicBezTo>
                      <a:pt x="243255" y="290753"/>
                      <a:pt x="239350" y="290934"/>
                      <a:pt x="236187" y="289239"/>
                    </a:cubicBezTo>
                    <a:lnTo>
                      <a:pt x="152396" y="244300"/>
                    </a:lnTo>
                    <a:lnTo>
                      <a:pt x="68595" y="289248"/>
                    </a:lnTo>
                    <a:cubicBezTo>
                      <a:pt x="65376" y="291001"/>
                      <a:pt x="61470" y="290715"/>
                      <a:pt x="58489" y="288572"/>
                    </a:cubicBezTo>
                    <a:cubicBezTo>
                      <a:pt x="55527" y="286419"/>
                      <a:pt x="54069" y="282781"/>
                      <a:pt x="54717" y="279190"/>
                    </a:cubicBezTo>
                    <a:lnTo>
                      <a:pt x="71576" y="185597"/>
                    </a:lnTo>
                    <a:lnTo>
                      <a:pt x="2930" y="119770"/>
                    </a:lnTo>
                    <a:cubicBezTo>
                      <a:pt x="301" y="117236"/>
                      <a:pt x="-661" y="113426"/>
                      <a:pt x="463" y="109959"/>
                    </a:cubicBezTo>
                    <a:cubicBezTo>
                      <a:pt x="1596" y="106482"/>
                      <a:pt x="4616" y="103958"/>
                      <a:pt x="8226" y="103453"/>
                    </a:cubicBezTo>
                    <a:lnTo>
                      <a:pt x="102447" y="90566"/>
                    </a:lnTo>
                    <a:lnTo>
                      <a:pt x="143824" y="4936"/>
                    </a:lnTo>
                    <a:cubicBezTo>
                      <a:pt x="147005" y="-1645"/>
                      <a:pt x="157787" y="-1645"/>
                      <a:pt x="160969" y="4936"/>
                    </a:cubicBezTo>
                    <a:lnTo>
                      <a:pt x="202355" y="90566"/>
                    </a:lnTo>
                    <a:lnTo>
                      <a:pt x="296576" y="103453"/>
                    </a:lnTo>
                    <a:cubicBezTo>
                      <a:pt x="300205" y="103958"/>
                      <a:pt x="303205" y="106473"/>
                      <a:pt x="304339" y="109959"/>
                    </a:cubicBezTo>
                    <a:cubicBezTo>
                      <a:pt x="305444" y="113407"/>
                      <a:pt x="304501" y="117217"/>
                      <a:pt x="301853" y="1197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800">
                  <a:latin typeface="Gilroy" panose="00000500000000000000" pitchFamily="50" charset="0"/>
                </a:endParaRPr>
              </a:p>
            </p:txBody>
          </p:sp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DC0F0615-A0D5-B2C3-9DAC-5A7FD3DCA945}"/>
                  </a:ext>
                </a:extLst>
              </p:cNvPr>
              <p:cNvSpPr txBox="1"/>
              <p:nvPr/>
            </p:nvSpPr>
            <p:spPr>
              <a:xfrm>
                <a:off x="2946875" y="2475290"/>
                <a:ext cx="2176491" cy="378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Dieser Unternehmenstyp ist im Wesentlichen an der </a:t>
                </a:r>
                <a:r>
                  <a:rPr lang="de-DE" sz="120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Erfüllung gesetzlicher Anforderungen </a:t>
                </a:r>
                <a:r>
                  <a:rPr lang="de-DE" sz="12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interessiert</a:t>
                </a:r>
              </a:p>
            </p:txBody>
          </p:sp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35D59CD9-C137-A707-BF75-B1CE21E80244}"/>
                  </a:ext>
                </a:extLst>
              </p:cNvPr>
              <p:cNvSpPr txBox="1"/>
              <p:nvPr/>
            </p:nvSpPr>
            <p:spPr>
              <a:xfrm>
                <a:off x="2946876" y="2076832"/>
                <a:ext cx="2176491" cy="270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Das Merkmal der Cloudvariante ist für diesen Unternehmenstyp </a:t>
                </a:r>
                <a:r>
                  <a:rPr lang="de-DE" sz="1200" b="1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geschäftlich unrelevant</a:t>
                </a:r>
              </a:p>
            </p:txBody>
          </p:sp>
          <p:sp>
            <p:nvSpPr>
              <p:cNvPr id="11" name="Grafik 103">
                <a:extLst>
                  <a:ext uri="{FF2B5EF4-FFF2-40B4-BE49-F238E27FC236}">
                    <a16:creationId xmlns:a16="http://schemas.microsoft.com/office/drawing/2014/main" id="{E7A855CF-CF28-7CCD-67E2-0CE9047A0E60}"/>
                  </a:ext>
                </a:extLst>
              </p:cNvPr>
              <p:cNvSpPr/>
              <p:nvPr/>
            </p:nvSpPr>
            <p:spPr>
              <a:xfrm>
                <a:off x="2583161" y="2069456"/>
                <a:ext cx="253174" cy="253917"/>
              </a:xfrm>
              <a:custGeom>
                <a:avLst/>
                <a:gdLst>
                  <a:gd name="connsiteX0" fmla="*/ 322928 w 327150"/>
                  <a:gd name="connsiteY0" fmla="*/ 151264 h 328110"/>
                  <a:gd name="connsiteX1" fmla="*/ 316719 w 327150"/>
                  <a:gd name="connsiteY1" fmla="*/ 125184 h 328110"/>
                  <a:gd name="connsiteX2" fmla="*/ 306784 w 327150"/>
                  <a:gd name="connsiteY2" fmla="*/ 97862 h 328110"/>
                  <a:gd name="connsiteX3" fmla="*/ 288403 w 327150"/>
                  <a:gd name="connsiteY3" fmla="*/ 63834 h 328110"/>
                  <a:gd name="connsiteX4" fmla="*/ 238231 w 327150"/>
                  <a:gd name="connsiteY4" fmla="*/ 24838 h 328110"/>
                  <a:gd name="connsiteX5" fmla="*/ 170423 w 327150"/>
                  <a:gd name="connsiteY5" fmla="*/ 0 h 328110"/>
                  <a:gd name="connsiteX6" fmla="*/ 111060 w 327150"/>
                  <a:gd name="connsiteY6" fmla="*/ 14406 h 328110"/>
                  <a:gd name="connsiteX7" fmla="*/ 61632 w 327150"/>
                  <a:gd name="connsiteY7" fmla="*/ 44708 h 328110"/>
                  <a:gd name="connsiteX8" fmla="*/ 26859 w 327150"/>
                  <a:gd name="connsiteY8" fmla="*/ 84201 h 328110"/>
                  <a:gd name="connsiteX9" fmla="*/ 5001 w 327150"/>
                  <a:gd name="connsiteY9" fmla="*/ 129158 h 328110"/>
                  <a:gd name="connsiteX10" fmla="*/ 34 w 327150"/>
                  <a:gd name="connsiteY10" fmla="*/ 173866 h 328110"/>
                  <a:gd name="connsiteX11" fmla="*/ 5250 w 327150"/>
                  <a:gd name="connsiteY11" fmla="*/ 213607 h 328110"/>
                  <a:gd name="connsiteX12" fmla="*/ 20649 w 327150"/>
                  <a:gd name="connsiteY12" fmla="*/ 247139 h 328110"/>
                  <a:gd name="connsiteX13" fmla="*/ 40023 w 327150"/>
                  <a:gd name="connsiteY13" fmla="*/ 276448 h 328110"/>
                  <a:gd name="connsiteX14" fmla="*/ 69580 w 327150"/>
                  <a:gd name="connsiteY14" fmla="*/ 305756 h 328110"/>
                  <a:gd name="connsiteX15" fmla="*/ 150552 w 327150"/>
                  <a:gd name="connsiteY15" fmla="*/ 328111 h 328110"/>
                  <a:gd name="connsiteX16" fmla="*/ 202712 w 327150"/>
                  <a:gd name="connsiteY16" fmla="*/ 322150 h 328110"/>
                  <a:gd name="connsiteX17" fmla="*/ 245434 w 327150"/>
                  <a:gd name="connsiteY17" fmla="*/ 308240 h 328110"/>
                  <a:gd name="connsiteX18" fmla="*/ 277475 w 327150"/>
                  <a:gd name="connsiteY18" fmla="*/ 285389 h 328110"/>
                  <a:gd name="connsiteX19" fmla="*/ 297842 w 327150"/>
                  <a:gd name="connsiteY19" fmla="*/ 266016 h 328110"/>
                  <a:gd name="connsiteX20" fmla="*/ 315229 w 327150"/>
                  <a:gd name="connsiteY20" fmla="*/ 230994 h 328110"/>
                  <a:gd name="connsiteX21" fmla="*/ 327151 w 327150"/>
                  <a:gd name="connsiteY21" fmla="*/ 185043 h 328110"/>
                  <a:gd name="connsiteX22" fmla="*/ 322928 w 327150"/>
                  <a:gd name="connsiteY22" fmla="*/ 151264 h 328110"/>
                  <a:gd name="connsiteX23" fmla="*/ 143598 w 327150"/>
                  <a:gd name="connsiteY23" fmla="*/ 14654 h 328110"/>
                  <a:gd name="connsiteX24" fmla="*/ 157259 w 327150"/>
                  <a:gd name="connsiteY24" fmla="*/ 12667 h 328110"/>
                  <a:gd name="connsiteX25" fmla="*/ 170174 w 327150"/>
                  <a:gd name="connsiteY25" fmla="*/ 11426 h 328110"/>
                  <a:gd name="connsiteX26" fmla="*/ 186071 w 327150"/>
                  <a:gd name="connsiteY26" fmla="*/ 13413 h 328110"/>
                  <a:gd name="connsiteX27" fmla="*/ 208922 w 327150"/>
                  <a:gd name="connsiteY27" fmla="*/ 21361 h 328110"/>
                  <a:gd name="connsiteX28" fmla="*/ 249408 w 327150"/>
                  <a:gd name="connsiteY28" fmla="*/ 41728 h 328110"/>
                  <a:gd name="connsiteX29" fmla="*/ 292626 w 327150"/>
                  <a:gd name="connsiteY29" fmla="*/ 87430 h 328110"/>
                  <a:gd name="connsiteX30" fmla="*/ 307777 w 327150"/>
                  <a:gd name="connsiteY30" fmla="*/ 128413 h 328110"/>
                  <a:gd name="connsiteX31" fmla="*/ 317712 w 327150"/>
                  <a:gd name="connsiteY31" fmla="*/ 178586 h 328110"/>
                  <a:gd name="connsiteX32" fmla="*/ 308522 w 327150"/>
                  <a:gd name="connsiteY32" fmla="*/ 223294 h 328110"/>
                  <a:gd name="connsiteX33" fmla="*/ 293123 w 327150"/>
                  <a:gd name="connsiteY33" fmla="*/ 257074 h 328110"/>
                  <a:gd name="connsiteX34" fmla="*/ 269030 w 327150"/>
                  <a:gd name="connsiteY34" fmla="*/ 279676 h 328110"/>
                  <a:gd name="connsiteX35" fmla="*/ 236989 w 327150"/>
                  <a:gd name="connsiteY35" fmla="*/ 301286 h 328110"/>
                  <a:gd name="connsiteX36" fmla="*/ 197993 w 327150"/>
                  <a:gd name="connsiteY36" fmla="*/ 312959 h 328110"/>
                  <a:gd name="connsiteX37" fmla="*/ 165455 w 327150"/>
                  <a:gd name="connsiteY37" fmla="*/ 316934 h 328110"/>
                  <a:gd name="connsiteX38" fmla="*/ 148814 w 327150"/>
                  <a:gd name="connsiteY38" fmla="*/ 316934 h 328110"/>
                  <a:gd name="connsiteX39" fmla="*/ 95909 w 327150"/>
                  <a:gd name="connsiteY39" fmla="*/ 308489 h 328110"/>
                  <a:gd name="connsiteX40" fmla="*/ 64613 w 327150"/>
                  <a:gd name="connsiteY40" fmla="*/ 286631 h 328110"/>
                  <a:gd name="connsiteX41" fmla="*/ 33565 w 327150"/>
                  <a:gd name="connsiteY41" fmla="*/ 248132 h 328110"/>
                  <a:gd name="connsiteX42" fmla="*/ 15185 w 327150"/>
                  <a:gd name="connsiteY42" fmla="*/ 214352 h 328110"/>
                  <a:gd name="connsiteX43" fmla="*/ 7982 w 327150"/>
                  <a:gd name="connsiteY43" fmla="*/ 177840 h 328110"/>
                  <a:gd name="connsiteX44" fmla="*/ 12204 w 327150"/>
                  <a:gd name="connsiteY44" fmla="*/ 133877 h 328110"/>
                  <a:gd name="connsiteX45" fmla="*/ 33317 w 327150"/>
                  <a:gd name="connsiteY45" fmla="*/ 91156 h 328110"/>
                  <a:gd name="connsiteX46" fmla="*/ 72561 w 327150"/>
                  <a:gd name="connsiteY46" fmla="*/ 49428 h 328110"/>
                  <a:gd name="connsiteX47" fmla="*/ 107831 w 327150"/>
                  <a:gd name="connsiteY47" fmla="*/ 28315 h 328110"/>
                  <a:gd name="connsiteX48" fmla="*/ 143598 w 327150"/>
                  <a:gd name="connsiteY48" fmla="*/ 14654 h 328110"/>
                  <a:gd name="connsiteX49" fmla="*/ 240218 w 327150"/>
                  <a:gd name="connsiteY49" fmla="*/ 232981 h 328110"/>
                  <a:gd name="connsiteX50" fmla="*/ 238231 w 327150"/>
                  <a:gd name="connsiteY50" fmla="*/ 224536 h 328110"/>
                  <a:gd name="connsiteX51" fmla="*/ 221589 w 327150"/>
                  <a:gd name="connsiteY51" fmla="*/ 217085 h 328110"/>
                  <a:gd name="connsiteX52" fmla="*/ 200477 w 327150"/>
                  <a:gd name="connsiteY52" fmla="*/ 238197 h 328110"/>
                  <a:gd name="connsiteX53" fmla="*/ 202464 w 327150"/>
                  <a:gd name="connsiteY53" fmla="*/ 247387 h 328110"/>
                  <a:gd name="connsiteX54" fmla="*/ 219105 w 327150"/>
                  <a:gd name="connsiteY54" fmla="*/ 256329 h 328110"/>
                  <a:gd name="connsiteX55" fmla="*/ 236244 w 327150"/>
                  <a:gd name="connsiteY55" fmla="*/ 245648 h 328110"/>
                  <a:gd name="connsiteX56" fmla="*/ 240218 w 327150"/>
                  <a:gd name="connsiteY56" fmla="*/ 232981 h 328110"/>
                  <a:gd name="connsiteX57" fmla="*/ 212151 w 327150"/>
                  <a:gd name="connsiteY57" fmla="*/ 232981 h 328110"/>
                  <a:gd name="connsiteX58" fmla="*/ 222086 w 327150"/>
                  <a:gd name="connsiteY58" fmla="*/ 228758 h 328110"/>
                  <a:gd name="connsiteX59" fmla="*/ 230779 w 327150"/>
                  <a:gd name="connsiteY59" fmla="*/ 231491 h 328110"/>
                  <a:gd name="connsiteX60" fmla="*/ 231276 w 327150"/>
                  <a:gd name="connsiteY60" fmla="*/ 236955 h 328110"/>
                  <a:gd name="connsiteX61" fmla="*/ 228295 w 327150"/>
                  <a:gd name="connsiteY61" fmla="*/ 243165 h 328110"/>
                  <a:gd name="connsiteX62" fmla="*/ 221341 w 327150"/>
                  <a:gd name="connsiteY62" fmla="*/ 246642 h 328110"/>
                  <a:gd name="connsiteX63" fmla="*/ 213889 w 327150"/>
                  <a:gd name="connsiteY63" fmla="*/ 245152 h 328110"/>
                  <a:gd name="connsiteX64" fmla="*/ 210164 w 327150"/>
                  <a:gd name="connsiteY64" fmla="*/ 240681 h 328110"/>
                  <a:gd name="connsiteX65" fmla="*/ 212151 w 327150"/>
                  <a:gd name="connsiteY65" fmla="*/ 232981 h 328110"/>
                  <a:gd name="connsiteX66" fmla="*/ 144591 w 327150"/>
                  <a:gd name="connsiteY66" fmla="*/ 128413 h 328110"/>
                  <a:gd name="connsiteX67" fmla="*/ 139872 w 327150"/>
                  <a:gd name="connsiteY67" fmla="*/ 130897 h 328110"/>
                  <a:gd name="connsiteX68" fmla="*/ 122982 w 327150"/>
                  <a:gd name="connsiteY68" fmla="*/ 142074 h 328110"/>
                  <a:gd name="connsiteX69" fmla="*/ 108824 w 327150"/>
                  <a:gd name="connsiteY69" fmla="*/ 128164 h 328110"/>
                  <a:gd name="connsiteX70" fmla="*/ 105595 w 327150"/>
                  <a:gd name="connsiteY70" fmla="*/ 120465 h 328110"/>
                  <a:gd name="connsiteX71" fmla="*/ 107582 w 327150"/>
                  <a:gd name="connsiteY71" fmla="*/ 142819 h 328110"/>
                  <a:gd name="connsiteX72" fmla="*/ 123976 w 327150"/>
                  <a:gd name="connsiteY72" fmla="*/ 154741 h 328110"/>
                  <a:gd name="connsiteX73" fmla="*/ 144591 w 327150"/>
                  <a:gd name="connsiteY73" fmla="*/ 128413 h 328110"/>
                  <a:gd name="connsiteX74" fmla="*/ 191038 w 327150"/>
                  <a:gd name="connsiteY74" fmla="*/ 130400 h 328110"/>
                  <a:gd name="connsiteX75" fmla="*/ 187809 w 327150"/>
                  <a:gd name="connsiteY75" fmla="*/ 122700 h 328110"/>
                  <a:gd name="connsiteX76" fmla="*/ 189796 w 327150"/>
                  <a:gd name="connsiteY76" fmla="*/ 145054 h 328110"/>
                  <a:gd name="connsiteX77" fmla="*/ 206190 w 327150"/>
                  <a:gd name="connsiteY77" fmla="*/ 156976 h 328110"/>
                  <a:gd name="connsiteX78" fmla="*/ 226805 w 327150"/>
                  <a:gd name="connsiteY78" fmla="*/ 130648 h 328110"/>
                  <a:gd name="connsiteX79" fmla="*/ 222086 w 327150"/>
                  <a:gd name="connsiteY79" fmla="*/ 133132 h 328110"/>
                  <a:gd name="connsiteX80" fmla="*/ 205196 w 327150"/>
                  <a:gd name="connsiteY80" fmla="*/ 144309 h 328110"/>
                  <a:gd name="connsiteX81" fmla="*/ 191038 w 327150"/>
                  <a:gd name="connsiteY81" fmla="*/ 130400 h 32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327150" h="328110">
                    <a:moveTo>
                      <a:pt x="322928" y="151264"/>
                    </a:moveTo>
                    <a:cubicBezTo>
                      <a:pt x="320267" y="139055"/>
                      <a:pt x="318198" y="130362"/>
                      <a:pt x="316719" y="125184"/>
                    </a:cubicBezTo>
                    <a:cubicBezTo>
                      <a:pt x="315393" y="120013"/>
                      <a:pt x="312081" y="110906"/>
                      <a:pt x="306784" y="97862"/>
                    </a:cubicBezTo>
                    <a:cubicBezTo>
                      <a:pt x="301508" y="84792"/>
                      <a:pt x="295381" y="73449"/>
                      <a:pt x="288403" y="63834"/>
                    </a:cubicBezTo>
                    <a:cubicBezTo>
                      <a:pt x="281573" y="54409"/>
                      <a:pt x="264850" y="41411"/>
                      <a:pt x="238231" y="24838"/>
                    </a:cubicBezTo>
                    <a:cubicBezTo>
                      <a:pt x="211752" y="8270"/>
                      <a:pt x="189149" y="-9"/>
                      <a:pt x="170423" y="0"/>
                    </a:cubicBezTo>
                    <a:cubicBezTo>
                      <a:pt x="151711" y="0"/>
                      <a:pt x="131924" y="4802"/>
                      <a:pt x="111060" y="14406"/>
                    </a:cubicBezTo>
                    <a:cubicBezTo>
                      <a:pt x="90196" y="23845"/>
                      <a:pt x="73720" y="33945"/>
                      <a:pt x="61632" y="44708"/>
                    </a:cubicBezTo>
                    <a:cubicBezTo>
                      <a:pt x="49390" y="55318"/>
                      <a:pt x="37799" y="68482"/>
                      <a:pt x="26859" y="84201"/>
                    </a:cubicBezTo>
                    <a:cubicBezTo>
                      <a:pt x="16061" y="100063"/>
                      <a:pt x="8775" y="115048"/>
                      <a:pt x="5001" y="129158"/>
                    </a:cubicBezTo>
                    <a:cubicBezTo>
                      <a:pt x="1393" y="143433"/>
                      <a:pt x="-262" y="158336"/>
                      <a:pt x="34" y="173866"/>
                    </a:cubicBezTo>
                    <a:cubicBezTo>
                      <a:pt x="346" y="189591"/>
                      <a:pt x="2084" y="202837"/>
                      <a:pt x="5250" y="213607"/>
                    </a:cubicBezTo>
                    <a:cubicBezTo>
                      <a:pt x="8429" y="224366"/>
                      <a:pt x="13562" y="235543"/>
                      <a:pt x="20649" y="247139"/>
                    </a:cubicBezTo>
                    <a:cubicBezTo>
                      <a:pt x="27876" y="258892"/>
                      <a:pt x="34334" y="268662"/>
                      <a:pt x="40023" y="276448"/>
                    </a:cubicBezTo>
                    <a:cubicBezTo>
                      <a:pt x="45890" y="284416"/>
                      <a:pt x="55743" y="294185"/>
                      <a:pt x="69580" y="305756"/>
                    </a:cubicBezTo>
                    <a:cubicBezTo>
                      <a:pt x="83428" y="317473"/>
                      <a:pt x="110419" y="324924"/>
                      <a:pt x="150552" y="328111"/>
                    </a:cubicBezTo>
                    <a:cubicBezTo>
                      <a:pt x="167608" y="327614"/>
                      <a:pt x="184994" y="325627"/>
                      <a:pt x="202712" y="322150"/>
                    </a:cubicBezTo>
                    <a:cubicBezTo>
                      <a:pt x="219105" y="318507"/>
                      <a:pt x="233346" y="313870"/>
                      <a:pt x="245434" y="308240"/>
                    </a:cubicBezTo>
                    <a:cubicBezTo>
                      <a:pt x="256861" y="302756"/>
                      <a:pt x="267541" y="295139"/>
                      <a:pt x="277475" y="285389"/>
                    </a:cubicBezTo>
                    <a:cubicBezTo>
                      <a:pt x="287536" y="275667"/>
                      <a:pt x="294325" y="269209"/>
                      <a:pt x="297842" y="266016"/>
                    </a:cubicBezTo>
                    <a:cubicBezTo>
                      <a:pt x="301506" y="262994"/>
                      <a:pt x="307301" y="251320"/>
                      <a:pt x="315229" y="230994"/>
                    </a:cubicBezTo>
                    <a:cubicBezTo>
                      <a:pt x="323194" y="210648"/>
                      <a:pt x="327168" y="195331"/>
                      <a:pt x="327151" y="185043"/>
                    </a:cubicBezTo>
                    <a:cubicBezTo>
                      <a:pt x="327140" y="174916"/>
                      <a:pt x="325733" y="163656"/>
                      <a:pt x="322928" y="151264"/>
                    </a:cubicBezTo>
                    <a:moveTo>
                      <a:pt x="143598" y="14654"/>
                    </a:moveTo>
                    <a:cubicBezTo>
                      <a:pt x="149936" y="13875"/>
                      <a:pt x="154490" y="13213"/>
                      <a:pt x="157259" y="12667"/>
                    </a:cubicBezTo>
                    <a:cubicBezTo>
                      <a:pt x="160178" y="12267"/>
                      <a:pt x="164483" y="11853"/>
                      <a:pt x="170174" y="11426"/>
                    </a:cubicBezTo>
                    <a:lnTo>
                      <a:pt x="186071" y="13413"/>
                    </a:lnTo>
                    <a:cubicBezTo>
                      <a:pt x="188058" y="13578"/>
                      <a:pt x="195675" y="16228"/>
                      <a:pt x="208922" y="21361"/>
                    </a:cubicBezTo>
                    <a:cubicBezTo>
                      <a:pt x="225646" y="27819"/>
                      <a:pt x="239141" y="34608"/>
                      <a:pt x="249408" y="41728"/>
                    </a:cubicBezTo>
                    <a:cubicBezTo>
                      <a:pt x="266629" y="53485"/>
                      <a:pt x="281035" y="68718"/>
                      <a:pt x="292626" y="87430"/>
                    </a:cubicBezTo>
                    <a:cubicBezTo>
                      <a:pt x="296600" y="94053"/>
                      <a:pt x="301651" y="107714"/>
                      <a:pt x="307777" y="128413"/>
                    </a:cubicBezTo>
                    <a:cubicBezTo>
                      <a:pt x="314400" y="150932"/>
                      <a:pt x="317712" y="167657"/>
                      <a:pt x="317712" y="178586"/>
                    </a:cubicBezTo>
                    <a:cubicBezTo>
                      <a:pt x="317719" y="191322"/>
                      <a:pt x="314655" y="206224"/>
                      <a:pt x="308522" y="223294"/>
                    </a:cubicBezTo>
                    <a:cubicBezTo>
                      <a:pt x="302375" y="240560"/>
                      <a:pt x="297242" y="251820"/>
                      <a:pt x="293123" y="257074"/>
                    </a:cubicBezTo>
                    <a:cubicBezTo>
                      <a:pt x="289168" y="262493"/>
                      <a:pt x="281137" y="270027"/>
                      <a:pt x="269030" y="279676"/>
                    </a:cubicBezTo>
                    <a:cubicBezTo>
                      <a:pt x="257101" y="289460"/>
                      <a:pt x="246420" y="296663"/>
                      <a:pt x="236989" y="301286"/>
                    </a:cubicBezTo>
                    <a:cubicBezTo>
                      <a:pt x="227385" y="305922"/>
                      <a:pt x="214386" y="309813"/>
                      <a:pt x="197993" y="312959"/>
                    </a:cubicBezTo>
                    <a:cubicBezTo>
                      <a:pt x="181434" y="315940"/>
                      <a:pt x="170588" y="317265"/>
                      <a:pt x="165455" y="316934"/>
                    </a:cubicBezTo>
                    <a:lnTo>
                      <a:pt x="148814" y="316934"/>
                    </a:lnTo>
                    <a:cubicBezTo>
                      <a:pt x="122817" y="315112"/>
                      <a:pt x="105182" y="312297"/>
                      <a:pt x="95909" y="308489"/>
                    </a:cubicBezTo>
                    <a:cubicBezTo>
                      <a:pt x="86636" y="304680"/>
                      <a:pt x="76204" y="297394"/>
                      <a:pt x="64613" y="286631"/>
                    </a:cubicBezTo>
                    <a:cubicBezTo>
                      <a:pt x="53022" y="275868"/>
                      <a:pt x="42672" y="263035"/>
                      <a:pt x="33565" y="248132"/>
                    </a:cubicBezTo>
                    <a:cubicBezTo>
                      <a:pt x="24292" y="233064"/>
                      <a:pt x="18165" y="221804"/>
                      <a:pt x="15185" y="214352"/>
                    </a:cubicBezTo>
                    <a:cubicBezTo>
                      <a:pt x="11206" y="204426"/>
                      <a:pt x="8805" y="192255"/>
                      <a:pt x="7982" y="177840"/>
                    </a:cubicBezTo>
                    <a:cubicBezTo>
                      <a:pt x="7166" y="163409"/>
                      <a:pt x="8574" y="148755"/>
                      <a:pt x="12204" y="133877"/>
                    </a:cubicBezTo>
                    <a:cubicBezTo>
                      <a:pt x="15834" y="119165"/>
                      <a:pt x="22872" y="104924"/>
                      <a:pt x="33317" y="91156"/>
                    </a:cubicBezTo>
                    <a:cubicBezTo>
                      <a:pt x="43753" y="77403"/>
                      <a:pt x="56834" y="63494"/>
                      <a:pt x="72561" y="49428"/>
                    </a:cubicBezTo>
                    <a:cubicBezTo>
                      <a:pt x="78687" y="43796"/>
                      <a:pt x="90444" y="36758"/>
                      <a:pt x="107831" y="28315"/>
                    </a:cubicBezTo>
                    <a:cubicBezTo>
                      <a:pt x="125367" y="20023"/>
                      <a:pt x="137290" y="15470"/>
                      <a:pt x="143598" y="14654"/>
                    </a:cubicBezTo>
                    <a:moveTo>
                      <a:pt x="240218" y="232981"/>
                    </a:moveTo>
                    <a:cubicBezTo>
                      <a:pt x="240218" y="229669"/>
                      <a:pt x="239555" y="226854"/>
                      <a:pt x="238231" y="224536"/>
                    </a:cubicBezTo>
                    <a:cubicBezTo>
                      <a:pt x="235250" y="219568"/>
                      <a:pt x="229703" y="217085"/>
                      <a:pt x="221589" y="217085"/>
                    </a:cubicBezTo>
                    <a:cubicBezTo>
                      <a:pt x="207514" y="217085"/>
                      <a:pt x="200477" y="224122"/>
                      <a:pt x="200477" y="238197"/>
                    </a:cubicBezTo>
                    <a:cubicBezTo>
                      <a:pt x="200477" y="238362"/>
                      <a:pt x="201139" y="241426"/>
                      <a:pt x="202464" y="247387"/>
                    </a:cubicBezTo>
                    <a:cubicBezTo>
                      <a:pt x="205444" y="253348"/>
                      <a:pt x="210992" y="256329"/>
                      <a:pt x="219105" y="256329"/>
                    </a:cubicBezTo>
                    <a:cubicBezTo>
                      <a:pt x="226391" y="256329"/>
                      <a:pt x="232104" y="252768"/>
                      <a:pt x="236244" y="245648"/>
                    </a:cubicBezTo>
                    <a:cubicBezTo>
                      <a:pt x="238893" y="240846"/>
                      <a:pt x="240218" y="236624"/>
                      <a:pt x="240218" y="232981"/>
                    </a:cubicBezTo>
                    <a:moveTo>
                      <a:pt x="212151" y="232981"/>
                    </a:moveTo>
                    <a:cubicBezTo>
                      <a:pt x="213545" y="229975"/>
                      <a:pt x="216856" y="228567"/>
                      <a:pt x="222086" y="228758"/>
                    </a:cubicBezTo>
                    <a:cubicBezTo>
                      <a:pt x="227450" y="228920"/>
                      <a:pt x="230348" y="229831"/>
                      <a:pt x="230779" y="231491"/>
                    </a:cubicBezTo>
                    <a:cubicBezTo>
                      <a:pt x="231214" y="233289"/>
                      <a:pt x="231379" y="235110"/>
                      <a:pt x="231276" y="236955"/>
                    </a:cubicBezTo>
                    <a:cubicBezTo>
                      <a:pt x="231350" y="238993"/>
                      <a:pt x="230357" y="241062"/>
                      <a:pt x="228295" y="243165"/>
                    </a:cubicBezTo>
                    <a:cubicBezTo>
                      <a:pt x="226372" y="245403"/>
                      <a:pt x="224054" y="246562"/>
                      <a:pt x="221341" y="246642"/>
                    </a:cubicBezTo>
                    <a:cubicBezTo>
                      <a:pt x="218669" y="246872"/>
                      <a:pt x="216185" y="246376"/>
                      <a:pt x="213889" y="245152"/>
                    </a:cubicBezTo>
                    <a:cubicBezTo>
                      <a:pt x="211577" y="244139"/>
                      <a:pt x="210335" y="242648"/>
                      <a:pt x="210164" y="240681"/>
                    </a:cubicBezTo>
                    <a:cubicBezTo>
                      <a:pt x="210129" y="238713"/>
                      <a:pt x="210791" y="236146"/>
                      <a:pt x="212151" y="232981"/>
                    </a:cubicBezTo>
                    <a:moveTo>
                      <a:pt x="144591" y="128413"/>
                    </a:moveTo>
                    <a:cubicBezTo>
                      <a:pt x="144922" y="125101"/>
                      <a:pt x="143349" y="125929"/>
                      <a:pt x="139872" y="130897"/>
                    </a:cubicBezTo>
                    <a:cubicBezTo>
                      <a:pt x="134076" y="138845"/>
                      <a:pt x="128446" y="142570"/>
                      <a:pt x="122982" y="142074"/>
                    </a:cubicBezTo>
                    <a:cubicBezTo>
                      <a:pt x="117186" y="141411"/>
                      <a:pt x="112467" y="136775"/>
                      <a:pt x="108824" y="128164"/>
                    </a:cubicBezTo>
                    <a:lnTo>
                      <a:pt x="105595" y="120465"/>
                    </a:lnTo>
                    <a:cubicBezTo>
                      <a:pt x="104933" y="127419"/>
                      <a:pt x="105595" y="134871"/>
                      <a:pt x="107582" y="142819"/>
                    </a:cubicBezTo>
                    <a:cubicBezTo>
                      <a:pt x="110894" y="150767"/>
                      <a:pt x="116359" y="154741"/>
                      <a:pt x="123976" y="154741"/>
                    </a:cubicBezTo>
                    <a:cubicBezTo>
                      <a:pt x="135070" y="154741"/>
                      <a:pt x="141942" y="145965"/>
                      <a:pt x="144591" y="128413"/>
                    </a:cubicBezTo>
                    <a:moveTo>
                      <a:pt x="191038" y="130400"/>
                    </a:moveTo>
                    <a:lnTo>
                      <a:pt x="187809" y="122700"/>
                    </a:lnTo>
                    <a:cubicBezTo>
                      <a:pt x="187147" y="129655"/>
                      <a:pt x="187809" y="137106"/>
                      <a:pt x="189796" y="145054"/>
                    </a:cubicBezTo>
                    <a:cubicBezTo>
                      <a:pt x="193108" y="153002"/>
                      <a:pt x="198573" y="156976"/>
                      <a:pt x="206190" y="156976"/>
                    </a:cubicBezTo>
                    <a:cubicBezTo>
                      <a:pt x="217284" y="156976"/>
                      <a:pt x="224156" y="148200"/>
                      <a:pt x="226805" y="130648"/>
                    </a:cubicBezTo>
                    <a:cubicBezTo>
                      <a:pt x="227136" y="127336"/>
                      <a:pt x="225563" y="128164"/>
                      <a:pt x="222086" y="133132"/>
                    </a:cubicBezTo>
                    <a:cubicBezTo>
                      <a:pt x="216290" y="141080"/>
                      <a:pt x="210660" y="144806"/>
                      <a:pt x="205196" y="144309"/>
                    </a:cubicBezTo>
                    <a:cubicBezTo>
                      <a:pt x="199400" y="143647"/>
                      <a:pt x="194681" y="139010"/>
                      <a:pt x="191038" y="130400"/>
                    </a:cubicBezTo>
                    <a:close/>
                  </a:path>
                </a:pathLst>
              </a:custGeom>
              <a:solidFill>
                <a:schemeClr val="tx1"/>
              </a:solidFill>
              <a:ln w="4953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2800">
                  <a:latin typeface="Gilroy" panose="00000500000000000000" pitchFamily="50" charset="0"/>
                </a:endParaRPr>
              </a:p>
            </p:txBody>
          </p:sp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FD5C74EA-837C-6C85-D3F2-CE4F089C1C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2542521" y="2404112"/>
                <a:ext cx="352585" cy="35258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559191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23D9E-7E29-F550-231A-0EE79468E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Startups nutzen von vorneherein die Public Cloud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DA90CA9-571C-F610-5875-1654EB62C6BC}"/>
              </a:ext>
            </a:extLst>
          </p:cNvPr>
          <p:cNvSpPr/>
          <p:nvPr/>
        </p:nvSpPr>
        <p:spPr>
          <a:xfrm>
            <a:off x="7383343" y="1499704"/>
            <a:ext cx="1613869" cy="44170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44000" rIns="72000" rtlCol="0" anchor="t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Startup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3876A5C-FD98-1096-13D0-1696A5BD9B1A}"/>
              </a:ext>
            </a:extLst>
          </p:cNvPr>
          <p:cNvSpPr/>
          <p:nvPr/>
        </p:nvSpPr>
        <p:spPr>
          <a:xfrm>
            <a:off x="2942950" y="2145320"/>
            <a:ext cx="6117550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Kostenvorteil bei konstant hoher Nutzung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42D854E-008F-2535-3547-B0645670E9D7}"/>
              </a:ext>
            </a:extLst>
          </p:cNvPr>
          <p:cNvSpPr/>
          <p:nvPr/>
        </p:nvSpPr>
        <p:spPr>
          <a:xfrm>
            <a:off x="2942950" y="2613909"/>
            <a:ext cx="6117550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Kontrolle über Wartung und Betrieb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1E44A6A-037B-050A-63F9-32CF22496B64}"/>
              </a:ext>
            </a:extLst>
          </p:cNvPr>
          <p:cNvSpPr/>
          <p:nvPr/>
        </p:nvSpPr>
        <p:spPr>
          <a:xfrm>
            <a:off x="2942950" y="3082497"/>
            <a:ext cx="6117550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Tuning jeder IT-Komponente möglich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A6878A3-CEC5-C1D6-BC1A-FBC3C8537AA9}"/>
              </a:ext>
            </a:extLst>
          </p:cNvPr>
          <p:cNvSpPr/>
          <p:nvPr/>
        </p:nvSpPr>
        <p:spPr>
          <a:xfrm>
            <a:off x="2942950" y="3551086"/>
            <a:ext cx="6117550" cy="405168"/>
          </a:xfrm>
          <a:prstGeom prst="rect">
            <a:avLst/>
          </a:prstGeom>
          <a:solidFill>
            <a:srgbClr val="B3ECE8">
              <a:alpha val="50000"/>
            </a:srgbClr>
          </a:solidFill>
          <a:ln>
            <a:solidFill>
              <a:srgbClr val="B3E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Kein Datenabfluss an Cloud-Betreiber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E035037-55A0-8565-040B-C2F7D383E4F0}"/>
              </a:ext>
            </a:extLst>
          </p:cNvPr>
          <p:cNvSpPr/>
          <p:nvPr/>
        </p:nvSpPr>
        <p:spPr>
          <a:xfrm>
            <a:off x="2942950" y="4019675"/>
            <a:ext cx="6117550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Portfolio-Breite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6148265-8E50-42C1-BCCB-1297561F5FC9}"/>
              </a:ext>
            </a:extLst>
          </p:cNvPr>
          <p:cNvSpPr/>
          <p:nvPr/>
        </p:nvSpPr>
        <p:spPr>
          <a:xfrm>
            <a:off x="2942950" y="4488263"/>
            <a:ext cx="6117550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Globale Skalierbarkeit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E269645-6473-11AF-5456-4D8ADEDB0AE8}"/>
              </a:ext>
            </a:extLst>
          </p:cNvPr>
          <p:cNvSpPr/>
          <p:nvPr/>
        </p:nvSpPr>
        <p:spPr>
          <a:xfrm>
            <a:off x="2942950" y="4956853"/>
            <a:ext cx="6117550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Sehr kleine Abrechnungseinheiten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1013A17-C824-2F4C-5A1F-D8139E9A914C}"/>
              </a:ext>
            </a:extLst>
          </p:cNvPr>
          <p:cNvSpPr/>
          <p:nvPr/>
        </p:nvSpPr>
        <p:spPr>
          <a:xfrm>
            <a:off x="2942950" y="5425441"/>
            <a:ext cx="6117550" cy="405168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tlCol="0" anchor="ctr"/>
          <a:lstStyle/>
          <a:p>
            <a:r>
              <a:rPr lang="de-DE" sz="12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Kosten abhängig vom Nutzen</a:t>
            </a:r>
          </a:p>
        </p:txBody>
      </p:sp>
      <p:sp>
        <p:nvSpPr>
          <p:cNvPr id="15" name="Grafik 100">
            <a:extLst>
              <a:ext uri="{FF2B5EF4-FFF2-40B4-BE49-F238E27FC236}">
                <a16:creationId xmlns:a16="http://schemas.microsoft.com/office/drawing/2014/main" id="{00FD130E-C1C3-5DE2-96C0-D3EE35480CB4}"/>
              </a:ext>
            </a:extLst>
          </p:cNvPr>
          <p:cNvSpPr/>
          <p:nvPr/>
        </p:nvSpPr>
        <p:spPr>
          <a:xfrm>
            <a:off x="7871509" y="4037080"/>
            <a:ext cx="372460" cy="354864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16" name="Grafik 103">
            <a:extLst>
              <a:ext uri="{FF2B5EF4-FFF2-40B4-BE49-F238E27FC236}">
                <a16:creationId xmlns:a16="http://schemas.microsoft.com/office/drawing/2014/main" id="{B734A1D9-437E-47C2-4158-78E153215FE6}"/>
              </a:ext>
            </a:extLst>
          </p:cNvPr>
          <p:cNvSpPr/>
          <p:nvPr/>
        </p:nvSpPr>
        <p:spPr>
          <a:xfrm>
            <a:off x="8024686" y="2150005"/>
            <a:ext cx="399781" cy="400954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42D0C6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17" name="Grafik 103">
            <a:extLst>
              <a:ext uri="{FF2B5EF4-FFF2-40B4-BE49-F238E27FC236}">
                <a16:creationId xmlns:a16="http://schemas.microsoft.com/office/drawing/2014/main" id="{5EF00E4C-72E0-D3FE-514D-A66AE0B0EAC8}"/>
              </a:ext>
            </a:extLst>
          </p:cNvPr>
          <p:cNvSpPr/>
          <p:nvPr/>
        </p:nvSpPr>
        <p:spPr>
          <a:xfrm>
            <a:off x="8024686" y="2613437"/>
            <a:ext cx="399781" cy="400954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42D0C6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18" name="Grafik 103">
            <a:extLst>
              <a:ext uri="{FF2B5EF4-FFF2-40B4-BE49-F238E27FC236}">
                <a16:creationId xmlns:a16="http://schemas.microsoft.com/office/drawing/2014/main" id="{7FD25931-8D3E-89C9-7E6C-9A5465D068A8}"/>
              </a:ext>
            </a:extLst>
          </p:cNvPr>
          <p:cNvSpPr/>
          <p:nvPr/>
        </p:nvSpPr>
        <p:spPr>
          <a:xfrm>
            <a:off x="8024686" y="3081525"/>
            <a:ext cx="399781" cy="400954"/>
          </a:xfrm>
          <a:custGeom>
            <a:avLst/>
            <a:gdLst>
              <a:gd name="connsiteX0" fmla="*/ 322928 w 327150"/>
              <a:gd name="connsiteY0" fmla="*/ 151264 h 328110"/>
              <a:gd name="connsiteX1" fmla="*/ 316719 w 327150"/>
              <a:gd name="connsiteY1" fmla="*/ 125184 h 328110"/>
              <a:gd name="connsiteX2" fmla="*/ 306784 w 327150"/>
              <a:gd name="connsiteY2" fmla="*/ 97862 h 328110"/>
              <a:gd name="connsiteX3" fmla="*/ 288403 w 327150"/>
              <a:gd name="connsiteY3" fmla="*/ 63834 h 328110"/>
              <a:gd name="connsiteX4" fmla="*/ 238231 w 327150"/>
              <a:gd name="connsiteY4" fmla="*/ 24838 h 328110"/>
              <a:gd name="connsiteX5" fmla="*/ 170423 w 327150"/>
              <a:gd name="connsiteY5" fmla="*/ 0 h 328110"/>
              <a:gd name="connsiteX6" fmla="*/ 111060 w 327150"/>
              <a:gd name="connsiteY6" fmla="*/ 14406 h 328110"/>
              <a:gd name="connsiteX7" fmla="*/ 61632 w 327150"/>
              <a:gd name="connsiteY7" fmla="*/ 44708 h 328110"/>
              <a:gd name="connsiteX8" fmla="*/ 26859 w 327150"/>
              <a:gd name="connsiteY8" fmla="*/ 84201 h 328110"/>
              <a:gd name="connsiteX9" fmla="*/ 5001 w 327150"/>
              <a:gd name="connsiteY9" fmla="*/ 129158 h 328110"/>
              <a:gd name="connsiteX10" fmla="*/ 34 w 327150"/>
              <a:gd name="connsiteY10" fmla="*/ 173866 h 328110"/>
              <a:gd name="connsiteX11" fmla="*/ 5250 w 327150"/>
              <a:gd name="connsiteY11" fmla="*/ 213607 h 328110"/>
              <a:gd name="connsiteX12" fmla="*/ 20649 w 327150"/>
              <a:gd name="connsiteY12" fmla="*/ 247139 h 328110"/>
              <a:gd name="connsiteX13" fmla="*/ 40023 w 327150"/>
              <a:gd name="connsiteY13" fmla="*/ 276448 h 328110"/>
              <a:gd name="connsiteX14" fmla="*/ 69580 w 327150"/>
              <a:gd name="connsiteY14" fmla="*/ 305756 h 328110"/>
              <a:gd name="connsiteX15" fmla="*/ 150552 w 327150"/>
              <a:gd name="connsiteY15" fmla="*/ 328111 h 328110"/>
              <a:gd name="connsiteX16" fmla="*/ 202712 w 327150"/>
              <a:gd name="connsiteY16" fmla="*/ 322150 h 328110"/>
              <a:gd name="connsiteX17" fmla="*/ 245434 w 327150"/>
              <a:gd name="connsiteY17" fmla="*/ 308240 h 328110"/>
              <a:gd name="connsiteX18" fmla="*/ 277475 w 327150"/>
              <a:gd name="connsiteY18" fmla="*/ 285389 h 328110"/>
              <a:gd name="connsiteX19" fmla="*/ 297842 w 327150"/>
              <a:gd name="connsiteY19" fmla="*/ 266016 h 328110"/>
              <a:gd name="connsiteX20" fmla="*/ 315229 w 327150"/>
              <a:gd name="connsiteY20" fmla="*/ 230994 h 328110"/>
              <a:gd name="connsiteX21" fmla="*/ 327151 w 327150"/>
              <a:gd name="connsiteY21" fmla="*/ 185043 h 328110"/>
              <a:gd name="connsiteX22" fmla="*/ 322928 w 327150"/>
              <a:gd name="connsiteY22" fmla="*/ 151264 h 328110"/>
              <a:gd name="connsiteX23" fmla="*/ 143598 w 327150"/>
              <a:gd name="connsiteY23" fmla="*/ 14654 h 328110"/>
              <a:gd name="connsiteX24" fmla="*/ 157259 w 327150"/>
              <a:gd name="connsiteY24" fmla="*/ 12667 h 328110"/>
              <a:gd name="connsiteX25" fmla="*/ 170174 w 327150"/>
              <a:gd name="connsiteY25" fmla="*/ 11426 h 328110"/>
              <a:gd name="connsiteX26" fmla="*/ 186071 w 327150"/>
              <a:gd name="connsiteY26" fmla="*/ 13413 h 328110"/>
              <a:gd name="connsiteX27" fmla="*/ 208922 w 327150"/>
              <a:gd name="connsiteY27" fmla="*/ 21361 h 328110"/>
              <a:gd name="connsiteX28" fmla="*/ 249408 w 327150"/>
              <a:gd name="connsiteY28" fmla="*/ 41728 h 328110"/>
              <a:gd name="connsiteX29" fmla="*/ 292626 w 327150"/>
              <a:gd name="connsiteY29" fmla="*/ 87430 h 328110"/>
              <a:gd name="connsiteX30" fmla="*/ 307777 w 327150"/>
              <a:gd name="connsiteY30" fmla="*/ 128413 h 328110"/>
              <a:gd name="connsiteX31" fmla="*/ 317712 w 327150"/>
              <a:gd name="connsiteY31" fmla="*/ 178586 h 328110"/>
              <a:gd name="connsiteX32" fmla="*/ 308522 w 327150"/>
              <a:gd name="connsiteY32" fmla="*/ 223294 h 328110"/>
              <a:gd name="connsiteX33" fmla="*/ 293123 w 327150"/>
              <a:gd name="connsiteY33" fmla="*/ 257074 h 328110"/>
              <a:gd name="connsiteX34" fmla="*/ 269030 w 327150"/>
              <a:gd name="connsiteY34" fmla="*/ 279676 h 328110"/>
              <a:gd name="connsiteX35" fmla="*/ 236989 w 327150"/>
              <a:gd name="connsiteY35" fmla="*/ 301286 h 328110"/>
              <a:gd name="connsiteX36" fmla="*/ 197993 w 327150"/>
              <a:gd name="connsiteY36" fmla="*/ 312959 h 328110"/>
              <a:gd name="connsiteX37" fmla="*/ 165455 w 327150"/>
              <a:gd name="connsiteY37" fmla="*/ 316934 h 328110"/>
              <a:gd name="connsiteX38" fmla="*/ 148814 w 327150"/>
              <a:gd name="connsiteY38" fmla="*/ 316934 h 328110"/>
              <a:gd name="connsiteX39" fmla="*/ 95909 w 327150"/>
              <a:gd name="connsiteY39" fmla="*/ 308489 h 328110"/>
              <a:gd name="connsiteX40" fmla="*/ 64613 w 327150"/>
              <a:gd name="connsiteY40" fmla="*/ 286631 h 328110"/>
              <a:gd name="connsiteX41" fmla="*/ 33565 w 327150"/>
              <a:gd name="connsiteY41" fmla="*/ 248132 h 328110"/>
              <a:gd name="connsiteX42" fmla="*/ 15185 w 327150"/>
              <a:gd name="connsiteY42" fmla="*/ 214352 h 328110"/>
              <a:gd name="connsiteX43" fmla="*/ 7982 w 327150"/>
              <a:gd name="connsiteY43" fmla="*/ 177840 h 328110"/>
              <a:gd name="connsiteX44" fmla="*/ 12204 w 327150"/>
              <a:gd name="connsiteY44" fmla="*/ 133877 h 328110"/>
              <a:gd name="connsiteX45" fmla="*/ 33317 w 327150"/>
              <a:gd name="connsiteY45" fmla="*/ 91156 h 328110"/>
              <a:gd name="connsiteX46" fmla="*/ 72561 w 327150"/>
              <a:gd name="connsiteY46" fmla="*/ 49428 h 328110"/>
              <a:gd name="connsiteX47" fmla="*/ 107831 w 327150"/>
              <a:gd name="connsiteY47" fmla="*/ 28315 h 328110"/>
              <a:gd name="connsiteX48" fmla="*/ 143598 w 327150"/>
              <a:gd name="connsiteY48" fmla="*/ 14654 h 328110"/>
              <a:gd name="connsiteX49" fmla="*/ 240218 w 327150"/>
              <a:gd name="connsiteY49" fmla="*/ 232981 h 328110"/>
              <a:gd name="connsiteX50" fmla="*/ 238231 w 327150"/>
              <a:gd name="connsiteY50" fmla="*/ 224536 h 328110"/>
              <a:gd name="connsiteX51" fmla="*/ 221589 w 327150"/>
              <a:gd name="connsiteY51" fmla="*/ 217085 h 328110"/>
              <a:gd name="connsiteX52" fmla="*/ 200477 w 327150"/>
              <a:gd name="connsiteY52" fmla="*/ 238197 h 328110"/>
              <a:gd name="connsiteX53" fmla="*/ 202464 w 327150"/>
              <a:gd name="connsiteY53" fmla="*/ 247387 h 328110"/>
              <a:gd name="connsiteX54" fmla="*/ 219105 w 327150"/>
              <a:gd name="connsiteY54" fmla="*/ 256329 h 328110"/>
              <a:gd name="connsiteX55" fmla="*/ 236244 w 327150"/>
              <a:gd name="connsiteY55" fmla="*/ 245648 h 328110"/>
              <a:gd name="connsiteX56" fmla="*/ 240218 w 327150"/>
              <a:gd name="connsiteY56" fmla="*/ 232981 h 328110"/>
              <a:gd name="connsiteX57" fmla="*/ 212151 w 327150"/>
              <a:gd name="connsiteY57" fmla="*/ 232981 h 328110"/>
              <a:gd name="connsiteX58" fmla="*/ 222086 w 327150"/>
              <a:gd name="connsiteY58" fmla="*/ 228758 h 328110"/>
              <a:gd name="connsiteX59" fmla="*/ 230779 w 327150"/>
              <a:gd name="connsiteY59" fmla="*/ 231491 h 328110"/>
              <a:gd name="connsiteX60" fmla="*/ 231276 w 327150"/>
              <a:gd name="connsiteY60" fmla="*/ 236955 h 328110"/>
              <a:gd name="connsiteX61" fmla="*/ 228295 w 327150"/>
              <a:gd name="connsiteY61" fmla="*/ 243165 h 328110"/>
              <a:gd name="connsiteX62" fmla="*/ 221341 w 327150"/>
              <a:gd name="connsiteY62" fmla="*/ 246642 h 328110"/>
              <a:gd name="connsiteX63" fmla="*/ 213889 w 327150"/>
              <a:gd name="connsiteY63" fmla="*/ 245152 h 328110"/>
              <a:gd name="connsiteX64" fmla="*/ 210164 w 327150"/>
              <a:gd name="connsiteY64" fmla="*/ 240681 h 328110"/>
              <a:gd name="connsiteX65" fmla="*/ 212151 w 327150"/>
              <a:gd name="connsiteY65" fmla="*/ 232981 h 328110"/>
              <a:gd name="connsiteX66" fmla="*/ 144591 w 327150"/>
              <a:gd name="connsiteY66" fmla="*/ 128413 h 328110"/>
              <a:gd name="connsiteX67" fmla="*/ 139872 w 327150"/>
              <a:gd name="connsiteY67" fmla="*/ 130897 h 328110"/>
              <a:gd name="connsiteX68" fmla="*/ 122982 w 327150"/>
              <a:gd name="connsiteY68" fmla="*/ 142074 h 328110"/>
              <a:gd name="connsiteX69" fmla="*/ 108824 w 327150"/>
              <a:gd name="connsiteY69" fmla="*/ 128164 h 328110"/>
              <a:gd name="connsiteX70" fmla="*/ 105595 w 327150"/>
              <a:gd name="connsiteY70" fmla="*/ 120465 h 328110"/>
              <a:gd name="connsiteX71" fmla="*/ 107582 w 327150"/>
              <a:gd name="connsiteY71" fmla="*/ 142819 h 328110"/>
              <a:gd name="connsiteX72" fmla="*/ 123976 w 327150"/>
              <a:gd name="connsiteY72" fmla="*/ 154741 h 328110"/>
              <a:gd name="connsiteX73" fmla="*/ 144591 w 327150"/>
              <a:gd name="connsiteY73" fmla="*/ 128413 h 328110"/>
              <a:gd name="connsiteX74" fmla="*/ 191038 w 327150"/>
              <a:gd name="connsiteY74" fmla="*/ 130400 h 328110"/>
              <a:gd name="connsiteX75" fmla="*/ 187809 w 327150"/>
              <a:gd name="connsiteY75" fmla="*/ 122700 h 328110"/>
              <a:gd name="connsiteX76" fmla="*/ 189796 w 327150"/>
              <a:gd name="connsiteY76" fmla="*/ 145054 h 328110"/>
              <a:gd name="connsiteX77" fmla="*/ 206190 w 327150"/>
              <a:gd name="connsiteY77" fmla="*/ 156976 h 328110"/>
              <a:gd name="connsiteX78" fmla="*/ 226805 w 327150"/>
              <a:gd name="connsiteY78" fmla="*/ 130648 h 328110"/>
              <a:gd name="connsiteX79" fmla="*/ 222086 w 327150"/>
              <a:gd name="connsiteY79" fmla="*/ 133132 h 328110"/>
              <a:gd name="connsiteX80" fmla="*/ 205196 w 327150"/>
              <a:gd name="connsiteY80" fmla="*/ 144309 h 328110"/>
              <a:gd name="connsiteX81" fmla="*/ 191038 w 327150"/>
              <a:gd name="connsiteY81" fmla="*/ 130400 h 32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27150" h="328110">
                <a:moveTo>
                  <a:pt x="322928" y="151264"/>
                </a:moveTo>
                <a:cubicBezTo>
                  <a:pt x="320267" y="139055"/>
                  <a:pt x="318198" y="130362"/>
                  <a:pt x="316719" y="125184"/>
                </a:cubicBezTo>
                <a:cubicBezTo>
                  <a:pt x="315393" y="120013"/>
                  <a:pt x="312081" y="110906"/>
                  <a:pt x="306784" y="97862"/>
                </a:cubicBezTo>
                <a:cubicBezTo>
                  <a:pt x="301508" y="84792"/>
                  <a:pt x="295381" y="73449"/>
                  <a:pt x="288403" y="63834"/>
                </a:cubicBezTo>
                <a:cubicBezTo>
                  <a:pt x="281573" y="54409"/>
                  <a:pt x="264850" y="41411"/>
                  <a:pt x="238231" y="24838"/>
                </a:cubicBezTo>
                <a:cubicBezTo>
                  <a:pt x="211752" y="8270"/>
                  <a:pt x="189149" y="-9"/>
                  <a:pt x="170423" y="0"/>
                </a:cubicBezTo>
                <a:cubicBezTo>
                  <a:pt x="151711" y="0"/>
                  <a:pt x="131924" y="4802"/>
                  <a:pt x="111060" y="14406"/>
                </a:cubicBezTo>
                <a:cubicBezTo>
                  <a:pt x="90196" y="23845"/>
                  <a:pt x="73720" y="33945"/>
                  <a:pt x="61632" y="44708"/>
                </a:cubicBezTo>
                <a:cubicBezTo>
                  <a:pt x="49390" y="55318"/>
                  <a:pt x="37799" y="68482"/>
                  <a:pt x="26859" y="84201"/>
                </a:cubicBezTo>
                <a:cubicBezTo>
                  <a:pt x="16061" y="100063"/>
                  <a:pt x="8775" y="115048"/>
                  <a:pt x="5001" y="129158"/>
                </a:cubicBezTo>
                <a:cubicBezTo>
                  <a:pt x="1393" y="143433"/>
                  <a:pt x="-262" y="158336"/>
                  <a:pt x="34" y="173866"/>
                </a:cubicBezTo>
                <a:cubicBezTo>
                  <a:pt x="346" y="189591"/>
                  <a:pt x="2084" y="202837"/>
                  <a:pt x="5250" y="213607"/>
                </a:cubicBezTo>
                <a:cubicBezTo>
                  <a:pt x="8429" y="224366"/>
                  <a:pt x="13562" y="235543"/>
                  <a:pt x="20649" y="247139"/>
                </a:cubicBezTo>
                <a:cubicBezTo>
                  <a:pt x="27876" y="258892"/>
                  <a:pt x="34334" y="268662"/>
                  <a:pt x="40023" y="276448"/>
                </a:cubicBezTo>
                <a:cubicBezTo>
                  <a:pt x="45890" y="284416"/>
                  <a:pt x="55743" y="294185"/>
                  <a:pt x="69580" y="305756"/>
                </a:cubicBezTo>
                <a:cubicBezTo>
                  <a:pt x="83428" y="317473"/>
                  <a:pt x="110419" y="324924"/>
                  <a:pt x="150552" y="328111"/>
                </a:cubicBezTo>
                <a:cubicBezTo>
                  <a:pt x="167608" y="327614"/>
                  <a:pt x="184994" y="325627"/>
                  <a:pt x="202712" y="322150"/>
                </a:cubicBezTo>
                <a:cubicBezTo>
                  <a:pt x="219105" y="318507"/>
                  <a:pt x="233346" y="313870"/>
                  <a:pt x="245434" y="308240"/>
                </a:cubicBezTo>
                <a:cubicBezTo>
                  <a:pt x="256861" y="302756"/>
                  <a:pt x="267541" y="295139"/>
                  <a:pt x="277475" y="285389"/>
                </a:cubicBezTo>
                <a:cubicBezTo>
                  <a:pt x="287536" y="275667"/>
                  <a:pt x="294325" y="269209"/>
                  <a:pt x="297842" y="266016"/>
                </a:cubicBezTo>
                <a:cubicBezTo>
                  <a:pt x="301506" y="262994"/>
                  <a:pt x="307301" y="251320"/>
                  <a:pt x="315229" y="230994"/>
                </a:cubicBezTo>
                <a:cubicBezTo>
                  <a:pt x="323194" y="210648"/>
                  <a:pt x="327168" y="195331"/>
                  <a:pt x="327151" y="185043"/>
                </a:cubicBezTo>
                <a:cubicBezTo>
                  <a:pt x="327140" y="174916"/>
                  <a:pt x="325733" y="163656"/>
                  <a:pt x="322928" y="151264"/>
                </a:cubicBezTo>
                <a:moveTo>
                  <a:pt x="143598" y="14654"/>
                </a:moveTo>
                <a:cubicBezTo>
                  <a:pt x="149936" y="13875"/>
                  <a:pt x="154490" y="13213"/>
                  <a:pt x="157259" y="12667"/>
                </a:cubicBezTo>
                <a:cubicBezTo>
                  <a:pt x="160178" y="12267"/>
                  <a:pt x="164483" y="11853"/>
                  <a:pt x="170174" y="11426"/>
                </a:cubicBezTo>
                <a:lnTo>
                  <a:pt x="186071" y="13413"/>
                </a:lnTo>
                <a:cubicBezTo>
                  <a:pt x="188058" y="13578"/>
                  <a:pt x="195675" y="16228"/>
                  <a:pt x="208922" y="21361"/>
                </a:cubicBezTo>
                <a:cubicBezTo>
                  <a:pt x="225646" y="27819"/>
                  <a:pt x="239141" y="34608"/>
                  <a:pt x="249408" y="41728"/>
                </a:cubicBezTo>
                <a:cubicBezTo>
                  <a:pt x="266629" y="53485"/>
                  <a:pt x="281035" y="68718"/>
                  <a:pt x="292626" y="87430"/>
                </a:cubicBezTo>
                <a:cubicBezTo>
                  <a:pt x="296600" y="94053"/>
                  <a:pt x="301651" y="107714"/>
                  <a:pt x="307777" y="128413"/>
                </a:cubicBezTo>
                <a:cubicBezTo>
                  <a:pt x="314400" y="150932"/>
                  <a:pt x="317712" y="167657"/>
                  <a:pt x="317712" y="178586"/>
                </a:cubicBezTo>
                <a:cubicBezTo>
                  <a:pt x="317719" y="191322"/>
                  <a:pt x="314655" y="206224"/>
                  <a:pt x="308522" y="223294"/>
                </a:cubicBezTo>
                <a:cubicBezTo>
                  <a:pt x="302375" y="240560"/>
                  <a:pt x="297242" y="251820"/>
                  <a:pt x="293123" y="257074"/>
                </a:cubicBezTo>
                <a:cubicBezTo>
                  <a:pt x="289168" y="262493"/>
                  <a:pt x="281137" y="270027"/>
                  <a:pt x="269030" y="279676"/>
                </a:cubicBezTo>
                <a:cubicBezTo>
                  <a:pt x="257101" y="289460"/>
                  <a:pt x="246420" y="296663"/>
                  <a:pt x="236989" y="301286"/>
                </a:cubicBezTo>
                <a:cubicBezTo>
                  <a:pt x="227385" y="305922"/>
                  <a:pt x="214386" y="309813"/>
                  <a:pt x="197993" y="312959"/>
                </a:cubicBezTo>
                <a:cubicBezTo>
                  <a:pt x="181434" y="315940"/>
                  <a:pt x="170588" y="317265"/>
                  <a:pt x="165455" y="316934"/>
                </a:cubicBezTo>
                <a:lnTo>
                  <a:pt x="148814" y="316934"/>
                </a:lnTo>
                <a:cubicBezTo>
                  <a:pt x="122817" y="315112"/>
                  <a:pt x="105182" y="312297"/>
                  <a:pt x="95909" y="308489"/>
                </a:cubicBezTo>
                <a:cubicBezTo>
                  <a:pt x="86636" y="304680"/>
                  <a:pt x="76204" y="297394"/>
                  <a:pt x="64613" y="286631"/>
                </a:cubicBezTo>
                <a:cubicBezTo>
                  <a:pt x="53022" y="275868"/>
                  <a:pt x="42672" y="263035"/>
                  <a:pt x="33565" y="248132"/>
                </a:cubicBezTo>
                <a:cubicBezTo>
                  <a:pt x="24292" y="233064"/>
                  <a:pt x="18165" y="221804"/>
                  <a:pt x="15185" y="214352"/>
                </a:cubicBezTo>
                <a:cubicBezTo>
                  <a:pt x="11206" y="204426"/>
                  <a:pt x="8805" y="192255"/>
                  <a:pt x="7982" y="177840"/>
                </a:cubicBezTo>
                <a:cubicBezTo>
                  <a:pt x="7166" y="163409"/>
                  <a:pt x="8574" y="148755"/>
                  <a:pt x="12204" y="133877"/>
                </a:cubicBezTo>
                <a:cubicBezTo>
                  <a:pt x="15834" y="119165"/>
                  <a:pt x="22872" y="104924"/>
                  <a:pt x="33317" y="91156"/>
                </a:cubicBezTo>
                <a:cubicBezTo>
                  <a:pt x="43753" y="77403"/>
                  <a:pt x="56834" y="63494"/>
                  <a:pt x="72561" y="49428"/>
                </a:cubicBezTo>
                <a:cubicBezTo>
                  <a:pt x="78687" y="43796"/>
                  <a:pt x="90444" y="36758"/>
                  <a:pt x="107831" y="28315"/>
                </a:cubicBezTo>
                <a:cubicBezTo>
                  <a:pt x="125367" y="20023"/>
                  <a:pt x="137290" y="15470"/>
                  <a:pt x="143598" y="14654"/>
                </a:cubicBezTo>
                <a:moveTo>
                  <a:pt x="240218" y="232981"/>
                </a:moveTo>
                <a:cubicBezTo>
                  <a:pt x="240218" y="229669"/>
                  <a:pt x="239555" y="226854"/>
                  <a:pt x="238231" y="224536"/>
                </a:cubicBezTo>
                <a:cubicBezTo>
                  <a:pt x="235250" y="219568"/>
                  <a:pt x="229703" y="217085"/>
                  <a:pt x="221589" y="217085"/>
                </a:cubicBezTo>
                <a:cubicBezTo>
                  <a:pt x="207514" y="217085"/>
                  <a:pt x="200477" y="224122"/>
                  <a:pt x="200477" y="238197"/>
                </a:cubicBezTo>
                <a:cubicBezTo>
                  <a:pt x="200477" y="238362"/>
                  <a:pt x="201139" y="241426"/>
                  <a:pt x="202464" y="247387"/>
                </a:cubicBezTo>
                <a:cubicBezTo>
                  <a:pt x="205444" y="253348"/>
                  <a:pt x="210992" y="256329"/>
                  <a:pt x="219105" y="256329"/>
                </a:cubicBezTo>
                <a:cubicBezTo>
                  <a:pt x="226391" y="256329"/>
                  <a:pt x="232104" y="252768"/>
                  <a:pt x="236244" y="245648"/>
                </a:cubicBezTo>
                <a:cubicBezTo>
                  <a:pt x="238893" y="240846"/>
                  <a:pt x="240218" y="236624"/>
                  <a:pt x="240218" y="232981"/>
                </a:cubicBezTo>
                <a:moveTo>
                  <a:pt x="212151" y="232981"/>
                </a:moveTo>
                <a:cubicBezTo>
                  <a:pt x="213545" y="229975"/>
                  <a:pt x="216856" y="228567"/>
                  <a:pt x="222086" y="228758"/>
                </a:cubicBezTo>
                <a:cubicBezTo>
                  <a:pt x="227450" y="228920"/>
                  <a:pt x="230348" y="229831"/>
                  <a:pt x="230779" y="231491"/>
                </a:cubicBezTo>
                <a:cubicBezTo>
                  <a:pt x="231214" y="233289"/>
                  <a:pt x="231379" y="235110"/>
                  <a:pt x="231276" y="236955"/>
                </a:cubicBezTo>
                <a:cubicBezTo>
                  <a:pt x="231350" y="238993"/>
                  <a:pt x="230357" y="241062"/>
                  <a:pt x="228295" y="243165"/>
                </a:cubicBezTo>
                <a:cubicBezTo>
                  <a:pt x="226372" y="245403"/>
                  <a:pt x="224054" y="246562"/>
                  <a:pt x="221341" y="246642"/>
                </a:cubicBezTo>
                <a:cubicBezTo>
                  <a:pt x="218669" y="246872"/>
                  <a:pt x="216185" y="246376"/>
                  <a:pt x="213889" y="245152"/>
                </a:cubicBezTo>
                <a:cubicBezTo>
                  <a:pt x="211577" y="244139"/>
                  <a:pt x="210335" y="242648"/>
                  <a:pt x="210164" y="240681"/>
                </a:cubicBezTo>
                <a:cubicBezTo>
                  <a:pt x="210129" y="238713"/>
                  <a:pt x="210791" y="236146"/>
                  <a:pt x="212151" y="232981"/>
                </a:cubicBezTo>
                <a:moveTo>
                  <a:pt x="144591" y="128413"/>
                </a:moveTo>
                <a:cubicBezTo>
                  <a:pt x="144922" y="125101"/>
                  <a:pt x="143349" y="125929"/>
                  <a:pt x="139872" y="130897"/>
                </a:cubicBezTo>
                <a:cubicBezTo>
                  <a:pt x="134076" y="138845"/>
                  <a:pt x="128446" y="142570"/>
                  <a:pt x="122982" y="142074"/>
                </a:cubicBezTo>
                <a:cubicBezTo>
                  <a:pt x="117186" y="141411"/>
                  <a:pt x="112467" y="136775"/>
                  <a:pt x="108824" y="128164"/>
                </a:cubicBezTo>
                <a:lnTo>
                  <a:pt x="105595" y="120465"/>
                </a:lnTo>
                <a:cubicBezTo>
                  <a:pt x="104933" y="127419"/>
                  <a:pt x="105595" y="134871"/>
                  <a:pt x="107582" y="142819"/>
                </a:cubicBezTo>
                <a:cubicBezTo>
                  <a:pt x="110894" y="150767"/>
                  <a:pt x="116359" y="154741"/>
                  <a:pt x="123976" y="154741"/>
                </a:cubicBezTo>
                <a:cubicBezTo>
                  <a:pt x="135070" y="154741"/>
                  <a:pt x="141942" y="145965"/>
                  <a:pt x="144591" y="128413"/>
                </a:cubicBezTo>
                <a:moveTo>
                  <a:pt x="191038" y="130400"/>
                </a:moveTo>
                <a:lnTo>
                  <a:pt x="187809" y="122700"/>
                </a:lnTo>
                <a:cubicBezTo>
                  <a:pt x="187147" y="129655"/>
                  <a:pt x="187809" y="137106"/>
                  <a:pt x="189796" y="145054"/>
                </a:cubicBezTo>
                <a:cubicBezTo>
                  <a:pt x="193108" y="153002"/>
                  <a:pt x="198573" y="156976"/>
                  <a:pt x="206190" y="156976"/>
                </a:cubicBezTo>
                <a:cubicBezTo>
                  <a:pt x="217284" y="156976"/>
                  <a:pt x="224156" y="148200"/>
                  <a:pt x="226805" y="130648"/>
                </a:cubicBezTo>
                <a:cubicBezTo>
                  <a:pt x="227136" y="127336"/>
                  <a:pt x="225563" y="128164"/>
                  <a:pt x="222086" y="133132"/>
                </a:cubicBezTo>
                <a:cubicBezTo>
                  <a:pt x="216290" y="141080"/>
                  <a:pt x="210660" y="144806"/>
                  <a:pt x="205196" y="144309"/>
                </a:cubicBezTo>
                <a:cubicBezTo>
                  <a:pt x="199400" y="143647"/>
                  <a:pt x="194681" y="139010"/>
                  <a:pt x="191038" y="130400"/>
                </a:cubicBezTo>
                <a:close/>
              </a:path>
            </a:pathLst>
          </a:custGeom>
          <a:solidFill>
            <a:srgbClr val="42D0C6"/>
          </a:solidFill>
          <a:ln w="4953" cap="flat">
            <a:solidFill>
              <a:srgbClr val="42D0C6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19" name="Grafik 100">
            <a:extLst>
              <a:ext uri="{FF2B5EF4-FFF2-40B4-BE49-F238E27FC236}">
                <a16:creationId xmlns:a16="http://schemas.microsoft.com/office/drawing/2014/main" id="{F533D8F6-AC1C-6890-A69B-FBE94FCA3442}"/>
              </a:ext>
            </a:extLst>
          </p:cNvPr>
          <p:cNvSpPr/>
          <p:nvPr/>
        </p:nvSpPr>
        <p:spPr>
          <a:xfrm>
            <a:off x="7870023" y="4513414"/>
            <a:ext cx="372460" cy="354864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20" name="Grafik 100">
            <a:extLst>
              <a:ext uri="{FF2B5EF4-FFF2-40B4-BE49-F238E27FC236}">
                <a16:creationId xmlns:a16="http://schemas.microsoft.com/office/drawing/2014/main" id="{7E449759-CAA5-3D6D-BE2D-BA5808728AC7}"/>
              </a:ext>
            </a:extLst>
          </p:cNvPr>
          <p:cNvSpPr/>
          <p:nvPr/>
        </p:nvSpPr>
        <p:spPr>
          <a:xfrm>
            <a:off x="8038347" y="4989749"/>
            <a:ext cx="372460" cy="354864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21" name="Grafik 100">
            <a:extLst>
              <a:ext uri="{FF2B5EF4-FFF2-40B4-BE49-F238E27FC236}">
                <a16:creationId xmlns:a16="http://schemas.microsoft.com/office/drawing/2014/main" id="{69E59F19-35F3-7EC0-1179-50D9A3CBD19E}"/>
              </a:ext>
            </a:extLst>
          </p:cNvPr>
          <p:cNvSpPr/>
          <p:nvPr/>
        </p:nvSpPr>
        <p:spPr>
          <a:xfrm>
            <a:off x="8257629" y="4037080"/>
            <a:ext cx="372460" cy="354864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22" name="Grafik 100">
            <a:extLst>
              <a:ext uri="{FF2B5EF4-FFF2-40B4-BE49-F238E27FC236}">
                <a16:creationId xmlns:a16="http://schemas.microsoft.com/office/drawing/2014/main" id="{CA50968F-24A0-87C6-34E0-01BF895585AD}"/>
              </a:ext>
            </a:extLst>
          </p:cNvPr>
          <p:cNvSpPr/>
          <p:nvPr/>
        </p:nvSpPr>
        <p:spPr>
          <a:xfrm>
            <a:off x="7871509" y="5456480"/>
            <a:ext cx="372460" cy="354864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23" name="Grafik 100">
            <a:extLst>
              <a:ext uri="{FF2B5EF4-FFF2-40B4-BE49-F238E27FC236}">
                <a16:creationId xmlns:a16="http://schemas.microsoft.com/office/drawing/2014/main" id="{BAE4F27E-F5D5-B9E0-49A2-B9182A9454D8}"/>
              </a:ext>
            </a:extLst>
          </p:cNvPr>
          <p:cNvSpPr/>
          <p:nvPr/>
        </p:nvSpPr>
        <p:spPr>
          <a:xfrm>
            <a:off x="8257629" y="5456480"/>
            <a:ext cx="372460" cy="354864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24" name="Grafik 100">
            <a:extLst>
              <a:ext uri="{FF2B5EF4-FFF2-40B4-BE49-F238E27FC236}">
                <a16:creationId xmlns:a16="http://schemas.microsoft.com/office/drawing/2014/main" id="{C97CDCDF-3DA9-92EB-54EE-CC180F62650F}"/>
              </a:ext>
            </a:extLst>
          </p:cNvPr>
          <p:cNvSpPr/>
          <p:nvPr/>
        </p:nvSpPr>
        <p:spPr>
          <a:xfrm>
            <a:off x="8257629" y="4513414"/>
            <a:ext cx="372460" cy="354864"/>
          </a:xfrm>
          <a:custGeom>
            <a:avLst/>
            <a:gdLst>
              <a:gd name="connsiteX0" fmla="*/ 301853 w 304792"/>
              <a:gd name="connsiteY0" fmla="*/ 119751 h 290393"/>
              <a:gd name="connsiteX1" fmla="*/ 233206 w 304792"/>
              <a:gd name="connsiteY1" fmla="*/ 185568 h 290393"/>
              <a:gd name="connsiteX2" fmla="*/ 250075 w 304792"/>
              <a:gd name="connsiteY2" fmla="*/ 279171 h 290393"/>
              <a:gd name="connsiteX3" fmla="*/ 246303 w 304792"/>
              <a:gd name="connsiteY3" fmla="*/ 288553 h 290393"/>
              <a:gd name="connsiteX4" fmla="*/ 236187 w 304792"/>
              <a:gd name="connsiteY4" fmla="*/ 289239 h 290393"/>
              <a:gd name="connsiteX5" fmla="*/ 152396 w 304792"/>
              <a:gd name="connsiteY5" fmla="*/ 244300 h 290393"/>
              <a:gd name="connsiteX6" fmla="*/ 68595 w 304792"/>
              <a:gd name="connsiteY6" fmla="*/ 289248 h 290393"/>
              <a:gd name="connsiteX7" fmla="*/ 58489 w 304792"/>
              <a:gd name="connsiteY7" fmla="*/ 288572 h 290393"/>
              <a:gd name="connsiteX8" fmla="*/ 54717 w 304792"/>
              <a:gd name="connsiteY8" fmla="*/ 279190 h 290393"/>
              <a:gd name="connsiteX9" fmla="*/ 71576 w 304792"/>
              <a:gd name="connsiteY9" fmla="*/ 185597 h 290393"/>
              <a:gd name="connsiteX10" fmla="*/ 2930 w 304792"/>
              <a:gd name="connsiteY10" fmla="*/ 119770 h 290393"/>
              <a:gd name="connsiteX11" fmla="*/ 463 w 304792"/>
              <a:gd name="connsiteY11" fmla="*/ 109959 h 290393"/>
              <a:gd name="connsiteX12" fmla="*/ 8226 w 304792"/>
              <a:gd name="connsiteY12" fmla="*/ 103453 h 290393"/>
              <a:gd name="connsiteX13" fmla="*/ 102447 w 304792"/>
              <a:gd name="connsiteY13" fmla="*/ 90566 h 290393"/>
              <a:gd name="connsiteX14" fmla="*/ 143824 w 304792"/>
              <a:gd name="connsiteY14" fmla="*/ 4936 h 290393"/>
              <a:gd name="connsiteX15" fmla="*/ 160969 w 304792"/>
              <a:gd name="connsiteY15" fmla="*/ 4936 h 290393"/>
              <a:gd name="connsiteX16" fmla="*/ 202355 w 304792"/>
              <a:gd name="connsiteY16" fmla="*/ 90566 h 290393"/>
              <a:gd name="connsiteX17" fmla="*/ 296576 w 304792"/>
              <a:gd name="connsiteY17" fmla="*/ 103453 h 290393"/>
              <a:gd name="connsiteX18" fmla="*/ 304339 w 304792"/>
              <a:gd name="connsiteY18" fmla="*/ 109959 h 290393"/>
              <a:gd name="connsiteX19" fmla="*/ 301853 w 304792"/>
              <a:gd name="connsiteY19" fmla="*/ 119751 h 29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792" h="290393">
                <a:moveTo>
                  <a:pt x="301853" y="119751"/>
                </a:moveTo>
                <a:lnTo>
                  <a:pt x="233206" y="185568"/>
                </a:lnTo>
                <a:lnTo>
                  <a:pt x="250075" y="279171"/>
                </a:lnTo>
                <a:cubicBezTo>
                  <a:pt x="250713" y="282762"/>
                  <a:pt x="249256" y="286419"/>
                  <a:pt x="246303" y="288553"/>
                </a:cubicBezTo>
                <a:cubicBezTo>
                  <a:pt x="243255" y="290753"/>
                  <a:pt x="239350" y="290934"/>
                  <a:pt x="236187" y="289239"/>
                </a:cubicBezTo>
                <a:lnTo>
                  <a:pt x="152396" y="244300"/>
                </a:lnTo>
                <a:lnTo>
                  <a:pt x="68595" y="289248"/>
                </a:lnTo>
                <a:cubicBezTo>
                  <a:pt x="65376" y="291001"/>
                  <a:pt x="61470" y="290715"/>
                  <a:pt x="58489" y="288572"/>
                </a:cubicBezTo>
                <a:cubicBezTo>
                  <a:pt x="55527" y="286419"/>
                  <a:pt x="54069" y="282781"/>
                  <a:pt x="54717" y="279190"/>
                </a:cubicBezTo>
                <a:lnTo>
                  <a:pt x="71576" y="185597"/>
                </a:lnTo>
                <a:lnTo>
                  <a:pt x="2930" y="119770"/>
                </a:lnTo>
                <a:cubicBezTo>
                  <a:pt x="301" y="117236"/>
                  <a:pt x="-661" y="113426"/>
                  <a:pt x="463" y="109959"/>
                </a:cubicBezTo>
                <a:cubicBezTo>
                  <a:pt x="1596" y="106482"/>
                  <a:pt x="4616" y="103958"/>
                  <a:pt x="8226" y="103453"/>
                </a:cubicBezTo>
                <a:lnTo>
                  <a:pt x="102447" y="90566"/>
                </a:lnTo>
                <a:lnTo>
                  <a:pt x="143824" y="4936"/>
                </a:lnTo>
                <a:cubicBezTo>
                  <a:pt x="147005" y="-1645"/>
                  <a:pt x="157787" y="-1645"/>
                  <a:pt x="160969" y="4936"/>
                </a:cubicBezTo>
                <a:lnTo>
                  <a:pt x="202355" y="90566"/>
                </a:lnTo>
                <a:lnTo>
                  <a:pt x="296576" y="103453"/>
                </a:lnTo>
                <a:cubicBezTo>
                  <a:pt x="300205" y="103958"/>
                  <a:pt x="303205" y="106473"/>
                  <a:pt x="304339" y="109959"/>
                </a:cubicBezTo>
                <a:cubicBezTo>
                  <a:pt x="305444" y="113407"/>
                  <a:pt x="304501" y="117217"/>
                  <a:pt x="301853" y="119751"/>
                </a:cubicBezTo>
                <a:close/>
              </a:path>
            </a:pathLst>
          </a:custGeom>
          <a:solidFill>
            <a:srgbClr val="7ED87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>
              <a:latin typeface="Gilroy" panose="00000500000000000000" pitchFamily="50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36B2C0A-06DE-D3E8-F0AD-01819B948EAF}"/>
              </a:ext>
            </a:extLst>
          </p:cNvPr>
          <p:cNvSpPr txBox="1"/>
          <p:nvPr/>
        </p:nvSpPr>
        <p:spPr>
          <a:xfrm>
            <a:off x="1307788" y="4610688"/>
            <a:ext cx="12747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Vorteile der </a:t>
            </a:r>
            <a:br>
              <a:rPr lang="de-DE" sz="1400" b="1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Public Cloud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EB0E5E4-64FB-9458-8F26-A46B55E1064F}"/>
              </a:ext>
            </a:extLst>
          </p:cNvPr>
          <p:cNvSpPr txBox="1"/>
          <p:nvPr/>
        </p:nvSpPr>
        <p:spPr>
          <a:xfrm>
            <a:off x="1280973" y="2757467"/>
            <a:ext cx="1361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tabLst>
                <a:tab pos="900113" algn="l"/>
              </a:tabLst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Vorteile der</a:t>
            </a:r>
            <a:b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400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Private Cloud</a:t>
            </a:r>
          </a:p>
        </p:txBody>
      </p:sp>
      <p:sp>
        <p:nvSpPr>
          <p:cNvPr id="28" name="Geschweifte Klammer rechts 27">
            <a:extLst>
              <a:ext uri="{FF2B5EF4-FFF2-40B4-BE49-F238E27FC236}">
                <a16:creationId xmlns:a16="http://schemas.microsoft.com/office/drawing/2014/main" id="{739DBB36-CCA8-D3D2-681B-0C7A46F2343D}"/>
              </a:ext>
            </a:extLst>
          </p:cNvPr>
          <p:cNvSpPr/>
          <p:nvPr/>
        </p:nvSpPr>
        <p:spPr>
          <a:xfrm flipH="1">
            <a:off x="2606294" y="4019674"/>
            <a:ext cx="276908" cy="1808980"/>
          </a:xfrm>
          <a:prstGeom prst="rightBrace">
            <a:avLst>
              <a:gd name="adj1" fmla="val 52398"/>
              <a:gd name="adj2" fmla="val 50000"/>
            </a:avLst>
          </a:prstGeom>
          <a:ln w="12700">
            <a:solidFill>
              <a:srgbClr val="7ED8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>
              <a:latin typeface="Gilroy" panose="00000500000000000000" pitchFamily="50" charset="0"/>
            </a:endParaRPr>
          </a:p>
        </p:txBody>
      </p:sp>
      <p:sp>
        <p:nvSpPr>
          <p:cNvPr id="29" name="Geschweifte Klammer rechts 28">
            <a:extLst>
              <a:ext uri="{FF2B5EF4-FFF2-40B4-BE49-F238E27FC236}">
                <a16:creationId xmlns:a16="http://schemas.microsoft.com/office/drawing/2014/main" id="{7E733F39-44F4-F948-B34C-0E08DACC690E}"/>
              </a:ext>
            </a:extLst>
          </p:cNvPr>
          <p:cNvSpPr/>
          <p:nvPr/>
        </p:nvSpPr>
        <p:spPr>
          <a:xfrm flipH="1">
            <a:off x="2606294" y="2143277"/>
            <a:ext cx="276908" cy="1808980"/>
          </a:xfrm>
          <a:prstGeom prst="rightBrace">
            <a:avLst>
              <a:gd name="adj1" fmla="val 52398"/>
              <a:gd name="adj2" fmla="val 50000"/>
            </a:avLst>
          </a:prstGeom>
          <a:ln w="12700"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latin typeface="Gilroy" panose="00000500000000000000" pitchFamily="50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24E47D8-A206-63C1-A78B-E425ED45E6E8}"/>
              </a:ext>
            </a:extLst>
          </p:cNvPr>
          <p:cNvSpPr/>
          <p:nvPr/>
        </p:nvSpPr>
        <p:spPr>
          <a:xfrm>
            <a:off x="9204052" y="4019674"/>
            <a:ext cx="2040534" cy="1808981"/>
          </a:xfrm>
          <a:prstGeom prst="rect">
            <a:avLst/>
          </a:prstGeom>
          <a:noFill/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de-DE" sz="1400" b="1" dirty="0">
                <a:latin typeface="Gilroy" panose="00000500000000000000" pitchFamily="50" charset="0"/>
              </a:rPr>
              <a:t>Beispiel-Unternehmen</a:t>
            </a:r>
          </a:p>
          <a:p>
            <a:pPr>
              <a:spcBef>
                <a:spcPts val="600"/>
              </a:spcBef>
            </a:pPr>
            <a:r>
              <a:rPr lang="de-DE" sz="1200" dirty="0">
                <a:latin typeface="Gilroy" panose="00000500000000000000" pitchFamily="50" charset="0"/>
              </a:rPr>
              <a:t>Zalando, </a:t>
            </a:r>
            <a:r>
              <a:rPr lang="de-DE" sz="1200" dirty="0" err="1">
                <a:latin typeface="Gilroy" panose="00000500000000000000" pitchFamily="50" charset="0"/>
              </a:rPr>
              <a:t>Contentful</a:t>
            </a:r>
            <a:r>
              <a:rPr lang="de-DE" sz="1200" dirty="0">
                <a:latin typeface="Gilroy" panose="00000500000000000000" pitchFamily="50" charset="0"/>
              </a:rPr>
              <a:t>, Netflix, reddit, wix, </a:t>
            </a:r>
            <a:r>
              <a:rPr lang="de-DE" sz="1200" dirty="0" err="1">
                <a:latin typeface="Gilroy" panose="00000500000000000000" pitchFamily="50" charset="0"/>
              </a:rPr>
              <a:t>tier</a:t>
            </a:r>
            <a:r>
              <a:rPr lang="de-DE" sz="1200" dirty="0">
                <a:latin typeface="Gilroy" panose="00000500000000000000" pitchFamily="50" charset="0"/>
              </a:rPr>
              <a:t>, </a:t>
            </a:r>
            <a:r>
              <a:rPr lang="de-DE" sz="1200" dirty="0" err="1">
                <a:latin typeface="Gilroy" panose="00000500000000000000" pitchFamily="50" charset="0"/>
              </a:rPr>
              <a:t>deliveroo</a:t>
            </a:r>
            <a:r>
              <a:rPr lang="de-DE" sz="1200" dirty="0">
                <a:latin typeface="Gilroy" panose="00000500000000000000" pitchFamily="50" charset="0"/>
              </a:rPr>
              <a:t>, n26, …</a:t>
            </a:r>
          </a:p>
        </p:txBody>
      </p:sp>
      <p:sp>
        <p:nvSpPr>
          <p:cNvPr id="32" name="Grafik 24">
            <a:extLst>
              <a:ext uri="{FF2B5EF4-FFF2-40B4-BE49-F238E27FC236}">
                <a16:creationId xmlns:a16="http://schemas.microsoft.com/office/drawing/2014/main" id="{DB20BAFE-8D02-335C-6D08-A4D72951FAED}"/>
              </a:ext>
            </a:extLst>
          </p:cNvPr>
          <p:cNvSpPr/>
          <p:nvPr/>
        </p:nvSpPr>
        <p:spPr>
          <a:xfrm>
            <a:off x="8034092" y="3569280"/>
            <a:ext cx="368706" cy="373241"/>
          </a:xfrm>
          <a:custGeom>
            <a:avLst/>
            <a:gdLst>
              <a:gd name="connsiteX0" fmla="*/ 368388 w 368706"/>
              <a:gd name="connsiteY0" fmla="*/ 227819 h 373241"/>
              <a:gd name="connsiteX1" fmla="*/ 353846 w 368706"/>
              <a:gd name="connsiteY1" fmla="*/ 192273 h 373241"/>
              <a:gd name="connsiteX2" fmla="*/ 329610 w 368706"/>
              <a:gd name="connsiteY2" fmla="*/ 130875 h 373241"/>
              <a:gd name="connsiteX3" fmla="*/ 344145 w 368706"/>
              <a:gd name="connsiteY3" fmla="*/ 126027 h 373241"/>
              <a:gd name="connsiteX4" fmla="*/ 331219 w 368706"/>
              <a:gd name="connsiteY4" fmla="*/ 111486 h 373241"/>
              <a:gd name="connsiteX5" fmla="*/ 310215 w 368706"/>
              <a:gd name="connsiteY5" fmla="*/ 113102 h 373241"/>
              <a:gd name="connsiteX6" fmla="*/ 300527 w 368706"/>
              <a:gd name="connsiteY6" fmla="*/ 108254 h 373241"/>
              <a:gd name="connsiteX7" fmla="*/ 232666 w 368706"/>
              <a:gd name="connsiteY7" fmla="*/ 105023 h 373241"/>
              <a:gd name="connsiteX8" fmla="*/ 210046 w 368706"/>
              <a:gd name="connsiteY8" fmla="*/ 72708 h 373241"/>
              <a:gd name="connsiteX9" fmla="*/ 222972 w 368706"/>
              <a:gd name="connsiteY9" fmla="*/ 37162 h 373241"/>
              <a:gd name="connsiteX10" fmla="*/ 226203 w 368706"/>
              <a:gd name="connsiteY10" fmla="*/ 40393 h 373241"/>
              <a:gd name="connsiteX11" fmla="*/ 185810 w 368706"/>
              <a:gd name="connsiteY11" fmla="*/ 0 h 373241"/>
              <a:gd name="connsiteX12" fmla="*/ 176115 w 368706"/>
              <a:gd name="connsiteY12" fmla="*/ 0 h 373241"/>
              <a:gd name="connsiteX13" fmla="*/ 147032 w 368706"/>
              <a:gd name="connsiteY13" fmla="*/ 45241 h 373241"/>
              <a:gd name="connsiteX14" fmla="*/ 155111 w 368706"/>
              <a:gd name="connsiteY14" fmla="*/ 67861 h 373241"/>
              <a:gd name="connsiteX15" fmla="*/ 156726 w 368706"/>
              <a:gd name="connsiteY15" fmla="*/ 96944 h 373241"/>
              <a:gd name="connsiteX16" fmla="*/ 161574 w 368706"/>
              <a:gd name="connsiteY16" fmla="*/ 90481 h 373241"/>
              <a:gd name="connsiteX17" fmla="*/ 67861 w 368706"/>
              <a:gd name="connsiteY17" fmla="*/ 109870 h 373241"/>
              <a:gd name="connsiteX18" fmla="*/ 38778 w 368706"/>
              <a:gd name="connsiteY18" fmla="*/ 109870 h 373241"/>
              <a:gd name="connsiteX19" fmla="*/ 38778 w 368706"/>
              <a:gd name="connsiteY19" fmla="*/ 132490 h 373241"/>
              <a:gd name="connsiteX20" fmla="*/ 0 w 368706"/>
              <a:gd name="connsiteY20" fmla="*/ 224587 h 373241"/>
              <a:gd name="connsiteX21" fmla="*/ 0 w 368706"/>
              <a:gd name="connsiteY21" fmla="*/ 242360 h 373241"/>
              <a:gd name="connsiteX22" fmla="*/ 16157 w 368706"/>
              <a:gd name="connsiteY22" fmla="*/ 268212 h 373241"/>
              <a:gd name="connsiteX23" fmla="*/ 100176 w 368706"/>
              <a:gd name="connsiteY23" fmla="*/ 250439 h 373241"/>
              <a:gd name="connsiteX24" fmla="*/ 85634 w 368706"/>
              <a:gd name="connsiteY24" fmla="*/ 190657 h 373241"/>
              <a:gd name="connsiteX25" fmla="*/ 64629 w 368706"/>
              <a:gd name="connsiteY25" fmla="*/ 132490 h 373241"/>
              <a:gd name="connsiteX26" fmla="*/ 176115 w 368706"/>
              <a:gd name="connsiteY26" fmla="*/ 113102 h 373241"/>
              <a:gd name="connsiteX27" fmla="*/ 176115 w 368706"/>
              <a:gd name="connsiteY27" fmla="*/ 294064 h 373241"/>
              <a:gd name="connsiteX28" fmla="*/ 143801 w 368706"/>
              <a:gd name="connsiteY28" fmla="*/ 331233 h 373241"/>
              <a:gd name="connsiteX29" fmla="*/ 98560 w 368706"/>
              <a:gd name="connsiteY29" fmla="*/ 363547 h 373241"/>
              <a:gd name="connsiteX30" fmla="*/ 142185 w 368706"/>
              <a:gd name="connsiteY30" fmla="*/ 373242 h 373241"/>
              <a:gd name="connsiteX31" fmla="*/ 155111 w 368706"/>
              <a:gd name="connsiteY31" fmla="*/ 373242 h 373241"/>
              <a:gd name="connsiteX32" fmla="*/ 274675 w 368706"/>
              <a:gd name="connsiteY32" fmla="*/ 366779 h 373241"/>
              <a:gd name="connsiteX33" fmla="*/ 240745 w 368706"/>
              <a:gd name="connsiteY33" fmla="*/ 342536 h 373241"/>
              <a:gd name="connsiteX34" fmla="*/ 206814 w 368706"/>
              <a:gd name="connsiteY34" fmla="*/ 310221 h 373241"/>
              <a:gd name="connsiteX35" fmla="*/ 193888 w 368706"/>
              <a:gd name="connsiteY35" fmla="*/ 289217 h 373241"/>
              <a:gd name="connsiteX36" fmla="*/ 195497 w 368706"/>
              <a:gd name="connsiteY36" fmla="*/ 211661 h 373241"/>
              <a:gd name="connsiteX37" fmla="*/ 193888 w 368706"/>
              <a:gd name="connsiteY37" fmla="*/ 103400 h 373241"/>
              <a:gd name="connsiteX38" fmla="*/ 315069 w 368706"/>
              <a:gd name="connsiteY38" fmla="*/ 130868 h 373241"/>
              <a:gd name="connsiteX39" fmla="*/ 274675 w 368706"/>
              <a:gd name="connsiteY39" fmla="*/ 227812 h 373241"/>
              <a:gd name="connsiteX40" fmla="*/ 368388 w 368706"/>
              <a:gd name="connsiteY40" fmla="*/ 227819 h 373241"/>
              <a:gd name="connsiteX41" fmla="*/ 53319 w 368706"/>
              <a:gd name="connsiteY41" fmla="*/ 263372 h 373241"/>
              <a:gd name="connsiteX42" fmla="*/ 27468 w 368706"/>
              <a:gd name="connsiteY42" fmla="*/ 243983 h 373241"/>
              <a:gd name="connsiteX43" fmla="*/ 84018 w 368706"/>
              <a:gd name="connsiteY43" fmla="*/ 237520 h 373241"/>
              <a:gd name="connsiteX44" fmla="*/ 53319 w 368706"/>
              <a:gd name="connsiteY44" fmla="*/ 263372 h 373241"/>
              <a:gd name="connsiteX45" fmla="*/ 72708 w 368706"/>
              <a:gd name="connsiteY45" fmla="*/ 218131 h 373241"/>
              <a:gd name="connsiteX46" fmla="*/ 24236 w 368706"/>
              <a:gd name="connsiteY46" fmla="*/ 221356 h 373241"/>
              <a:gd name="connsiteX47" fmla="*/ 51704 w 368706"/>
              <a:gd name="connsiteY47" fmla="*/ 153495 h 373241"/>
              <a:gd name="connsiteX48" fmla="*/ 72708 w 368706"/>
              <a:gd name="connsiteY48" fmla="*/ 218131 h 373241"/>
              <a:gd name="connsiteX49" fmla="*/ 237513 w 368706"/>
              <a:gd name="connsiteY49" fmla="*/ 355462 h 373241"/>
              <a:gd name="connsiteX50" fmla="*/ 148648 w 368706"/>
              <a:gd name="connsiteY50" fmla="*/ 352237 h 373241"/>
              <a:gd name="connsiteX51" fmla="*/ 184194 w 368706"/>
              <a:gd name="connsiteY51" fmla="*/ 310228 h 373241"/>
              <a:gd name="connsiteX52" fmla="*/ 237513 w 368706"/>
              <a:gd name="connsiteY52" fmla="*/ 355462 h 373241"/>
              <a:gd name="connsiteX53" fmla="*/ 187425 w 368706"/>
              <a:gd name="connsiteY53" fmla="*/ 64636 h 373241"/>
              <a:gd name="connsiteX54" fmla="*/ 195504 w 368706"/>
              <a:gd name="connsiteY54" fmla="*/ 25859 h 373241"/>
              <a:gd name="connsiteX55" fmla="*/ 187425 w 368706"/>
              <a:gd name="connsiteY55" fmla="*/ 64636 h 373241"/>
              <a:gd name="connsiteX56" fmla="*/ 319916 w 368706"/>
              <a:gd name="connsiteY56" fmla="*/ 153495 h 373241"/>
              <a:gd name="connsiteX57" fmla="*/ 329610 w 368706"/>
              <a:gd name="connsiteY57" fmla="*/ 189041 h 373241"/>
              <a:gd name="connsiteX58" fmla="*/ 342536 w 368706"/>
              <a:gd name="connsiteY58" fmla="*/ 218124 h 373241"/>
              <a:gd name="connsiteX59" fmla="*/ 294064 w 368706"/>
              <a:gd name="connsiteY59" fmla="*/ 221349 h 373241"/>
              <a:gd name="connsiteX60" fmla="*/ 319916 w 368706"/>
              <a:gd name="connsiteY60" fmla="*/ 153495 h 373241"/>
              <a:gd name="connsiteX61" fmla="*/ 308606 w 368706"/>
              <a:gd name="connsiteY61" fmla="*/ 252062 h 373241"/>
              <a:gd name="connsiteX62" fmla="*/ 297289 w 368706"/>
              <a:gd name="connsiteY62" fmla="*/ 240745 h 373241"/>
              <a:gd name="connsiteX63" fmla="*/ 352224 w 368706"/>
              <a:gd name="connsiteY63" fmla="*/ 237520 h 373241"/>
              <a:gd name="connsiteX64" fmla="*/ 308606 w 368706"/>
              <a:gd name="connsiteY64" fmla="*/ 252062 h 373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68706" h="373241">
                <a:moveTo>
                  <a:pt x="368388" y="227819"/>
                </a:moveTo>
                <a:cubicBezTo>
                  <a:pt x="367210" y="217088"/>
                  <a:pt x="358195" y="204088"/>
                  <a:pt x="353846" y="192273"/>
                </a:cubicBezTo>
                <a:cubicBezTo>
                  <a:pt x="345593" y="169888"/>
                  <a:pt x="336497" y="153239"/>
                  <a:pt x="329610" y="130875"/>
                </a:cubicBezTo>
                <a:cubicBezTo>
                  <a:pt x="336901" y="131703"/>
                  <a:pt x="342408" y="130753"/>
                  <a:pt x="344145" y="126027"/>
                </a:cubicBezTo>
                <a:cubicBezTo>
                  <a:pt x="345478" y="115539"/>
                  <a:pt x="340227" y="111634"/>
                  <a:pt x="331219" y="111486"/>
                </a:cubicBezTo>
                <a:cubicBezTo>
                  <a:pt x="333145" y="91720"/>
                  <a:pt x="308141" y="97712"/>
                  <a:pt x="310215" y="113102"/>
                </a:cubicBezTo>
                <a:cubicBezTo>
                  <a:pt x="305919" y="112550"/>
                  <a:pt x="304553" y="109069"/>
                  <a:pt x="300527" y="108254"/>
                </a:cubicBezTo>
                <a:cubicBezTo>
                  <a:pt x="280074" y="117053"/>
                  <a:pt x="253260" y="101172"/>
                  <a:pt x="232666" y="105023"/>
                </a:cubicBezTo>
                <a:cubicBezTo>
                  <a:pt x="222238" y="89168"/>
                  <a:pt x="199907" y="90730"/>
                  <a:pt x="210046" y="72708"/>
                </a:cubicBezTo>
                <a:cubicBezTo>
                  <a:pt x="216051" y="62038"/>
                  <a:pt x="228492" y="58025"/>
                  <a:pt x="222972" y="37162"/>
                </a:cubicBezTo>
                <a:cubicBezTo>
                  <a:pt x="225106" y="37182"/>
                  <a:pt x="224453" y="39989"/>
                  <a:pt x="226203" y="40393"/>
                </a:cubicBezTo>
                <a:cubicBezTo>
                  <a:pt x="223234" y="10799"/>
                  <a:pt x="209453" y="3891"/>
                  <a:pt x="185810" y="0"/>
                </a:cubicBezTo>
                <a:cubicBezTo>
                  <a:pt x="182578" y="0"/>
                  <a:pt x="179347" y="0"/>
                  <a:pt x="176115" y="0"/>
                </a:cubicBezTo>
                <a:cubicBezTo>
                  <a:pt x="162617" y="4430"/>
                  <a:pt x="144783" y="22445"/>
                  <a:pt x="147032" y="45241"/>
                </a:cubicBezTo>
                <a:cubicBezTo>
                  <a:pt x="148042" y="55494"/>
                  <a:pt x="158201" y="61593"/>
                  <a:pt x="155111" y="67861"/>
                </a:cubicBezTo>
                <a:cubicBezTo>
                  <a:pt x="166798" y="75792"/>
                  <a:pt x="178451" y="91673"/>
                  <a:pt x="156726" y="96944"/>
                </a:cubicBezTo>
                <a:cubicBezTo>
                  <a:pt x="157204" y="93652"/>
                  <a:pt x="161096" y="93773"/>
                  <a:pt x="161574" y="90481"/>
                </a:cubicBezTo>
                <a:cubicBezTo>
                  <a:pt x="137573" y="104531"/>
                  <a:pt x="104215" y="105487"/>
                  <a:pt x="67861" y="109870"/>
                </a:cubicBezTo>
                <a:cubicBezTo>
                  <a:pt x="63660" y="96042"/>
                  <a:pt x="41013" y="88859"/>
                  <a:pt x="38778" y="109870"/>
                </a:cubicBezTo>
                <a:cubicBezTo>
                  <a:pt x="22641" y="108194"/>
                  <a:pt x="21637" y="134550"/>
                  <a:pt x="38778" y="132490"/>
                </a:cubicBezTo>
                <a:cubicBezTo>
                  <a:pt x="27656" y="163910"/>
                  <a:pt x="13431" y="192030"/>
                  <a:pt x="0" y="224587"/>
                </a:cubicBezTo>
                <a:cubicBezTo>
                  <a:pt x="0" y="230512"/>
                  <a:pt x="0" y="236436"/>
                  <a:pt x="0" y="242360"/>
                </a:cubicBezTo>
                <a:cubicBezTo>
                  <a:pt x="8988" y="250574"/>
                  <a:pt x="8887" y="260968"/>
                  <a:pt x="16157" y="268212"/>
                </a:cubicBezTo>
                <a:cubicBezTo>
                  <a:pt x="41632" y="293586"/>
                  <a:pt x="90676" y="278795"/>
                  <a:pt x="100176" y="250439"/>
                </a:cubicBezTo>
                <a:cubicBezTo>
                  <a:pt x="109466" y="222709"/>
                  <a:pt x="93679" y="207716"/>
                  <a:pt x="85634" y="190657"/>
                </a:cubicBezTo>
                <a:cubicBezTo>
                  <a:pt x="76337" y="170938"/>
                  <a:pt x="73294" y="148877"/>
                  <a:pt x="64629" y="132490"/>
                </a:cubicBezTo>
                <a:cubicBezTo>
                  <a:pt x="97274" y="133244"/>
                  <a:pt x="144709" y="124526"/>
                  <a:pt x="176115" y="113102"/>
                </a:cubicBezTo>
                <a:cubicBezTo>
                  <a:pt x="175900" y="164152"/>
                  <a:pt x="176001" y="228277"/>
                  <a:pt x="176115" y="294064"/>
                </a:cubicBezTo>
                <a:cubicBezTo>
                  <a:pt x="164058" y="304728"/>
                  <a:pt x="156471" y="320515"/>
                  <a:pt x="143801" y="331233"/>
                </a:cubicBezTo>
                <a:cubicBezTo>
                  <a:pt x="128821" y="343903"/>
                  <a:pt x="109082" y="349726"/>
                  <a:pt x="98560" y="363547"/>
                </a:cubicBezTo>
                <a:cubicBezTo>
                  <a:pt x="103279" y="376601"/>
                  <a:pt x="131171" y="366483"/>
                  <a:pt x="142185" y="373242"/>
                </a:cubicBezTo>
                <a:cubicBezTo>
                  <a:pt x="146493" y="373242"/>
                  <a:pt x="150802" y="373242"/>
                  <a:pt x="155111" y="373242"/>
                </a:cubicBezTo>
                <a:cubicBezTo>
                  <a:pt x="189438" y="366516"/>
                  <a:pt x="248803" y="378177"/>
                  <a:pt x="274675" y="366779"/>
                </a:cubicBezTo>
                <a:cubicBezTo>
                  <a:pt x="271087" y="351207"/>
                  <a:pt x="251752" y="351019"/>
                  <a:pt x="240745" y="342536"/>
                </a:cubicBezTo>
                <a:cubicBezTo>
                  <a:pt x="229414" y="333811"/>
                  <a:pt x="215418" y="320427"/>
                  <a:pt x="206814" y="310221"/>
                </a:cubicBezTo>
                <a:cubicBezTo>
                  <a:pt x="202768" y="305428"/>
                  <a:pt x="195511" y="296440"/>
                  <a:pt x="193888" y="289217"/>
                </a:cubicBezTo>
                <a:cubicBezTo>
                  <a:pt x="188314" y="264429"/>
                  <a:pt x="194865" y="235958"/>
                  <a:pt x="195497" y="211661"/>
                </a:cubicBezTo>
                <a:cubicBezTo>
                  <a:pt x="196420" y="177132"/>
                  <a:pt x="192488" y="141909"/>
                  <a:pt x="193888" y="103400"/>
                </a:cubicBezTo>
                <a:cubicBezTo>
                  <a:pt x="222514" y="124324"/>
                  <a:pt x="271195" y="125186"/>
                  <a:pt x="315069" y="130868"/>
                </a:cubicBezTo>
                <a:cubicBezTo>
                  <a:pt x="307959" y="166751"/>
                  <a:pt x="277866" y="193357"/>
                  <a:pt x="274675" y="227812"/>
                </a:cubicBezTo>
                <a:cubicBezTo>
                  <a:pt x="268677" y="292536"/>
                  <a:pt x="375255" y="290334"/>
                  <a:pt x="368388" y="227819"/>
                </a:cubicBezTo>
                <a:close/>
                <a:moveTo>
                  <a:pt x="53319" y="263372"/>
                </a:moveTo>
                <a:cubicBezTo>
                  <a:pt x="40333" y="261911"/>
                  <a:pt x="40393" y="246326"/>
                  <a:pt x="27468" y="243983"/>
                </a:cubicBezTo>
                <a:cubicBezTo>
                  <a:pt x="48055" y="238119"/>
                  <a:pt x="66286" y="240624"/>
                  <a:pt x="84018" y="237520"/>
                </a:cubicBezTo>
                <a:cubicBezTo>
                  <a:pt x="77306" y="250749"/>
                  <a:pt x="68049" y="265021"/>
                  <a:pt x="53319" y="263372"/>
                </a:cubicBezTo>
                <a:close/>
                <a:moveTo>
                  <a:pt x="72708" y="218131"/>
                </a:moveTo>
                <a:cubicBezTo>
                  <a:pt x="49442" y="216495"/>
                  <a:pt x="33628" y="220259"/>
                  <a:pt x="24236" y="221356"/>
                </a:cubicBezTo>
                <a:cubicBezTo>
                  <a:pt x="32624" y="197968"/>
                  <a:pt x="41996" y="175563"/>
                  <a:pt x="51704" y="153495"/>
                </a:cubicBezTo>
                <a:cubicBezTo>
                  <a:pt x="68339" y="185089"/>
                  <a:pt x="54275" y="188624"/>
                  <a:pt x="72708" y="218131"/>
                </a:cubicBezTo>
                <a:close/>
                <a:moveTo>
                  <a:pt x="237513" y="355462"/>
                </a:moveTo>
                <a:cubicBezTo>
                  <a:pt x="198621" y="361501"/>
                  <a:pt x="181966" y="342348"/>
                  <a:pt x="148648" y="352237"/>
                </a:cubicBezTo>
                <a:cubicBezTo>
                  <a:pt x="162981" y="340718"/>
                  <a:pt x="172790" y="324675"/>
                  <a:pt x="184194" y="310228"/>
                </a:cubicBezTo>
                <a:cubicBezTo>
                  <a:pt x="203771" y="323497"/>
                  <a:pt x="216192" y="343930"/>
                  <a:pt x="237513" y="355462"/>
                </a:cubicBezTo>
                <a:close/>
                <a:moveTo>
                  <a:pt x="187425" y="64636"/>
                </a:moveTo>
                <a:cubicBezTo>
                  <a:pt x="159473" y="59917"/>
                  <a:pt x="164509" y="7109"/>
                  <a:pt x="195504" y="25859"/>
                </a:cubicBezTo>
                <a:cubicBezTo>
                  <a:pt x="202553" y="43544"/>
                  <a:pt x="198210" y="51515"/>
                  <a:pt x="187425" y="64636"/>
                </a:cubicBezTo>
                <a:close/>
                <a:moveTo>
                  <a:pt x="319916" y="153495"/>
                </a:moveTo>
                <a:cubicBezTo>
                  <a:pt x="327893" y="160187"/>
                  <a:pt x="334377" y="189095"/>
                  <a:pt x="329610" y="189041"/>
                </a:cubicBezTo>
                <a:cubicBezTo>
                  <a:pt x="331334" y="201321"/>
                  <a:pt x="339581" y="207070"/>
                  <a:pt x="342536" y="218124"/>
                </a:cubicBezTo>
                <a:cubicBezTo>
                  <a:pt x="319774" y="216771"/>
                  <a:pt x="302708" y="219821"/>
                  <a:pt x="294064" y="221349"/>
                </a:cubicBezTo>
                <a:cubicBezTo>
                  <a:pt x="301059" y="197113"/>
                  <a:pt x="312288" y="177105"/>
                  <a:pt x="319916" y="153495"/>
                </a:cubicBezTo>
                <a:close/>
                <a:moveTo>
                  <a:pt x="308606" y="252062"/>
                </a:moveTo>
                <a:cubicBezTo>
                  <a:pt x="305542" y="247578"/>
                  <a:pt x="299443" y="246144"/>
                  <a:pt x="297289" y="240745"/>
                </a:cubicBezTo>
                <a:cubicBezTo>
                  <a:pt x="324851" y="242798"/>
                  <a:pt x="336221" y="237399"/>
                  <a:pt x="352224" y="237520"/>
                </a:cubicBezTo>
                <a:cubicBezTo>
                  <a:pt x="351779" y="258989"/>
                  <a:pt x="313338" y="272171"/>
                  <a:pt x="308606" y="252062"/>
                </a:cubicBezTo>
                <a:close/>
              </a:path>
            </a:pathLst>
          </a:custGeom>
          <a:solidFill>
            <a:srgbClr val="42D0C6"/>
          </a:solidFill>
          <a:ln w="6698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2830705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01CBF126B93141A79AAB570EAA3CBB" ma:contentTypeVersion="16" ma:contentTypeDescription="Ein neues Dokument erstellen." ma:contentTypeScope="" ma:versionID="c1bd613796b5130bf1e74497f7ae36a3">
  <xsd:schema xmlns:xsd="http://www.w3.org/2001/XMLSchema" xmlns:xs="http://www.w3.org/2001/XMLSchema" xmlns:p="http://schemas.microsoft.com/office/2006/metadata/properties" xmlns:ns2="f10c6ed7-552d-4444-b606-2afdf5cc0acc" xmlns:ns3="29352760-be64-46ad-abcf-471bfd15ad68" targetNamespace="http://schemas.microsoft.com/office/2006/metadata/properties" ma:root="true" ma:fieldsID="7f91203cac2c8eac94cbf77eef6a6233" ns2:_="" ns3:_="">
    <xsd:import namespace="f10c6ed7-552d-4444-b606-2afdf5cc0acc"/>
    <xsd:import namespace="29352760-be64-46ad-abcf-471bfd15ad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c6ed7-552d-4444-b606-2afdf5cc0a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29f9ac1e-19e0-4f68-80db-eea8a9d241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52760-be64-46ad-abcf-471bfd15ad6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d65f0fa-d0d3-4d2f-ba57-f5337e0d3203}" ma:internalName="TaxCatchAll" ma:showField="CatchAllData" ma:web="29352760-be64-46ad-abcf-471bfd15ad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9352760-be64-46ad-abcf-471bfd15ad68" xsi:nil="true"/>
    <lcf76f155ced4ddcb4097134ff3c332f xmlns="f10c6ed7-552d-4444-b606-2afdf5cc0ac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4C78C33-D886-46DE-B021-22616A350668}"/>
</file>

<file path=customXml/itemProps2.xml><?xml version="1.0" encoding="utf-8"?>
<ds:datastoreItem xmlns:ds="http://schemas.openxmlformats.org/officeDocument/2006/customXml" ds:itemID="{07FB61C6-FD79-43B5-93DB-6E2F0CB604B9}"/>
</file>

<file path=customXml/itemProps3.xml><?xml version="1.0" encoding="utf-8"?>
<ds:datastoreItem xmlns:ds="http://schemas.openxmlformats.org/officeDocument/2006/customXml" ds:itemID="{83B4417B-1692-47AB-9377-7498F8996871}"/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732</Words>
  <Application>Microsoft Office PowerPoint</Application>
  <PresentationFormat>Widescreen</PresentationFormat>
  <Paragraphs>146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</vt:lpstr>
      <vt:lpstr>Calibri</vt:lpstr>
      <vt:lpstr>Gilroy</vt:lpstr>
      <vt:lpstr>Gilroy Bold</vt:lpstr>
      <vt:lpstr>Gilroy Light</vt:lpstr>
      <vt:lpstr>Gilroy SemiBold</vt:lpstr>
      <vt:lpstr>Gilroy-Regular</vt:lpstr>
      <vt:lpstr>Montserrat</vt:lpstr>
      <vt:lpstr>Open Sans</vt:lpstr>
      <vt:lpstr>Open Sans Semibold</vt:lpstr>
      <vt:lpstr>Digit - Multi 1 - Bright</vt:lpstr>
      <vt:lpstr>Warum ist die Public Cloud  das Herz der Digitalisierung?</vt:lpstr>
      <vt:lpstr>PowerPoint Presentation</vt:lpstr>
      <vt:lpstr>PowerPoint Presentation</vt:lpstr>
      <vt:lpstr>Hat Adel Al-Saleh Recht? Ist die Public Cloud der Schlüssel zur Digitalisierung?</vt:lpstr>
      <vt:lpstr>Die Vorteile der Private Cloud </vt:lpstr>
      <vt:lpstr>Die Vorteile der Public Cloud </vt:lpstr>
      <vt:lpstr>Mit welcher Cloud können Organisationen  besser digitalisieren?</vt:lpstr>
      <vt:lpstr>Legende zu den folgenden Folien</vt:lpstr>
      <vt:lpstr>Startups nutzen von vorneherein die Public Cloud</vt:lpstr>
      <vt:lpstr>Großunternehmen bleiben Altgeschäften in der Private Cloud  und tendieren für Neugeschäfte zur Public Cloud</vt:lpstr>
      <vt:lpstr>Behörden bevorzugen die Private Cloud</vt:lpstr>
      <vt:lpstr>Startups, Großunternehmen und Behörden Vorteile der jeweiligen Cloud-Varianten je Organisations-Typ</vt:lpstr>
      <vt:lpstr>Eine Digitalisierungsinitiative im Vergleich Public Cloud vs. Private Cloud </vt:lpstr>
      <vt:lpstr>Geschäftsentwicklung in der Private Cloud  ist risikoreich und langsam</vt:lpstr>
      <vt:lpstr>Geschäftsentwicklung in der Public Cloud erfolgt näher  am Kunden und beinhaltet weniger Kostenrisiken</vt:lpstr>
      <vt:lpstr>Geschäftsentwicklung in der Public Cloud erfolgt näher  am Kunden und beinhaltet weniger Kostenrisiken</vt:lpstr>
      <vt:lpstr>PowerPoint Presentation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2022-09-04T13:21:12Z</dcterms:created>
  <dcterms:modified xsi:type="dcterms:W3CDTF">2022-09-04T13:21:49Z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0x0101000701CBF126B93141A79AAB570EAA3CBB</vt:lpwstr>
  </property>
</Properties>
</file>