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13"/>
  </p:notesMasterIdLst>
  <p:handoutMasterIdLst>
    <p:handoutMasterId r:id="rId14"/>
  </p:handoutMasterIdLst>
  <p:sldIdLst>
    <p:sldId id="1841" r:id="rId2"/>
    <p:sldId id="1928" r:id="rId3"/>
    <p:sldId id="1929" r:id="rId4"/>
    <p:sldId id="1930" r:id="rId5"/>
    <p:sldId id="1931" r:id="rId6"/>
    <p:sldId id="1932" r:id="rId7"/>
    <p:sldId id="1933" r:id="rId8"/>
    <p:sldId id="1934" r:id="rId9"/>
    <p:sldId id="1935" r:id="rId10"/>
    <p:sldId id="1911" r:id="rId11"/>
    <p:sldId id="193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366B"/>
    <a:srgbClr val="42D0C6"/>
    <a:srgbClr val="7ED878"/>
    <a:srgbClr val="111111"/>
    <a:srgbClr val="B3ECE8"/>
    <a:srgbClr val="99E4C5"/>
    <a:srgbClr val="34CA8C"/>
    <a:srgbClr val="5BAED7"/>
    <a:srgbClr val="164931"/>
    <a:srgbClr val="A77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46E8B0-3687-4110-B13F-86F828660EA7}" v="80" dt="2022-09-04T12:42:21.4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52" autoAdjust="0"/>
    <p:restoredTop sz="97013"/>
  </p:normalViewPr>
  <p:slideViewPr>
    <p:cSldViewPr snapToGrid="0" snapToObjects="1">
      <p:cViewPr varScale="1">
        <p:scale>
          <a:sx n="114" d="100"/>
          <a:sy n="114" d="100"/>
        </p:scale>
        <p:origin x="7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86" d="100"/>
          <a:sy n="86" d="100"/>
        </p:scale>
        <p:origin x="292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zure.microsoft.com/de-de/pricing/details/functions/#pricin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ws.amazon.com/de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aws.amazon.com/de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4430" y="2828834"/>
            <a:ext cx="8353569" cy="1200329"/>
          </a:xfrm>
        </p:spPr>
        <p:txBody>
          <a:bodyPr/>
          <a:lstStyle/>
          <a:p>
            <a:pPr algn="ctr"/>
            <a:r>
              <a:rPr lang="de-DE" dirty="0"/>
              <a:t>Warum ist die Public Cloud </a:t>
            </a:r>
            <a:br>
              <a:rPr lang="de-DE" dirty="0"/>
            </a:br>
            <a:r>
              <a:rPr lang="de-DE" dirty="0"/>
              <a:t>so viel besser als die Private Cloud?</a:t>
            </a:r>
          </a:p>
        </p:txBody>
      </p:sp>
    </p:spTree>
    <p:extLst>
      <p:ext uri="{BB962C8B-B14F-4D97-AF65-F5344CB8AC3E}">
        <p14:creationId xmlns:p14="http://schemas.microsoft.com/office/powerpoint/2010/main" val="225060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B22307C-DAF9-380E-8BD3-DEAAA2D15BC8}"/>
              </a:ext>
            </a:extLst>
          </p:cNvPr>
          <p:cNvGrpSpPr/>
          <p:nvPr/>
        </p:nvGrpSpPr>
        <p:grpSpPr>
          <a:xfrm>
            <a:off x="3998973" y="3482269"/>
            <a:ext cx="4055491" cy="2299406"/>
            <a:chOff x="3657492" y="1978105"/>
            <a:chExt cx="3924015" cy="2224861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3CDC5665-8F0F-8D16-FBDE-4EBD29029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5825" y="2114350"/>
              <a:ext cx="1913836" cy="1913834"/>
            </a:xfrm>
            <a:prstGeom prst="rect">
              <a:avLst/>
            </a:prstGeom>
          </p:spPr>
        </p:pic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BC9B7943-F33E-A606-9B46-FC22D4A13A96}"/>
                </a:ext>
              </a:extLst>
            </p:cNvPr>
            <p:cNvGrpSpPr/>
            <p:nvPr/>
          </p:nvGrpSpPr>
          <p:grpSpPr>
            <a:xfrm>
              <a:off x="3657492" y="1978105"/>
              <a:ext cx="3924015" cy="2224861"/>
              <a:chOff x="8057564" y="4253246"/>
              <a:chExt cx="3200653" cy="1814725"/>
            </a:xfrm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60068C09-1995-6179-C452-AA3FA5417B61}"/>
                  </a:ext>
                </a:extLst>
              </p:cNvPr>
              <p:cNvSpPr/>
              <p:nvPr/>
            </p:nvSpPr>
            <p:spPr>
              <a:xfrm>
                <a:off x="8057564" y="4253246"/>
                <a:ext cx="3200653" cy="1814725"/>
              </a:xfrm>
              <a:custGeom>
                <a:avLst/>
                <a:gdLst>
                  <a:gd name="connsiteX0" fmla="*/ 1095420 w 1731130"/>
                  <a:gd name="connsiteY0" fmla="*/ 0 h 981526"/>
                  <a:gd name="connsiteX1" fmla="*/ 1486136 w 1731130"/>
                  <a:gd name="connsiteY1" fmla="*/ 318442 h 981526"/>
                  <a:gd name="connsiteX2" fmla="*/ 1493086 w 1731130"/>
                  <a:gd name="connsiteY2" fmla="*/ 387389 h 981526"/>
                  <a:gd name="connsiteX3" fmla="*/ 1547658 w 1731130"/>
                  <a:gd name="connsiteY3" fmla="*/ 404329 h 981526"/>
                  <a:gd name="connsiteX4" fmla="*/ 1731130 w 1731130"/>
                  <a:gd name="connsiteY4" fmla="*/ 681124 h 981526"/>
                  <a:gd name="connsiteX5" fmla="*/ 1491270 w 1731130"/>
                  <a:gd name="connsiteY5" fmla="*/ 975423 h 981526"/>
                  <a:gd name="connsiteX6" fmla="*/ 1444610 w 1731130"/>
                  <a:gd name="connsiteY6" fmla="*/ 980127 h 981526"/>
                  <a:gd name="connsiteX7" fmla="*/ 1444610 w 1731130"/>
                  <a:gd name="connsiteY7" fmla="*/ 981525 h 981526"/>
                  <a:gd name="connsiteX8" fmla="*/ 1430738 w 1731130"/>
                  <a:gd name="connsiteY8" fmla="*/ 981525 h 981526"/>
                  <a:gd name="connsiteX9" fmla="*/ 1430728 w 1731130"/>
                  <a:gd name="connsiteY9" fmla="*/ 981526 h 981526"/>
                  <a:gd name="connsiteX10" fmla="*/ 1430722 w 1731130"/>
                  <a:gd name="connsiteY10" fmla="*/ 981525 h 981526"/>
                  <a:gd name="connsiteX11" fmla="*/ 301720 w 1731130"/>
                  <a:gd name="connsiteY11" fmla="*/ 981525 h 981526"/>
                  <a:gd name="connsiteX12" fmla="*/ 301720 w 1731130"/>
                  <a:gd name="connsiteY12" fmla="*/ 981327 h 981526"/>
                  <a:gd name="connsiteX13" fmla="*/ 300402 w 1731130"/>
                  <a:gd name="connsiteY13" fmla="*/ 981526 h 981526"/>
                  <a:gd name="connsiteX14" fmla="*/ 0 w 1731130"/>
                  <a:gd name="connsiteY14" fmla="*/ 681124 h 981526"/>
                  <a:gd name="connsiteX15" fmla="*/ 300402 w 1731130"/>
                  <a:gd name="connsiteY15" fmla="*/ 380722 h 981526"/>
                  <a:gd name="connsiteX16" fmla="*/ 360943 w 1731130"/>
                  <a:gd name="connsiteY16" fmla="*/ 386825 h 981526"/>
                  <a:gd name="connsiteX17" fmla="*/ 383099 w 1731130"/>
                  <a:gd name="connsiteY17" fmla="*/ 393703 h 981526"/>
                  <a:gd name="connsiteX18" fmla="*/ 388953 w 1731130"/>
                  <a:gd name="connsiteY18" fmla="*/ 374843 h 981526"/>
                  <a:gd name="connsiteX19" fmla="*/ 665747 w 1731130"/>
                  <a:gd name="connsiteY19" fmla="*/ 191371 h 981526"/>
                  <a:gd name="connsiteX20" fmla="*/ 726288 w 1731130"/>
                  <a:gd name="connsiteY20" fmla="*/ 197474 h 981526"/>
                  <a:gd name="connsiteX21" fmla="*/ 749122 w 1731130"/>
                  <a:gd name="connsiteY21" fmla="*/ 204562 h 981526"/>
                  <a:gd name="connsiteX22" fmla="*/ 764714 w 1731130"/>
                  <a:gd name="connsiteY22" fmla="*/ 175835 h 981526"/>
                  <a:gd name="connsiteX23" fmla="*/ 1095420 w 1731130"/>
                  <a:gd name="connsiteY23" fmla="*/ 0 h 981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31130" h="981526">
                    <a:moveTo>
                      <a:pt x="1095420" y="0"/>
                    </a:moveTo>
                    <a:cubicBezTo>
                      <a:pt x="1288149" y="0"/>
                      <a:pt x="1448947" y="136708"/>
                      <a:pt x="1486136" y="318442"/>
                    </a:cubicBezTo>
                    <a:lnTo>
                      <a:pt x="1493086" y="387389"/>
                    </a:lnTo>
                    <a:lnTo>
                      <a:pt x="1547658" y="404329"/>
                    </a:lnTo>
                    <a:cubicBezTo>
                      <a:pt x="1655477" y="449933"/>
                      <a:pt x="1731130" y="556694"/>
                      <a:pt x="1731130" y="681124"/>
                    </a:cubicBezTo>
                    <a:cubicBezTo>
                      <a:pt x="1731130" y="826293"/>
                      <a:pt x="1628158" y="947412"/>
                      <a:pt x="1491270" y="975423"/>
                    </a:cubicBezTo>
                    <a:lnTo>
                      <a:pt x="1444610" y="980127"/>
                    </a:lnTo>
                    <a:lnTo>
                      <a:pt x="1444610" y="981525"/>
                    </a:lnTo>
                    <a:lnTo>
                      <a:pt x="1430738" y="981525"/>
                    </a:lnTo>
                    <a:lnTo>
                      <a:pt x="1430728" y="981526"/>
                    </a:lnTo>
                    <a:lnTo>
                      <a:pt x="1430722" y="981525"/>
                    </a:lnTo>
                    <a:lnTo>
                      <a:pt x="301720" y="981525"/>
                    </a:lnTo>
                    <a:lnTo>
                      <a:pt x="301720" y="981327"/>
                    </a:lnTo>
                    <a:lnTo>
                      <a:pt x="300402" y="981526"/>
                    </a:lnTo>
                    <a:cubicBezTo>
                      <a:pt x="134495" y="981526"/>
                      <a:pt x="0" y="847031"/>
                      <a:pt x="0" y="681124"/>
                    </a:cubicBezTo>
                    <a:cubicBezTo>
                      <a:pt x="0" y="515217"/>
                      <a:pt x="134495" y="380722"/>
                      <a:pt x="300402" y="380722"/>
                    </a:cubicBezTo>
                    <a:cubicBezTo>
                      <a:pt x="321140" y="380722"/>
                      <a:pt x="341388" y="382824"/>
                      <a:pt x="360943" y="386825"/>
                    </a:cubicBezTo>
                    <a:lnTo>
                      <a:pt x="383099" y="393703"/>
                    </a:lnTo>
                    <a:lnTo>
                      <a:pt x="388953" y="374843"/>
                    </a:lnTo>
                    <a:cubicBezTo>
                      <a:pt x="434556" y="267025"/>
                      <a:pt x="541317" y="191371"/>
                      <a:pt x="665747" y="191371"/>
                    </a:cubicBezTo>
                    <a:cubicBezTo>
                      <a:pt x="686485" y="191371"/>
                      <a:pt x="706733" y="193473"/>
                      <a:pt x="726288" y="197474"/>
                    </a:cubicBezTo>
                    <a:lnTo>
                      <a:pt x="749122" y="204562"/>
                    </a:lnTo>
                    <a:lnTo>
                      <a:pt x="764714" y="175835"/>
                    </a:lnTo>
                    <a:cubicBezTo>
                      <a:pt x="836385" y="69749"/>
                      <a:pt x="957757" y="0"/>
                      <a:pt x="109542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7ED878">
                      <a:alpha val="38000"/>
                    </a:srgbClr>
                  </a:gs>
                  <a:gs pos="100000">
                    <a:srgbClr val="42D0C6"/>
                  </a:gs>
                </a:gsLst>
                <a:lin ang="42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>
                  <a:spcBef>
                    <a:spcPts val="600"/>
                  </a:spcBef>
                </a:pPr>
                <a:endParaRPr lang="de-DE" sz="1600">
                  <a:solidFill>
                    <a:schemeClr val="bg1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D41D37C-7BC3-A342-3503-44BCA8A36C65}"/>
                  </a:ext>
                </a:extLst>
              </p:cNvPr>
              <p:cNvSpPr txBox="1"/>
              <p:nvPr/>
            </p:nvSpPr>
            <p:spPr>
              <a:xfrm>
                <a:off x="8828835" y="5667572"/>
                <a:ext cx="1767618" cy="315773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de-DE" sz="2000" dirty="0">
                    <a:latin typeface="Gilroy Bold" panose="00000800000000000000" pitchFamily="50" charset="0"/>
                  </a:rPr>
                  <a:t>Automatisierte IT</a:t>
                </a:r>
              </a:p>
            </p:txBody>
          </p:sp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2FF94780-350D-BD92-734E-EBB12D92EB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38986" y="5087793"/>
                <a:ext cx="602156" cy="602156"/>
              </a:xfrm>
              <a:prstGeom prst="rect">
                <a:avLst/>
              </a:prstGeom>
            </p:spPr>
          </p:pic>
          <p:pic>
            <p:nvPicPr>
              <p:cNvPr id="21" name="Grafik 20">
                <a:extLst>
                  <a:ext uri="{FF2B5EF4-FFF2-40B4-BE49-F238E27FC236}">
                    <a16:creationId xmlns:a16="http://schemas.microsoft.com/office/drawing/2014/main" id="{6BE943DE-CBAC-8F97-F8C0-7DA26075D0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02503" y="4703908"/>
                <a:ext cx="602156" cy="602156"/>
              </a:xfrm>
              <a:prstGeom prst="rect">
                <a:avLst/>
              </a:prstGeom>
            </p:spPr>
          </p:pic>
          <p:pic>
            <p:nvPicPr>
              <p:cNvPr id="22" name="Grafik 21">
                <a:extLst>
                  <a:ext uri="{FF2B5EF4-FFF2-40B4-BE49-F238E27FC236}">
                    <a16:creationId xmlns:a16="http://schemas.microsoft.com/office/drawing/2014/main" id="{F84B7631-C783-A47A-B93C-9199625686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95352" y="5087793"/>
                <a:ext cx="602156" cy="602156"/>
              </a:xfrm>
              <a:prstGeom prst="rect">
                <a:avLst/>
              </a:prstGeom>
            </p:spPr>
          </p:pic>
        </p:grp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4E16F011-E08F-C005-3BDC-567AA46A3BC1}"/>
              </a:ext>
            </a:extLst>
          </p:cNvPr>
          <p:cNvSpPr txBox="1"/>
          <p:nvPr/>
        </p:nvSpPr>
        <p:spPr>
          <a:xfrm>
            <a:off x="1281464" y="4720607"/>
            <a:ext cx="2541456" cy="70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Cloud ist automatisierte IT …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A76A816-4DE5-6A97-EB30-2A08342FFA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0" t="12851" r="29450" b="12851"/>
          <a:stretch/>
        </p:blipFill>
        <p:spPr>
          <a:xfrm>
            <a:off x="2719111" y="1076325"/>
            <a:ext cx="1026013" cy="1854817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5B6EB234-3A89-1DD1-9C15-243F8016CF35}"/>
              </a:ext>
            </a:extLst>
          </p:cNvPr>
          <p:cNvSpPr/>
          <p:nvPr/>
        </p:nvSpPr>
        <p:spPr>
          <a:xfrm>
            <a:off x="5199367" y="3746702"/>
            <a:ext cx="827350" cy="306593"/>
          </a:xfrm>
          <a:prstGeom prst="rect">
            <a:avLst/>
          </a:prstGeom>
          <a:solidFill>
            <a:srgbClr val="42D0C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latin typeface="Gilroy" panose="00000500000000000000" pitchFamily="50" charset="0"/>
              </a:rPr>
              <a:t>GUI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0316810-7F5F-D3C1-96A0-648C95998C05}"/>
              </a:ext>
            </a:extLst>
          </p:cNvPr>
          <p:cNvSpPr/>
          <p:nvPr/>
        </p:nvSpPr>
        <p:spPr>
          <a:xfrm>
            <a:off x="6128409" y="3328973"/>
            <a:ext cx="827350" cy="306593"/>
          </a:xfrm>
          <a:prstGeom prst="rect">
            <a:avLst/>
          </a:prstGeom>
          <a:solidFill>
            <a:srgbClr val="42D0C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latin typeface="Gilroy" panose="00000500000000000000" pitchFamily="50" charset="0"/>
              </a:rPr>
              <a:t>API</a:t>
            </a:r>
          </a:p>
        </p:txBody>
      </p:sp>
      <p:cxnSp>
        <p:nvCxnSpPr>
          <p:cNvPr id="12" name="Verbinder: gekrümmt 11">
            <a:extLst>
              <a:ext uri="{FF2B5EF4-FFF2-40B4-BE49-F238E27FC236}">
                <a16:creationId xmlns:a16="http://schemas.microsoft.com/office/drawing/2014/main" id="{CB3C77EE-8156-6B66-A152-945EE3066D9B}"/>
              </a:ext>
            </a:extLst>
          </p:cNvPr>
          <p:cNvCxnSpPr>
            <a:cxnSpLocks/>
            <a:stCxn id="9" idx="3"/>
            <a:endCxn id="10" idx="0"/>
          </p:cNvCxnSpPr>
          <p:nvPr/>
        </p:nvCxnSpPr>
        <p:spPr>
          <a:xfrm>
            <a:off x="3745124" y="2003733"/>
            <a:ext cx="1867919" cy="1742969"/>
          </a:xfrm>
          <a:prstGeom prst="curvedConnector2">
            <a:avLst/>
          </a:prstGeom>
          <a:ln w="38100">
            <a:solidFill>
              <a:srgbClr val="42D0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Verbinder: gekrümmt 12">
            <a:extLst>
              <a:ext uri="{FF2B5EF4-FFF2-40B4-BE49-F238E27FC236}">
                <a16:creationId xmlns:a16="http://schemas.microsoft.com/office/drawing/2014/main" id="{6B70A986-7D1D-C1BA-F5C6-A16FE94F2A9E}"/>
              </a:ext>
            </a:extLst>
          </p:cNvPr>
          <p:cNvCxnSpPr>
            <a:cxnSpLocks/>
            <a:endCxn id="11" idx="0"/>
          </p:cNvCxnSpPr>
          <p:nvPr/>
        </p:nvCxnSpPr>
        <p:spPr>
          <a:xfrm rot="10800000" flipV="1">
            <a:off x="6542084" y="2441924"/>
            <a:ext cx="1472013" cy="887048"/>
          </a:xfrm>
          <a:prstGeom prst="curvedConnector2">
            <a:avLst/>
          </a:prstGeom>
          <a:ln w="38100">
            <a:solidFill>
              <a:srgbClr val="42D0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4FA067DF-FB91-E091-BF7A-E56897C7DD1B}"/>
              </a:ext>
            </a:extLst>
          </p:cNvPr>
          <p:cNvSpPr txBox="1"/>
          <p:nvPr/>
        </p:nvSpPr>
        <p:spPr>
          <a:xfrm>
            <a:off x="8492321" y="3581695"/>
            <a:ext cx="277760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… die sich einfach via API oder GUI nutzen lässt.</a:t>
            </a:r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93A8C843-D5B4-F9F4-F123-6297F4851A95}"/>
              </a:ext>
            </a:extLst>
          </p:cNvPr>
          <p:cNvSpPr/>
          <p:nvPr/>
        </p:nvSpPr>
        <p:spPr>
          <a:xfrm>
            <a:off x="8243912" y="2629967"/>
            <a:ext cx="779963" cy="25007"/>
          </a:xfrm>
          <a:custGeom>
            <a:avLst/>
            <a:gdLst>
              <a:gd name="connsiteX0" fmla="*/ 0 w 641080"/>
              <a:gd name="connsiteY0" fmla="*/ 20174 h 20554"/>
              <a:gd name="connsiteX1" fmla="*/ 640690 w 641080"/>
              <a:gd name="connsiteY1" fmla="*/ 20555 h 20554"/>
              <a:gd name="connsiteX2" fmla="*/ 641080 w 641080"/>
              <a:gd name="connsiteY2" fmla="*/ 20174 h 20554"/>
              <a:gd name="connsiteX3" fmla="*/ 641080 w 641080"/>
              <a:gd name="connsiteY3" fmla="*/ 381 h 20554"/>
              <a:gd name="connsiteX4" fmla="*/ 381 w 641080"/>
              <a:gd name="connsiteY4" fmla="*/ 0 h 20554"/>
              <a:gd name="connsiteX5" fmla="*/ 0 w 641080"/>
              <a:gd name="connsiteY5" fmla="*/ 20174 h 20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1080" h="20554">
                <a:moveTo>
                  <a:pt x="0" y="20174"/>
                </a:moveTo>
                <a:lnTo>
                  <a:pt x="640690" y="20555"/>
                </a:lnTo>
                <a:cubicBezTo>
                  <a:pt x="640890" y="20555"/>
                  <a:pt x="641080" y="20355"/>
                  <a:pt x="641080" y="20174"/>
                </a:cubicBezTo>
                <a:lnTo>
                  <a:pt x="641080" y="381"/>
                </a:lnTo>
                <a:lnTo>
                  <a:pt x="381" y="0"/>
                </a:lnTo>
                <a:lnTo>
                  <a:pt x="0" y="20174"/>
                </a:lnTo>
                <a:close/>
              </a:path>
            </a:pathLst>
          </a:custGeom>
          <a:solidFill>
            <a:srgbClr val="42D0C6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5" name="Freihandform: Form 24">
            <a:extLst>
              <a:ext uri="{FF2B5EF4-FFF2-40B4-BE49-F238E27FC236}">
                <a16:creationId xmlns:a16="http://schemas.microsoft.com/office/drawing/2014/main" id="{C02B50F8-5FDE-2A92-A71A-DE5F8B408341}"/>
              </a:ext>
            </a:extLst>
          </p:cNvPr>
          <p:cNvSpPr/>
          <p:nvPr/>
        </p:nvSpPr>
        <p:spPr>
          <a:xfrm>
            <a:off x="8470746" y="1881989"/>
            <a:ext cx="313399" cy="287753"/>
          </a:xfrm>
          <a:custGeom>
            <a:avLst/>
            <a:gdLst>
              <a:gd name="connsiteX0" fmla="*/ 257451 w 257594"/>
              <a:gd name="connsiteY0" fmla="*/ 37405 h 236515"/>
              <a:gd name="connsiteX1" fmla="*/ 257394 w 257594"/>
              <a:gd name="connsiteY1" fmla="*/ 36671 h 236515"/>
              <a:gd name="connsiteX2" fmla="*/ 256423 w 257594"/>
              <a:gd name="connsiteY2" fmla="*/ 25632 h 236515"/>
              <a:gd name="connsiteX3" fmla="*/ 238201 w 257594"/>
              <a:gd name="connsiteY3" fmla="*/ 35452 h 236515"/>
              <a:gd name="connsiteX4" fmla="*/ 227400 w 257594"/>
              <a:gd name="connsiteY4" fmla="*/ 35452 h 236515"/>
              <a:gd name="connsiteX5" fmla="*/ 198139 w 257594"/>
              <a:gd name="connsiteY5" fmla="*/ 0 h 236515"/>
              <a:gd name="connsiteX6" fmla="*/ 168878 w 257594"/>
              <a:gd name="connsiteY6" fmla="*/ 35452 h 236515"/>
              <a:gd name="connsiteX7" fmla="*/ 158077 w 257594"/>
              <a:gd name="connsiteY7" fmla="*/ 35452 h 236515"/>
              <a:gd name="connsiteX8" fmla="*/ 128816 w 257594"/>
              <a:gd name="connsiteY8" fmla="*/ 0 h 236515"/>
              <a:gd name="connsiteX9" fmla="*/ 99498 w 257594"/>
              <a:gd name="connsiteY9" fmla="*/ 35452 h 236515"/>
              <a:gd name="connsiteX10" fmla="*/ 88754 w 257594"/>
              <a:gd name="connsiteY10" fmla="*/ 35452 h 236515"/>
              <a:gd name="connsiteX11" fmla="*/ 59493 w 257594"/>
              <a:gd name="connsiteY11" fmla="*/ 181 h 236515"/>
              <a:gd name="connsiteX12" fmla="*/ 30175 w 257594"/>
              <a:gd name="connsiteY12" fmla="*/ 35452 h 236515"/>
              <a:gd name="connsiteX13" fmla="*/ 19374 w 257594"/>
              <a:gd name="connsiteY13" fmla="*/ 35452 h 236515"/>
              <a:gd name="connsiteX14" fmla="*/ 1172 w 257594"/>
              <a:gd name="connsiteY14" fmla="*/ 25622 h 236515"/>
              <a:gd name="connsiteX15" fmla="*/ 400 w 257594"/>
              <a:gd name="connsiteY15" fmla="*/ 30909 h 236515"/>
              <a:gd name="connsiteX16" fmla="*/ 0 w 257594"/>
              <a:gd name="connsiteY16" fmla="*/ 40319 h 236515"/>
              <a:gd name="connsiteX17" fmla="*/ 0 w 257594"/>
              <a:gd name="connsiteY17" fmla="*/ 236515 h 236515"/>
              <a:gd name="connsiteX18" fmla="*/ 257594 w 257594"/>
              <a:gd name="connsiteY18" fmla="*/ 236515 h 236515"/>
              <a:gd name="connsiteX19" fmla="*/ 257594 w 257594"/>
              <a:gd name="connsiteY19" fmla="*/ 40310 h 236515"/>
              <a:gd name="connsiteX20" fmla="*/ 257451 w 257594"/>
              <a:gd name="connsiteY20" fmla="*/ 37405 h 236515"/>
              <a:gd name="connsiteX21" fmla="*/ 181537 w 257594"/>
              <a:gd name="connsiteY21" fmla="*/ 203787 h 236515"/>
              <a:gd name="connsiteX22" fmla="*/ 127397 w 257594"/>
              <a:gd name="connsiteY22" fmla="*/ 160382 h 236515"/>
              <a:gd name="connsiteX23" fmla="*/ 73257 w 257594"/>
              <a:gd name="connsiteY23" fmla="*/ 203787 h 236515"/>
              <a:gd name="connsiteX24" fmla="*/ 17736 w 257594"/>
              <a:gd name="connsiteY24" fmla="*/ 148276 h 236515"/>
              <a:gd name="connsiteX25" fmla="*/ 73257 w 257594"/>
              <a:gd name="connsiteY25" fmla="*/ 92764 h 236515"/>
              <a:gd name="connsiteX26" fmla="*/ 127397 w 257594"/>
              <a:gd name="connsiteY26" fmla="*/ 136169 h 236515"/>
              <a:gd name="connsiteX27" fmla="*/ 181537 w 257594"/>
              <a:gd name="connsiteY27" fmla="*/ 92764 h 236515"/>
              <a:gd name="connsiteX28" fmla="*/ 237049 w 257594"/>
              <a:gd name="connsiteY28" fmla="*/ 148276 h 236515"/>
              <a:gd name="connsiteX29" fmla="*/ 181537 w 257594"/>
              <a:gd name="connsiteY29" fmla="*/ 203787 h 236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57594" h="236515">
                <a:moveTo>
                  <a:pt x="257451" y="37405"/>
                </a:moveTo>
                <a:lnTo>
                  <a:pt x="257394" y="36671"/>
                </a:lnTo>
                <a:cubicBezTo>
                  <a:pt x="257289" y="33033"/>
                  <a:pt x="256918" y="29337"/>
                  <a:pt x="256423" y="25632"/>
                </a:cubicBezTo>
                <a:cubicBezTo>
                  <a:pt x="251317" y="31766"/>
                  <a:pt x="245031" y="35452"/>
                  <a:pt x="238201" y="35452"/>
                </a:cubicBezTo>
                <a:lnTo>
                  <a:pt x="227400" y="35452"/>
                </a:lnTo>
                <a:cubicBezTo>
                  <a:pt x="213560" y="35452"/>
                  <a:pt x="201778" y="20393"/>
                  <a:pt x="198139" y="0"/>
                </a:cubicBezTo>
                <a:cubicBezTo>
                  <a:pt x="194500" y="20393"/>
                  <a:pt x="182718" y="35452"/>
                  <a:pt x="168878" y="35452"/>
                </a:cubicBezTo>
                <a:lnTo>
                  <a:pt x="158077" y="35452"/>
                </a:lnTo>
                <a:cubicBezTo>
                  <a:pt x="144237" y="35452"/>
                  <a:pt x="132455" y="20393"/>
                  <a:pt x="128816" y="0"/>
                </a:cubicBezTo>
                <a:cubicBezTo>
                  <a:pt x="125178" y="20393"/>
                  <a:pt x="113395" y="35452"/>
                  <a:pt x="99498" y="35452"/>
                </a:cubicBezTo>
                <a:lnTo>
                  <a:pt x="88754" y="35452"/>
                </a:lnTo>
                <a:cubicBezTo>
                  <a:pt x="74914" y="35452"/>
                  <a:pt x="63132" y="20517"/>
                  <a:pt x="59493" y="181"/>
                </a:cubicBezTo>
                <a:cubicBezTo>
                  <a:pt x="55788" y="20517"/>
                  <a:pt x="44015" y="35452"/>
                  <a:pt x="30175" y="35452"/>
                </a:cubicBezTo>
                <a:lnTo>
                  <a:pt x="19374" y="35452"/>
                </a:lnTo>
                <a:cubicBezTo>
                  <a:pt x="12563" y="35452"/>
                  <a:pt x="6258" y="31756"/>
                  <a:pt x="1172" y="25622"/>
                </a:cubicBezTo>
                <a:cubicBezTo>
                  <a:pt x="933" y="27375"/>
                  <a:pt x="543" y="29166"/>
                  <a:pt x="400" y="30909"/>
                </a:cubicBezTo>
                <a:cubicBezTo>
                  <a:pt x="114" y="34004"/>
                  <a:pt x="0" y="37128"/>
                  <a:pt x="0" y="40319"/>
                </a:cubicBezTo>
                <a:lnTo>
                  <a:pt x="0" y="236515"/>
                </a:lnTo>
                <a:lnTo>
                  <a:pt x="257594" y="236515"/>
                </a:lnTo>
                <a:lnTo>
                  <a:pt x="257594" y="40310"/>
                </a:lnTo>
                <a:cubicBezTo>
                  <a:pt x="257566" y="39338"/>
                  <a:pt x="257585" y="38376"/>
                  <a:pt x="257451" y="37405"/>
                </a:cubicBezTo>
                <a:close/>
                <a:moveTo>
                  <a:pt x="181537" y="203787"/>
                </a:moveTo>
                <a:cubicBezTo>
                  <a:pt x="155086" y="203787"/>
                  <a:pt x="132940" y="185185"/>
                  <a:pt x="127397" y="160382"/>
                </a:cubicBezTo>
                <a:cubicBezTo>
                  <a:pt x="121853" y="185185"/>
                  <a:pt x="99708" y="203787"/>
                  <a:pt x="73257" y="203787"/>
                </a:cubicBezTo>
                <a:cubicBezTo>
                  <a:pt x="42643" y="203787"/>
                  <a:pt x="17736" y="178889"/>
                  <a:pt x="17736" y="148276"/>
                </a:cubicBezTo>
                <a:cubicBezTo>
                  <a:pt x="17736" y="117662"/>
                  <a:pt x="42643" y="92764"/>
                  <a:pt x="73257" y="92764"/>
                </a:cubicBezTo>
                <a:cubicBezTo>
                  <a:pt x="99708" y="92764"/>
                  <a:pt x="121853" y="111366"/>
                  <a:pt x="127397" y="136169"/>
                </a:cubicBezTo>
                <a:cubicBezTo>
                  <a:pt x="132940" y="111366"/>
                  <a:pt x="155086" y="92764"/>
                  <a:pt x="181537" y="92764"/>
                </a:cubicBezTo>
                <a:cubicBezTo>
                  <a:pt x="212141" y="92764"/>
                  <a:pt x="237049" y="117662"/>
                  <a:pt x="237049" y="148276"/>
                </a:cubicBezTo>
                <a:cubicBezTo>
                  <a:pt x="237049" y="178889"/>
                  <a:pt x="212141" y="203787"/>
                  <a:pt x="181537" y="203787"/>
                </a:cubicBezTo>
                <a:close/>
              </a:path>
            </a:pathLst>
          </a:custGeom>
          <a:noFill/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6F2A8365-83D1-923B-A6CF-1CBEC35AC87C}"/>
              </a:ext>
            </a:extLst>
          </p:cNvPr>
          <p:cNvSpPr/>
          <p:nvPr/>
        </p:nvSpPr>
        <p:spPr>
          <a:xfrm>
            <a:off x="8655269" y="2026045"/>
            <a:ext cx="72682" cy="72682"/>
          </a:xfrm>
          <a:custGeom>
            <a:avLst/>
            <a:gdLst>
              <a:gd name="connsiteX0" fmla="*/ 59741 w 59740"/>
              <a:gd name="connsiteY0" fmla="*/ 29870 h 59740"/>
              <a:gd name="connsiteX1" fmla="*/ 29870 w 59740"/>
              <a:gd name="connsiteY1" fmla="*/ 59741 h 59740"/>
              <a:gd name="connsiteX2" fmla="*/ 0 w 59740"/>
              <a:gd name="connsiteY2" fmla="*/ 29870 h 59740"/>
              <a:gd name="connsiteX3" fmla="*/ 29870 w 59740"/>
              <a:gd name="connsiteY3" fmla="*/ 0 h 59740"/>
              <a:gd name="connsiteX4" fmla="*/ 59741 w 59740"/>
              <a:gd name="connsiteY4" fmla="*/ 29870 h 5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40" h="59740">
                <a:moveTo>
                  <a:pt x="59741" y="29870"/>
                </a:moveTo>
                <a:cubicBezTo>
                  <a:pt x="59741" y="46367"/>
                  <a:pt x="46367" y="59741"/>
                  <a:pt x="29870" y="59741"/>
                </a:cubicBezTo>
                <a:cubicBezTo>
                  <a:pt x="13373" y="59741"/>
                  <a:pt x="0" y="46367"/>
                  <a:pt x="0" y="29870"/>
                </a:cubicBezTo>
                <a:cubicBezTo>
                  <a:pt x="0" y="13373"/>
                  <a:pt x="13373" y="0"/>
                  <a:pt x="29870" y="0"/>
                </a:cubicBezTo>
                <a:cubicBezTo>
                  <a:pt x="46367" y="0"/>
                  <a:pt x="59741" y="13373"/>
                  <a:pt x="59741" y="29870"/>
                </a:cubicBezTo>
                <a:close/>
              </a:path>
            </a:pathLst>
          </a:custGeom>
          <a:noFill/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89A77EA7-58B8-9AEA-6853-5FC9CF42ADB4}"/>
              </a:ext>
            </a:extLst>
          </p:cNvPr>
          <p:cNvSpPr/>
          <p:nvPr/>
        </p:nvSpPr>
        <p:spPr>
          <a:xfrm>
            <a:off x="8523531" y="2026056"/>
            <a:ext cx="72671" cy="72671"/>
          </a:xfrm>
          <a:custGeom>
            <a:avLst/>
            <a:gdLst>
              <a:gd name="connsiteX0" fmla="*/ 29870 w 59731"/>
              <a:gd name="connsiteY0" fmla="*/ 0 h 59731"/>
              <a:gd name="connsiteX1" fmla="*/ 0 w 59731"/>
              <a:gd name="connsiteY1" fmla="*/ 29870 h 59731"/>
              <a:gd name="connsiteX2" fmla="*/ 29870 w 59731"/>
              <a:gd name="connsiteY2" fmla="*/ 59731 h 59731"/>
              <a:gd name="connsiteX3" fmla="*/ 59731 w 59731"/>
              <a:gd name="connsiteY3" fmla="*/ 29870 h 59731"/>
              <a:gd name="connsiteX4" fmla="*/ 29870 w 59731"/>
              <a:gd name="connsiteY4" fmla="*/ 0 h 5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31" h="59731">
                <a:moveTo>
                  <a:pt x="29870" y="0"/>
                </a:moveTo>
                <a:cubicBezTo>
                  <a:pt x="13402" y="0"/>
                  <a:pt x="0" y="13402"/>
                  <a:pt x="0" y="29870"/>
                </a:cubicBezTo>
                <a:cubicBezTo>
                  <a:pt x="0" y="46339"/>
                  <a:pt x="13402" y="59731"/>
                  <a:pt x="29870" y="59731"/>
                </a:cubicBezTo>
                <a:cubicBezTo>
                  <a:pt x="46339" y="59731"/>
                  <a:pt x="59731" y="46339"/>
                  <a:pt x="59731" y="29870"/>
                </a:cubicBezTo>
                <a:cubicBezTo>
                  <a:pt x="59731" y="13402"/>
                  <a:pt x="46339" y="0"/>
                  <a:pt x="29870" y="0"/>
                </a:cubicBezTo>
                <a:close/>
              </a:path>
            </a:pathLst>
          </a:custGeom>
          <a:noFill/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8" name="Freihandform: Form 27">
            <a:extLst>
              <a:ext uri="{FF2B5EF4-FFF2-40B4-BE49-F238E27FC236}">
                <a16:creationId xmlns:a16="http://schemas.microsoft.com/office/drawing/2014/main" id="{98CE6B4A-9C03-669D-C5F0-7C0AC1924D8D}"/>
              </a:ext>
            </a:extLst>
          </p:cNvPr>
          <p:cNvSpPr/>
          <p:nvPr/>
        </p:nvSpPr>
        <p:spPr>
          <a:xfrm>
            <a:off x="8454128" y="1782339"/>
            <a:ext cx="346554" cy="387391"/>
          </a:xfrm>
          <a:custGeom>
            <a:avLst/>
            <a:gdLst>
              <a:gd name="connsiteX0" fmla="*/ 13640 w 284845"/>
              <a:gd name="connsiteY0" fmla="*/ 122215 h 318411"/>
              <a:gd name="connsiteX1" fmla="*/ 14040 w 284845"/>
              <a:gd name="connsiteY1" fmla="*/ 112805 h 318411"/>
              <a:gd name="connsiteX2" fmla="*/ 14811 w 284845"/>
              <a:gd name="connsiteY2" fmla="*/ 107518 h 318411"/>
              <a:gd name="connsiteX3" fmla="*/ 33014 w 284845"/>
              <a:gd name="connsiteY3" fmla="*/ 117348 h 318411"/>
              <a:gd name="connsiteX4" fmla="*/ 43815 w 284845"/>
              <a:gd name="connsiteY4" fmla="*/ 117348 h 318411"/>
              <a:gd name="connsiteX5" fmla="*/ 73133 w 284845"/>
              <a:gd name="connsiteY5" fmla="*/ 82077 h 318411"/>
              <a:gd name="connsiteX6" fmla="*/ 102394 w 284845"/>
              <a:gd name="connsiteY6" fmla="*/ 117348 h 318411"/>
              <a:gd name="connsiteX7" fmla="*/ 113138 w 284845"/>
              <a:gd name="connsiteY7" fmla="*/ 117348 h 318411"/>
              <a:gd name="connsiteX8" fmla="*/ 142456 w 284845"/>
              <a:gd name="connsiteY8" fmla="*/ 81896 h 318411"/>
              <a:gd name="connsiteX9" fmla="*/ 171717 w 284845"/>
              <a:gd name="connsiteY9" fmla="*/ 117348 h 318411"/>
              <a:gd name="connsiteX10" fmla="*/ 182518 w 284845"/>
              <a:gd name="connsiteY10" fmla="*/ 117348 h 318411"/>
              <a:gd name="connsiteX11" fmla="*/ 211779 w 284845"/>
              <a:gd name="connsiteY11" fmla="*/ 81896 h 318411"/>
              <a:gd name="connsiteX12" fmla="*/ 241040 w 284845"/>
              <a:gd name="connsiteY12" fmla="*/ 117348 h 318411"/>
              <a:gd name="connsiteX13" fmla="*/ 251841 w 284845"/>
              <a:gd name="connsiteY13" fmla="*/ 117348 h 318411"/>
              <a:gd name="connsiteX14" fmla="*/ 270062 w 284845"/>
              <a:gd name="connsiteY14" fmla="*/ 107528 h 318411"/>
              <a:gd name="connsiteX15" fmla="*/ 271034 w 284845"/>
              <a:gd name="connsiteY15" fmla="*/ 118567 h 318411"/>
              <a:gd name="connsiteX16" fmla="*/ 271091 w 284845"/>
              <a:gd name="connsiteY16" fmla="*/ 119301 h 318411"/>
              <a:gd name="connsiteX17" fmla="*/ 271205 w 284845"/>
              <a:gd name="connsiteY17" fmla="*/ 122206 h 318411"/>
              <a:gd name="connsiteX18" fmla="*/ 271205 w 284845"/>
              <a:gd name="connsiteY18" fmla="*/ 318402 h 318411"/>
              <a:gd name="connsiteX19" fmla="*/ 284845 w 284845"/>
              <a:gd name="connsiteY19" fmla="*/ 318402 h 318411"/>
              <a:gd name="connsiteX20" fmla="*/ 284845 w 284845"/>
              <a:gd name="connsiteY20" fmla="*/ 122215 h 318411"/>
              <a:gd name="connsiteX21" fmla="*/ 284664 w 284845"/>
              <a:gd name="connsiteY21" fmla="*/ 117862 h 318411"/>
              <a:gd name="connsiteX22" fmla="*/ 282292 w 284845"/>
              <a:gd name="connsiteY22" fmla="*/ 97660 h 318411"/>
              <a:gd name="connsiteX23" fmla="*/ 215837 w 284845"/>
              <a:gd name="connsiteY23" fmla="*/ 12278 h 318411"/>
              <a:gd name="connsiteX24" fmla="*/ 213465 w 284845"/>
              <a:gd name="connsiteY24" fmla="*/ 11135 h 318411"/>
              <a:gd name="connsiteX25" fmla="*/ 211998 w 284845"/>
              <a:gd name="connsiteY25" fmla="*/ 10497 h 318411"/>
              <a:gd name="connsiteX26" fmla="*/ 211779 w 284845"/>
              <a:gd name="connsiteY26" fmla="*/ 8449 h 318411"/>
              <a:gd name="connsiteX27" fmla="*/ 211560 w 284845"/>
              <a:gd name="connsiteY27" fmla="*/ 10306 h 318411"/>
              <a:gd name="connsiteX28" fmla="*/ 211341 w 284845"/>
              <a:gd name="connsiteY28" fmla="*/ 10211 h 318411"/>
              <a:gd name="connsiteX29" fmla="*/ 207074 w 284845"/>
              <a:gd name="connsiteY29" fmla="*/ 8325 h 318411"/>
              <a:gd name="connsiteX30" fmla="*/ 201216 w 284845"/>
              <a:gd name="connsiteY30" fmla="*/ 6239 h 318411"/>
              <a:gd name="connsiteX31" fmla="*/ 162763 w 284845"/>
              <a:gd name="connsiteY31" fmla="*/ 0 h 318411"/>
              <a:gd name="connsiteX32" fmla="*/ 121968 w 284845"/>
              <a:gd name="connsiteY32" fmla="*/ 0 h 318411"/>
              <a:gd name="connsiteX33" fmla="*/ 73285 w 284845"/>
              <a:gd name="connsiteY33" fmla="*/ 10354 h 318411"/>
              <a:gd name="connsiteX34" fmla="*/ 73066 w 284845"/>
              <a:gd name="connsiteY34" fmla="*/ 8458 h 318411"/>
              <a:gd name="connsiteX35" fmla="*/ 72828 w 284845"/>
              <a:gd name="connsiteY35" fmla="*/ 10535 h 318411"/>
              <a:gd name="connsiteX36" fmla="*/ 71466 w 284845"/>
              <a:gd name="connsiteY36" fmla="*/ 11078 h 318411"/>
              <a:gd name="connsiteX37" fmla="*/ 68961 w 284845"/>
              <a:gd name="connsiteY37" fmla="*/ 12268 h 318411"/>
              <a:gd name="connsiteX38" fmla="*/ 2505 w 284845"/>
              <a:gd name="connsiteY38" fmla="*/ 97517 h 318411"/>
              <a:gd name="connsiteX39" fmla="*/ 448 w 284845"/>
              <a:gd name="connsiteY39" fmla="*/ 111623 h 318411"/>
              <a:gd name="connsiteX40" fmla="*/ 0 w 284845"/>
              <a:gd name="connsiteY40" fmla="*/ 122215 h 318411"/>
              <a:gd name="connsiteX41" fmla="*/ 0 w 284845"/>
              <a:gd name="connsiteY41" fmla="*/ 318411 h 318411"/>
              <a:gd name="connsiteX42" fmla="*/ 13640 w 284845"/>
              <a:gd name="connsiteY42" fmla="*/ 318411 h 318411"/>
              <a:gd name="connsiteX43" fmla="*/ 13640 w 284845"/>
              <a:gd name="connsiteY43" fmla="*/ 122215 h 31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84845" h="318411">
                <a:moveTo>
                  <a:pt x="13640" y="122215"/>
                </a:moveTo>
                <a:cubicBezTo>
                  <a:pt x="13640" y="119024"/>
                  <a:pt x="13754" y="115910"/>
                  <a:pt x="14040" y="112805"/>
                </a:cubicBezTo>
                <a:cubicBezTo>
                  <a:pt x="14183" y="111071"/>
                  <a:pt x="14573" y="109271"/>
                  <a:pt x="14811" y="107518"/>
                </a:cubicBezTo>
                <a:cubicBezTo>
                  <a:pt x="19907" y="113652"/>
                  <a:pt x="26203" y="117348"/>
                  <a:pt x="33014" y="117348"/>
                </a:cubicBezTo>
                <a:lnTo>
                  <a:pt x="43815" y="117348"/>
                </a:lnTo>
                <a:cubicBezTo>
                  <a:pt x="57655" y="117348"/>
                  <a:pt x="69437" y="102413"/>
                  <a:pt x="73133" y="82077"/>
                </a:cubicBezTo>
                <a:cubicBezTo>
                  <a:pt x="76772" y="102413"/>
                  <a:pt x="88554" y="117348"/>
                  <a:pt x="102394" y="117348"/>
                </a:cubicBezTo>
                <a:lnTo>
                  <a:pt x="113138" y="117348"/>
                </a:lnTo>
                <a:cubicBezTo>
                  <a:pt x="127035" y="117348"/>
                  <a:pt x="138817" y="102289"/>
                  <a:pt x="142456" y="81896"/>
                </a:cubicBezTo>
                <a:cubicBezTo>
                  <a:pt x="146094" y="102289"/>
                  <a:pt x="157877" y="117348"/>
                  <a:pt x="171717" y="117348"/>
                </a:cubicBezTo>
                <a:lnTo>
                  <a:pt x="182518" y="117348"/>
                </a:lnTo>
                <a:cubicBezTo>
                  <a:pt x="196358" y="117348"/>
                  <a:pt x="208140" y="102289"/>
                  <a:pt x="211779" y="81896"/>
                </a:cubicBezTo>
                <a:cubicBezTo>
                  <a:pt x="215417" y="102289"/>
                  <a:pt x="227200" y="117348"/>
                  <a:pt x="241040" y="117348"/>
                </a:cubicBezTo>
                <a:lnTo>
                  <a:pt x="251841" y="117348"/>
                </a:lnTo>
                <a:cubicBezTo>
                  <a:pt x="258670" y="117348"/>
                  <a:pt x="264957" y="113662"/>
                  <a:pt x="270062" y="107528"/>
                </a:cubicBezTo>
                <a:cubicBezTo>
                  <a:pt x="270558" y="111233"/>
                  <a:pt x="270929" y="114929"/>
                  <a:pt x="271034" y="118567"/>
                </a:cubicBezTo>
                <a:lnTo>
                  <a:pt x="271091" y="119301"/>
                </a:lnTo>
                <a:cubicBezTo>
                  <a:pt x="271224" y="120272"/>
                  <a:pt x="271205" y="121234"/>
                  <a:pt x="271205" y="122206"/>
                </a:cubicBezTo>
                <a:lnTo>
                  <a:pt x="271205" y="318402"/>
                </a:lnTo>
                <a:lnTo>
                  <a:pt x="284845" y="318402"/>
                </a:lnTo>
                <a:lnTo>
                  <a:pt x="284845" y="122215"/>
                </a:lnTo>
                <a:cubicBezTo>
                  <a:pt x="284845" y="120767"/>
                  <a:pt x="284826" y="119310"/>
                  <a:pt x="284664" y="117862"/>
                </a:cubicBezTo>
                <a:cubicBezTo>
                  <a:pt x="284455" y="111214"/>
                  <a:pt x="283664" y="104413"/>
                  <a:pt x="282292" y="97660"/>
                </a:cubicBezTo>
                <a:cubicBezTo>
                  <a:pt x="274758" y="60646"/>
                  <a:pt x="249898" y="28718"/>
                  <a:pt x="215837" y="12278"/>
                </a:cubicBezTo>
                <a:lnTo>
                  <a:pt x="213465" y="11135"/>
                </a:lnTo>
                <a:cubicBezTo>
                  <a:pt x="212979" y="10925"/>
                  <a:pt x="212484" y="10706"/>
                  <a:pt x="211998" y="10497"/>
                </a:cubicBezTo>
                <a:cubicBezTo>
                  <a:pt x="211893" y="9830"/>
                  <a:pt x="211903" y="9115"/>
                  <a:pt x="211779" y="8449"/>
                </a:cubicBezTo>
                <a:cubicBezTo>
                  <a:pt x="211674" y="9039"/>
                  <a:pt x="211655" y="9696"/>
                  <a:pt x="211560" y="10306"/>
                </a:cubicBezTo>
                <a:cubicBezTo>
                  <a:pt x="211484" y="10277"/>
                  <a:pt x="211407" y="10239"/>
                  <a:pt x="211341" y="10211"/>
                </a:cubicBezTo>
                <a:lnTo>
                  <a:pt x="207074" y="8325"/>
                </a:lnTo>
                <a:cubicBezTo>
                  <a:pt x="205054" y="7515"/>
                  <a:pt x="203035" y="6772"/>
                  <a:pt x="201216" y="6239"/>
                </a:cubicBezTo>
                <a:cubicBezTo>
                  <a:pt x="188776" y="2086"/>
                  <a:pt x="175841" y="0"/>
                  <a:pt x="162763" y="0"/>
                </a:cubicBezTo>
                <a:lnTo>
                  <a:pt x="121968" y="0"/>
                </a:lnTo>
                <a:cubicBezTo>
                  <a:pt x="104937" y="0"/>
                  <a:pt x="88506" y="3572"/>
                  <a:pt x="73285" y="10354"/>
                </a:cubicBezTo>
                <a:cubicBezTo>
                  <a:pt x="73190" y="9735"/>
                  <a:pt x="73181" y="9068"/>
                  <a:pt x="73066" y="8458"/>
                </a:cubicBezTo>
                <a:cubicBezTo>
                  <a:pt x="72952" y="9125"/>
                  <a:pt x="72933" y="9858"/>
                  <a:pt x="72828" y="10535"/>
                </a:cubicBezTo>
                <a:cubicBezTo>
                  <a:pt x="72381" y="10735"/>
                  <a:pt x="71904" y="10878"/>
                  <a:pt x="71466" y="11078"/>
                </a:cubicBezTo>
                <a:cubicBezTo>
                  <a:pt x="70447" y="11497"/>
                  <a:pt x="69513" y="11925"/>
                  <a:pt x="68961" y="12268"/>
                </a:cubicBezTo>
                <a:cubicBezTo>
                  <a:pt x="34976" y="28813"/>
                  <a:pt x="10135" y="60684"/>
                  <a:pt x="2505" y="97517"/>
                </a:cubicBezTo>
                <a:cubicBezTo>
                  <a:pt x="1495" y="102384"/>
                  <a:pt x="819" y="107023"/>
                  <a:pt x="448" y="111623"/>
                </a:cubicBezTo>
                <a:cubicBezTo>
                  <a:pt x="133" y="115033"/>
                  <a:pt x="0" y="118596"/>
                  <a:pt x="0" y="122215"/>
                </a:cubicBezTo>
                <a:lnTo>
                  <a:pt x="0" y="318411"/>
                </a:lnTo>
                <a:lnTo>
                  <a:pt x="13640" y="318411"/>
                </a:lnTo>
                <a:lnTo>
                  <a:pt x="13640" y="122215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EC680623-5582-D807-B31C-3FC6B7AB26B7}"/>
              </a:ext>
            </a:extLst>
          </p:cNvPr>
          <p:cNvSpPr/>
          <p:nvPr/>
        </p:nvSpPr>
        <p:spPr>
          <a:xfrm>
            <a:off x="8402593" y="2015591"/>
            <a:ext cx="33872" cy="67746"/>
          </a:xfrm>
          <a:custGeom>
            <a:avLst/>
            <a:gdLst>
              <a:gd name="connsiteX0" fmla="*/ 0 w 27841"/>
              <a:gd name="connsiteY0" fmla="*/ 27842 h 55683"/>
              <a:gd name="connsiteX1" fmla="*/ 27842 w 27841"/>
              <a:gd name="connsiteY1" fmla="*/ 55683 h 55683"/>
              <a:gd name="connsiteX2" fmla="*/ 27842 w 27841"/>
              <a:gd name="connsiteY2" fmla="*/ 0 h 55683"/>
              <a:gd name="connsiteX3" fmla="*/ 0 w 27841"/>
              <a:gd name="connsiteY3" fmla="*/ 27842 h 5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1" h="55683">
                <a:moveTo>
                  <a:pt x="0" y="27842"/>
                </a:moveTo>
                <a:cubicBezTo>
                  <a:pt x="0" y="43186"/>
                  <a:pt x="12497" y="55683"/>
                  <a:pt x="27842" y="55683"/>
                </a:cubicBezTo>
                <a:lnTo>
                  <a:pt x="27842" y="0"/>
                </a:lnTo>
                <a:cubicBezTo>
                  <a:pt x="12497" y="0"/>
                  <a:pt x="0" y="12487"/>
                  <a:pt x="0" y="27842"/>
                </a:cubicBez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0" name="Freihandform: Form 29">
            <a:extLst>
              <a:ext uri="{FF2B5EF4-FFF2-40B4-BE49-F238E27FC236}">
                <a16:creationId xmlns:a16="http://schemas.microsoft.com/office/drawing/2014/main" id="{D6AA451E-9CFE-859B-BE28-7CF483801C0F}"/>
              </a:ext>
            </a:extLst>
          </p:cNvPr>
          <p:cNvSpPr/>
          <p:nvPr/>
        </p:nvSpPr>
        <p:spPr>
          <a:xfrm>
            <a:off x="8819154" y="2015591"/>
            <a:ext cx="33872" cy="67746"/>
          </a:xfrm>
          <a:custGeom>
            <a:avLst/>
            <a:gdLst>
              <a:gd name="connsiteX0" fmla="*/ 0 w 27841"/>
              <a:gd name="connsiteY0" fmla="*/ 55683 h 55683"/>
              <a:gd name="connsiteX1" fmla="*/ 27842 w 27841"/>
              <a:gd name="connsiteY1" fmla="*/ 27842 h 55683"/>
              <a:gd name="connsiteX2" fmla="*/ 0 w 27841"/>
              <a:gd name="connsiteY2" fmla="*/ 0 h 55683"/>
              <a:gd name="connsiteX3" fmla="*/ 0 w 27841"/>
              <a:gd name="connsiteY3" fmla="*/ 55683 h 5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1" h="55683">
                <a:moveTo>
                  <a:pt x="0" y="55683"/>
                </a:moveTo>
                <a:cubicBezTo>
                  <a:pt x="15345" y="55683"/>
                  <a:pt x="27842" y="43186"/>
                  <a:pt x="27842" y="27842"/>
                </a:cubicBezTo>
                <a:cubicBezTo>
                  <a:pt x="27842" y="12497"/>
                  <a:pt x="15345" y="0"/>
                  <a:pt x="0" y="0"/>
                </a:cubicBezTo>
                <a:lnTo>
                  <a:pt x="0" y="55683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1" name="Freihandform: Form 30">
            <a:extLst>
              <a:ext uri="{FF2B5EF4-FFF2-40B4-BE49-F238E27FC236}">
                <a16:creationId xmlns:a16="http://schemas.microsoft.com/office/drawing/2014/main" id="{ED3F3693-AF24-EFB8-B9FE-1DE73C0CE01E}"/>
              </a:ext>
            </a:extLst>
          </p:cNvPr>
          <p:cNvSpPr/>
          <p:nvPr/>
        </p:nvSpPr>
        <p:spPr>
          <a:xfrm>
            <a:off x="8492323" y="1994860"/>
            <a:ext cx="266825" cy="135075"/>
          </a:xfrm>
          <a:custGeom>
            <a:avLst/>
            <a:gdLst>
              <a:gd name="connsiteX0" fmla="*/ 163801 w 219313"/>
              <a:gd name="connsiteY0" fmla="*/ 0 h 111023"/>
              <a:gd name="connsiteX1" fmla="*/ 109661 w 219313"/>
              <a:gd name="connsiteY1" fmla="*/ 43405 h 111023"/>
              <a:gd name="connsiteX2" fmla="*/ 55521 w 219313"/>
              <a:gd name="connsiteY2" fmla="*/ 0 h 111023"/>
              <a:gd name="connsiteX3" fmla="*/ 0 w 219313"/>
              <a:gd name="connsiteY3" fmla="*/ 55512 h 111023"/>
              <a:gd name="connsiteX4" fmla="*/ 55521 w 219313"/>
              <a:gd name="connsiteY4" fmla="*/ 111023 h 111023"/>
              <a:gd name="connsiteX5" fmla="*/ 109661 w 219313"/>
              <a:gd name="connsiteY5" fmla="*/ 67618 h 111023"/>
              <a:gd name="connsiteX6" fmla="*/ 163801 w 219313"/>
              <a:gd name="connsiteY6" fmla="*/ 111023 h 111023"/>
              <a:gd name="connsiteX7" fmla="*/ 219313 w 219313"/>
              <a:gd name="connsiteY7" fmla="*/ 55512 h 111023"/>
              <a:gd name="connsiteX8" fmla="*/ 163801 w 219313"/>
              <a:gd name="connsiteY8" fmla="*/ 0 h 111023"/>
              <a:gd name="connsiteX9" fmla="*/ 55521 w 219313"/>
              <a:gd name="connsiteY9" fmla="*/ 85373 h 111023"/>
              <a:gd name="connsiteX10" fmla="*/ 25651 w 219313"/>
              <a:gd name="connsiteY10" fmla="*/ 55512 h 111023"/>
              <a:gd name="connsiteX11" fmla="*/ 55521 w 219313"/>
              <a:gd name="connsiteY11" fmla="*/ 25641 h 111023"/>
              <a:gd name="connsiteX12" fmla="*/ 85382 w 219313"/>
              <a:gd name="connsiteY12" fmla="*/ 55512 h 111023"/>
              <a:gd name="connsiteX13" fmla="*/ 55521 w 219313"/>
              <a:gd name="connsiteY13" fmla="*/ 85373 h 111023"/>
              <a:gd name="connsiteX14" fmla="*/ 163801 w 219313"/>
              <a:gd name="connsiteY14" fmla="*/ 85373 h 111023"/>
              <a:gd name="connsiteX15" fmla="*/ 133931 w 219313"/>
              <a:gd name="connsiteY15" fmla="*/ 55512 h 111023"/>
              <a:gd name="connsiteX16" fmla="*/ 163801 w 219313"/>
              <a:gd name="connsiteY16" fmla="*/ 25641 h 111023"/>
              <a:gd name="connsiteX17" fmla="*/ 193672 w 219313"/>
              <a:gd name="connsiteY17" fmla="*/ 55512 h 111023"/>
              <a:gd name="connsiteX18" fmla="*/ 163801 w 219313"/>
              <a:gd name="connsiteY18" fmla="*/ 85373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19313" h="111023">
                <a:moveTo>
                  <a:pt x="163801" y="0"/>
                </a:moveTo>
                <a:cubicBezTo>
                  <a:pt x="137350" y="0"/>
                  <a:pt x="115205" y="18602"/>
                  <a:pt x="109661" y="43405"/>
                </a:cubicBezTo>
                <a:cubicBezTo>
                  <a:pt x="104118" y="18602"/>
                  <a:pt x="81972" y="0"/>
                  <a:pt x="55521" y="0"/>
                </a:cubicBezTo>
                <a:cubicBezTo>
                  <a:pt x="24908" y="0"/>
                  <a:pt x="0" y="24898"/>
                  <a:pt x="0" y="55512"/>
                </a:cubicBezTo>
                <a:cubicBezTo>
                  <a:pt x="0" y="86125"/>
                  <a:pt x="24908" y="111023"/>
                  <a:pt x="55521" y="111023"/>
                </a:cubicBezTo>
                <a:cubicBezTo>
                  <a:pt x="81972" y="111023"/>
                  <a:pt x="104118" y="92421"/>
                  <a:pt x="109661" y="67618"/>
                </a:cubicBezTo>
                <a:cubicBezTo>
                  <a:pt x="115205" y="92421"/>
                  <a:pt x="137350" y="111023"/>
                  <a:pt x="163801" y="111023"/>
                </a:cubicBezTo>
                <a:cubicBezTo>
                  <a:pt x="194405" y="111023"/>
                  <a:pt x="219313" y="86125"/>
                  <a:pt x="219313" y="55512"/>
                </a:cubicBezTo>
                <a:cubicBezTo>
                  <a:pt x="219313" y="24898"/>
                  <a:pt x="194405" y="0"/>
                  <a:pt x="163801" y="0"/>
                </a:cubicBezTo>
                <a:close/>
                <a:moveTo>
                  <a:pt x="55521" y="85373"/>
                </a:moveTo>
                <a:cubicBezTo>
                  <a:pt x="39052" y="85373"/>
                  <a:pt x="25651" y="71980"/>
                  <a:pt x="25651" y="55512"/>
                </a:cubicBezTo>
                <a:cubicBezTo>
                  <a:pt x="25651" y="39043"/>
                  <a:pt x="39052" y="25641"/>
                  <a:pt x="55521" y="25641"/>
                </a:cubicBezTo>
                <a:cubicBezTo>
                  <a:pt x="71990" y="25641"/>
                  <a:pt x="85382" y="39043"/>
                  <a:pt x="85382" y="55512"/>
                </a:cubicBezTo>
                <a:cubicBezTo>
                  <a:pt x="85382" y="71980"/>
                  <a:pt x="71990" y="85373"/>
                  <a:pt x="55521" y="85373"/>
                </a:cubicBezTo>
                <a:close/>
                <a:moveTo>
                  <a:pt x="163801" y="85373"/>
                </a:moveTo>
                <a:cubicBezTo>
                  <a:pt x="147333" y="85373"/>
                  <a:pt x="133931" y="71980"/>
                  <a:pt x="133931" y="55512"/>
                </a:cubicBezTo>
                <a:cubicBezTo>
                  <a:pt x="133931" y="39043"/>
                  <a:pt x="147323" y="25641"/>
                  <a:pt x="163801" y="25641"/>
                </a:cubicBezTo>
                <a:cubicBezTo>
                  <a:pt x="180270" y="25641"/>
                  <a:pt x="193672" y="39043"/>
                  <a:pt x="193672" y="55512"/>
                </a:cubicBezTo>
                <a:cubicBezTo>
                  <a:pt x="193672" y="71980"/>
                  <a:pt x="180270" y="85373"/>
                  <a:pt x="163801" y="85373"/>
                </a:cubicBez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DC2D1DF0-D2D3-4124-27BD-18614AA4E684}"/>
              </a:ext>
            </a:extLst>
          </p:cNvPr>
          <p:cNvSpPr/>
          <p:nvPr/>
        </p:nvSpPr>
        <p:spPr>
          <a:xfrm rot="1694157">
            <a:off x="8831253" y="1701976"/>
            <a:ext cx="36398" cy="96496"/>
          </a:xfrm>
          <a:custGeom>
            <a:avLst/>
            <a:gdLst>
              <a:gd name="connsiteX0" fmla="*/ 0 w 29917"/>
              <a:gd name="connsiteY0" fmla="*/ 0 h 79314"/>
              <a:gd name="connsiteX1" fmla="*/ 29918 w 29917"/>
              <a:gd name="connsiteY1" fmla="*/ 0 h 79314"/>
              <a:gd name="connsiteX2" fmla="*/ 29918 w 29917"/>
              <a:gd name="connsiteY2" fmla="*/ 79314 h 79314"/>
              <a:gd name="connsiteX3" fmla="*/ 0 w 29917"/>
              <a:gd name="connsiteY3" fmla="*/ 79314 h 7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17" h="79314">
                <a:moveTo>
                  <a:pt x="0" y="0"/>
                </a:moveTo>
                <a:lnTo>
                  <a:pt x="29918" y="0"/>
                </a:lnTo>
                <a:lnTo>
                  <a:pt x="29918" y="79314"/>
                </a:lnTo>
                <a:lnTo>
                  <a:pt x="0" y="79314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7D3E7148-0443-8799-E915-617FECE3A401}"/>
              </a:ext>
            </a:extLst>
          </p:cNvPr>
          <p:cNvSpPr/>
          <p:nvPr/>
        </p:nvSpPr>
        <p:spPr>
          <a:xfrm rot="5354276">
            <a:off x="8585368" y="1679280"/>
            <a:ext cx="96495" cy="36398"/>
          </a:xfrm>
          <a:custGeom>
            <a:avLst/>
            <a:gdLst>
              <a:gd name="connsiteX0" fmla="*/ 0 w 79313"/>
              <a:gd name="connsiteY0" fmla="*/ 0 h 29917"/>
              <a:gd name="connsiteX1" fmla="*/ 79314 w 79313"/>
              <a:gd name="connsiteY1" fmla="*/ 0 h 29917"/>
              <a:gd name="connsiteX2" fmla="*/ 79314 w 79313"/>
              <a:gd name="connsiteY2" fmla="*/ 29918 h 29917"/>
              <a:gd name="connsiteX3" fmla="*/ 0 w 79313"/>
              <a:gd name="connsiteY3" fmla="*/ 29918 h 29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313" h="29917">
                <a:moveTo>
                  <a:pt x="0" y="0"/>
                </a:moveTo>
                <a:lnTo>
                  <a:pt x="79314" y="0"/>
                </a:lnTo>
                <a:lnTo>
                  <a:pt x="79314" y="29918"/>
                </a:lnTo>
                <a:lnTo>
                  <a:pt x="0" y="29918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4" name="Freihandform: Form 33">
            <a:extLst>
              <a:ext uri="{FF2B5EF4-FFF2-40B4-BE49-F238E27FC236}">
                <a16:creationId xmlns:a16="http://schemas.microsoft.com/office/drawing/2014/main" id="{2E4EC28D-EB01-ACD0-6D10-78A30DC9D0B7}"/>
              </a:ext>
            </a:extLst>
          </p:cNvPr>
          <p:cNvSpPr/>
          <p:nvPr/>
        </p:nvSpPr>
        <p:spPr>
          <a:xfrm rot="3614284">
            <a:off x="8370947" y="1737781"/>
            <a:ext cx="96498" cy="36410"/>
          </a:xfrm>
          <a:custGeom>
            <a:avLst/>
            <a:gdLst>
              <a:gd name="connsiteX0" fmla="*/ 0 w 79315"/>
              <a:gd name="connsiteY0" fmla="*/ 0 h 29927"/>
              <a:gd name="connsiteX1" fmla="*/ 79315 w 79315"/>
              <a:gd name="connsiteY1" fmla="*/ 0 h 29927"/>
              <a:gd name="connsiteX2" fmla="*/ 79315 w 79315"/>
              <a:gd name="connsiteY2" fmla="*/ 29928 h 29927"/>
              <a:gd name="connsiteX3" fmla="*/ 0 w 79315"/>
              <a:gd name="connsiteY3" fmla="*/ 29928 h 29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315" h="29927">
                <a:moveTo>
                  <a:pt x="0" y="0"/>
                </a:moveTo>
                <a:lnTo>
                  <a:pt x="79315" y="0"/>
                </a:lnTo>
                <a:lnTo>
                  <a:pt x="79315" y="29928"/>
                </a:lnTo>
                <a:lnTo>
                  <a:pt x="0" y="29928"/>
                </a:lnTo>
                <a:close/>
              </a:path>
            </a:pathLst>
          </a:custGeom>
          <a:solidFill>
            <a:srgbClr val="000000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3A230230-73E0-1075-A8CA-DA5B9C353122}"/>
              </a:ext>
            </a:extLst>
          </p:cNvPr>
          <p:cNvSpPr/>
          <p:nvPr/>
        </p:nvSpPr>
        <p:spPr>
          <a:xfrm>
            <a:off x="8220735" y="2169742"/>
            <a:ext cx="826317" cy="508421"/>
          </a:xfrm>
          <a:custGeom>
            <a:avLst/>
            <a:gdLst>
              <a:gd name="connsiteX0" fmla="*/ 679171 w 679180"/>
              <a:gd name="connsiteY0" fmla="*/ 39119 h 417890"/>
              <a:gd name="connsiteX1" fmla="*/ 640042 w 679180"/>
              <a:gd name="connsiteY1" fmla="*/ 0 h 417890"/>
              <a:gd name="connsiteX2" fmla="*/ 476698 w 679180"/>
              <a:gd name="connsiteY2" fmla="*/ 0 h 417890"/>
              <a:gd name="connsiteX3" fmla="*/ 463058 w 679180"/>
              <a:gd name="connsiteY3" fmla="*/ 0 h 417890"/>
              <a:gd name="connsiteX4" fmla="*/ 205473 w 679180"/>
              <a:gd name="connsiteY4" fmla="*/ 0 h 417890"/>
              <a:gd name="connsiteX5" fmla="*/ 191834 w 679180"/>
              <a:gd name="connsiteY5" fmla="*/ 0 h 417890"/>
              <a:gd name="connsiteX6" fmla="*/ 39119 w 679180"/>
              <a:gd name="connsiteY6" fmla="*/ 0 h 417890"/>
              <a:gd name="connsiteX7" fmla="*/ 0 w 679180"/>
              <a:gd name="connsiteY7" fmla="*/ 39119 h 417890"/>
              <a:gd name="connsiteX8" fmla="*/ 0 w 679180"/>
              <a:gd name="connsiteY8" fmla="*/ 333566 h 417890"/>
              <a:gd name="connsiteX9" fmla="*/ 11335 w 679180"/>
              <a:gd name="connsiteY9" fmla="*/ 361055 h 417890"/>
              <a:gd name="connsiteX10" fmla="*/ 0 w 679180"/>
              <a:gd name="connsiteY10" fmla="*/ 378666 h 417890"/>
              <a:gd name="connsiteX11" fmla="*/ 0 w 679180"/>
              <a:gd name="connsiteY11" fmla="*/ 398459 h 417890"/>
              <a:gd name="connsiteX12" fmla="*/ 19431 w 679180"/>
              <a:gd name="connsiteY12" fmla="*/ 417890 h 417890"/>
              <a:gd name="connsiteX13" fmla="*/ 659740 w 679180"/>
              <a:gd name="connsiteY13" fmla="*/ 417890 h 417890"/>
              <a:gd name="connsiteX14" fmla="*/ 679180 w 679180"/>
              <a:gd name="connsiteY14" fmla="*/ 398459 h 417890"/>
              <a:gd name="connsiteX15" fmla="*/ 679180 w 679180"/>
              <a:gd name="connsiteY15" fmla="*/ 378666 h 417890"/>
              <a:gd name="connsiteX16" fmla="*/ 667845 w 679180"/>
              <a:gd name="connsiteY16" fmla="*/ 361064 h 417890"/>
              <a:gd name="connsiteX17" fmla="*/ 679180 w 679180"/>
              <a:gd name="connsiteY17" fmla="*/ 333575 h 417890"/>
              <a:gd name="connsiteX18" fmla="*/ 679180 w 679180"/>
              <a:gd name="connsiteY18" fmla="*/ 39119 h 417890"/>
              <a:gd name="connsiteX19" fmla="*/ 19050 w 679180"/>
              <a:gd name="connsiteY19" fmla="*/ 39119 h 417890"/>
              <a:gd name="connsiteX20" fmla="*/ 39119 w 679180"/>
              <a:gd name="connsiteY20" fmla="*/ 19050 h 417890"/>
              <a:gd name="connsiteX21" fmla="*/ 640042 w 679180"/>
              <a:gd name="connsiteY21" fmla="*/ 19050 h 417890"/>
              <a:gd name="connsiteX22" fmla="*/ 660121 w 679180"/>
              <a:gd name="connsiteY22" fmla="*/ 39119 h 417890"/>
              <a:gd name="connsiteX23" fmla="*/ 660121 w 679180"/>
              <a:gd name="connsiteY23" fmla="*/ 333566 h 417890"/>
              <a:gd name="connsiteX24" fmla="*/ 640042 w 679180"/>
              <a:gd name="connsiteY24" fmla="*/ 353644 h 417890"/>
              <a:gd name="connsiteX25" fmla="*/ 39119 w 679180"/>
              <a:gd name="connsiteY25" fmla="*/ 353644 h 417890"/>
              <a:gd name="connsiteX26" fmla="*/ 19050 w 679180"/>
              <a:gd name="connsiteY26" fmla="*/ 333566 h 417890"/>
              <a:gd name="connsiteX27" fmla="*/ 19050 w 679180"/>
              <a:gd name="connsiteY27" fmla="*/ 39119 h 417890"/>
              <a:gd name="connsiteX28" fmla="*/ 660121 w 679180"/>
              <a:gd name="connsiteY28" fmla="*/ 398450 h 417890"/>
              <a:gd name="connsiteX29" fmla="*/ 659730 w 679180"/>
              <a:gd name="connsiteY29" fmla="*/ 398831 h 417890"/>
              <a:gd name="connsiteX30" fmla="*/ 19040 w 679180"/>
              <a:gd name="connsiteY30" fmla="*/ 398450 h 417890"/>
              <a:gd name="connsiteX31" fmla="*/ 19421 w 679180"/>
              <a:gd name="connsiteY31" fmla="*/ 378276 h 417890"/>
              <a:gd name="connsiteX32" fmla="*/ 660121 w 679180"/>
              <a:gd name="connsiteY32" fmla="*/ 378657 h 417890"/>
              <a:gd name="connsiteX33" fmla="*/ 660121 w 679180"/>
              <a:gd name="connsiteY33" fmla="*/ 398450 h 4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79180" h="417890">
                <a:moveTo>
                  <a:pt x="679171" y="39119"/>
                </a:moveTo>
                <a:cubicBezTo>
                  <a:pt x="679171" y="17545"/>
                  <a:pt x="661616" y="0"/>
                  <a:pt x="640042" y="0"/>
                </a:cubicBezTo>
                <a:lnTo>
                  <a:pt x="476698" y="0"/>
                </a:lnTo>
                <a:lnTo>
                  <a:pt x="463058" y="0"/>
                </a:lnTo>
                <a:lnTo>
                  <a:pt x="205473" y="0"/>
                </a:lnTo>
                <a:lnTo>
                  <a:pt x="191834" y="0"/>
                </a:lnTo>
                <a:lnTo>
                  <a:pt x="39119" y="0"/>
                </a:lnTo>
                <a:cubicBezTo>
                  <a:pt x="17545" y="0"/>
                  <a:pt x="0" y="17555"/>
                  <a:pt x="0" y="39119"/>
                </a:cubicBezTo>
                <a:lnTo>
                  <a:pt x="0" y="333566"/>
                </a:lnTo>
                <a:cubicBezTo>
                  <a:pt x="0" y="344281"/>
                  <a:pt x="4343" y="353978"/>
                  <a:pt x="11335" y="361055"/>
                </a:cubicBezTo>
                <a:cubicBezTo>
                  <a:pt x="4667" y="364141"/>
                  <a:pt x="0" y="370846"/>
                  <a:pt x="0" y="378666"/>
                </a:cubicBezTo>
                <a:lnTo>
                  <a:pt x="0" y="398459"/>
                </a:lnTo>
                <a:cubicBezTo>
                  <a:pt x="0" y="409175"/>
                  <a:pt x="8715" y="417890"/>
                  <a:pt x="19431" y="417890"/>
                </a:cubicBezTo>
                <a:lnTo>
                  <a:pt x="659740" y="417890"/>
                </a:lnTo>
                <a:cubicBezTo>
                  <a:pt x="670455" y="417890"/>
                  <a:pt x="679180" y="409175"/>
                  <a:pt x="679180" y="398459"/>
                </a:cubicBezTo>
                <a:lnTo>
                  <a:pt x="679180" y="378666"/>
                </a:lnTo>
                <a:cubicBezTo>
                  <a:pt x="679180" y="370856"/>
                  <a:pt x="674513" y="364141"/>
                  <a:pt x="667845" y="361064"/>
                </a:cubicBezTo>
                <a:cubicBezTo>
                  <a:pt x="674837" y="353987"/>
                  <a:pt x="679180" y="344281"/>
                  <a:pt x="679180" y="333575"/>
                </a:cubicBezTo>
                <a:lnTo>
                  <a:pt x="679180" y="39119"/>
                </a:lnTo>
                <a:close/>
                <a:moveTo>
                  <a:pt x="19050" y="39119"/>
                </a:moveTo>
                <a:cubicBezTo>
                  <a:pt x="19050" y="28051"/>
                  <a:pt x="28051" y="19050"/>
                  <a:pt x="39119" y="19050"/>
                </a:cubicBezTo>
                <a:lnTo>
                  <a:pt x="640042" y="19050"/>
                </a:lnTo>
                <a:cubicBezTo>
                  <a:pt x="651110" y="19050"/>
                  <a:pt x="660121" y="28051"/>
                  <a:pt x="660121" y="39119"/>
                </a:cubicBezTo>
                <a:lnTo>
                  <a:pt x="660121" y="333566"/>
                </a:lnTo>
                <a:cubicBezTo>
                  <a:pt x="660121" y="344634"/>
                  <a:pt x="651110" y="353644"/>
                  <a:pt x="640042" y="353644"/>
                </a:cubicBezTo>
                <a:lnTo>
                  <a:pt x="39119" y="353644"/>
                </a:lnTo>
                <a:cubicBezTo>
                  <a:pt x="28051" y="353644"/>
                  <a:pt x="19050" y="344634"/>
                  <a:pt x="19050" y="333566"/>
                </a:cubicBezTo>
                <a:lnTo>
                  <a:pt x="19050" y="39119"/>
                </a:lnTo>
                <a:close/>
                <a:moveTo>
                  <a:pt x="660121" y="398450"/>
                </a:moveTo>
                <a:cubicBezTo>
                  <a:pt x="660121" y="398640"/>
                  <a:pt x="659921" y="398831"/>
                  <a:pt x="659730" y="398831"/>
                </a:cubicBezTo>
                <a:lnTo>
                  <a:pt x="19040" y="398450"/>
                </a:lnTo>
                <a:lnTo>
                  <a:pt x="19421" y="378276"/>
                </a:lnTo>
                <a:lnTo>
                  <a:pt x="660121" y="378657"/>
                </a:lnTo>
                <a:lnTo>
                  <a:pt x="660121" y="398450"/>
                </a:lnTo>
                <a:close/>
              </a:path>
            </a:pathLst>
          </a:custGeom>
          <a:solidFill>
            <a:srgbClr val="42D0C6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6" name="Freihandform: Form 35">
            <a:extLst>
              <a:ext uri="{FF2B5EF4-FFF2-40B4-BE49-F238E27FC236}">
                <a16:creationId xmlns:a16="http://schemas.microsoft.com/office/drawing/2014/main" id="{9208F41F-8394-1806-526C-5203F9950A57}"/>
              </a:ext>
            </a:extLst>
          </p:cNvPr>
          <p:cNvSpPr/>
          <p:nvPr/>
        </p:nvSpPr>
        <p:spPr>
          <a:xfrm>
            <a:off x="8595982" y="2367858"/>
            <a:ext cx="75811" cy="75823"/>
          </a:xfrm>
          <a:custGeom>
            <a:avLst/>
            <a:gdLst>
              <a:gd name="connsiteX0" fmla="*/ 31156 w 62312"/>
              <a:gd name="connsiteY0" fmla="*/ 62322 h 62322"/>
              <a:gd name="connsiteX1" fmla="*/ 62313 w 62312"/>
              <a:gd name="connsiteY1" fmla="*/ 31166 h 62322"/>
              <a:gd name="connsiteX2" fmla="*/ 31156 w 62312"/>
              <a:gd name="connsiteY2" fmla="*/ 0 h 62322"/>
              <a:gd name="connsiteX3" fmla="*/ 0 w 62312"/>
              <a:gd name="connsiteY3" fmla="*/ 31156 h 62322"/>
              <a:gd name="connsiteX4" fmla="*/ 31156 w 62312"/>
              <a:gd name="connsiteY4" fmla="*/ 62322 h 62322"/>
              <a:gd name="connsiteX5" fmla="*/ 31156 w 62312"/>
              <a:gd name="connsiteY5" fmla="*/ 19050 h 62322"/>
              <a:gd name="connsiteX6" fmla="*/ 43263 w 62312"/>
              <a:gd name="connsiteY6" fmla="*/ 31156 h 62322"/>
              <a:gd name="connsiteX7" fmla="*/ 31156 w 62312"/>
              <a:gd name="connsiteY7" fmla="*/ 43263 h 62322"/>
              <a:gd name="connsiteX8" fmla="*/ 19050 w 62312"/>
              <a:gd name="connsiteY8" fmla="*/ 31156 h 62322"/>
              <a:gd name="connsiteX9" fmla="*/ 31156 w 62312"/>
              <a:gd name="connsiteY9" fmla="*/ 19050 h 6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312" h="62322">
                <a:moveTo>
                  <a:pt x="31156" y="62322"/>
                </a:moveTo>
                <a:cubicBezTo>
                  <a:pt x="48339" y="62322"/>
                  <a:pt x="62313" y="48339"/>
                  <a:pt x="62313" y="31166"/>
                </a:cubicBezTo>
                <a:cubicBezTo>
                  <a:pt x="62313" y="13992"/>
                  <a:pt x="48339" y="0"/>
                  <a:pt x="31156" y="0"/>
                </a:cubicBezTo>
                <a:cubicBezTo>
                  <a:pt x="13973" y="0"/>
                  <a:pt x="0" y="13983"/>
                  <a:pt x="0" y="31156"/>
                </a:cubicBezTo>
                <a:cubicBezTo>
                  <a:pt x="0" y="48330"/>
                  <a:pt x="13983" y="62322"/>
                  <a:pt x="31156" y="62322"/>
                </a:cubicBezTo>
                <a:close/>
                <a:moveTo>
                  <a:pt x="31156" y="19050"/>
                </a:moveTo>
                <a:cubicBezTo>
                  <a:pt x="37824" y="19050"/>
                  <a:pt x="43263" y="24479"/>
                  <a:pt x="43263" y="31156"/>
                </a:cubicBezTo>
                <a:cubicBezTo>
                  <a:pt x="43263" y="37833"/>
                  <a:pt x="37833" y="43263"/>
                  <a:pt x="31156" y="43263"/>
                </a:cubicBezTo>
                <a:cubicBezTo>
                  <a:pt x="24479" y="43263"/>
                  <a:pt x="19050" y="37833"/>
                  <a:pt x="19050" y="31156"/>
                </a:cubicBezTo>
                <a:cubicBezTo>
                  <a:pt x="19050" y="24479"/>
                  <a:pt x="24479" y="19050"/>
                  <a:pt x="31156" y="19050"/>
                </a:cubicBezTo>
                <a:close/>
              </a:path>
            </a:pathLst>
          </a:custGeom>
          <a:solidFill>
            <a:srgbClr val="42D0C6"/>
          </a:solidFill>
          <a:ln w="11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256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cloud ahead GmbH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Karl-Schrader-Str. 1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10781 Berlin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info@cloudahead.de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371100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34816-99A0-4332-E76F-306AAEF32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Technisch gibt grundsätzlich kaum Unterschiede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D8C9141-6B6B-3F4A-1A06-C3FEA1D64C44}"/>
              </a:ext>
            </a:extLst>
          </p:cNvPr>
          <p:cNvSpPr/>
          <p:nvPr/>
        </p:nvSpPr>
        <p:spPr>
          <a:xfrm>
            <a:off x="4743202" y="4849422"/>
            <a:ext cx="3117488" cy="1040838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Infrastructure-</a:t>
            </a:r>
            <a:r>
              <a:rPr lang="de-DE" sz="1600" dirty="0" err="1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6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  <a:p>
            <a:pPr algn="ctr">
              <a:spcBef>
                <a:spcPts val="600"/>
              </a:spcBef>
            </a:pPr>
            <a:r>
              <a:rPr lang="de-DE" sz="1100" dirty="0" err="1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zB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Netzwerk, Speicher, Rechenleistung, …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9E52015-950A-52CC-7ADA-B586852F0F29}"/>
              </a:ext>
            </a:extLst>
          </p:cNvPr>
          <p:cNvSpPr/>
          <p:nvPr/>
        </p:nvSpPr>
        <p:spPr>
          <a:xfrm>
            <a:off x="4743202" y="3873247"/>
            <a:ext cx="3117488" cy="876063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600" b="1" dirty="0" err="1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Platform</a:t>
            </a: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600" dirty="0" err="1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6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  <a:p>
            <a:pPr algn="ctr">
              <a:spcBef>
                <a:spcPts val="600"/>
              </a:spcBef>
            </a:pPr>
            <a:r>
              <a:rPr lang="de-DE" sz="1100" dirty="0" err="1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zB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Datenbanken, </a:t>
            </a:r>
            <a:br>
              <a:rPr lang="de-DE" sz="1100" dirty="0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Container-Services, …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E677810-55F7-C4EC-6F10-1B677EE15055}"/>
              </a:ext>
            </a:extLst>
          </p:cNvPr>
          <p:cNvSpPr/>
          <p:nvPr/>
        </p:nvSpPr>
        <p:spPr>
          <a:xfrm>
            <a:off x="4743202" y="2897070"/>
            <a:ext cx="3117488" cy="876063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</a:t>
            </a:r>
            <a:r>
              <a:rPr lang="de-DE" sz="1600" b="1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600" dirty="0" err="1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6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  <a:p>
            <a:pPr algn="ctr">
              <a:spcBef>
                <a:spcPts val="600"/>
              </a:spcBef>
            </a:pPr>
            <a:r>
              <a:rPr lang="de-DE" sz="1100" dirty="0" err="1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zB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Kommunikations- und </a:t>
            </a:r>
            <a:br>
              <a:rPr lang="de-DE" sz="1100" dirty="0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Zusammenarbeits-Software, …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863E791B-446F-AE89-CFC1-906DACFE230F}"/>
              </a:ext>
            </a:extLst>
          </p:cNvPr>
          <p:cNvSpPr/>
          <p:nvPr/>
        </p:nvSpPr>
        <p:spPr>
          <a:xfrm>
            <a:off x="1904575" y="1622964"/>
            <a:ext cx="1956137" cy="1109102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Cloud</a:t>
            </a: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3739C9F0-63B7-20DE-0860-BAE80CB7D2EC}"/>
              </a:ext>
            </a:extLst>
          </p:cNvPr>
          <p:cNvSpPr/>
          <p:nvPr/>
        </p:nvSpPr>
        <p:spPr>
          <a:xfrm>
            <a:off x="8700887" y="1614372"/>
            <a:ext cx="1956137" cy="1109102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E06A2EC-4D22-0F09-68F6-A75B4D7E1487}"/>
              </a:ext>
            </a:extLst>
          </p:cNvPr>
          <p:cNvSpPr txBox="1"/>
          <p:nvPr/>
        </p:nvSpPr>
        <p:spPr>
          <a:xfrm>
            <a:off x="1130300" y="4849423"/>
            <a:ext cx="3504689" cy="1040837"/>
          </a:xfrm>
          <a:prstGeom prst="rect">
            <a:avLst/>
          </a:prstGeom>
          <a:solidFill>
            <a:srgbClr val="42D0C6">
              <a:alpha val="30000"/>
            </a:srgb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defRPr sz="1050">
                <a:solidFill>
                  <a:srgbClr val="0153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VMWare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 Private Cloud,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RedHat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 Cloud Suite, OpenStack, AWS Outpost, …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BD4621B-DDF3-79CB-8ED3-95B4419236A6}"/>
              </a:ext>
            </a:extLst>
          </p:cNvPr>
          <p:cNvSpPr txBox="1"/>
          <p:nvPr/>
        </p:nvSpPr>
        <p:spPr>
          <a:xfrm>
            <a:off x="1130300" y="3873247"/>
            <a:ext cx="3504689" cy="876064"/>
          </a:xfrm>
          <a:prstGeom prst="rect">
            <a:avLst/>
          </a:prstGeom>
          <a:solidFill>
            <a:srgbClr val="42D0C6">
              <a:alpha val="30000"/>
            </a:srgb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defRPr sz="1050">
                <a:solidFill>
                  <a:srgbClr val="0153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AzureStack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,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OpenShift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, MongoDB, Cassandra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2E52467-AB23-DD64-98EF-8E916722AD7F}"/>
              </a:ext>
            </a:extLst>
          </p:cNvPr>
          <p:cNvSpPr txBox="1"/>
          <p:nvPr/>
        </p:nvSpPr>
        <p:spPr>
          <a:xfrm>
            <a:off x="1130300" y="2897070"/>
            <a:ext cx="3504689" cy="876064"/>
          </a:xfrm>
          <a:prstGeom prst="rect">
            <a:avLst/>
          </a:prstGeom>
          <a:solidFill>
            <a:srgbClr val="42D0C6">
              <a:alpha val="30000"/>
            </a:srgb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dPhoenix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(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dataport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), Bosch Next Generation 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Workplace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, …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37638DA-B064-AAB5-5C75-63A02D29CCC5}"/>
              </a:ext>
            </a:extLst>
          </p:cNvPr>
          <p:cNvSpPr txBox="1"/>
          <p:nvPr/>
        </p:nvSpPr>
        <p:spPr>
          <a:xfrm>
            <a:off x="7968903" y="2897071"/>
            <a:ext cx="3420106" cy="876063"/>
          </a:xfrm>
          <a:prstGeom prst="rect">
            <a:avLst/>
          </a:prstGeom>
          <a:solidFill>
            <a:srgbClr val="7ED878">
              <a:alpha val="30000"/>
            </a:srgb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Office365, Google 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Workplace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, …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EB4781B-E537-805B-6298-8789AF9B6E5D}"/>
              </a:ext>
            </a:extLst>
          </p:cNvPr>
          <p:cNvSpPr txBox="1"/>
          <p:nvPr/>
        </p:nvSpPr>
        <p:spPr>
          <a:xfrm>
            <a:off x="7968903" y="3873247"/>
            <a:ext cx="3420106" cy="2017013"/>
          </a:xfrm>
          <a:prstGeom prst="rect">
            <a:avLst/>
          </a:prstGeom>
          <a:solidFill>
            <a:srgbClr val="7ED878">
              <a:alpha val="30000"/>
            </a:srgb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AWS, Azure, GCP, …</a:t>
            </a:r>
          </a:p>
        </p:txBody>
      </p:sp>
    </p:spTree>
    <p:extLst>
      <p:ext uri="{BB962C8B-B14F-4D97-AF65-F5344CB8AC3E}">
        <p14:creationId xmlns:p14="http://schemas.microsoft.com/office/powerpoint/2010/main" val="4141092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917B9-5292-9F96-18D9-FCA4CB92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Analogie: Energie selbst herstellen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90E4C38-4445-7C19-C7E5-55D7850DEACC}"/>
              </a:ext>
            </a:extLst>
          </p:cNvPr>
          <p:cNvSpPr txBox="1"/>
          <p:nvPr/>
        </p:nvSpPr>
        <p:spPr>
          <a:xfrm>
            <a:off x="1662695" y="3898136"/>
            <a:ext cx="2896415" cy="878594"/>
          </a:xfrm>
          <a:prstGeom prst="rect">
            <a:avLst/>
          </a:prstGeom>
          <a:solidFill>
            <a:srgbClr val="42D0C6">
              <a:alpha val="30000"/>
            </a:srgb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defRPr sz="1050">
                <a:solidFill>
                  <a:srgbClr val="0153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l"/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</a:rPr>
              <a:t>Energie-Verteilung</a:t>
            </a:r>
          </a:p>
          <a:p>
            <a:pPr algn="l"/>
            <a: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  <a:t>Investitionen 10-10.000 </a:t>
            </a:r>
            <a:b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</a:br>
            <a: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  <a:t>mio. €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3FC5016-3715-5099-D63B-CC9CAD0E87A4}"/>
              </a:ext>
            </a:extLst>
          </p:cNvPr>
          <p:cNvSpPr txBox="1"/>
          <p:nvPr/>
        </p:nvSpPr>
        <p:spPr>
          <a:xfrm>
            <a:off x="1662695" y="2998127"/>
            <a:ext cx="2896415" cy="878594"/>
          </a:xfrm>
          <a:prstGeom prst="rect">
            <a:avLst/>
          </a:prstGeom>
          <a:solidFill>
            <a:srgbClr val="42D0C6">
              <a:alpha val="30000"/>
            </a:srgb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defRPr sz="1050">
                <a:solidFill>
                  <a:srgbClr val="0153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l"/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</a:rPr>
              <a:t>Auslastungs-</a:t>
            </a:r>
            <a:b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</a:rPr>
            </a:br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</a:rPr>
              <a:t>Management</a:t>
            </a:r>
          </a:p>
          <a:p>
            <a:pPr algn="l"/>
            <a: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  <a:t>Jährliche Risiken &gt; 10 </a:t>
            </a:r>
            <a:r>
              <a:rPr lang="de-DE" sz="1100" dirty="0" err="1">
                <a:solidFill>
                  <a:schemeClr val="tx1"/>
                </a:solidFill>
                <a:latin typeface="Gilroy" panose="00000500000000000000" pitchFamily="50" charset="0"/>
              </a:rPr>
              <a:t>mio</a:t>
            </a:r>
            <a: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  <a:t>€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DAF6BF9-2FBB-4A3A-208F-4F4E48C5C6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76667" y="1479812"/>
            <a:ext cx="1468471" cy="1468469"/>
          </a:xfrm>
          <a:prstGeom prst="rect">
            <a:avLst/>
          </a:prstGeom>
        </p:spPr>
      </p:pic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CEE905F1-E121-72C9-7E36-D4C9985F5D02}"/>
              </a:ext>
            </a:extLst>
          </p:cNvPr>
          <p:cNvSpPr/>
          <p:nvPr/>
        </p:nvSpPr>
        <p:spPr>
          <a:xfrm>
            <a:off x="2209150" y="1823363"/>
            <a:ext cx="1803506" cy="1022563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b="1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b="1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Private Energy</a:t>
            </a:r>
            <a:endParaRPr lang="de-DE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60168CB-89DD-9206-05CC-B148B55DB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40916" y="1479812"/>
            <a:ext cx="1468471" cy="1468469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04387228-C57C-2AC5-318B-523FE523CC4C}"/>
              </a:ext>
            </a:extLst>
          </p:cNvPr>
          <p:cNvSpPr/>
          <p:nvPr/>
        </p:nvSpPr>
        <p:spPr>
          <a:xfrm>
            <a:off x="8179346" y="1815441"/>
            <a:ext cx="1803506" cy="1022563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b="1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b="1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Public Energy</a:t>
            </a:r>
            <a:endParaRPr lang="de-DE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60B880A-93C2-F293-1684-C84FA4D9DD82}"/>
              </a:ext>
            </a:extLst>
          </p:cNvPr>
          <p:cNvSpPr txBox="1"/>
          <p:nvPr/>
        </p:nvSpPr>
        <p:spPr>
          <a:xfrm>
            <a:off x="1662695" y="4798071"/>
            <a:ext cx="2896415" cy="1043929"/>
          </a:xfrm>
          <a:prstGeom prst="rect">
            <a:avLst/>
          </a:prstGeom>
          <a:solidFill>
            <a:srgbClr val="42D0C6">
              <a:alpha val="30000"/>
            </a:srgb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defRPr sz="1050">
                <a:solidFill>
                  <a:srgbClr val="0153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l"/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</a:rPr>
              <a:t>Energie-Herstellung</a:t>
            </a:r>
          </a:p>
          <a:p>
            <a:pPr algn="l"/>
            <a: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  <a:t>Investitionen 10-10.000 </a:t>
            </a:r>
            <a:b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</a:br>
            <a: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  <a:t>mio. €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86CB8FC-EC60-9CAC-7812-BAC9B9163E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46364" y="4843998"/>
            <a:ext cx="998002" cy="99800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05EF15F-449A-22DC-CE68-043E3F7137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33433" y="4008753"/>
            <a:ext cx="679568" cy="67956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4DCF919-C5BE-A38C-B2A3-E9DCB730BA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77731" y="3069752"/>
            <a:ext cx="735271" cy="735271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FED87032-A7DD-BD18-11AF-B659BA5F39DB}"/>
              </a:ext>
            </a:extLst>
          </p:cNvPr>
          <p:cNvSpPr txBox="1"/>
          <p:nvPr/>
        </p:nvSpPr>
        <p:spPr>
          <a:xfrm>
            <a:off x="7632889" y="2998126"/>
            <a:ext cx="2896415" cy="2843873"/>
          </a:xfrm>
          <a:prstGeom prst="rect">
            <a:avLst/>
          </a:prstGeom>
          <a:solidFill>
            <a:srgbClr val="7ED878">
              <a:alpha val="30000"/>
            </a:srgbClr>
          </a:solidFill>
        </p:spPr>
        <p:txBody>
          <a:bodyPr wrap="square" tIns="144000" rtlCol="0" anchor="t">
            <a:no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defRPr sz="1050">
                <a:solidFill>
                  <a:srgbClr val="0153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</a:rPr>
              <a:t>Monats-Rechnung </a:t>
            </a:r>
          </a:p>
          <a:p>
            <a: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  <a:t>abhängig von der </a:t>
            </a:r>
            <a:b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</a:br>
            <a:r>
              <a:rPr lang="de-DE" sz="1100" dirty="0">
                <a:solidFill>
                  <a:schemeClr val="tx1"/>
                </a:solidFill>
                <a:latin typeface="Gilroy" panose="00000500000000000000" pitchFamily="50" charset="0"/>
              </a:rPr>
              <a:t>tatsächlichen Nutzung ~0,2€/kWh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07E74CF8-4460-3C8B-5EF5-5C17CF45611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518128" y="4008753"/>
            <a:ext cx="1114046" cy="1114046"/>
          </a:xfrm>
          <a:prstGeom prst="rect">
            <a:avLst/>
          </a:prstGeom>
        </p:spPr>
      </p:pic>
      <p:sp>
        <p:nvSpPr>
          <p:cNvPr id="18" name="Pfeil: nach links und rechts 17">
            <a:extLst>
              <a:ext uri="{FF2B5EF4-FFF2-40B4-BE49-F238E27FC236}">
                <a16:creationId xmlns:a16="http://schemas.microsoft.com/office/drawing/2014/main" id="{7A216886-D599-C6B9-464E-58D2A749C206}"/>
              </a:ext>
            </a:extLst>
          </p:cNvPr>
          <p:cNvSpPr/>
          <p:nvPr/>
        </p:nvSpPr>
        <p:spPr>
          <a:xfrm>
            <a:off x="5081400" y="3761173"/>
            <a:ext cx="2016424" cy="1317777"/>
          </a:xfrm>
          <a:prstGeom prst="leftRightArrow">
            <a:avLst/>
          </a:prstGeom>
          <a:gradFill>
            <a:gsLst>
              <a:gs pos="0">
                <a:srgbClr val="42D0C6">
                  <a:alpha val="50000"/>
                </a:srgbClr>
              </a:gs>
              <a:gs pos="100000">
                <a:srgbClr val="7ED878">
                  <a:alpha val="5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942519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917B9-5292-9F96-18D9-FCA4CB92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Beispiel: Kostenmodell für „Azure </a:t>
            </a:r>
            <a:r>
              <a:rPr lang="de-DE" dirty="0" err="1"/>
              <a:t>Functions</a:t>
            </a:r>
            <a:r>
              <a:rPr lang="de-DE" dirty="0"/>
              <a:t>“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82DCBBC-7E03-6213-6B8E-A7524BF7D279}"/>
              </a:ext>
            </a:extLst>
          </p:cNvPr>
          <p:cNvSpPr/>
          <p:nvPr/>
        </p:nvSpPr>
        <p:spPr>
          <a:xfrm>
            <a:off x="4717247" y="3561524"/>
            <a:ext cx="2844846" cy="1839979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6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Konkretes Beispiel</a:t>
            </a:r>
          </a:p>
          <a:p>
            <a:pPr algn="ctr">
              <a:spcBef>
                <a:spcPts val="600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Azure </a:t>
            </a:r>
            <a:r>
              <a:rPr lang="de-DE" sz="2000" b="1" dirty="0" err="1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Poppins" panose="00000500000000000000" pitchFamily="2" charset="0"/>
              </a:rPr>
              <a:t>Functions</a:t>
            </a: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3A1176FC-B346-B468-2688-0A300A72E21D}"/>
              </a:ext>
            </a:extLst>
          </p:cNvPr>
          <p:cNvSpPr/>
          <p:nvPr/>
        </p:nvSpPr>
        <p:spPr>
          <a:xfrm>
            <a:off x="1598874" y="2016944"/>
            <a:ext cx="2019939" cy="1145277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Cloud</a:t>
            </a: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662B400B-4921-774C-4BD4-69D454B088EE}"/>
              </a:ext>
            </a:extLst>
          </p:cNvPr>
          <p:cNvSpPr/>
          <p:nvPr/>
        </p:nvSpPr>
        <p:spPr>
          <a:xfrm>
            <a:off x="8616856" y="2008072"/>
            <a:ext cx="2019939" cy="1145277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4FD5322-DDEE-B073-C69D-894599949F9B}"/>
              </a:ext>
            </a:extLst>
          </p:cNvPr>
          <p:cNvSpPr txBox="1"/>
          <p:nvPr/>
        </p:nvSpPr>
        <p:spPr>
          <a:xfrm>
            <a:off x="799345" y="3561525"/>
            <a:ext cx="3618999" cy="1839979"/>
          </a:xfrm>
          <a:prstGeom prst="rect">
            <a:avLst/>
          </a:prstGeom>
          <a:solidFill>
            <a:srgbClr val="42D0C6">
              <a:alpha val="30000"/>
            </a:srgb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defRPr sz="1050">
                <a:solidFill>
                  <a:srgbClr val="0153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l">
              <a:spcBef>
                <a:spcPts val="900"/>
              </a:spcBef>
            </a:pP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Investition in </a:t>
            </a:r>
            <a:r>
              <a:rPr lang="de-DE" sz="1400" dirty="0">
                <a:solidFill>
                  <a:schemeClr val="tx1"/>
                </a:solidFill>
                <a:latin typeface="Gilroy Bold" panose="00000800000000000000" pitchFamily="50" charset="0"/>
              </a:rPr>
              <a:t>Hardware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 für avisierte Maximalnutzung: 10k€-1mio€</a:t>
            </a:r>
          </a:p>
          <a:p>
            <a:pPr algn="l">
              <a:spcBef>
                <a:spcPts val="900"/>
              </a:spcBef>
            </a:pPr>
            <a:r>
              <a:rPr lang="de-DE" sz="1400" dirty="0">
                <a:solidFill>
                  <a:schemeClr val="tx1"/>
                </a:solidFill>
                <a:latin typeface="Gilroy Bold" panose="00000800000000000000" pitchFamily="50" charset="0"/>
              </a:rPr>
              <a:t>Pilotierung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: ~60k€ (2 Personen x 3 Monate)</a:t>
            </a:r>
          </a:p>
          <a:p>
            <a:pPr algn="l">
              <a:spcBef>
                <a:spcPts val="900"/>
              </a:spcBef>
            </a:pPr>
            <a:r>
              <a:rPr lang="de-DE" sz="1400" dirty="0">
                <a:solidFill>
                  <a:schemeClr val="tx1"/>
                </a:solidFill>
                <a:latin typeface="Gilroy Bold" panose="00000800000000000000" pitchFamily="50" charset="0"/>
              </a:rPr>
              <a:t>Produktiv-Betrieb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: ~ 200-900k€ (2-9 Personen pro Jahr für </a:t>
            </a:r>
            <a:r>
              <a:rPr lang="de-DE" sz="1400" dirty="0" err="1">
                <a:solidFill>
                  <a:schemeClr val="tx1"/>
                </a:solidFill>
                <a:latin typeface="Gilroy" panose="00000500000000000000" pitchFamily="50" charset="0"/>
              </a:rPr>
              <a:t>DevOps</a:t>
            </a:r>
            <a:r>
              <a:rPr lang="de-DE" sz="1400" dirty="0">
                <a:solidFill>
                  <a:schemeClr val="tx1"/>
                </a:solidFill>
                <a:latin typeface="Gilroy" panose="00000500000000000000" pitchFamily="50" charset="0"/>
              </a:rPr>
              <a:t>-Team)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D8D9D1C-8697-E338-76C8-5376EA9994E8}"/>
              </a:ext>
            </a:extLst>
          </p:cNvPr>
          <p:cNvSpPr txBox="1"/>
          <p:nvPr/>
        </p:nvSpPr>
        <p:spPr>
          <a:xfrm>
            <a:off x="7860997" y="3551134"/>
            <a:ext cx="3531657" cy="1884667"/>
          </a:xfrm>
          <a:prstGeom prst="rect">
            <a:avLst/>
          </a:prstGeom>
          <a:solidFill>
            <a:srgbClr val="7ED878">
              <a:alpha val="30000"/>
            </a:srgb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spcBef>
                <a:spcPts val="900"/>
              </a:spcBef>
              <a:defRPr sz="1400">
                <a:solidFill>
                  <a:srgbClr val="015384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tx1"/>
                </a:solidFill>
                <a:latin typeface="Gilroy Bold" panose="00000800000000000000" pitchFamily="50" charset="0"/>
              </a:rPr>
              <a:t>Ausführungszeit</a:t>
            </a:r>
            <a:r>
              <a:rPr lang="de-DE" dirty="0">
                <a:solidFill>
                  <a:schemeClr val="tx1"/>
                </a:solidFill>
              </a:rPr>
              <a:t>: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$0,000016/GB-Sekunde, 400.000 </a:t>
            </a:r>
            <a:r>
              <a:rPr lang="de-DE" dirty="0" err="1">
                <a:solidFill>
                  <a:schemeClr val="tx1"/>
                </a:solidFill>
              </a:rPr>
              <a:t>GBSekunden</a:t>
            </a:r>
            <a:r>
              <a:rPr lang="de-DE" dirty="0">
                <a:solidFill>
                  <a:schemeClr val="tx1"/>
                </a:solidFill>
              </a:rPr>
              <a:t> pro Monat kostenlos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  <a:latin typeface="Gilroy Bold" panose="00000800000000000000" pitchFamily="50" charset="0"/>
              </a:rPr>
              <a:t>Ausführungen insgesamt: </a:t>
            </a:r>
            <a:br>
              <a:rPr lang="de-DE" dirty="0">
                <a:solidFill>
                  <a:schemeClr val="tx1"/>
                </a:solidFill>
                <a:latin typeface="Gilroy Bold" panose="00000800000000000000" pitchFamily="50" charset="0"/>
              </a:rPr>
            </a:br>
            <a:r>
              <a:rPr lang="de-DE" dirty="0">
                <a:solidFill>
                  <a:schemeClr val="tx1"/>
                </a:solidFill>
              </a:rPr>
              <a:t>$0,20 pro Million Ausführungen, 1 Mio. Ausführungen pro Monat kostenlos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4F577E5-B7B6-F6D4-1500-D7352E483096}"/>
              </a:ext>
            </a:extLst>
          </p:cNvPr>
          <p:cNvSpPr txBox="1"/>
          <p:nvPr/>
        </p:nvSpPr>
        <p:spPr>
          <a:xfrm>
            <a:off x="7860997" y="5435801"/>
            <a:ext cx="35316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dirty="0">
                <a:solidFill>
                  <a:srgbClr val="0D938D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Preise – </a:t>
            </a:r>
            <a:r>
              <a:rPr lang="de-DE" sz="1100" dirty="0" err="1">
                <a:solidFill>
                  <a:srgbClr val="0D938D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Functions</a:t>
            </a:r>
            <a:r>
              <a:rPr lang="de-DE" sz="11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| Microsoft Azure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850723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917B9-5292-9F96-18D9-FCA4CB92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Hohe Fixkosten in der Private Cloud </a:t>
            </a:r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3B318713-FA0A-1E0F-A45E-6CF17228293F}"/>
              </a:ext>
            </a:extLst>
          </p:cNvPr>
          <p:cNvSpPr/>
          <p:nvPr/>
        </p:nvSpPr>
        <p:spPr>
          <a:xfrm>
            <a:off x="2279539" y="2027545"/>
            <a:ext cx="2081826" cy="118036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Cloud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8473F301-FAA8-5272-FE54-826FF688547E}"/>
              </a:ext>
            </a:extLst>
          </p:cNvPr>
          <p:cNvSpPr/>
          <p:nvPr/>
        </p:nvSpPr>
        <p:spPr>
          <a:xfrm>
            <a:off x="7691755" y="2027545"/>
            <a:ext cx="2081826" cy="118036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26A9F4D-A03C-C978-06AB-25480F16C338}"/>
              </a:ext>
            </a:extLst>
          </p:cNvPr>
          <p:cNvSpPr txBox="1"/>
          <p:nvPr/>
        </p:nvSpPr>
        <p:spPr>
          <a:xfrm>
            <a:off x="6096001" y="5377954"/>
            <a:ext cx="5435358" cy="311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hlinkClick r:id="rId2"/>
              </a:rPr>
              <a:t>Amazon Web Services AWS – Server Hosting &amp; Cloud Services</a:t>
            </a:r>
            <a:endParaRPr lang="de-DE" sz="9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5D21D64-F31A-CE54-C3AB-236F55ADFE56}"/>
              </a:ext>
            </a:extLst>
          </p:cNvPr>
          <p:cNvSpPr txBox="1"/>
          <p:nvPr/>
        </p:nvSpPr>
        <p:spPr>
          <a:xfrm>
            <a:off x="6845300" y="3843965"/>
            <a:ext cx="4052496" cy="1490246"/>
          </a:xfrm>
          <a:prstGeom prst="rect">
            <a:avLst/>
          </a:prstGeom>
          <a:solidFill>
            <a:srgbClr val="7ED878">
              <a:alpha val="30000"/>
            </a:srgb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spcBef>
                <a:spcPts val="900"/>
              </a:spcBef>
              <a:defRPr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Nutzungsabhängig bezahlen</a:t>
            </a:r>
          </a:p>
          <a:p>
            <a:r>
              <a:rPr lang="de-DE" dirty="0">
                <a:latin typeface="Gilroy" panose="00000500000000000000" pitchFamily="50" charset="0"/>
              </a:rPr>
              <a:t>sehr viele Rechenzentren </a:t>
            </a:r>
            <a:br>
              <a:rPr lang="de-DE" dirty="0">
                <a:latin typeface="Gilroy" panose="00000500000000000000" pitchFamily="50" charset="0"/>
              </a:rPr>
            </a:br>
            <a:r>
              <a:rPr lang="de-DE" dirty="0">
                <a:latin typeface="Gilroy" panose="00000500000000000000" pitchFamily="50" charset="0"/>
              </a:rPr>
              <a:t>mit sehr vielen Services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749913A-C4C6-F60A-6114-F0261B3EAA66}"/>
              </a:ext>
            </a:extLst>
          </p:cNvPr>
          <p:cNvSpPr txBox="1"/>
          <p:nvPr/>
        </p:nvSpPr>
        <p:spPr>
          <a:xfrm>
            <a:off x="1294205" y="3843964"/>
            <a:ext cx="4052496" cy="1490249"/>
          </a:xfrm>
          <a:prstGeom prst="rect">
            <a:avLst/>
          </a:prstGeom>
          <a:solidFill>
            <a:srgbClr val="42D0C6">
              <a:alpha val="30000"/>
            </a:srgb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spcBef>
                <a:spcPts val="900"/>
              </a:spcBef>
              <a:defRPr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de-DE" sz="1800" dirty="0">
                <a:latin typeface="Gilroy Bold" panose="00000800000000000000" pitchFamily="50" charset="0"/>
              </a:rPr>
              <a:t>Investieren, betreiben, auslasten</a:t>
            </a:r>
          </a:p>
          <a:p>
            <a:pPr algn="ctr"/>
            <a:r>
              <a:rPr lang="de-DE" sz="1600" dirty="0"/>
              <a:t>In jedes Rechenzentrum und </a:t>
            </a:r>
            <a:br>
              <a:rPr lang="de-DE" sz="1600" dirty="0"/>
            </a:br>
            <a:r>
              <a:rPr lang="de-DE" sz="1600" dirty="0"/>
              <a:t>jeden Service immer wieder neu</a:t>
            </a:r>
          </a:p>
        </p:txBody>
      </p:sp>
    </p:spTree>
    <p:extLst>
      <p:ext uri="{BB962C8B-B14F-4D97-AF65-F5344CB8AC3E}">
        <p14:creationId xmlns:p14="http://schemas.microsoft.com/office/powerpoint/2010/main" val="2965237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917B9-5292-9F96-18D9-FCA4CB92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Große Portfoliobreite der Public Cloud</a:t>
            </a:r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71DD0DE0-7E38-5223-D80B-EDB6C4C8F55F}"/>
              </a:ext>
            </a:extLst>
          </p:cNvPr>
          <p:cNvSpPr/>
          <p:nvPr/>
        </p:nvSpPr>
        <p:spPr>
          <a:xfrm>
            <a:off x="7654880" y="2040245"/>
            <a:ext cx="2033719" cy="1153090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24AE1F-A9FB-E99C-3652-DD57A6906084}"/>
              </a:ext>
            </a:extLst>
          </p:cNvPr>
          <p:cNvSpPr txBox="1"/>
          <p:nvPr/>
        </p:nvSpPr>
        <p:spPr>
          <a:xfrm>
            <a:off x="786243" y="4966056"/>
            <a:ext cx="4665637" cy="304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hlinkClick r:id="rId2"/>
              </a:rPr>
              <a:t>Amazon Web Services AWS – Server Hosting &amp; Cloud Services</a:t>
            </a:r>
            <a:endParaRPr lang="de-DE" sz="9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14F6B3-B5C9-09C9-073B-3B14C04DCA5F}"/>
              </a:ext>
            </a:extLst>
          </p:cNvPr>
          <p:cNvSpPr txBox="1"/>
          <p:nvPr/>
        </p:nvSpPr>
        <p:spPr>
          <a:xfrm>
            <a:off x="6209061" y="3814691"/>
            <a:ext cx="5196696" cy="1455809"/>
          </a:xfrm>
          <a:prstGeom prst="rect">
            <a:avLst/>
          </a:prstGeom>
          <a:solidFill>
            <a:srgbClr val="7ED878">
              <a:alpha val="30000"/>
            </a:srgb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spcBef>
                <a:spcPts val="900"/>
              </a:spcBef>
              <a:defRPr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Nutzungsabhängig bezahlen</a:t>
            </a:r>
          </a:p>
          <a:p>
            <a:r>
              <a:rPr lang="de-DE" dirty="0">
                <a:latin typeface="Gilroy" panose="00000500000000000000" pitchFamily="50" charset="0"/>
              </a:rPr>
              <a:t>sehr viele Rechenzentren </a:t>
            </a:r>
            <a:br>
              <a:rPr lang="de-DE" dirty="0">
                <a:latin typeface="Gilroy" panose="00000500000000000000" pitchFamily="50" charset="0"/>
              </a:rPr>
            </a:br>
            <a:r>
              <a:rPr lang="de-DE" dirty="0">
                <a:latin typeface="Gilroy" panose="00000500000000000000" pitchFamily="50" charset="0"/>
              </a:rPr>
              <a:t>mit sehr vielen Services</a:t>
            </a:r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637711EA-CDB8-16B1-2574-CF98E0B2B1A6}"/>
              </a:ext>
            </a:extLst>
          </p:cNvPr>
          <p:cNvSpPr/>
          <p:nvPr/>
        </p:nvSpPr>
        <p:spPr>
          <a:xfrm>
            <a:off x="786243" y="2324101"/>
            <a:ext cx="5196696" cy="2546928"/>
          </a:xfrm>
          <a:prstGeom prst="wedgeRectCallout">
            <a:avLst>
              <a:gd name="adj1" fmla="val 60937"/>
              <a:gd name="adj2" fmla="val 32170"/>
            </a:avLst>
          </a:prstGeom>
          <a:solidFill>
            <a:schemeClr val="bg1"/>
          </a:solidFill>
          <a:ln>
            <a:solidFill>
              <a:srgbClr val="7ED87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>
              <a:spcBef>
                <a:spcPts val="1200"/>
              </a:spcBef>
            </a:pPr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26 Regionen mit insgesamt 84 </a:t>
            </a:r>
            <a:r>
              <a:rPr lang="de-DE" dirty="0" err="1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Availability</a:t>
            </a:r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Zones</a:t>
            </a:r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Mehrere Rechenzentren je </a:t>
            </a:r>
            <a:r>
              <a:rPr lang="de-DE" dirty="0" err="1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Availability</a:t>
            </a:r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Zone</a:t>
            </a:r>
          </a:p>
          <a:p>
            <a:pPr>
              <a:spcBef>
                <a:spcPts val="1200"/>
              </a:spcBef>
            </a:pPr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darin jeweils bis zu 27 Service-Kategorien (</a:t>
            </a:r>
            <a:r>
              <a:rPr lang="de-DE" dirty="0" err="1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zB</a:t>
            </a:r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Analytics, Speicher, </a:t>
            </a:r>
            <a:r>
              <a:rPr lang="de-DE" dirty="0" err="1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Serverless</a:t>
            </a:r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, Container, …</a:t>
            </a:r>
          </a:p>
          <a:p>
            <a:pPr>
              <a:spcBef>
                <a:spcPts val="1200"/>
              </a:spcBef>
            </a:pPr>
            <a:r>
              <a:rPr lang="de-D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diese haben jeweils 2-15 Services je Kategorie</a:t>
            </a:r>
          </a:p>
        </p:txBody>
      </p:sp>
    </p:spTree>
    <p:extLst>
      <p:ext uri="{BB962C8B-B14F-4D97-AF65-F5344CB8AC3E}">
        <p14:creationId xmlns:p14="http://schemas.microsoft.com/office/powerpoint/2010/main" val="180064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917B9-5292-9F96-18D9-FCA4CB92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Vorteile der Public Cloud in der Übersicht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713EC8BA-8BC0-43E0-2383-4EDB0501AA91}"/>
              </a:ext>
            </a:extLst>
          </p:cNvPr>
          <p:cNvCxnSpPr/>
          <p:nvPr/>
        </p:nvCxnSpPr>
        <p:spPr>
          <a:xfrm>
            <a:off x="7319684" y="2630474"/>
            <a:ext cx="0" cy="2769882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6D8FF32D-18BD-233F-9F15-6C3D46AAA5D8}"/>
              </a:ext>
            </a:extLst>
          </p:cNvPr>
          <p:cNvCxnSpPr/>
          <p:nvPr/>
        </p:nvCxnSpPr>
        <p:spPr>
          <a:xfrm>
            <a:off x="9201554" y="2630474"/>
            <a:ext cx="0" cy="2769882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B601ACE-DD9E-682F-93A2-A1C86FAD2435}"/>
              </a:ext>
            </a:extLst>
          </p:cNvPr>
          <p:cNvGrpSpPr/>
          <p:nvPr/>
        </p:nvGrpSpPr>
        <p:grpSpPr>
          <a:xfrm>
            <a:off x="1876424" y="2781167"/>
            <a:ext cx="8124418" cy="2619189"/>
            <a:chOff x="600075" y="1657350"/>
            <a:chExt cx="2524125" cy="2465784"/>
          </a:xfrm>
          <a:solidFill>
            <a:schemeClr val="bg1"/>
          </a:solidFill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81DF228-D569-73F1-0C86-1E04D0763861}"/>
                </a:ext>
              </a:extLst>
            </p:cNvPr>
            <p:cNvSpPr/>
            <p:nvPr/>
          </p:nvSpPr>
          <p:spPr>
            <a:xfrm>
              <a:off x="600075" y="165735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Portfolio-Breite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7A55BBAB-DACB-CA44-11F4-82B205713DFF}"/>
                </a:ext>
              </a:extLst>
            </p:cNvPr>
            <p:cNvSpPr/>
            <p:nvPr/>
          </p:nvSpPr>
          <p:spPr>
            <a:xfrm>
              <a:off x="600075" y="2295922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Globale Skalierbarkeit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00516DBF-AE39-7EBF-A47A-FE72FA089D0A}"/>
                </a:ext>
              </a:extLst>
            </p:cNvPr>
            <p:cNvSpPr/>
            <p:nvPr/>
          </p:nvSpPr>
          <p:spPr>
            <a:xfrm>
              <a:off x="600075" y="293370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Sehr kleine Abrechnungseinheiten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502294F3-B8AB-205D-EFC3-E1417B23FD80}"/>
                </a:ext>
              </a:extLst>
            </p:cNvPr>
            <p:cNvSpPr/>
            <p:nvPr/>
          </p:nvSpPr>
          <p:spPr>
            <a:xfrm>
              <a:off x="600075" y="3571478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Kosten abhängig vom Nutzen</a:t>
              </a:r>
            </a:p>
          </p:txBody>
        </p:sp>
      </p:grp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9F44BFBF-0CB5-A388-B7F6-7191AD0C24D0}"/>
              </a:ext>
            </a:extLst>
          </p:cNvPr>
          <p:cNvSpPr/>
          <p:nvPr/>
        </p:nvSpPr>
        <p:spPr>
          <a:xfrm>
            <a:off x="8351676" y="1701800"/>
            <a:ext cx="1637914" cy="928674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16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0DF505E8-FDE5-7B12-00D5-11E6E44AEFF3}"/>
              </a:ext>
            </a:extLst>
          </p:cNvPr>
          <p:cNvSpPr/>
          <p:nvPr/>
        </p:nvSpPr>
        <p:spPr>
          <a:xfrm>
            <a:off x="6460824" y="1701800"/>
            <a:ext cx="1637914" cy="928674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16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Cloud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262023B-36C7-C350-99C8-1CEA50A80E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86346" y="2840818"/>
            <a:ext cx="466674" cy="46667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5399EA9-4FF6-A314-BA33-BFEC2F1844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33552" y="2822805"/>
            <a:ext cx="536002" cy="53600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61DE0DB-6840-0046-AB06-CE042D4E14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86346" y="3526418"/>
            <a:ext cx="466674" cy="46667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9CB9A9D-D2E5-9914-C085-1F18E50CF0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33552" y="3508405"/>
            <a:ext cx="536002" cy="53600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9B949AC-7530-E8DA-D338-182E35B8C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86346" y="4204910"/>
            <a:ext cx="466674" cy="46667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9C0F0D3-58A8-D5C2-BA6D-5FED6B149F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33552" y="4186897"/>
            <a:ext cx="536002" cy="53600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4F7F45FF-C5D5-BDD8-D44B-CF9887E230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86346" y="4861900"/>
            <a:ext cx="466674" cy="46667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95C07BE8-A743-1291-4702-988D03A025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33552" y="4843887"/>
            <a:ext cx="536002" cy="536002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9A04624C-41CA-3B22-048B-9AA515910BF0}"/>
              </a:ext>
            </a:extLst>
          </p:cNvPr>
          <p:cNvSpPr txBox="1"/>
          <p:nvPr/>
        </p:nvSpPr>
        <p:spPr>
          <a:xfrm>
            <a:off x="1876424" y="5551049"/>
            <a:ext cx="5505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2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Die Nachteile der Public Cloud werden in einem weiteren Artikel geschildert.</a:t>
            </a:r>
          </a:p>
        </p:txBody>
      </p:sp>
    </p:spTree>
    <p:extLst>
      <p:ext uri="{BB962C8B-B14F-4D97-AF65-F5344CB8AC3E}">
        <p14:creationId xmlns:p14="http://schemas.microsoft.com/office/powerpoint/2010/main" val="2612530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917B9-5292-9F96-18D9-FCA4CB92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Auswirkungen auf das Unternehmen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1EFA94C-A788-4990-F975-0D6C6CDB6B19}"/>
              </a:ext>
            </a:extLst>
          </p:cNvPr>
          <p:cNvCxnSpPr/>
          <p:nvPr/>
        </p:nvCxnSpPr>
        <p:spPr>
          <a:xfrm>
            <a:off x="5700674" y="2633223"/>
            <a:ext cx="0" cy="2967477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8B591E8-2E77-2C56-2418-BA2F2D325EE9}"/>
              </a:ext>
            </a:extLst>
          </p:cNvPr>
          <p:cNvGrpSpPr/>
          <p:nvPr/>
        </p:nvGrpSpPr>
        <p:grpSpPr>
          <a:xfrm>
            <a:off x="746124" y="2794666"/>
            <a:ext cx="6016587" cy="2806034"/>
            <a:chOff x="600075" y="1657350"/>
            <a:chExt cx="2524125" cy="2465784"/>
          </a:xfrm>
          <a:solidFill>
            <a:schemeClr val="bg1"/>
          </a:solidFill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2216E81F-CB41-3CC4-7755-D25938013611}"/>
                </a:ext>
              </a:extLst>
            </p:cNvPr>
            <p:cNvSpPr/>
            <p:nvPr/>
          </p:nvSpPr>
          <p:spPr>
            <a:xfrm>
              <a:off x="600075" y="165735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Portfolio-Breite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3E9A370E-7A43-B136-7009-01B98B796961}"/>
                </a:ext>
              </a:extLst>
            </p:cNvPr>
            <p:cNvSpPr/>
            <p:nvPr/>
          </p:nvSpPr>
          <p:spPr>
            <a:xfrm>
              <a:off x="600075" y="2295922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Globale Skalierbarkeit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F2862315-E426-16B2-3439-D2490B8E6699}"/>
                </a:ext>
              </a:extLst>
            </p:cNvPr>
            <p:cNvSpPr/>
            <p:nvPr/>
          </p:nvSpPr>
          <p:spPr>
            <a:xfrm>
              <a:off x="600075" y="293370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Sehr kleine Abrechnungseinheiten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3C2349E7-3271-EE1E-4F91-6578785A1B34}"/>
                </a:ext>
              </a:extLst>
            </p:cNvPr>
            <p:cNvSpPr/>
            <p:nvPr/>
          </p:nvSpPr>
          <p:spPr>
            <a:xfrm>
              <a:off x="600075" y="3571478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Kosten abhängig vom Nutzen</a:t>
              </a:r>
            </a:p>
          </p:txBody>
        </p:sp>
      </p:grp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CFB2B876-2670-4E3E-D82E-C796DC95FEE3}"/>
              </a:ext>
            </a:extLst>
          </p:cNvPr>
          <p:cNvSpPr/>
          <p:nvPr/>
        </p:nvSpPr>
        <p:spPr>
          <a:xfrm>
            <a:off x="4790168" y="1638300"/>
            <a:ext cx="1754759" cy="994923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16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DFC1666-5782-112C-2F31-2F0B3D8F3F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13554" y="2839274"/>
            <a:ext cx="574240" cy="57424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1A76D30-EE81-C220-6EAC-8DC6FF8E25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13554" y="3573784"/>
            <a:ext cx="574240" cy="57424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A464B73B-3DC9-C683-FABD-1244306704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13554" y="4300676"/>
            <a:ext cx="574240" cy="57424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A32175C-D322-73CC-1FCE-FE5B83C85C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13554" y="5004534"/>
            <a:ext cx="574240" cy="574240"/>
          </a:xfrm>
          <a:prstGeom prst="rect">
            <a:avLst/>
          </a:prstGeom>
        </p:spPr>
      </p:pic>
      <p:sp>
        <p:nvSpPr>
          <p:cNvPr id="15" name="Geschweifte Klammer rechts 14">
            <a:extLst>
              <a:ext uri="{FF2B5EF4-FFF2-40B4-BE49-F238E27FC236}">
                <a16:creationId xmlns:a16="http://schemas.microsoft.com/office/drawing/2014/main" id="{613EEDCA-EFF2-54F6-86F1-4FDC047EF21D}"/>
              </a:ext>
            </a:extLst>
          </p:cNvPr>
          <p:cNvSpPr/>
          <p:nvPr/>
        </p:nvSpPr>
        <p:spPr>
          <a:xfrm>
            <a:off x="6980912" y="2839274"/>
            <a:ext cx="307082" cy="2739499"/>
          </a:xfrm>
          <a:prstGeom prst="rightBrace">
            <a:avLst>
              <a:gd name="adj1" fmla="val 52398"/>
              <a:gd name="adj2" fmla="val 50000"/>
            </a:avLst>
          </a:prstGeom>
          <a:ln w="38100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latin typeface="Gilroy" panose="00000500000000000000" pitchFamily="50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687AC06-D372-7A66-D9EF-E85F89F3CDEB}"/>
              </a:ext>
            </a:extLst>
          </p:cNvPr>
          <p:cNvSpPr txBox="1"/>
          <p:nvPr/>
        </p:nvSpPr>
        <p:spPr>
          <a:xfrm>
            <a:off x="7506195" y="3543143"/>
            <a:ext cx="414089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12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Schnellere Umsetzung</a:t>
            </a:r>
          </a:p>
          <a:p>
            <a:pPr algn="l">
              <a:spcBef>
                <a:spcPts val="12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Weniger Investitionsrisiko</a:t>
            </a:r>
          </a:p>
          <a:p>
            <a:pPr algn="l">
              <a:spcBef>
                <a:spcPts val="12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Mehr Innovationsfreude</a:t>
            </a:r>
          </a:p>
        </p:txBody>
      </p:sp>
    </p:spTree>
    <p:extLst>
      <p:ext uri="{BB962C8B-B14F-4D97-AF65-F5344CB8AC3E}">
        <p14:creationId xmlns:p14="http://schemas.microsoft.com/office/powerpoint/2010/main" val="2559740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917B9-5292-9F96-18D9-FCA4CB92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Cloud ist besser für meine Organisation?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4EF7647-06DE-9755-6017-887D3F02F379}"/>
              </a:ext>
            </a:extLst>
          </p:cNvPr>
          <p:cNvSpPr txBox="1"/>
          <p:nvPr/>
        </p:nvSpPr>
        <p:spPr>
          <a:xfrm>
            <a:off x="1068300" y="2001379"/>
            <a:ext cx="3317172" cy="1018822"/>
          </a:xfrm>
          <a:prstGeom prst="rect">
            <a:avLst/>
          </a:prstGeom>
          <a:gradFill flip="none" rotWithShape="1">
            <a:gsLst>
              <a:gs pos="0">
                <a:srgbClr val="CA366B">
                  <a:alpha val="60000"/>
                </a:srgbClr>
              </a:gs>
              <a:gs pos="100000">
                <a:srgbClr val="CA366B">
                  <a:alpha val="3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wrap="square" lIns="144000" tIns="72000" rIns="144000" bIns="72000" rtlCol="0" anchor="ctr">
            <a:no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defRPr sz="1050">
                <a:solidFill>
                  <a:srgbClr val="0153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sz="1600" b="1" dirty="0">
                <a:solidFill>
                  <a:schemeClr val="tx1"/>
                </a:solidFill>
                <a:latin typeface="Gilroy" panose="00000500000000000000" pitchFamily="50" charset="0"/>
              </a:rPr>
              <a:t>Nicht die Techniker fragen!</a:t>
            </a:r>
            <a:endParaRPr lang="de-DE" sz="1400" dirty="0">
              <a:solidFill>
                <a:schemeClr val="tx1"/>
              </a:solidFill>
              <a:latin typeface="Gilroy" panose="00000500000000000000" pitchFamily="50" charset="0"/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733DCED-5586-F6DF-CCDA-5D618E952FEA}"/>
              </a:ext>
            </a:extLst>
          </p:cNvPr>
          <p:cNvGrpSpPr/>
          <p:nvPr/>
        </p:nvGrpSpPr>
        <p:grpSpPr>
          <a:xfrm>
            <a:off x="1972070" y="2006083"/>
            <a:ext cx="9151630" cy="3545228"/>
            <a:chOff x="1972070" y="2006083"/>
            <a:chExt cx="9151630" cy="3545228"/>
          </a:xfrm>
          <a:gradFill>
            <a:gsLst>
              <a:gs pos="0">
                <a:srgbClr val="7ED878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10800000" scaled="0"/>
          </a:gradFill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C3DD7D8-AD59-B2C6-2341-D15B9E45BEAB}"/>
                </a:ext>
              </a:extLst>
            </p:cNvPr>
            <p:cNvSpPr txBox="1"/>
            <p:nvPr/>
          </p:nvSpPr>
          <p:spPr>
            <a:xfrm>
              <a:off x="1972070" y="3266934"/>
              <a:ext cx="3317172" cy="1018822"/>
            </a:xfrm>
            <a:prstGeom prst="rect">
              <a:avLst/>
            </a:prstGeom>
            <a:grpFill/>
          </p:spPr>
          <p:txBody>
            <a:bodyPr wrap="square" lIns="144000" tIns="72000" rIns="144000" bIns="72000" rtlCol="0" anchor="ctr">
              <a:noAutofit/>
            </a:bodyPr>
            <a:lstStyle>
              <a:defPPr>
                <a:defRPr lang="en-US"/>
              </a:defPPr>
              <a:lvl1pPr algn="ctr">
                <a:spcBef>
                  <a:spcPts val="600"/>
                </a:spcBef>
                <a:defRPr sz="1050">
                  <a:solidFill>
                    <a:srgbClr val="01538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600" b="1" dirty="0">
                  <a:solidFill>
                    <a:schemeClr val="tx1"/>
                  </a:solidFill>
                  <a:latin typeface="Gilroy" panose="00000500000000000000" pitchFamily="50" charset="0"/>
                </a:rPr>
                <a:t>Strategische Prioritäten erkennen</a:t>
              </a:r>
              <a:endParaRPr lang="de-DE" sz="1400" dirty="0">
                <a:solidFill>
                  <a:schemeClr val="tx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C86CEE94-6EE3-0317-9E81-0F74558A5377}"/>
                </a:ext>
              </a:extLst>
            </p:cNvPr>
            <p:cNvSpPr txBox="1"/>
            <p:nvPr/>
          </p:nvSpPr>
          <p:spPr>
            <a:xfrm>
              <a:off x="2875840" y="4532489"/>
              <a:ext cx="3317172" cy="1018822"/>
            </a:xfrm>
            <a:prstGeom prst="rect">
              <a:avLst/>
            </a:prstGeom>
            <a:grpFill/>
          </p:spPr>
          <p:txBody>
            <a:bodyPr wrap="square" lIns="144000" tIns="72000" rIns="144000" bIns="72000" rtlCol="0" anchor="ctr">
              <a:noAutofit/>
            </a:bodyPr>
            <a:lstStyle>
              <a:defPPr>
                <a:defRPr lang="en-US"/>
              </a:defPPr>
              <a:lvl1pPr algn="ctr">
                <a:spcBef>
                  <a:spcPts val="600"/>
                </a:spcBef>
                <a:defRPr sz="1050">
                  <a:solidFill>
                    <a:srgbClr val="01538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600" b="1" dirty="0">
                  <a:solidFill>
                    <a:schemeClr val="tx1"/>
                  </a:solidFill>
                  <a:latin typeface="Gilroy" panose="00000500000000000000" pitchFamily="50" charset="0"/>
                </a:rPr>
                <a:t>Prototypische Anwendung dazu definieren </a:t>
              </a:r>
              <a:endParaRPr lang="de-DE" sz="1400" dirty="0">
                <a:solidFill>
                  <a:schemeClr val="tx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D17D8BF1-10B5-5706-B6EC-8AB97C972771}"/>
                </a:ext>
              </a:extLst>
            </p:cNvPr>
            <p:cNvSpPr txBox="1"/>
            <p:nvPr/>
          </p:nvSpPr>
          <p:spPr>
            <a:xfrm>
              <a:off x="7147203" y="3266934"/>
              <a:ext cx="3317172" cy="1018822"/>
            </a:xfrm>
            <a:prstGeom prst="rect">
              <a:avLst/>
            </a:prstGeom>
            <a:grpFill/>
          </p:spPr>
          <p:txBody>
            <a:bodyPr wrap="square" lIns="144000" tIns="72000" rIns="144000" bIns="72000" rtlCol="0" anchor="ctr">
              <a:noAutofit/>
            </a:bodyPr>
            <a:lstStyle>
              <a:defPPr>
                <a:defRPr lang="en-US"/>
              </a:defPPr>
              <a:lvl1pPr algn="ctr">
                <a:spcBef>
                  <a:spcPts val="600"/>
                </a:spcBef>
                <a:defRPr sz="1050">
                  <a:solidFill>
                    <a:srgbClr val="01538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600" b="1" dirty="0">
                  <a:solidFill>
                    <a:schemeClr val="tx1"/>
                  </a:solidFill>
                  <a:latin typeface="Gilroy" panose="00000500000000000000" pitchFamily="50" charset="0"/>
                </a:rPr>
                <a:t>Zwei alternative Prototypen bauen lassen</a:t>
              </a:r>
              <a:endParaRPr lang="de-DE" sz="1400" dirty="0">
                <a:solidFill>
                  <a:schemeClr val="tx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6821F7F6-5A02-63FE-D482-21921FAA5A68}"/>
                </a:ext>
              </a:extLst>
            </p:cNvPr>
            <p:cNvSpPr txBox="1"/>
            <p:nvPr/>
          </p:nvSpPr>
          <p:spPr>
            <a:xfrm>
              <a:off x="7806528" y="2006083"/>
              <a:ext cx="3317172" cy="1018822"/>
            </a:xfrm>
            <a:prstGeom prst="rect">
              <a:avLst/>
            </a:prstGeom>
            <a:grpFill/>
          </p:spPr>
          <p:txBody>
            <a:bodyPr wrap="square" lIns="144000" tIns="72000" rIns="144000" bIns="72000" rtlCol="0" anchor="ctr">
              <a:noAutofit/>
            </a:bodyPr>
            <a:lstStyle>
              <a:defPPr>
                <a:defRPr lang="en-US"/>
              </a:defPPr>
              <a:lvl1pPr algn="ctr">
                <a:spcBef>
                  <a:spcPts val="600"/>
                </a:spcBef>
                <a:defRPr sz="1050">
                  <a:solidFill>
                    <a:srgbClr val="01538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600" b="1" dirty="0">
                  <a:solidFill>
                    <a:schemeClr val="tx1"/>
                  </a:solidFill>
                  <a:latin typeface="Gilroy" panose="00000500000000000000" pitchFamily="50" charset="0"/>
                </a:rPr>
                <a:t>Ergebnisse mit Prioritäten abgleichen</a:t>
              </a:r>
              <a:endParaRPr lang="de-DE" sz="1400" dirty="0">
                <a:solidFill>
                  <a:schemeClr val="tx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D31E84FF-8A9A-5859-F071-E2889855BEB8}"/>
                </a:ext>
              </a:extLst>
            </p:cNvPr>
            <p:cNvSpPr txBox="1"/>
            <p:nvPr/>
          </p:nvSpPr>
          <p:spPr>
            <a:xfrm>
              <a:off x="6509983" y="4532489"/>
              <a:ext cx="3317172" cy="1018822"/>
            </a:xfrm>
            <a:prstGeom prst="rect">
              <a:avLst/>
            </a:prstGeom>
            <a:grpFill/>
          </p:spPr>
          <p:txBody>
            <a:bodyPr wrap="square" lIns="144000" tIns="72000" rIns="144000" bIns="72000" rtlCol="0" anchor="ctr">
              <a:noAutofit/>
            </a:bodyPr>
            <a:lstStyle>
              <a:defPPr>
                <a:defRPr lang="en-US"/>
              </a:defPPr>
              <a:lvl1pPr algn="ctr">
                <a:spcBef>
                  <a:spcPts val="600"/>
                </a:spcBef>
                <a:defRPr sz="1050">
                  <a:solidFill>
                    <a:srgbClr val="01538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600" b="1" dirty="0">
                  <a:solidFill>
                    <a:schemeClr val="tx1"/>
                  </a:solidFill>
                  <a:latin typeface="Gilroy" panose="00000500000000000000" pitchFamily="50" charset="0"/>
                </a:rPr>
                <a:t>Meinungsführer identifizieren</a:t>
              </a:r>
              <a:endParaRPr lang="de-DE" sz="1400" dirty="0">
                <a:solidFill>
                  <a:schemeClr val="tx1"/>
                </a:solidFill>
                <a:latin typeface="Gilroy" panose="00000500000000000000" pitchFamily="50" charset="0"/>
              </a:endParaRPr>
            </a:p>
          </p:txBody>
        </p:sp>
      </p:grp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03B50E23-874E-8E55-00FE-4BE664ECC2FD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2726886" y="3020201"/>
            <a:ext cx="0" cy="246733"/>
          </a:xfrm>
          <a:prstGeom prst="straightConnector1">
            <a:avLst/>
          </a:prstGeom>
          <a:ln w="38100">
            <a:solidFill>
              <a:srgbClr val="11111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A452CDB5-CDD9-F228-790A-21E3F50D8450}"/>
              </a:ext>
            </a:extLst>
          </p:cNvPr>
          <p:cNvCxnSpPr>
            <a:cxnSpLocks/>
          </p:cNvCxnSpPr>
          <p:nvPr/>
        </p:nvCxnSpPr>
        <p:spPr>
          <a:xfrm>
            <a:off x="3475118" y="4285755"/>
            <a:ext cx="0" cy="246733"/>
          </a:xfrm>
          <a:prstGeom prst="straightConnector1">
            <a:avLst/>
          </a:prstGeom>
          <a:ln w="38100">
            <a:solidFill>
              <a:srgbClr val="11111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35FB609A-011A-F2D2-7181-0EC4A86EC499}"/>
              </a:ext>
            </a:extLst>
          </p:cNvPr>
          <p:cNvCxnSpPr>
            <a:cxnSpLocks/>
          </p:cNvCxnSpPr>
          <p:nvPr/>
        </p:nvCxnSpPr>
        <p:spPr>
          <a:xfrm flipV="1">
            <a:off x="9368757" y="4285755"/>
            <a:ext cx="0" cy="246733"/>
          </a:xfrm>
          <a:prstGeom prst="straightConnector1">
            <a:avLst/>
          </a:prstGeom>
          <a:ln w="38100">
            <a:solidFill>
              <a:srgbClr val="11111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5B1576CB-C003-FE39-20EB-764ECCA2328C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193012" y="5041899"/>
            <a:ext cx="316971" cy="0"/>
          </a:xfrm>
          <a:prstGeom prst="straightConnector1">
            <a:avLst/>
          </a:prstGeom>
          <a:ln w="38100">
            <a:solidFill>
              <a:srgbClr val="11111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868B697-7B0A-0BE7-8730-DB93D04F9F5E}"/>
              </a:ext>
            </a:extLst>
          </p:cNvPr>
          <p:cNvCxnSpPr>
            <a:cxnSpLocks/>
          </p:cNvCxnSpPr>
          <p:nvPr/>
        </p:nvCxnSpPr>
        <p:spPr>
          <a:xfrm flipV="1">
            <a:off x="9973389" y="2995477"/>
            <a:ext cx="0" cy="246733"/>
          </a:xfrm>
          <a:prstGeom prst="straightConnector1">
            <a:avLst/>
          </a:prstGeom>
          <a:ln w="38100">
            <a:solidFill>
              <a:srgbClr val="11111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462086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467</Words>
  <Application>Microsoft Office PowerPoint</Application>
  <PresentationFormat>Widescreen</PresentationFormat>
  <Paragraphs>101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Calibri</vt:lpstr>
      <vt:lpstr>Gilroy</vt:lpstr>
      <vt:lpstr>Gilroy Bold</vt:lpstr>
      <vt:lpstr>Gilroy Light</vt:lpstr>
      <vt:lpstr>Gilroy SemiBold</vt:lpstr>
      <vt:lpstr>Gilroy-Regular</vt:lpstr>
      <vt:lpstr>Montserrat</vt:lpstr>
      <vt:lpstr>Open Sans</vt:lpstr>
      <vt:lpstr>Open Sans Semibold</vt:lpstr>
      <vt:lpstr>Poppins</vt:lpstr>
      <vt:lpstr>Digit - Multi 1 - Bright</vt:lpstr>
      <vt:lpstr>Warum ist die Public Cloud  so viel besser als die Private Cloud?</vt:lpstr>
      <vt:lpstr>Technisch gibt grundsätzlich kaum Unterschiede</vt:lpstr>
      <vt:lpstr>Analogie: Energie selbst herstellen</vt:lpstr>
      <vt:lpstr>Beispiel: Kostenmodell für „Azure Functions“</vt:lpstr>
      <vt:lpstr>Hohe Fixkosten in der Private Cloud </vt:lpstr>
      <vt:lpstr>Große Portfoliobreite der Public Cloud</vt:lpstr>
      <vt:lpstr>Die Vorteile der Public Cloud in der Übersicht</vt:lpstr>
      <vt:lpstr>Auswirkungen auf das Unternehmen</vt:lpstr>
      <vt:lpstr>Welche Cloud ist besser für meine Organisation?</vt:lpstr>
      <vt:lpstr>PowerPoint Presentation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2022-09-04T12:40:03Z</dcterms:created>
  <dcterms:modified xsi:type="dcterms:W3CDTF">2022-09-04T12:42:21Z</dcterms:modified>
</cp:coreProperties>
</file>