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6"/>
  </p:notesMasterIdLst>
  <p:handoutMasterIdLst>
    <p:handoutMasterId r:id="rId17"/>
  </p:handoutMasterIdLst>
  <p:sldIdLst>
    <p:sldId id="1875" r:id="rId3"/>
    <p:sldId id="1868" r:id="rId4"/>
    <p:sldId id="1869" r:id="rId5"/>
    <p:sldId id="1876" r:id="rId6"/>
    <p:sldId id="1877" r:id="rId7"/>
    <p:sldId id="1878" r:id="rId8"/>
    <p:sldId id="1870" r:id="rId9"/>
    <p:sldId id="1879" r:id="rId10"/>
    <p:sldId id="1880" r:id="rId11"/>
    <p:sldId id="1871" r:id="rId12"/>
    <p:sldId id="1882" r:id="rId13"/>
    <p:sldId id="1884" r:id="rId14"/>
    <p:sldId id="193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D878"/>
    <a:srgbClr val="42D0C6"/>
    <a:srgbClr val="34CA8C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1805A1-5CF6-4225-AF0D-9CB7B1AAA682}" v="4" dt="2022-09-04T16:17:55.1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7013"/>
  </p:normalViewPr>
  <p:slideViewPr>
    <p:cSldViewPr snapToGrid="0" snapToObjects="1">
      <p:cViewPr>
        <p:scale>
          <a:sx n="66" d="100"/>
          <a:sy n="66" d="100"/>
        </p:scale>
        <p:origin x="2298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95156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3068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1121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693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5351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51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0644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15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5417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502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02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3267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657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2769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0973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881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0335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716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4264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5437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6632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7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010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153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219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8843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1616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652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421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1682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466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4514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917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71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4731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2133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3792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566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401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25006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6188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4259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9400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193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8932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2920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776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9514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1651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570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784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700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719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9690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712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211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40866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73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9092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7148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0019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2418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919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134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3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3035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5764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614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hyperlink" Target="http://www.thenounproject.com/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1853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eddeutsche.de/wirtschaft/bsi-bedrohungslage-warnstufe-log4j-1.5485806" TargetMode="External"/><Relationship Id="rId2" Type="http://schemas.openxmlformats.org/officeDocument/2006/relationships/hyperlink" Target="https://www.heise.de/newsticker/meldung/Sicherheitsmaengel-Google-blockiert-Zoom-auf-Arbeitsrechnern-4700339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theregister.com/2018/11/14/spectre_meltdown_variants/" TargetMode="External"/><Relationship Id="rId4" Type="http://schemas.openxmlformats.org/officeDocument/2006/relationships/hyperlink" Target="https://www.golem.de/news/cisco-spionage-backdoor-in-amerikanischen-switches-geschlossen-1905-141025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203" y="3105833"/>
            <a:ext cx="9653605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Warum ist normale IT so selten souverän?</a:t>
            </a:r>
            <a:endParaRPr lang="en-DE" sz="36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718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feld 63">
            <a:extLst>
              <a:ext uri="{FF2B5EF4-FFF2-40B4-BE49-F238E27FC236}">
                <a16:creationId xmlns:a16="http://schemas.microsoft.com/office/drawing/2014/main" id="{FC3673DD-C2EB-C2E8-0A73-D02340AE6BE7}"/>
              </a:ext>
            </a:extLst>
          </p:cNvPr>
          <p:cNvSpPr txBox="1"/>
          <p:nvPr/>
        </p:nvSpPr>
        <p:spPr>
          <a:xfrm>
            <a:off x="1785707" y="3813105"/>
            <a:ext cx="268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Ungewünschte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Provider-interne Datenflüsse</a:t>
            </a:r>
            <a:endParaRPr lang="de-DE" sz="14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Übersicht: 7 Punkte der europäischen Kontrollverlusts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0B2E80D-C106-2ADE-9948-EB836DBBBEEA}"/>
              </a:ext>
            </a:extLst>
          </p:cNvPr>
          <p:cNvGrpSpPr/>
          <p:nvPr/>
        </p:nvGrpSpPr>
        <p:grpSpPr>
          <a:xfrm>
            <a:off x="4710044" y="2511450"/>
            <a:ext cx="5940144" cy="2550801"/>
            <a:chOff x="2486628" y="1911650"/>
            <a:chExt cx="4669895" cy="1755968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836D930-1634-BCA6-AD6A-36E3CD0F5740}"/>
                </a:ext>
              </a:extLst>
            </p:cNvPr>
            <p:cNvSpPr/>
            <p:nvPr/>
          </p:nvSpPr>
          <p:spPr>
            <a:xfrm>
              <a:off x="2961415" y="3283250"/>
              <a:ext cx="4195106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C659380F-CD3C-E662-A058-7AEBD6057709}"/>
                </a:ext>
              </a:extLst>
            </p:cNvPr>
            <p:cNvSpPr/>
            <p:nvPr/>
          </p:nvSpPr>
          <p:spPr>
            <a:xfrm>
              <a:off x="2961416" y="2826050"/>
              <a:ext cx="4195107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A547D47-B989-E49E-ACAD-EEBE33A592F6}"/>
                </a:ext>
              </a:extLst>
            </p:cNvPr>
            <p:cNvSpPr/>
            <p:nvPr/>
          </p:nvSpPr>
          <p:spPr>
            <a:xfrm>
              <a:off x="2961416" y="2368850"/>
              <a:ext cx="4195107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42752B2-8AB7-1739-2C70-52CECFB3EC6D}"/>
                </a:ext>
              </a:extLst>
            </p:cNvPr>
            <p:cNvSpPr/>
            <p:nvPr/>
          </p:nvSpPr>
          <p:spPr>
            <a:xfrm>
              <a:off x="2961416" y="1911650"/>
              <a:ext cx="4195107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Anwendungssoftware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C9559F1-D72E-DA78-C138-EF6E3AC6BE8A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7722E065-DFDF-C5D3-0E92-0F55758190FE}"/>
              </a:ext>
            </a:extLst>
          </p:cNvPr>
          <p:cNvGrpSpPr/>
          <p:nvPr/>
        </p:nvGrpSpPr>
        <p:grpSpPr>
          <a:xfrm>
            <a:off x="9932962" y="2638888"/>
            <a:ext cx="532059" cy="303473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2" name="Pfeil: Fünfeck 11">
              <a:extLst>
                <a:ext uri="{FF2B5EF4-FFF2-40B4-BE49-F238E27FC236}">
                  <a16:creationId xmlns:a16="http://schemas.microsoft.com/office/drawing/2014/main" id="{8696C857-4A9E-638A-9616-2118FD587C31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Pfeil: Fünfeck 12">
              <a:extLst>
                <a:ext uri="{FF2B5EF4-FFF2-40B4-BE49-F238E27FC236}">
                  <a16:creationId xmlns:a16="http://schemas.microsoft.com/office/drawing/2014/main" id="{48519F82-116D-80E8-430C-0AAA561AFB41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Pfeil: Fünfeck 13">
              <a:extLst>
                <a:ext uri="{FF2B5EF4-FFF2-40B4-BE49-F238E27FC236}">
                  <a16:creationId xmlns:a16="http://schemas.microsoft.com/office/drawing/2014/main" id="{67DF543E-73E9-5248-A09A-B9CBF431C971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D99B1E6-A259-E3DB-B628-74BF15FB3C86}"/>
              </a:ext>
            </a:extLst>
          </p:cNvPr>
          <p:cNvGrpSpPr/>
          <p:nvPr/>
        </p:nvGrpSpPr>
        <p:grpSpPr>
          <a:xfrm>
            <a:off x="9932962" y="3303038"/>
            <a:ext cx="532059" cy="303473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6" name="Pfeil: Fünfeck 15">
              <a:extLst>
                <a:ext uri="{FF2B5EF4-FFF2-40B4-BE49-F238E27FC236}">
                  <a16:creationId xmlns:a16="http://schemas.microsoft.com/office/drawing/2014/main" id="{E1574BA4-1E13-48D9-7FFD-93469398092F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Pfeil: Fünfeck 16">
              <a:extLst>
                <a:ext uri="{FF2B5EF4-FFF2-40B4-BE49-F238E27FC236}">
                  <a16:creationId xmlns:a16="http://schemas.microsoft.com/office/drawing/2014/main" id="{5A81F4E5-B678-1840-B13F-DE26022BEE76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Pfeil: Fünfeck 17">
              <a:extLst>
                <a:ext uri="{FF2B5EF4-FFF2-40B4-BE49-F238E27FC236}">
                  <a16:creationId xmlns:a16="http://schemas.microsoft.com/office/drawing/2014/main" id="{2A9A1965-A09F-7EBA-E9F1-3BEEE6A2A0AB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FB0E5DA-B463-200C-D06E-A361284EFB82}"/>
              </a:ext>
            </a:extLst>
          </p:cNvPr>
          <p:cNvGrpSpPr/>
          <p:nvPr/>
        </p:nvGrpSpPr>
        <p:grpSpPr>
          <a:xfrm>
            <a:off x="9932962" y="3967187"/>
            <a:ext cx="532059" cy="303473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0" name="Pfeil: Fünfeck 19">
              <a:extLst>
                <a:ext uri="{FF2B5EF4-FFF2-40B4-BE49-F238E27FC236}">
                  <a16:creationId xmlns:a16="http://schemas.microsoft.com/office/drawing/2014/main" id="{CC600CFB-C317-A805-B460-44C64DD5559B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Pfeil: Fünfeck 20">
              <a:extLst>
                <a:ext uri="{FF2B5EF4-FFF2-40B4-BE49-F238E27FC236}">
                  <a16:creationId xmlns:a16="http://schemas.microsoft.com/office/drawing/2014/main" id="{56510F86-A141-CA34-6D1C-B9D8720F9A6B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Pfeil: Fünfeck 21">
              <a:extLst>
                <a:ext uri="{FF2B5EF4-FFF2-40B4-BE49-F238E27FC236}">
                  <a16:creationId xmlns:a16="http://schemas.microsoft.com/office/drawing/2014/main" id="{58F566CF-18E4-46AB-8C08-CBDF8B4AF192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1E87A831-C826-0869-8517-6B7DE0C9A3D7}"/>
              </a:ext>
            </a:extLst>
          </p:cNvPr>
          <p:cNvGrpSpPr/>
          <p:nvPr/>
        </p:nvGrpSpPr>
        <p:grpSpPr>
          <a:xfrm>
            <a:off x="8254695" y="1636949"/>
            <a:ext cx="2414449" cy="707480"/>
            <a:chOff x="3760036" y="1121228"/>
            <a:chExt cx="2121878" cy="621752"/>
          </a:xfrm>
        </p:grpSpPr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25D9F3F5-55CC-AEC3-D6E2-EF465F7799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8786" y="1590580"/>
              <a:ext cx="1627388" cy="0"/>
            </a:xfrm>
            <a:prstGeom prst="line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60F7D6B-6F41-019B-D54C-5DC33BBA928F}"/>
                </a:ext>
              </a:extLst>
            </p:cNvPr>
            <p:cNvSpPr/>
            <p:nvPr/>
          </p:nvSpPr>
          <p:spPr>
            <a:xfrm>
              <a:off x="5676174" y="1438180"/>
              <a:ext cx="205740" cy="304800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1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DEE78FE8-5E90-98BB-B3B6-47C3D31E7EAF}"/>
                </a:ext>
              </a:extLst>
            </p:cNvPr>
            <p:cNvSpPr txBox="1"/>
            <p:nvPr/>
          </p:nvSpPr>
          <p:spPr>
            <a:xfrm>
              <a:off x="3760036" y="1121228"/>
              <a:ext cx="1908320" cy="459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Supply Chain-Abhängigkeit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FABE4C82-80D1-BBA5-3929-893E4E65618D}"/>
              </a:ext>
            </a:extLst>
          </p:cNvPr>
          <p:cNvGrpSpPr/>
          <p:nvPr/>
        </p:nvGrpSpPr>
        <p:grpSpPr>
          <a:xfrm>
            <a:off x="9932962" y="4631338"/>
            <a:ext cx="532059" cy="303473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8" name="Pfeil: Fünfeck 27">
              <a:extLst>
                <a:ext uri="{FF2B5EF4-FFF2-40B4-BE49-F238E27FC236}">
                  <a16:creationId xmlns:a16="http://schemas.microsoft.com/office/drawing/2014/main" id="{DE70B9CD-318C-B7B6-762A-42BB1A416BAC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Pfeil: Fünfeck 28">
              <a:extLst>
                <a:ext uri="{FF2B5EF4-FFF2-40B4-BE49-F238E27FC236}">
                  <a16:creationId xmlns:a16="http://schemas.microsoft.com/office/drawing/2014/main" id="{D0AAAC0B-4C8F-4841-BAAB-27023D18F88C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Pfeil: Fünfeck 29">
              <a:extLst>
                <a:ext uri="{FF2B5EF4-FFF2-40B4-BE49-F238E27FC236}">
                  <a16:creationId xmlns:a16="http://schemas.microsoft.com/office/drawing/2014/main" id="{64F65B63-8DC6-5D3C-D820-430A015F451C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6E84580D-B3DF-4C84-A451-C5D26C845A7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390787" y="2638888"/>
            <a:ext cx="305188" cy="305188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977D4B8-3254-10CE-5369-B91BC820642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390787" y="3303038"/>
            <a:ext cx="305188" cy="305188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4D2933B3-6EA5-FF7C-99E7-D5E9947365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390787" y="3967187"/>
            <a:ext cx="305188" cy="305188"/>
          </a:xfrm>
          <a:prstGeom prst="rect">
            <a:avLst/>
          </a:prstGeom>
        </p:spPr>
      </p:pic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A94795EF-A344-97B8-E0F7-B0BB9D058BCE}"/>
              </a:ext>
            </a:extLst>
          </p:cNvPr>
          <p:cNvGrpSpPr/>
          <p:nvPr/>
        </p:nvGrpSpPr>
        <p:grpSpPr>
          <a:xfrm>
            <a:off x="5147785" y="1635597"/>
            <a:ext cx="2321132" cy="708837"/>
            <a:chOff x="4705805" y="1007075"/>
            <a:chExt cx="2039869" cy="622943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A7DA762C-0053-1E3C-F5CD-38A17B8609FE}"/>
                </a:ext>
              </a:extLst>
            </p:cNvPr>
            <p:cNvSpPr/>
            <p:nvPr/>
          </p:nvSpPr>
          <p:spPr>
            <a:xfrm>
              <a:off x="4705805" y="1325218"/>
              <a:ext cx="205740" cy="304800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3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8D732A63-696C-D9F2-17B1-4870C01E4956}"/>
                </a:ext>
              </a:extLst>
            </p:cNvPr>
            <p:cNvSpPr txBox="1"/>
            <p:nvPr/>
          </p:nvSpPr>
          <p:spPr>
            <a:xfrm>
              <a:off x="4937954" y="1007075"/>
              <a:ext cx="1807720" cy="459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Abhängigkeiten durch </a:t>
              </a:r>
              <a:b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proprietäre Software </a:t>
              </a:r>
            </a:p>
          </p:txBody>
        </p:sp>
      </p:grp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C22AAD0D-B8BB-63ED-A9AF-0436179F778D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5381893" y="2171020"/>
            <a:ext cx="1948775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Verbinder: gewinkelt 37">
            <a:extLst>
              <a:ext uri="{FF2B5EF4-FFF2-40B4-BE49-F238E27FC236}">
                <a16:creationId xmlns:a16="http://schemas.microsoft.com/office/drawing/2014/main" id="{6ED65828-16F2-A90D-3B56-ABD3970832BB}"/>
              </a:ext>
            </a:extLst>
          </p:cNvPr>
          <p:cNvCxnSpPr>
            <a:stCxn id="35" idx="2"/>
            <a:endCxn id="31" idx="3"/>
          </p:cNvCxnSpPr>
          <p:nvPr/>
        </p:nvCxnSpPr>
        <p:spPr>
          <a:xfrm rot="16200000" flipH="1">
            <a:off x="5104288" y="2504983"/>
            <a:ext cx="447051" cy="125948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winkelt 38">
            <a:extLst>
              <a:ext uri="{FF2B5EF4-FFF2-40B4-BE49-F238E27FC236}">
                <a16:creationId xmlns:a16="http://schemas.microsoft.com/office/drawing/2014/main" id="{DD95E64D-87F7-81AC-E9A6-DBC8E1595379}"/>
              </a:ext>
            </a:extLst>
          </p:cNvPr>
          <p:cNvCxnSpPr>
            <a:cxnSpLocks/>
            <a:stCxn id="35" idx="2"/>
            <a:endCxn id="32" idx="3"/>
          </p:cNvCxnSpPr>
          <p:nvPr/>
        </p:nvCxnSpPr>
        <p:spPr>
          <a:xfrm rot="16200000" flipH="1">
            <a:off x="4772214" y="2837058"/>
            <a:ext cx="1111201" cy="125948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Verbinder: gewinkelt 39">
            <a:extLst>
              <a:ext uri="{FF2B5EF4-FFF2-40B4-BE49-F238E27FC236}">
                <a16:creationId xmlns:a16="http://schemas.microsoft.com/office/drawing/2014/main" id="{AD50B966-2C77-D7D5-2231-0A6B8F41D9C9}"/>
              </a:ext>
            </a:extLst>
          </p:cNvPr>
          <p:cNvCxnSpPr>
            <a:cxnSpLocks/>
            <a:stCxn id="35" idx="2"/>
            <a:endCxn id="33" idx="3"/>
          </p:cNvCxnSpPr>
          <p:nvPr/>
        </p:nvCxnSpPr>
        <p:spPr>
          <a:xfrm rot="16200000" flipH="1">
            <a:off x="4440139" y="3169133"/>
            <a:ext cx="1775350" cy="125948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7F070EC6-8472-6D35-E153-D181E3B1B4D3}"/>
              </a:ext>
            </a:extLst>
          </p:cNvPr>
          <p:cNvGrpSpPr/>
          <p:nvPr/>
        </p:nvGrpSpPr>
        <p:grpSpPr>
          <a:xfrm>
            <a:off x="5636119" y="5344213"/>
            <a:ext cx="2305132" cy="495667"/>
            <a:chOff x="4705805" y="1194413"/>
            <a:chExt cx="2025809" cy="435605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4604B74A-FE82-9E83-2181-DD948CE57D24}"/>
                </a:ext>
              </a:extLst>
            </p:cNvPr>
            <p:cNvSpPr/>
            <p:nvPr/>
          </p:nvSpPr>
          <p:spPr>
            <a:xfrm>
              <a:off x="4705805" y="1325218"/>
              <a:ext cx="205740" cy="304800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4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6E60B8D8-AFD4-D5A8-9236-B527BC67DB76}"/>
                </a:ext>
              </a:extLst>
            </p:cNvPr>
            <p:cNvSpPr txBox="1"/>
            <p:nvPr/>
          </p:nvSpPr>
          <p:spPr>
            <a:xfrm>
              <a:off x="4925302" y="1194413"/>
              <a:ext cx="1806312" cy="270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Risiken von 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Backdoors</a:t>
              </a:r>
            </a:p>
          </p:txBody>
        </p:sp>
      </p:grp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AE06E4E5-7582-F204-DEDC-AC123AB647BD}"/>
              </a:ext>
            </a:extLst>
          </p:cNvPr>
          <p:cNvCxnSpPr>
            <a:cxnSpLocks/>
          </p:cNvCxnSpPr>
          <p:nvPr/>
        </p:nvCxnSpPr>
        <p:spPr>
          <a:xfrm flipH="1">
            <a:off x="5870228" y="5666467"/>
            <a:ext cx="1884589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Grafik 44">
            <a:extLst>
              <a:ext uri="{FF2B5EF4-FFF2-40B4-BE49-F238E27FC236}">
                <a16:creationId xmlns:a16="http://schemas.microsoft.com/office/drawing/2014/main" id="{47958747-7136-DA40-5F3A-BA90A18858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39" r="10739"/>
          <a:stretch/>
        </p:blipFill>
        <p:spPr>
          <a:xfrm>
            <a:off x="5815445" y="2638890"/>
            <a:ext cx="239638" cy="305187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9044261D-C5C0-EA8B-D871-C1DCD8FFBE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39" r="10739"/>
          <a:stretch/>
        </p:blipFill>
        <p:spPr>
          <a:xfrm>
            <a:off x="5815445" y="3301324"/>
            <a:ext cx="239638" cy="305187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EBCAD462-4194-773F-69C2-D09B8D253F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39" r="10739"/>
          <a:stretch/>
        </p:blipFill>
        <p:spPr>
          <a:xfrm>
            <a:off x="5815445" y="3963758"/>
            <a:ext cx="239638" cy="305187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D51BFD6C-897A-B44B-E2D9-1272FEBAF7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39" r="10739"/>
          <a:stretch/>
        </p:blipFill>
        <p:spPr>
          <a:xfrm>
            <a:off x="5815445" y="4626193"/>
            <a:ext cx="239638" cy="305187"/>
          </a:xfrm>
          <a:prstGeom prst="rect">
            <a:avLst/>
          </a:prstGeom>
        </p:spPr>
      </p:pic>
      <p:cxnSp>
        <p:nvCxnSpPr>
          <p:cNvPr id="49" name="Verbinder: gewinkelt 48">
            <a:extLst>
              <a:ext uri="{FF2B5EF4-FFF2-40B4-BE49-F238E27FC236}">
                <a16:creationId xmlns:a16="http://schemas.microsoft.com/office/drawing/2014/main" id="{FBC6A06A-E22A-E646-03D5-F7B08AC53D0D}"/>
              </a:ext>
            </a:extLst>
          </p:cNvPr>
          <p:cNvCxnSpPr>
            <a:cxnSpLocks/>
            <a:stCxn id="42" idx="0"/>
            <a:endCxn id="45" idx="1"/>
          </p:cNvCxnSpPr>
          <p:nvPr/>
        </p:nvCxnSpPr>
        <p:spPr>
          <a:xfrm rot="5400000" flipH="1" flipV="1">
            <a:off x="4433524" y="4111133"/>
            <a:ext cx="2701570" cy="62271"/>
          </a:xfrm>
          <a:prstGeom prst="bentConnector2">
            <a:avLst/>
          </a:prstGeom>
          <a:ln w="9525">
            <a:solidFill>
              <a:srgbClr val="F9D3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erbinder: gewinkelt 49">
            <a:extLst>
              <a:ext uri="{FF2B5EF4-FFF2-40B4-BE49-F238E27FC236}">
                <a16:creationId xmlns:a16="http://schemas.microsoft.com/office/drawing/2014/main" id="{334F728F-8613-3393-8D2B-47FA41A6FF8A}"/>
              </a:ext>
            </a:extLst>
          </p:cNvPr>
          <p:cNvCxnSpPr>
            <a:cxnSpLocks/>
            <a:stCxn id="42" idx="0"/>
            <a:endCxn id="45" idx="1"/>
          </p:cNvCxnSpPr>
          <p:nvPr/>
        </p:nvCxnSpPr>
        <p:spPr>
          <a:xfrm rot="5400000" flipH="1" flipV="1">
            <a:off x="4433524" y="4111133"/>
            <a:ext cx="2701570" cy="62271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Verbinder: gewinkelt 50">
            <a:extLst>
              <a:ext uri="{FF2B5EF4-FFF2-40B4-BE49-F238E27FC236}">
                <a16:creationId xmlns:a16="http://schemas.microsoft.com/office/drawing/2014/main" id="{0FD6CE54-F626-CFCC-A970-A6DB33E9A04F}"/>
              </a:ext>
            </a:extLst>
          </p:cNvPr>
          <p:cNvCxnSpPr>
            <a:cxnSpLocks/>
            <a:stCxn id="42" idx="0"/>
            <a:endCxn id="47" idx="1"/>
          </p:cNvCxnSpPr>
          <p:nvPr/>
        </p:nvCxnSpPr>
        <p:spPr>
          <a:xfrm rot="5400000" flipH="1" flipV="1">
            <a:off x="5095958" y="4773568"/>
            <a:ext cx="1376702" cy="62271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er: gewinkelt 51">
            <a:extLst>
              <a:ext uri="{FF2B5EF4-FFF2-40B4-BE49-F238E27FC236}">
                <a16:creationId xmlns:a16="http://schemas.microsoft.com/office/drawing/2014/main" id="{8605C0E4-0A52-F134-78C0-E053D7719FFF}"/>
              </a:ext>
            </a:extLst>
          </p:cNvPr>
          <p:cNvCxnSpPr>
            <a:cxnSpLocks/>
            <a:stCxn id="42" idx="0"/>
            <a:endCxn id="48" idx="1"/>
          </p:cNvCxnSpPr>
          <p:nvPr/>
        </p:nvCxnSpPr>
        <p:spPr>
          <a:xfrm rot="5400000" flipH="1" flipV="1">
            <a:off x="5427176" y="5104785"/>
            <a:ext cx="714267" cy="62271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9C9BBD41-1341-5E4D-EC4A-DE4DE7E3B02C}"/>
              </a:ext>
            </a:extLst>
          </p:cNvPr>
          <p:cNvCxnSpPr>
            <a:cxnSpLocks/>
            <a:stCxn id="42" idx="0"/>
            <a:endCxn id="46" idx="1"/>
          </p:cNvCxnSpPr>
          <p:nvPr/>
        </p:nvCxnSpPr>
        <p:spPr>
          <a:xfrm rot="5400000" flipH="1" flipV="1">
            <a:off x="4764741" y="4442351"/>
            <a:ext cx="2039136" cy="62271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0E8CB184-D54C-9DE0-2135-ACED0DDB967B}"/>
              </a:ext>
            </a:extLst>
          </p:cNvPr>
          <p:cNvSpPr/>
          <p:nvPr/>
        </p:nvSpPr>
        <p:spPr>
          <a:xfrm>
            <a:off x="1541812" y="2551273"/>
            <a:ext cx="234108" cy="352679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5</a:t>
            </a: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38EDBE2A-B5A2-3CC2-85EA-A11882AEB59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98982" y="2592913"/>
            <a:ext cx="311039" cy="311039"/>
          </a:xfrm>
          <a:prstGeom prst="rect">
            <a:avLst/>
          </a:prstGeom>
        </p:spPr>
      </p:pic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53C57739-1FDA-3282-DB0B-5042D5C0248B}"/>
              </a:ext>
            </a:extLst>
          </p:cNvPr>
          <p:cNvCxnSpPr>
            <a:cxnSpLocks/>
            <a:endCxn id="54" idx="3"/>
          </p:cNvCxnSpPr>
          <p:nvPr/>
        </p:nvCxnSpPr>
        <p:spPr>
          <a:xfrm flipH="1">
            <a:off x="1775920" y="2727613"/>
            <a:ext cx="2971375" cy="0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F9FF9DF6-DAA6-24E0-231B-9D14C918DB7A}"/>
              </a:ext>
            </a:extLst>
          </p:cNvPr>
          <p:cNvSpPr txBox="1"/>
          <p:nvPr/>
        </p:nvSpPr>
        <p:spPr>
          <a:xfrm>
            <a:off x="1785707" y="2234388"/>
            <a:ext cx="2173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Kontrollverlust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durch Fremdbetrieb</a:t>
            </a:r>
            <a:endParaRPr lang="de-DE" sz="14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8383DDD-963D-EADB-2AD8-C611AA28B78F}"/>
              </a:ext>
            </a:extLst>
          </p:cNvPr>
          <p:cNvSpPr/>
          <p:nvPr/>
        </p:nvSpPr>
        <p:spPr>
          <a:xfrm>
            <a:off x="1541812" y="3329679"/>
            <a:ext cx="234108" cy="352679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6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AAA20109-6BF9-0D4E-C0F1-1FA459321413}"/>
              </a:ext>
            </a:extLst>
          </p:cNvPr>
          <p:cNvCxnSpPr>
            <a:cxnSpLocks/>
            <a:endCxn id="58" idx="3"/>
          </p:cNvCxnSpPr>
          <p:nvPr/>
        </p:nvCxnSpPr>
        <p:spPr>
          <a:xfrm flipH="1">
            <a:off x="1775920" y="3506019"/>
            <a:ext cx="2681212" cy="0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40EBC5E8-E6AE-D166-756D-4D813B69D861}"/>
              </a:ext>
            </a:extLst>
          </p:cNvPr>
          <p:cNvSpPr txBox="1"/>
          <p:nvPr/>
        </p:nvSpPr>
        <p:spPr>
          <a:xfrm>
            <a:off x="1785707" y="3012794"/>
            <a:ext cx="24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Einfluss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fremder Behörden</a:t>
            </a:r>
            <a:endParaRPr lang="de-DE" sz="14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222C5BC5-6A23-A9CB-5BA2-1575835459D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71629" y="3187731"/>
            <a:ext cx="356779" cy="356779"/>
          </a:xfrm>
          <a:prstGeom prst="rect">
            <a:avLst/>
          </a:prstGeom>
        </p:spPr>
      </p:pic>
      <p:sp>
        <p:nvSpPr>
          <p:cNvPr id="62" name="Rechteck 61">
            <a:extLst>
              <a:ext uri="{FF2B5EF4-FFF2-40B4-BE49-F238E27FC236}">
                <a16:creationId xmlns:a16="http://schemas.microsoft.com/office/drawing/2014/main" id="{64FA9286-C71E-C618-E4DB-847FCB01FF9A}"/>
              </a:ext>
            </a:extLst>
          </p:cNvPr>
          <p:cNvSpPr/>
          <p:nvPr/>
        </p:nvSpPr>
        <p:spPr>
          <a:xfrm>
            <a:off x="1541812" y="4134115"/>
            <a:ext cx="234108" cy="352679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7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277BABF-10F5-E3A7-0B19-B5C96A12E724}"/>
              </a:ext>
            </a:extLst>
          </p:cNvPr>
          <p:cNvCxnSpPr>
            <a:cxnSpLocks/>
            <a:endCxn id="62" idx="3"/>
          </p:cNvCxnSpPr>
          <p:nvPr/>
        </p:nvCxnSpPr>
        <p:spPr>
          <a:xfrm flipH="1">
            <a:off x="1775920" y="4310455"/>
            <a:ext cx="2681212" cy="0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Grafik 64">
            <a:extLst>
              <a:ext uri="{FF2B5EF4-FFF2-40B4-BE49-F238E27FC236}">
                <a16:creationId xmlns:a16="http://schemas.microsoft.com/office/drawing/2014/main" id="{CD4083C8-1241-81E8-4526-CED403E860C0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10411" y="3850064"/>
            <a:ext cx="282701" cy="282701"/>
          </a:xfrm>
          <a:prstGeom prst="rect">
            <a:avLst/>
          </a:prstGeom>
        </p:spPr>
      </p:pic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D174EAD2-9749-7124-B17C-004FE5504CBD}"/>
              </a:ext>
            </a:extLst>
          </p:cNvPr>
          <p:cNvCxnSpPr>
            <a:cxnSpLocks/>
          </p:cNvCxnSpPr>
          <p:nvPr/>
        </p:nvCxnSpPr>
        <p:spPr>
          <a:xfrm flipV="1">
            <a:off x="4457132" y="4003413"/>
            <a:ext cx="341851" cy="314094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73CB1C7D-DF49-0452-C799-B878890F95E6}"/>
              </a:ext>
            </a:extLst>
          </p:cNvPr>
          <p:cNvCxnSpPr>
            <a:cxnSpLocks/>
          </p:cNvCxnSpPr>
          <p:nvPr/>
        </p:nvCxnSpPr>
        <p:spPr>
          <a:xfrm flipV="1">
            <a:off x="4457132" y="3409818"/>
            <a:ext cx="290162" cy="93276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4CDA8836-DADC-6AE8-8D38-BAE19402A401}"/>
              </a:ext>
            </a:extLst>
          </p:cNvPr>
          <p:cNvCxnSpPr>
            <a:cxnSpLocks/>
            <a:stCxn id="14" idx="3"/>
            <a:endCxn id="25" idx="2"/>
          </p:cNvCxnSpPr>
          <p:nvPr/>
        </p:nvCxnSpPr>
        <p:spPr>
          <a:xfrm flipV="1">
            <a:off x="10465021" y="2344432"/>
            <a:ext cx="87067" cy="446193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Verbinder: gewinkelt 68">
            <a:extLst>
              <a:ext uri="{FF2B5EF4-FFF2-40B4-BE49-F238E27FC236}">
                <a16:creationId xmlns:a16="http://schemas.microsoft.com/office/drawing/2014/main" id="{8127403F-A3FE-ECF5-EBAD-AD4B60385B2B}"/>
              </a:ext>
            </a:extLst>
          </p:cNvPr>
          <p:cNvCxnSpPr>
            <a:cxnSpLocks/>
            <a:stCxn id="18" idx="3"/>
            <a:endCxn id="25" idx="2"/>
          </p:cNvCxnSpPr>
          <p:nvPr/>
        </p:nvCxnSpPr>
        <p:spPr>
          <a:xfrm flipV="1">
            <a:off x="10465021" y="2344432"/>
            <a:ext cx="87067" cy="1110343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Verbinder: gewinkelt 69">
            <a:extLst>
              <a:ext uri="{FF2B5EF4-FFF2-40B4-BE49-F238E27FC236}">
                <a16:creationId xmlns:a16="http://schemas.microsoft.com/office/drawing/2014/main" id="{8813479A-DC72-5BED-A1D5-148E420CE445}"/>
              </a:ext>
            </a:extLst>
          </p:cNvPr>
          <p:cNvCxnSpPr>
            <a:cxnSpLocks/>
            <a:stCxn id="22" idx="3"/>
            <a:endCxn id="25" idx="2"/>
          </p:cNvCxnSpPr>
          <p:nvPr/>
        </p:nvCxnSpPr>
        <p:spPr>
          <a:xfrm flipV="1">
            <a:off x="10465021" y="2344432"/>
            <a:ext cx="87067" cy="1774492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053DD100-8BAC-E4EF-F933-092A932585C5}"/>
              </a:ext>
            </a:extLst>
          </p:cNvPr>
          <p:cNvCxnSpPr>
            <a:cxnSpLocks/>
            <a:stCxn id="30" idx="3"/>
            <a:endCxn id="25" idx="2"/>
          </p:cNvCxnSpPr>
          <p:nvPr/>
        </p:nvCxnSpPr>
        <p:spPr>
          <a:xfrm flipV="1">
            <a:off x="10465021" y="2344432"/>
            <a:ext cx="87067" cy="2438643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Grafik 71">
            <a:extLst>
              <a:ext uri="{FF2B5EF4-FFF2-40B4-BE49-F238E27FC236}">
                <a16:creationId xmlns:a16="http://schemas.microsoft.com/office/drawing/2014/main" id="{B5E2342D-F847-4C7E-2274-A2B4E7B3F6C7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34092" y="4606178"/>
            <a:ext cx="381817" cy="381814"/>
          </a:xfrm>
          <a:prstGeom prst="rect">
            <a:avLst/>
          </a:prstGeom>
        </p:spPr>
      </p:pic>
      <p:cxnSp>
        <p:nvCxnSpPr>
          <p:cNvPr id="73" name="Verbinder: gewinkelt 72">
            <a:extLst>
              <a:ext uri="{FF2B5EF4-FFF2-40B4-BE49-F238E27FC236}">
                <a16:creationId xmlns:a16="http://schemas.microsoft.com/office/drawing/2014/main" id="{5CD4EB88-CF87-9133-B81D-AA3EAC76CBCD}"/>
              </a:ext>
            </a:extLst>
          </p:cNvPr>
          <p:cNvCxnSpPr>
            <a:cxnSpLocks/>
            <a:stCxn id="77" idx="0"/>
            <a:endCxn id="72" idx="1"/>
          </p:cNvCxnSpPr>
          <p:nvPr/>
        </p:nvCxnSpPr>
        <p:spPr>
          <a:xfrm rot="5400000" flipH="1" flipV="1">
            <a:off x="9031702" y="5090664"/>
            <a:ext cx="695968" cy="108811"/>
          </a:xfrm>
          <a:prstGeom prst="bentConnector2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6EE76856-7DFA-EAFA-E551-3B259E6260A1}"/>
              </a:ext>
            </a:extLst>
          </p:cNvPr>
          <p:cNvGrpSpPr/>
          <p:nvPr/>
        </p:nvGrpSpPr>
        <p:grpSpPr>
          <a:xfrm>
            <a:off x="9208227" y="5138429"/>
            <a:ext cx="2246230" cy="701448"/>
            <a:chOff x="5739263" y="4198418"/>
            <a:chExt cx="1974044" cy="616450"/>
          </a:xfrm>
        </p:grpSpPr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13DF3091-2A60-4C71-89D7-0A4AD9FBA7DD}"/>
                </a:ext>
              </a:extLst>
            </p:cNvPr>
            <p:cNvGrpSpPr/>
            <p:nvPr/>
          </p:nvGrpSpPr>
          <p:grpSpPr>
            <a:xfrm>
              <a:off x="5739263" y="4198418"/>
              <a:ext cx="1952250" cy="616450"/>
              <a:chOff x="4705805" y="974959"/>
              <a:chExt cx="1952250" cy="616450"/>
            </a:xfrm>
          </p:grpSpPr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22118C15-9F54-E27D-6A7C-7307F1850D08}"/>
                  </a:ext>
                </a:extLst>
              </p:cNvPr>
              <p:cNvSpPr/>
              <p:nvPr/>
            </p:nvSpPr>
            <p:spPr>
              <a:xfrm>
                <a:off x="4705805" y="1286609"/>
                <a:ext cx="205740" cy="304800"/>
              </a:xfrm>
              <a:prstGeom prst="rect">
                <a:avLst/>
              </a:pr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2</a:t>
                </a:r>
              </a:p>
            </p:txBody>
          </p:sp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8FB324F3-3E19-4F8D-1BD0-9C66C6063D4B}"/>
                  </a:ext>
                </a:extLst>
              </p:cNvPr>
              <p:cNvSpPr txBox="1"/>
              <p:nvPr/>
            </p:nvSpPr>
            <p:spPr>
              <a:xfrm>
                <a:off x="4909855" y="974959"/>
                <a:ext cx="1748200" cy="459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Hardware</a:t>
                </a:r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Supply Chain-Abhängigkeit</a:t>
                </a:r>
              </a:p>
            </p:txBody>
          </p:sp>
        </p:grp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E3C04B8D-459B-78F7-A124-F0A5F35EB0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760" y="4655380"/>
              <a:ext cx="1794547" cy="0"/>
            </a:xfrm>
            <a:prstGeom prst="line">
              <a:avLst/>
            </a:prstGeom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550DEDAD-1CDA-9F47-08B1-FE771007014A}"/>
              </a:ext>
            </a:extLst>
          </p:cNvPr>
          <p:cNvGrpSpPr/>
          <p:nvPr/>
        </p:nvGrpSpPr>
        <p:grpSpPr>
          <a:xfrm>
            <a:off x="771768" y="5217006"/>
            <a:ext cx="3659057" cy="568557"/>
            <a:chOff x="-522670" y="4428344"/>
            <a:chExt cx="3510926" cy="545538"/>
          </a:xfrm>
        </p:grpSpPr>
        <p:sp>
          <p:nvSpPr>
            <p:cNvPr id="80" name="Rechteck 79">
              <a:extLst>
                <a:ext uri="{FF2B5EF4-FFF2-40B4-BE49-F238E27FC236}">
                  <a16:creationId xmlns:a16="http://schemas.microsoft.com/office/drawing/2014/main" id="{1CC142E0-1A34-5680-F200-F486C21D6266}"/>
                </a:ext>
              </a:extLst>
            </p:cNvPr>
            <p:cNvSpPr/>
            <p:nvPr/>
          </p:nvSpPr>
          <p:spPr>
            <a:xfrm>
              <a:off x="189230" y="4732020"/>
              <a:ext cx="205740" cy="218796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7</a:t>
              </a: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1E7A1586-921C-BB1F-AB10-449766ED3870}"/>
                </a:ext>
              </a:extLst>
            </p:cNvPr>
            <p:cNvSpPr txBox="1"/>
            <p:nvPr/>
          </p:nvSpPr>
          <p:spPr>
            <a:xfrm>
              <a:off x="383930" y="4722864"/>
              <a:ext cx="2604326" cy="25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Neues Risiko durch Cloud/Outsourcing.</a:t>
              </a:r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CA25FDFB-F5E5-B61B-25A5-88CB64E1C3EF}"/>
                </a:ext>
              </a:extLst>
            </p:cNvPr>
            <p:cNvSpPr/>
            <p:nvPr/>
          </p:nvSpPr>
          <p:spPr>
            <a:xfrm>
              <a:off x="189230" y="4437497"/>
              <a:ext cx="205740" cy="218796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4</a:t>
              </a:r>
            </a:p>
          </p:txBody>
        </p: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18FCD8C3-0D9E-1AF4-DB73-CCC7121AC196}"/>
                </a:ext>
              </a:extLst>
            </p:cNvPr>
            <p:cNvSpPr txBox="1"/>
            <p:nvPr/>
          </p:nvSpPr>
          <p:spPr>
            <a:xfrm>
              <a:off x="383930" y="4428344"/>
              <a:ext cx="1898334" cy="25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IT-übliche Risiken in Europa.</a:t>
              </a:r>
            </a:p>
          </p:txBody>
        </p:sp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D5C02B38-7A5E-3A10-3C4F-9D6A9115F409}"/>
                </a:ext>
              </a:extLst>
            </p:cNvPr>
            <p:cNvSpPr/>
            <p:nvPr/>
          </p:nvSpPr>
          <p:spPr>
            <a:xfrm>
              <a:off x="-48070" y="4732020"/>
              <a:ext cx="205740" cy="218796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6</a:t>
              </a:r>
            </a:p>
          </p:txBody>
        </p:sp>
        <p:sp>
          <p:nvSpPr>
            <p:cNvPr id="88" name="Rechteck 87">
              <a:extLst>
                <a:ext uri="{FF2B5EF4-FFF2-40B4-BE49-F238E27FC236}">
                  <a16:creationId xmlns:a16="http://schemas.microsoft.com/office/drawing/2014/main" id="{8DDEAE41-55EA-9869-C925-B6E737F05F13}"/>
                </a:ext>
              </a:extLst>
            </p:cNvPr>
            <p:cNvSpPr/>
            <p:nvPr/>
          </p:nvSpPr>
          <p:spPr>
            <a:xfrm>
              <a:off x="-48070" y="4437497"/>
              <a:ext cx="205740" cy="218796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3</a:t>
              </a:r>
            </a:p>
          </p:txBody>
        </p:sp>
        <p:sp>
          <p:nvSpPr>
            <p:cNvPr id="89" name="Rechteck 88">
              <a:extLst>
                <a:ext uri="{FF2B5EF4-FFF2-40B4-BE49-F238E27FC236}">
                  <a16:creationId xmlns:a16="http://schemas.microsoft.com/office/drawing/2014/main" id="{3B9223C9-09EC-5326-7F81-7A50B657004C}"/>
                </a:ext>
              </a:extLst>
            </p:cNvPr>
            <p:cNvSpPr/>
            <p:nvPr/>
          </p:nvSpPr>
          <p:spPr>
            <a:xfrm>
              <a:off x="-285370" y="4732020"/>
              <a:ext cx="205740" cy="218796"/>
            </a:xfrm>
            <a:prstGeom prst="rect">
              <a:avLst/>
            </a:prstGeom>
            <a:solidFill>
              <a:srgbClr val="42D0C6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5</a:t>
              </a:r>
            </a:p>
          </p:txBody>
        </p:sp>
        <p:sp>
          <p:nvSpPr>
            <p:cNvPr id="90" name="Rechteck 89">
              <a:extLst>
                <a:ext uri="{FF2B5EF4-FFF2-40B4-BE49-F238E27FC236}">
                  <a16:creationId xmlns:a16="http://schemas.microsoft.com/office/drawing/2014/main" id="{8C39B80D-F537-01B8-2599-724A2B4A0621}"/>
                </a:ext>
              </a:extLst>
            </p:cNvPr>
            <p:cNvSpPr/>
            <p:nvPr/>
          </p:nvSpPr>
          <p:spPr>
            <a:xfrm>
              <a:off x="-285370" y="4437497"/>
              <a:ext cx="205740" cy="218796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2</a:t>
              </a:r>
            </a:p>
          </p:txBody>
        </p:sp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FCC9927E-DA02-3734-EE40-7A4F175B169B}"/>
                </a:ext>
              </a:extLst>
            </p:cNvPr>
            <p:cNvSpPr/>
            <p:nvPr/>
          </p:nvSpPr>
          <p:spPr>
            <a:xfrm>
              <a:off x="-522670" y="4437497"/>
              <a:ext cx="205740" cy="218796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050" b="1" dirty="0">
                  <a:solidFill>
                    <a:schemeClr val="tx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6791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1800" dirty="0">
                <a:latin typeface="Gilroy" panose="00000500000000000000" pitchFamily="50" charset="0"/>
              </a:rPr>
              <a:t>Entweder</a:t>
            </a:r>
            <a:br>
              <a:rPr lang="de-DE" sz="1800" dirty="0">
                <a:latin typeface="Gilroy" panose="00000500000000000000" pitchFamily="50" charset="0"/>
              </a:rPr>
            </a:br>
            <a:r>
              <a:rPr lang="de-DE" dirty="0"/>
              <a:t>Leistungseinschränkung oder Kontrollverlust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75D7D0C-9549-A399-248A-D7E7C6E93EC4}"/>
              </a:ext>
            </a:extLst>
          </p:cNvPr>
          <p:cNvSpPr/>
          <p:nvPr/>
        </p:nvSpPr>
        <p:spPr>
          <a:xfrm>
            <a:off x="7563451" y="2539567"/>
            <a:ext cx="3707122" cy="1476179"/>
          </a:xfrm>
          <a:prstGeom prst="rect">
            <a:avLst/>
          </a:prstGeom>
          <a:solidFill>
            <a:srgbClr val="7ED878">
              <a:alpha val="20000"/>
            </a:srgb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80975" indent="-180975">
              <a:spcBef>
                <a:spcPts val="900"/>
              </a:spcBef>
              <a:buFont typeface="+mj-lt"/>
              <a:buAutoNum type="arabicPeriod"/>
            </a:pPr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Unabhängig von der Herkunft gibt es in der IT immer das Risiko von Abhängigkeiten, insb. durch proprietäre Soft- und Hardware.</a:t>
            </a:r>
          </a:p>
          <a:p>
            <a:pPr marL="180975" indent="-180975">
              <a:spcBef>
                <a:spcPts val="900"/>
              </a:spcBef>
              <a:buFont typeface="+mj-lt"/>
              <a:buAutoNum type="arabicPeriod"/>
            </a:pPr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Zusätzlich gibt es in Europa hohe Abhängigkeiten zu nicht-europäischen Akteuren in allen Bereichen der IT-Wertschöpfung.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65F976D-E50C-DF39-3F42-BEA244A379DB}"/>
              </a:ext>
            </a:extLst>
          </p:cNvPr>
          <p:cNvSpPr/>
          <p:nvPr/>
        </p:nvSpPr>
        <p:spPr>
          <a:xfrm>
            <a:off x="7563451" y="4064725"/>
            <a:ext cx="3707122" cy="1082649"/>
          </a:xfrm>
          <a:prstGeom prst="rect">
            <a:avLst/>
          </a:prstGeom>
          <a:solidFill>
            <a:srgbClr val="42D0C6">
              <a:alpha val="20000"/>
            </a:srgb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80975" indent="-180975">
              <a:spcBef>
                <a:spcPts val="900"/>
              </a:spcBef>
            </a:pPr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3. 	Beim Outsourcing zu einem externen Betreiber gibt es einen zusätzlichen Kontrollverlust – meist aber gepaart mit einer Steigerung der Leistungsfähigkeit.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8EDC4D5-52CA-0375-7308-BD4CEC3A6D2F}"/>
              </a:ext>
            </a:extLst>
          </p:cNvPr>
          <p:cNvGrpSpPr/>
          <p:nvPr/>
        </p:nvGrpSpPr>
        <p:grpSpPr>
          <a:xfrm>
            <a:off x="4707608" y="2539567"/>
            <a:ext cx="2782669" cy="2607806"/>
            <a:chOff x="3601324" y="1788367"/>
            <a:chExt cx="1852708" cy="2090992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253BB68E-110A-7E2A-3F66-1E0CA2F979D7}"/>
                </a:ext>
              </a:extLst>
            </p:cNvPr>
            <p:cNvGrpSpPr/>
            <p:nvPr/>
          </p:nvGrpSpPr>
          <p:grpSpPr>
            <a:xfrm>
              <a:off x="3601324" y="1788367"/>
              <a:ext cx="1852708" cy="2090991"/>
              <a:chOff x="352090" y="3295907"/>
              <a:chExt cx="3341548" cy="614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0A8743F-50F6-BE11-D631-F845B509F0FC}"/>
                  </a:ext>
                </a:extLst>
              </p:cNvPr>
              <p:cNvSpPr/>
              <p:nvPr/>
            </p:nvSpPr>
            <p:spPr>
              <a:xfrm>
                <a:off x="352090" y="6851520"/>
                <a:ext cx="1636624" cy="2589777"/>
              </a:xfrm>
              <a:prstGeom prst="rect">
                <a:avLst/>
              </a:prstGeom>
              <a:solidFill>
                <a:srgbClr val="42D0C6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chemeClr val="bg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Kontrolle im Betrieb aber </a:t>
                </a:r>
                <a:r>
                  <a:rPr lang="de-DE" sz="120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Leistungs-einschränkung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C517D087-A67C-3A04-22D7-65E122C49587}"/>
                  </a:ext>
                </a:extLst>
              </p:cNvPr>
              <p:cNvSpPr/>
              <p:nvPr/>
            </p:nvSpPr>
            <p:spPr>
              <a:xfrm>
                <a:off x="352090" y="3295907"/>
                <a:ext cx="3341548" cy="3478663"/>
              </a:xfrm>
              <a:prstGeom prst="rect">
                <a:avLst/>
              </a:prstGeom>
              <a:solidFill>
                <a:srgbClr val="7ED878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chemeClr val="bg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Abhängigkeiten mit entsprechendem</a:t>
                </a:r>
                <a:r>
                  <a:rPr lang="de-DE" sz="1200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Mangel an Kontrolle </a:t>
                </a:r>
                <a:r>
                  <a:rPr lang="de-DE" sz="1200" dirty="0">
                    <a:solidFill>
                      <a:schemeClr val="bg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 der IT-Wertschöpfungskette</a:t>
                </a:r>
              </a:p>
            </p:txBody>
          </p:sp>
        </p:grp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9C2D4F8-6B3E-8223-A715-106A755DE841}"/>
                </a:ext>
              </a:extLst>
            </p:cNvPr>
            <p:cNvSpPr/>
            <p:nvPr/>
          </p:nvSpPr>
          <p:spPr>
            <a:xfrm>
              <a:off x="4546613" y="2998177"/>
              <a:ext cx="907419" cy="881182"/>
            </a:xfrm>
            <a:prstGeom prst="rect">
              <a:avLst/>
            </a:prstGeom>
            <a:solidFill>
              <a:srgbClr val="42D0C6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</a:t>
              </a:r>
              <a:r>
                <a:rPr lang="de-DE" sz="1200" dirty="0">
                  <a:solidFill>
                    <a:schemeClr val="bg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im Betrieb aber Leistungs-steigerung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34B2955F-E1DB-56C1-822D-4750170CE93C}"/>
              </a:ext>
            </a:extLst>
          </p:cNvPr>
          <p:cNvSpPr/>
          <p:nvPr/>
        </p:nvSpPr>
        <p:spPr>
          <a:xfrm>
            <a:off x="4707608" y="2137314"/>
            <a:ext cx="1362896" cy="351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1CBE172-F3BB-89DA-08F0-CDB1E4CAF59A}"/>
              </a:ext>
            </a:extLst>
          </p:cNvPr>
          <p:cNvSpPr/>
          <p:nvPr/>
        </p:nvSpPr>
        <p:spPr>
          <a:xfrm>
            <a:off x="6127382" y="2137313"/>
            <a:ext cx="1362895" cy="3516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1FFD693-4830-A49A-90D0-A70AAC15AB82}"/>
              </a:ext>
            </a:extLst>
          </p:cNvPr>
          <p:cNvSpPr/>
          <p:nvPr/>
        </p:nvSpPr>
        <p:spPr>
          <a:xfrm>
            <a:off x="921426" y="2198250"/>
            <a:ext cx="2423536" cy="351605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rIns="0" rtlCol="0" anchor="ctr"/>
          <a:lstStyle/>
          <a:p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Punkte des Kontrollverlusts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848CB98-881C-63AC-328F-F99BAA541922}"/>
              </a:ext>
            </a:extLst>
          </p:cNvPr>
          <p:cNvSpPr/>
          <p:nvPr/>
        </p:nvSpPr>
        <p:spPr>
          <a:xfrm>
            <a:off x="4681426" y="1780527"/>
            <a:ext cx="2782669" cy="351605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rIns="0" rtlCol="0" anchor="ctr"/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Art der Infrastruktur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01A48AC-67BF-2508-677D-88C6118F0A3C}"/>
              </a:ext>
            </a:extLst>
          </p:cNvPr>
          <p:cNvSpPr/>
          <p:nvPr/>
        </p:nvSpPr>
        <p:spPr>
          <a:xfrm>
            <a:off x="1168135" y="2916775"/>
            <a:ext cx="3480185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Hardware Supply-Chain Abhängigkeit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3DF29EB-329B-7ACC-D2D9-96538486A416}"/>
              </a:ext>
            </a:extLst>
          </p:cNvPr>
          <p:cNvSpPr/>
          <p:nvPr/>
        </p:nvSpPr>
        <p:spPr>
          <a:xfrm>
            <a:off x="1168136" y="3293983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durch proprietäre Software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4E07A99-0E6A-4684-38AC-3CB5B14CF4B7}"/>
              </a:ext>
            </a:extLst>
          </p:cNvPr>
          <p:cNvSpPr/>
          <p:nvPr/>
        </p:nvSpPr>
        <p:spPr>
          <a:xfrm>
            <a:off x="1168133" y="3671190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Risiken von Backdoors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3633719-2444-6535-5859-4A9F2F0430BD}"/>
              </a:ext>
            </a:extLst>
          </p:cNvPr>
          <p:cNvSpPr/>
          <p:nvPr/>
        </p:nvSpPr>
        <p:spPr>
          <a:xfrm>
            <a:off x="1168133" y="4048396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Kontrollverlust durch Fremdbetrieb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BE8C75-D6A7-6D3F-5983-EA43EE579CA2}"/>
              </a:ext>
            </a:extLst>
          </p:cNvPr>
          <p:cNvSpPr/>
          <p:nvPr/>
        </p:nvSpPr>
        <p:spPr>
          <a:xfrm>
            <a:off x="1168135" y="2539567"/>
            <a:ext cx="3480185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Supply-Chain Abhängigkeit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56B6741-122E-D4D5-E9D4-5CA970C86B49}"/>
              </a:ext>
            </a:extLst>
          </p:cNvPr>
          <p:cNvSpPr/>
          <p:nvPr/>
        </p:nvSpPr>
        <p:spPr>
          <a:xfrm>
            <a:off x="1168133" y="4425605"/>
            <a:ext cx="3470302" cy="34455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Einfluss fremder Behörden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9F4EA2F-0A20-BC54-46F7-7DA909106CE3}"/>
              </a:ext>
            </a:extLst>
          </p:cNvPr>
          <p:cNvSpPr/>
          <p:nvPr/>
        </p:nvSpPr>
        <p:spPr>
          <a:xfrm>
            <a:off x="1168133" y="4802814"/>
            <a:ext cx="3470302" cy="34455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Ungewünschte Provider-interne Datenflüsse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BD8A763-1BDD-D419-0FAB-0A0AEDC8A817}"/>
              </a:ext>
            </a:extLst>
          </p:cNvPr>
          <p:cNvSpPr/>
          <p:nvPr/>
        </p:nvSpPr>
        <p:spPr>
          <a:xfrm>
            <a:off x="931310" y="2538387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FA433D1-3C27-F4C5-B13D-A48A2C1E2D38}"/>
              </a:ext>
            </a:extLst>
          </p:cNvPr>
          <p:cNvSpPr/>
          <p:nvPr/>
        </p:nvSpPr>
        <p:spPr>
          <a:xfrm>
            <a:off x="931310" y="2916019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994470-BA7B-90BE-F912-CA400DBC4CF2}"/>
              </a:ext>
            </a:extLst>
          </p:cNvPr>
          <p:cNvSpPr/>
          <p:nvPr/>
        </p:nvSpPr>
        <p:spPr>
          <a:xfrm>
            <a:off x="931310" y="3293227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3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E6CAFD5-2800-2304-32DE-588313E05155}"/>
              </a:ext>
            </a:extLst>
          </p:cNvPr>
          <p:cNvSpPr/>
          <p:nvPr/>
        </p:nvSpPr>
        <p:spPr>
          <a:xfrm>
            <a:off x="931310" y="3670765"/>
            <a:ext cx="246707" cy="346162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4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51CC34A-FDEA-99F2-2265-6C5F1ABC236E}"/>
              </a:ext>
            </a:extLst>
          </p:cNvPr>
          <p:cNvSpPr/>
          <p:nvPr/>
        </p:nvSpPr>
        <p:spPr>
          <a:xfrm>
            <a:off x="931310" y="4046460"/>
            <a:ext cx="246707" cy="346162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5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BFC82C0-A291-5004-1177-B702292EE469}"/>
              </a:ext>
            </a:extLst>
          </p:cNvPr>
          <p:cNvSpPr/>
          <p:nvPr/>
        </p:nvSpPr>
        <p:spPr>
          <a:xfrm>
            <a:off x="931310" y="4425605"/>
            <a:ext cx="246707" cy="344558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6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88267FB-90D7-7E7C-570F-FE56D60C70F9}"/>
              </a:ext>
            </a:extLst>
          </p:cNvPr>
          <p:cNvSpPr/>
          <p:nvPr/>
        </p:nvSpPr>
        <p:spPr>
          <a:xfrm>
            <a:off x="931310" y="4802814"/>
            <a:ext cx="246707" cy="344982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65486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5276C8E-0318-183C-D631-EE418A202013}"/>
              </a:ext>
            </a:extLst>
          </p:cNvPr>
          <p:cNvSpPr/>
          <p:nvPr/>
        </p:nvSpPr>
        <p:spPr>
          <a:xfrm>
            <a:off x="7563451" y="2539567"/>
            <a:ext cx="3707122" cy="2607805"/>
          </a:xfrm>
          <a:prstGeom prst="rect">
            <a:avLst/>
          </a:prstGeom>
          <a:gradFill>
            <a:gsLst>
              <a:gs pos="0">
                <a:srgbClr val="7ED878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4200000" scaled="0"/>
          </a:gra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252000" rIns="252000" rtlCol="0" anchor="ctr"/>
          <a:lstStyle/>
          <a:p>
            <a:pPr algn="ctr">
              <a:spcBef>
                <a:spcPts val="900"/>
              </a:spcBef>
            </a:pPr>
            <a:r>
              <a:rPr lang="de-DE" sz="16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 Nutzung </a:t>
            </a:r>
            <a:r>
              <a:rPr lang="de-DE" sz="1600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leistungsfähiger </a:t>
            </a:r>
            <a:r>
              <a:rPr lang="de-DE" sz="1600" b="1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IT </a:t>
            </a:r>
            <a:r>
              <a:rPr lang="de-DE" sz="16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geht in Europa einher mit</a:t>
            </a:r>
            <a:r>
              <a:rPr lang="de-DE" sz="1600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b="1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Kontrollverlust</a:t>
            </a:r>
            <a:r>
              <a:rPr lang="de-DE" sz="1600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in Betrieb.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FA45AE3-7362-A235-A4F6-E8B25E0B2C08}"/>
              </a:ext>
            </a:extLst>
          </p:cNvPr>
          <p:cNvGrpSpPr/>
          <p:nvPr/>
        </p:nvGrpSpPr>
        <p:grpSpPr>
          <a:xfrm>
            <a:off x="4707608" y="2539567"/>
            <a:ext cx="2782669" cy="2607806"/>
            <a:chOff x="3601324" y="1788367"/>
            <a:chExt cx="1852708" cy="2090992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0CA6EAAB-C4C5-D52E-9A97-FD891A281C9F}"/>
                </a:ext>
              </a:extLst>
            </p:cNvPr>
            <p:cNvGrpSpPr/>
            <p:nvPr/>
          </p:nvGrpSpPr>
          <p:grpSpPr>
            <a:xfrm>
              <a:off x="3601324" y="1788367"/>
              <a:ext cx="1852708" cy="2090991"/>
              <a:chOff x="352090" y="3295907"/>
              <a:chExt cx="3341548" cy="614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C930AF2A-371B-478E-C656-6A2AF140BD47}"/>
                  </a:ext>
                </a:extLst>
              </p:cNvPr>
              <p:cNvSpPr/>
              <p:nvPr/>
            </p:nvSpPr>
            <p:spPr>
              <a:xfrm>
                <a:off x="352090" y="6851520"/>
                <a:ext cx="1636624" cy="2589777"/>
              </a:xfrm>
              <a:prstGeom prst="rect">
                <a:avLst/>
              </a:prstGeom>
              <a:solidFill>
                <a:srgbClr val="42D0C6">
                  <a:alpha val="20000"/>
                </a:srgbClr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Kontrolle im Betrieb aber </a:t>
                </a:r>
                <a:r>
                  <a:rPr lang="de-DE" sz="120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Leistungs-einschränkung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4ED1C920-3EF7-E3C9-CE55-7C28D83CCE7A}"/>
                  </a:ext>
                </a:extLst>
              </p:cNvPr>
              <p:cNvSpPr/>
              <p:nvPr/>
            </p:nvSpPr>
            <p:spPr>
              <a:xfrm>
                <a:off x="352090" y="3295907"/>
                <a:ext cx="3341548" cy="3478663"/>
              </a:xfrm>
              <a:prstGeom prst="rect">
                <a:avLst/>
              </a:prstGeom>
              <a:solidFill>
                <a:srgbClr val="7ED878">
                  <a:alpha val="20000"/>
                </a:srgbClr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Abhängigkeiten mit entsprechendem</a:t>
                </a:r>
                <a:r>
                  <a:rPr lang="de-DE" sz="120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Mangel an Kontrolle </a:t>
                </a: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 der IT-Wertschöpfungskette</a:t>
                </a:r>
              </a:p>
            </p:txBody>
          </p:sp>
        </p:grp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04591061-DED6-CED3-E4D4-A58973D7CABD}"/>
                </a:ext>
              </a:extLst>
            </p:cNvPr>
            <p:cNvSpPr/>
            <p:nvPr/>
          </p:nvSpPr>
          <p:spPr>
            <a:xfrm>
              <a:off x="4546613" y="2998177"/>
              <a:ext cx="907419" cy="881182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</a:t>
              </a:r>
              <a:r>
                <a:rPr lang="de-DE" sz="12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im Betrieb aber Leistungs-steigerung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412709DD-43B9-1EDC-EF32-11EA499B6C49}"/>
              </a:ext>
            </a:extLst>
          </p:cNvPr>
          <p:cNvSpPr/>
          <p:nvPr/>
        </p:nvSpPr>
        <p:spPr>
          <a:xfrm>
            <a:off x="4707608" y="2137314"/>
            <a:ext cx="1362896" cy="351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4C73419-F790-B92F-CD12-A623C36E95C0}"/>
              </a:ext>
            </a:extLst>
          </p:cNvPr>
          <p:cNvSpPr/>
          <p:nvPr/>
        </p:nvSpPr>
        <p:spPr>
          <a:xfrm>
            <a:off x="6127382" y="2137313"/>
            <a:ext cx="1362895" cy="3516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ABD90AE-4E24-E082-EEDC-0B54A6CAAB1C}"/>
              </a:ext>
            </a:extLst>
          </p:cNvPr>
          <p:cNvSpPr/>
          <p:nvPr/>
        </p:nvSpPr>
        <p:spPr>
          <a:xfrm>
            <a:off x="921426" y="2198250"/>
            <a:ext cx="2423536" cy="351605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rIns="0" rtlCol="0" anchor="ctr"/>
          <a:lstStyle/>
          <a:p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Punkte des Kontrollverlusts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8F99733-D7F3-63CF-0255-2F2A83203E9D}"/>
              </a:ext>
            </a:extLst>
          </p:cNvPr>
          <p:cNvSpPr/>
          <p:nvPr/>
        </p:nvSpPr>
        <p:spPr>
          <a:xfrm>
            <a:off x="4681426" y="1780527"/>
            <a:ext cx="2782669" cy="351605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rIns="0" rtlCol="0" anchor="ctr"/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Art der Infrastruktur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BC613D6-17A3-67DE-BB12-D20C41F3772A}"/>
              </a:ext>
            </a:extLst>
          </p:cNvPr>
          <p:cNvSpPr/>
          <p:nvPr/>
        </p:nvSpPr>
        <p:spPr>
          <a:xfrm>
            <a:off x="1168135" y="2916775"/>
            <a:ext cx="3480185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Hardware Supply-Chain Abhängigkeit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2B5F448-10ED-CF09-35C1-DEA1459EEDF5}"/>
              </a:ext>
            </a:extLst>
          </p:cNvPr>
          <p:cNvSpPr/>
          <p:nvPr/>
        </p:nvSpPr>
        <p:spPr>
          <a:xfrm>
            <a:off x="1168136" y="3293983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durch proprietäre Software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3C06847-9FE2-9824-3255-3A89B10E5445}"/>
              </a:ext>
            </a:extLst>
          </p:cNvPr>
          <p:cNvSpPr/>
          <p:nvPr/>
        </p:nvSpPr>
        <p:spPr>
          <a:xfrm>
            <a:off x="1168133" y="3671190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Risiken von Backdoors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F6E4A76-20A8-25E1-D1AA-E16AEEB9955B}"/>
              </a:ext>
            </a:extLst>
          </p:cNvPr>
          <p:cNvSpPr/>
          <p:nvPr/>
        </p:nvSpPr>
        <p:spPr>
          <a:xfrm>
            <a:off x="1168133" y="4048396"/>
            <a:ext cx="3470302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Kontrollverlust durch Fremdbetrieb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483F0CD-9159-E8A5-984C-B59C7786EBF2}"/>
              </a:ext>
            </a:extLst>
          </p:cNvPr>
          <p:cNvSpPr/>
          <p:nvPr/>
        </p:nvSpPr>
        <p:spPr>
          <a:xfrm>
            <a:off x="1168135" y="2539567"/>
            <a:ext cx="3480185" cy="34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Supply-Chain Abhängigkeit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656EF40-6362-C4C3-7703-267676445EA8}"/>
              </a:ext>
            </a:extLst>
          </p:cNvPr>
          <p:cNvSpPr/>
          <p:nvPr/>
        </p:nvSpPr>
        <p:spPr>
          <a:xfrm>
            <a:off x="1168133" y="4425605"/>
            <a:ext cx="3470302" cy="34455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Einfluss fremder Behörden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4B1A58-D380-C16F-96D2-3F27520B7DA2}"/>
              </a:ext>
            </a:extLst>
          </p:cNvPr>
          <p:cNvSpPr/>
          <p:nvPr/>
        </p:nvSpPr>
        <p:spPr>
          <a:xfrm>
            <a:off x="1168133" y="4802814"/>
            <a:ext cx="3470302" cy="34455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Ungewünschte Provider-interne Datenflüsse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49AC86E-1E42-0626-6F38-7FA8FC3DEFCA}"/>
              </a:ext>
            </a:extLst>
          </p:cNvPr>
          <p:cNvSpPr/>
          <p:nvPr/>
        </p:nvSpPr>
        <p:spPr>
          <a:xfrm>
            <a:off x="931310" y="2538387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79D768A-435A-E5F7-CF85-95E954C154D2}"/>
              </a:ext>
            </a:extLst>
          </p:cNvPr>
          <p:cNvSpPr/>
          <p:nvPr/>
        </p:nvSpPr>
        <p:spPr>
          <a:xfrm>
            <a:off x="931310" y="2916019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2C11E96-3019-1AAE-A144-2470C829DDB3}"/>
              </a:ext>
            </a:extLst>
          </p:cNvPr>
          <p:cNvSpPr/>
          <p:nvPr/>
        </p:nvSpPr>
        <p:spPr>
          <a:xfrm>
            <a:off x="931310" y="3293227"/>
            <a:ext cx="246707" cy="345736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3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407C628-2EB5-A247-E1E5-E9C0819CC4BF}"/>
              </a:ext>
            </a:extLst>
          </p:cNvPr>
          <p:cNvSpPr/>
          <p:nvPr/>
        </p:nvSpPr>
        <p:spPr>
          <a:xfrm>
            <a:off x="931310" y="3670765"/>
            <a:ext cx="246707" cy="346162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4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96C30E2-6833-BBC6-AD18-D3ECE6239D10}"/>
              </a:ext>
            </a:extLst>
          </p:cNvPr>
          <p:cNvSpPr/>
          <p:nvPr/>
        </p:nvSpPr>
        <p:spPr>
          <a:xfrm>
            <a:off x="931310" y="4046460"/>
            <a:ext cx="246707" cy="346162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5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0AB8641-2DFD-6830-D2E9-20908740CAFE}"/>
              </a:ext>
            </a:extLst>
          </p:cNvPr>
          <p:cNvSpPr/>
          <p:nvPr/>
        </p:nvSpPr>
        <p:spPr>
          <a:xfrm>
            <a:off x="931310" y="4425605"/>
            <a:ext cx="246707" cy="344558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6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F8FECDB-84E1-4D5F-8A2B-B318EFAE5101}"/>
              </a:ext>
            </a:extLst>
          </p:cNvPr>
          <p:cNvSpPr/>
          <p:nvPr/>
        </p:nvSpPr>
        <p:spPr>
          <a:xfrm>
            <a:off x="931310" y="4802814"/>
            <a:ext cx="246707" cy="344982"/>
          </a:xfrm>
          <a:prstGeom prst="rect">
            <a:avLst/>
          </a:prstGeom>
          <a:solidFill>
            <a:srgbClr val="42D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7</a:t>
            </a:r>
          </a:p>
        </p:txBody>
      </p:sp>
      <p:sp>
        <p:nvSpPr>
          <p:cNvPr id="31" name="Titel 1">
            <a:extLst>
              <a:ext uri="{FF2B5EF4-FFF2-40B4-BE49-F238E27FC236}">
                <a16:creationId xmlns:a16="http://schemas.microsoft.com/office/drawing/2014/main" id="{3350608C-38CC-9EB3-FACD-7F081FA05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>
            <a:normAutofit fontScale="90000"/>
          </a:bodyPr>
          <a:lstStyle/>
          <a:p>
            <a:r>
              <a:rPr lang="de-DE" sz="1800" dirty="0">
                <a:latin typeface="Gilroy" panose="00000500000000000000" pitchFamily="50" charset="0"/>
              </a:rPr>
              <a:t>IT in Europa heute</a:t>
            </a:r>
            <a:br>
              <a:rPr lang="de-DE" sz="1800" dirty="0">
                <a:latin typeface="Gilroy" panose="00000500000000000000" pitchFamily="50" charset="0"/>
              </a:rPr>
            </a:br>
            <a:r>
              <a:rPr lang="de-DE" dirty="0"/>
              <a:t>Leistungseinschränkung oder Kontrollverlust</a:t>
            </a:r>
          </a:p>
        </p:txBody>
      </p:sp>
    </p:spTree>
    <p:extLst>
      <p:ext uri="{BB962C8B-B14F-4D97-AF65-F5344CB8AC3E}">
        <p14:creationId xmlns:p14="http://schemas.microsoft.com/office/powerpoint/2010/main" val="2511492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51654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IT-Wertschöpfungskette </a:t>
            </a:r>
            <a:br>
              <a:rPr lang="de-DE" dirty="0"/>
            </a:br>
            <a:r>
              <a:rPr lang="de-DE" sz="2000" dirty="0">
                <a:latin typeface="Gilroy" panose="00000500000000000000" pitchFamily="50" charset="0"/>
              </a:rPr>
              <a:t>Am Beispiel der Online-Steuer-Erklärung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A2E9121-478E-9381-97E2-2A94227B15FE}"/>
              </a:ext>
            </a:extLst>
          </p:cNvPr>
          <p:cNvGrpSpPr/>
          <p:nvPr/>
        </p:nvGrpSpPr>
        <p:grpSpPr>
          <a:xfrm>
            <a:off x="1889917" y="2915324"/>
            <a:ext cx="7909864" cy="2839947"/>
            <a:chOff x="2486628" y="1911650"/>
            <a:chExt cx="5585286" cy="175596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06BC3799-460C-C07E-E4CC-DDC4EE28CACF}"/>
                </a:ext>
              </a:extLst>
            </p:cNvPr>
            <p:cNvSpPr/>
            <p:nvPr/>
          </p:nvSpPr>
          <p:spPr>
            <a:xfrm>
              <a:off x="2961416" y="3283250"/>
              <a:ext cx="5110497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Basis-Infrastruktur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9503486-631B-2A79-196F-CFEAE304010D}"/>
                </a:ext>
              </a:extLst>
            </p:cNvPr>
            <p:cNvSpPr/>
            <p:nvPr/>
          </p:nvSpPr>
          <p:spPr>
            <a:xfrm>
              <a:off x="2961416" y="2826050"/>
              <a:ext cx="511049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IT-Infrastruktur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265C327-862F-A2D4-31E2-5CEA5552CD32}"/>
                </a:ext>
              </a:extLst>
            </p:cNvPr>
            <p:cNvSpPr/>
            <p:nvPr/>
          </p:nvSpPr>
          <p:spPr>
            <a:xfrm>
              <a:off x="2961416" y="2368850"/>
              <a:ext cx="511049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BFA397A0-3211-926F-17BB-751CAAFBA241}"/>
                </a:ext>
              </a:extLst>
            </p:cNvPr>
            <p:cNvSpPr/>
            <p:nvPr/>
          </p:nvSpPr>
          <p:spPr>
            <a:xfrm>
              <a:off x="2961416" y="1911650"/>
              <a:ext cx="511049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Anwendungssoftware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FD3C0A7-6097-DA14-99D4-C5D99D3D861C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389BB6CD-E056-09B7-4A3F-B90875643A5D}"/>
              </a:ext>
            </a:extLst>
          </p:cNvPr>
          <p:cNvSpPr/>
          <p:nvPr/>
        </p:nvSpPr>
        <p:spPr>
          <a:xfrm>
            <a:off x="5971151" y="1798732"/>
            <a:ext cx="3828628" cy="955701"/>
          </a:xfrm>
          <a:prstGeom prst="rect">
            <a:avLst/>
          </a:prstGeom>
          <a:solidFill>
            <a:srgbClr val="7ED878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Nutzer gibt </a:t>
            </a:r>
            <a:br>
              <a:rPr lang="de-DE" sz="1600" dirty="0">
                <a:solidFill>
                  <a:schemeClr val="bg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600" b="1" dirty="0">
                <a:solidFill>
                  <a:schemeClr val="bg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Steuer-Erklärung </a:t>
            </a:r>
            <a:br>
              <a:rPr lang="de-DE" sz="1600" b="1" dirty="0">
                <a:solidFill>
                  <a:schemeClr val="bg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6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online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96BB1B-8C8A-F1B1-B658-311776FD2085}"/>
              </a:ext>
            </a:extLst>
          </p:cNvPr>
          <p:cNvSpPr/>
          <p:nvPr/>
        </p:nvSpPr>
        <p:spPr>
          <a:xfrm>
            <a:off x="5971153" y="2915324"/>
            <a:ext cx="3828628" cy="621643"/>
          </a:xfrm>
          <a:prstGeom prst="rect">
            <a:avLst/>
          </a:prstGeom>
          <a:solidFill>
            <a:srgbClr val="7ED878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grpSp>
        <p:nvGrpSpPr>
          <p:cNvPr id="12" name="Grafik 9">
            <a:extLst>
              <a:ext uri="{FF2B5EF4-FFF2-40B4-BE49-F238E27FC236}">
                <a16:creationId xmlns:a16="http://schemas.microsoft.com/office/drawing/2014/main" id="{29C07C7C-5EF6-3101-E3CA-95B373EDC42E}"/>
              </a:ext>
            </a:extLst>
          </p:cNvPr>
          <p:cNvGrpSpPr/>
          <p:nvPr/>
        </p:nvGrpSpPr>
        <p:grpSpPr>
          <a:xfrm>
            <a:off x="8968082" y="1967347"/>
            <a:ext cx="527890" cy="629950"/>
            <a:chOff x="6869044" y="1398016"/>
            <a:chExt cx="416689" cy="497250"/>
          </a:xfrm>
          <a:solidFill>
            <a:schemeClr val="bg1"/>
          </a:solidFill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34836AD4-F451-359A-068A-A934ADD42EC6}"/>
                </a:ext>
              </a:extLst>
            </p:cNvPr>
            <p:cNvSpPr/>
            <p:nvPr/>
          </p:nvSpPr>
          <p:spPr>
            <a:xfrm>
              <a:off x="6869044" y="1656861"/>
              <a:ext cx="416689" cy="238405"/>
            </a:xfrm>
            <a:custGeom>
              <a:avLst/>
              <a:gdLst>
                <a:gd name="connsiteX0" fmla="*/ 414261 w 416689"/>
                <a:gd name="connsiteY0" fmla="*/ 235324 h 238405"/>
                <a:gd name="connsiteX1" fmla="*/ 407310 w 416689"/>
                <a:gd name="connsiteY1" fmla="*/ 238405 h 238405"/>
                <a:gd name="connsiteX2" fmla="*/ 9372 w 416689"/>
                <a:gd name="connsiteY2" fmla="*/ 238405 h 238405"/>
                <a:gd name="connsiteX3" fmla="*/ 2428 w 416689"/>
                <a:gd name="connsiteY3" fmla="*/ 235324 h 238405"/>
                <a:gd name="connsiteX4" fmla="*/ 46 w 416689"/>
                <a:gd name="connsiteY4" fmla="*/ 228104 h 238405"/>
                <a:gd name="connsiteX5" fmla="*/ 13523 w 416689"/>
                <a:gd name="connsiteY5" fmla="*/ 92399 h 238405"/>
                <a:gd name="connsiteX6" fmla="*/ 75662 w 416689"/>
                <a:gd name="connsiteY6" fmla="*/ 14327 h 238405"/>
                <a:gd name="connsiteX7" fmla="*/ 118130 w 416689"/>
                <a:gd name="connsiteY7" fmla="*/ 0 h 238405"/>
                <a:gd name="connsiteX8" fmla="*/ 125393 w 416689"/>
                <a:gd name="connsiteY8" fmla="*/ 7445 h 238405"/>
                <a:gd name="connsiteX9" fmla="*/ 133363 w 416689"/>
                <a:gd name="connsiteY9" fmla="*/ 14652 h 238405"/>
                <a:gd name="connsiteX10" fmla="*/ 141320 w 416689"/>
                <a:gd name="connsiteY10" fmla="*/ 20959 h 238405"/>
                <a:gd name="connsiteX11" fmla="*/ 172293 w 416689"/>
                <a:gd name="connsiteY11" fmla="*/ 37955 h 238405"/>
                <a:gd name="connsiteX12" fmla="*/ 208341 w 416689"/>
                <a:gd name="connsiteY12" fmla="*/ 44581 h 238405"/>
                <a:gd name="connsiteX13" fmla="*/ 244396 w 416689"/>
                <a:gd name="connsiteY13" fmla="*/ 37955 h 238405"/>
                <a:gd name="connsiteX14" fmla="*/ 275362 w 416689"/>
                <a:gd name="connsiteY14" fmla="*/ 20959 h 238405"/>
                <a:gd name="connsiteX15" fmla="*/ 283326 w 416689"/>
                <a:gd name="connsiteY15" fmla="*/ 14652 h 238405"/>
                <a:gd name="connsiteX16" fmla="*/ 291289 w 416689"/>
                <a:gd name="connsiteY16" fmla="*/ 7445 h 238405"/>
                <a:gd name="connsiteX17" fmla="*/ 298559 w 416689"/>
                <a:gd name="connsiteY17" fmla="*/ 0 h 238405"/>
                <a:gd name="connsiteX18" fmla="*/ 341027 w 416689"/>
                <a:gd name="connsiteY18" fmla="*/ 14327 h 238405"/>
                <a:gd name="connsiteX19" fmla="*/ 403166 w 416689"/>
                <a:gd name="connsiteY19" fmla="*/ 92399 h 238405"/>
                <a:gd name="connsiteX20" fmla="*/ 416643 w 416689"/>
                <a:gd name="connsiteY20" fmla="*/ 228104 h 238405"/>
                <a:gd name="connsiteX21" fmla="*/ 414261 w 416689"/>
                <a:gd name="connsiteY21" fmla="*/ 235324 h 238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689" h="238405">
                  <a:moveTo>
                    <a:pt x="414261" y="235324"/>
                  </a:moveTo>
                  <a:cubicBezTo>
                    <a:pt x="412486" y="237286"/>
                    <a:pt x="409961" y="238405"/>
                    <a:pt x="407310" y="238405"/>
                  </a:cubicBezTo>
                  <a:lnTo>
                    <a:pt x="9372" y="238405"/>
                  </a:lnTo>
                  <a:cubicBezTo>
                    <a:pt x="6728" y="238405"/>
                    <a:pt x="4203" y="237286"/>
                    <a:pt x="2428" y="235324"/>
                  </a:cubicBezTo>
                  <a:cubicBezTo>
                    <a:pt x="646" y="233361"/>
                    <a:pt x="-216" y="230735"/>
                    <a:pt x="46" y="228104"/>
                  </a:cubicBezTo>
                  <a:lnTo>
                    <a:pt x="13523" y="92399"/>
                  </a:lnTo>
                  <a:cubicBezTo>
                    <a:pt x="17092" y="56501"/>
                    <a:pt x="41483" y="25853"/>
                    <a:pt x="75662" y="14327"/>
                  </a:cubicBezTo>
                  <a:lnTo>
                    <a:pt x="118130" y="0"/>
                  </a:lnTo>
                  <a:cubicBezTo>
                    <a:pt x="120512" y="2582"/>
                    <a:pt x="122937" y="5069"/>
                    <a:pt x="125393" y="7445"/>
                  </a:cubicBezTo>
                  <a:cubicBezTo>
                    <a:pt x="128006" y="9964"/>
                    <a:pt x="130669" y="12370"/>
                    <a:pt x="133363" y="14652"/>
                  </a:cubicBezTo>
                  <a:cubicBezTo>
                    <a:pt x="135982" y="16871"/>
                    <a:pt x="138633" y="18977"/>
                    <a:pt x="141320" y="20959"/>
                  </a:cubicBezTo>
                  <a:cubicBezTo>
                    <a:pt x="151259" y="28291"/>
                    <a:pt x="161679" y="34011"/>
                    <a:pt x="172293" y="37955"/>
                  </a:cubicBezTo>
                  <a:cubicBezTo>
                    <a:pt x="184113" y="42349"/>
                    <a:pt x="196246" y="44581"/>
                    <a:pt x="208341" y="44581"/>
                  </a:cubicBezTo>
                  <a:cubicBezTo>
                    <a:pt x="220443" y="44581"/>
                    <a:pt x="232576" y="42349"/>
                    <a:pt x="244396" y="37955"/>
                  </a:cubicBezTo>
                  <a:cubicBezTo>
                    <a:pt x="255010" y="34011"/>
                    <a:pt x="265430" y="28291"/>
                    <a:pt x="275362" y="20959"/>
                  </a:cubicBezTo>
                  <a:cubicBezTo>
                    <a:pt x="278050" y="18977"/>
                    <a:pt x="280707" y="16871"/>
                    <a:pt x="283326" y="14652"/>
                  </a:cubicBezTo>
                  <a:cubicBezTo>
                    <a:pt x="286020" y="12370"/>
                    <a:pt x="288677" y="9964"/>
                    <a:pt x="291289" y="7445"/>
                  </a:cubicBezTo>
                  <a:cubicBezTo>
                    <a:pt x="293752" y="5069"/>
                    <a:pt x="296178" y="2582"/>
                    <a:pt x="298559" y="0"/>
                  </a:cubicBezTo>
                  <a:lnTo>
                    <a:pt x="341027" y="14327"/>
                  </a:lnTo>
                  <a:cubicBezTo>
                    <a:pt x="375206" y="25853"/>
                    <a:pt x="399597" y="56501"/>
                    <a:pt x="403166" y="92399"/>
                  </a:cubicBezTo>
                  <a:lnTo>
                    <a:pt x="416643" y="228104"/>
                  </a:lnTo>
                  <a:cubicBezTo>
                    <a:pt x="416905" y="230735"/>
                    <a:pt x="416043" y="233361"/>
                    <a:pt x="414261" y="235324"/>
                  </a:cubicBezTo>
                  <a:close/>
                </a:path>
              </a:pathLst>
            </a:custGeom>
            <a:grpFill/>
            <a:ln w="6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ACEEE3A7-0A5D-664F-F170-2C77BF15C094}"/>
                </a:ext>
              </a:extLst>
            </p:cNvPr>
            <p:cNvSpPr/>
            <p:nvPr/>
          </p:nvSpPr>
          <p:spPr>
            <a:xfrm>
              <a:off x="6959089" y="1398016"/>
              <a:ext cx="236592" cy="272171"/>
            </a:xfrm>
            <a:custGeom>
              <a:avLst/>
              <a:gdLst>
                <a:gd name="connsiteX0" fmla="*/ 19 w 236592"/>
                <a:gd name="connsiteY0" fmla="*/ 114464 h 272171"/>
                <a:gd name="connsiteX1" fmla="*/ 0 w 236592"/>
                <a:gd name="connsiteY1" fmla="*/ 112364 h 272171"/>
                <a:gd name="connsiteX2" fmla="*/ 118296 w 236592"/>
                <a:gd name="connsiteY2" fmla="*/ 0 h 272171"/>
                <a:gd name="connsiteX3" fmla="*/ 236592 w 236592"/>
                <a:gd name="connsiteY3" fmla="*/ 112364 h 272171"/>
                <a:gd name="connsiteX4" fmla="*/ 236574 w 236592"/>
                <a:gd name="connsiteY4" fmla="*/ 114464 h 272171"/>
                <a:gd name="connsiteX5" fmla="*/ 236517 w 236592"/>
                <a:gd name="connsiteY5" fmla="*/ 116590 h 272171"/>
                <a:gd name="connsiteX6" fmla="*/ 236486 w 236592"/>
                <a:gd name="connsiteY6" fmla="*/ 117440 h 272171"/>
                <a:gd name="connsiteX7" fmla="*/ 236449 w 236592"/>
                <a:gd name="connsiteY7" fmla="*/ 118290 h 272171"/>
                <a:gd name="connsiteX8" fmla="*/ 236417 w 236592"/>
                <a:gd name="connsiteY8" fmla="*/ 118915 h 272171"/>
                <a:gd name="connsiteX9" fmla="*/ 236349 w 236592"/>
                <a:gd name="connsiteY9" fmla="*/ 120159 h 272171"/>
                <a:gd name="connsiteX10" fmla="*/ 236286 w 236592"/>
                <a:gd name="connsiteY10" fmla="*/ 121159 h 272171"/>
                <a:gd name="connsiteX11" fmla="*/ 236224 w 236592"/>
                <a:gd name="connsiteY11" fmla="*/ 122047 h 272171"/>
                <a:gd name="connsiteX12" fmla="*/ 236086 w 236592"/>
                <a:gd name="connsiteY12" fmla="*/ 123753 h 272171"/>
                <a:gd name="connsiteX13" fmla="*/ 236036 w 236592"/>
                <a:gd name="connsiteY13" fmla="*/ 124303 h 272171"/>
                <a:gd name="connsiteX14" fmla="*/ 235892 w 236592"/>
                <a:gd name="connsiteY14" fmla="*/ 125772 h 272171"/>
                <a:gd name="connsiteX15" fmla="*/ 235805 w 236592"/>
                <a:gd name="connsiteY15" fmla="*/ 126647 h 272171"/>
                <a:gd name="connsiteX16" fmla="*/ 235799 w 236592"/>
                <a:gd name="connsiteY16" fmla="*/ 126685 h 272171"/>
                <a:gd name="connsiteX17" fmla="*/ 235786 w 236592"/>
                <a:gd name="connsiteY17" fmla="*/ 126847 h 272171"/>
                <a:gd name="connsiteX18" fmla="*/ 235630 w 236592"/>
                <a:gd name="connsiteY18" fmla="*/ 128266 h 272171"/>
                <a:gd name="connsiteX19" fmla="*/ 235549 w 236592"/>
                <a:gd name="connsiteY19" fmla="*/ 128948 h 272171"/>
                <a:gd name="connsiteX20" fmla="*/ 235361 w 236592"/>
                <a:gd name="connsiteY20" fmla="*/ 130404 h 272171"/>
                <a:gd name="connsiteX21" fmla="*/ 235349 w 236592"/>
                <a:gd name="connsiteY21" fmla="*/ 130485 h 272171"/>
                <a:gd name="connsiteX22" fmla="*/ 235324 w 236592"/>
                <a:gd name="connsiteY22" fmla="*/ 130673 h 272171"/>
                <a:gd name="connsiteX23" fmla="*/ 235236 w 236592"/>
                <a:gd name="connsiteY23" fmla="*/ 131335 h 272171"/>
                <a:gd name="connsiteX24" fmla="*/ 235023 w 236592"/>
                <a:gd name="connsiteY24" fmla="*/ 132829 h 272171"/>
                <a:gd name="connsiteX25" fmla="*/ 234886 w 236592"/>
                <a:gd name="connsiteY25" fmla="*/ 133742 h 272171"/>
                <a:gd name="connsiteX26" fmla="*/ 234861 w 236592"/>
                <a:gd name="connsiteY26" fmla="*/ 133917 h 272171"/>
                <a:gd name="connsiteX27" fmla="*/ 234673 w 236592"/>
                <a:gd name="connsiteY27" fmla="*/ 135111 h 272171"/>
                <a:gd name="connsiteX28" fmla="*/ 234661 w 236592"/>
                <a:gd name="connsiteY28" fmla="*/ 135205 h 272171"/>
                <a:gd name="connsiteX29" fmla="*/ 234392 w 236592"/>
                <a:gd name="connsiteY29" fmla="*/ 136817 h 272171"/>
                <a:gd name="connsiteX30" fmla="*/ 234355 w 236592"/>
                <a:gd name="connsiteY30" fmla="*/ 137030 h 272171"/>
                <a:gd name="connsiteX31" fmla="*/ 234067 w 236592"/>
                <a:gd name="connsiteY31" fmla="*/ 138649 h 272171"/>
                <a:gd name="connsiteX32" fmla="*/ 233805 w 236592"/>
                <a:gd name="connsiteY32" fmla="*/ 140080 h 272171"/>
                <a:gd name="connsiteX33" fmla="*/ 233767 w 236592"/>
                <a:gd name="connsiteY33" fmla="*/ 140268 h 272171"/>
                <a:gd name="connsiteX34" fmla="*/ 233523 w 236592"/>
                <a:gd name="connsiteY34" fmla="*/ 141487 h 272171"/>
                <a:gd name="connsiteX35" fmla="*/ 233086 w 236592"/>
                <a:gd name="connsiteY35" fmla="*/ 143637 h 272171"/>
                <a:gd name="connsiteX36" fmla="*/ 232811 w 236592"/>
                <a:gd name="connsiteY36" fmla="*/ 144887 h 272171"/>
                <a:gd name="connsiteX37" fmla="*/ 232579 w 236592"/>
                <a:gd name="connsiteY37" fmla="*/ 145950 h 272171"/>
                <a:gd name="connsiteX38" fmla="*/ 232336 w 236592"/>
                <a:gd name="connsiteY38" fmla="*/ 147012 h 272171"/>
                <a:gd name="connsiteX39" fmla="*/ 232273 w 236592"/>
                <a:gd name="connsiteY39" fmla="*/ 147294 h 272171"/>
                <a:gd name="connsiteX40" fmla="*/ 232211 w 236592"/>
                <a:gd name="connsiteY40" fmla="*/ 147562 h 272171"/>
                <a:gd name="connsiteX41" fmla="*/ 231942 w 236592"/>
                <a:gd name="connsiteY41" fmla="*/ 148681 h 272171"/>
                <a:gd name="connsiteX42" fmla="*/ 231598 w 236592"/>
                <a:gd name="connsiteY42" fmla="*/ 150075 h 272171"/>
                <a:gd name="connsiteX43" fmla="*/ 231373 w 236592"/>
                <a:gd name="connsiteY43" fmla="*/ 150975 h 272171"/>
                <a:gd name="connsiteX44" fmla="*/ 231342 w 236592"/>
                <a:gd name="connsiteY44" fmla="*/ 151113 h 272171"/>
                <a:gd name="connsiteX45" fmla="*/ 231010 w 236592"/>
                <a:gd name="connsiteY45" fmla="*/ 152382 h 272171"/>
                <a:gd name="connsiteX46" fmla="*/ 230392 w 236592"/>
                <a:gd name="connsiteY46" fmla="*/ 154688 h 272171"/>
                <a:gd name="connsiteX47" fmla="*/ 230092 w 236592"/>
                <a:gd name="connsiteY47" fmla="*/ 155770 h 272171"/>
                <a:gd name="connsiteX48" fmla="*/ 229785 w 236592"/>
                <a:gd name="connsiteY48" fmla="*/ 156845 h 272171"/>
                <a:gd name="connsiteX49" fmla="*/ 229685 w 236592"/>
                <a:gd name="connsiteY49" fmla="*/ 157182 h 272171"/>
                <a:gd name="connsiteX50" fmla="*/ 229248 w 236592"/>
                <a:gd name="connsiteY50" fmla="*/ 158676 h 272171"/>
                <a:gd name="connsiteX51" fmla="*/ 229104 w 236592"/>
                <a:gd name="connsiteY51" fmla="*/ 159170 h 272171"/>
                <a:gd name="connsiteX52" fmla="*/ 229029 w 236592"/>
                <a:gd name="connsiteY52" fmla="*/ 159401 h 272171"/>
                <a:gd name="connsiteX53" fmla="*/ 228598 w 236592"/>
                <a:gd name="connsiteY53" fmla="*/ 160845 h 272171"/>
                <a:gd name="connsiteX54" fmla="*/ 228529 w 236592"/>
                <a:gd name="connsiteY54" fmla="*/ 161064 h 272171"/>
                <a:gd name="connsiteX55" fmla="*/ 228473 w 236592"/>
                <a:gd name="connsiteY55" fmla="*/ 161239 h 272171"/>
                <a:gd name="connsiteX56" fmla="*/ 228135 w 236592"/>
                <a:gd name="connsiteY56" fmla="*/ 162296 h 272171"/>
                <a:gd name="connsiteX57" fmla="*/ 227623 w 236592"/>
                <a:gd name="connsiteY57" fmla="*/ 163889 h 272171"/>
                <a:gd name="connsiteX58" fmla="*/ 227623 w 236592"/>
                <a:gd name="connsiteY58" fmla="*/ 163896 h 272171"/>
                <a:gd name="connsiteX59" fmla="*/ 227598 w 236592"/>
                <a:gd name="connsiteY59" fmla="*/ 163971 h 272171"/>
                <a:gd name="connsiteX60" fmla="*/ 227223 w 236592"/>
                <a:gd name="connsiteY60" fmla="*/ 165108 h 272171"/>
                <a:gd name="connsiteX61" fmla="*/ 226841 w 236592"/>
                <a:gd name="connsiteY61" fmla="*/ 166246 h 272171"/>
                <a:gd name="connsiteX62" fmla="*/ 226222 w 236592"/>
                <a:gd name="connsiteY62" fmla="*/ 168046 h 272171"/>
                <a:gd name="connsiteX63" fmla="*/ 225747 w 236592"/>
                <a:gd name="connsiteY63" fmla="*/ 169384 h 272171"/>
                <a:gd name="connsiteX64" fmla="*/ 225216 w 236592"/>
                <a:gd name="connsiteY64" fmla="*/ 170859 h 272171"/>
                <a:gd name="connsiteX65" fmla="*/ 224247 w 236592"/>
                <a:gd name="connsiteY65" fmla="*/ 173466 h 272171"/>
                <a:gd name="connsiteX66" fmla="*/ 223985 w 236592"/>
                <a:gd name="connsiteY66" fmla="*/ 174141 h 272171"/>
                <a:gd name="connsiteX67" fmla="*/ 223016 w 236592"/>
                <a:gd name="connsiteY67" fmla="*/ 176629 h 272171"/>
                <a:gd name="connsiteX68" fmla="*/ 222147 w 236592"/>
                <a:gd name="connsiteY68" fmla="*/ 178779 h 272171"/>
                <a:gd name="connsiteX69" fmla="*/ 222034 w 236592"/>
                <a:gd name="connsiteY69" fmla="*/ 179060 h 272171"/>
                <a:gd name="connsiteX70" fmla="*/ 221691 w 236592"/>
                <a:gd name="connsiteY70" fmla="*/ 179892 h 272171"/>
                <a:gd name="connsiteX71" fmla="*/ 220640 w 236592"/>
                <a:gd name="connsiteY71" fmla="*/ 182361 h 272171"/>
                <a:gd name="connsiteX72" fmla="*/ 220178 w 236592"/>
                <a:gd name="connsiteY72" fmla="*/ 183429 h 272171"/>
                <a:gd name="connsiteX73" fmla="*/ 219709 w 236592"/>
                <a:gd name="connsiteY73" fmla="*/ 184492 h 272171"/>
                <a:gd name="connsiteX74" fmla="*/ 219653 w 236592"/>
                <a:gd name="connsiteY74" fmla="*/ 184630 h 272171"/>
                <a:gd name="connsiteX75" fmla="*/ 219584 w 236592"/>
                <a:gd name="connsiteY75" fmla="*/ 184786 h 272171"/>
                <a:gd name="connsiteX76" fmla="*/ 219009 w 236592"/>
                <a:gd name="connsiteY76" fmla="*/ 186061 h 272171"/>
                <a:gd name="connsiteX77" fmla="*/ 218865 w 236592"/>
                <a:gd name="connsiteY77" fmla="*/ 186380 h 272171"/>
                <a:gd name="connsiteX78" fmla="*/ 218496 w 236592"/>
                <a:gd name="connsiteY78" fmla="*/ 187192 h 272171"/>
                <a:gd name="connsiteX79" fmla="*/ 217803 w 236592"/>
                <a:gd name="connsiteY79" fmla="*/ 188680 h 272171"/>
                <a:gd name="connsiteX80" fmla="*/ 216909 w 236592"/>
                <a:gd name="connsiteY80" fmla="*/ 190562 h 272171"/>
                <a:gd name="connsiteX81" fmla="*/ 216021 w 236592"/>
                <a:gd name="connsiteY81" fmla="*/ 192393 h 272171"/>
                <a:gd name="connsiteX82" fmla="*/ 215877 w 236592"/>
                <a:gd name="connsiteY82" fmla="*/ 192674 h 272171"/>
                <a:gd name="connsiteX83" fmla="*/ 214752 w 236592"/>
                <a:gd name="connsiteY83" fmla="*/ 194925 h 272171"/>
                <a:gd name="connsiteX84" fmla="*/ 214740 w 236592"/>
                <a:gd name="connsiteY84" fmla="*/ 194950 h 272171"/>
                <a:gd name="connsiteX85" fmla="*/ 213902 w 236592"/>
                <a:gd name="connsiteY85" fmla="*/ 196581 h 272171"/>
                <a:gd name="connsiteX86" fmla="*/ 213158 w 236592"/>
                <a:gd name="connsiteY86" fmla="*/ 197994 h 272171"/>
                <a:gd name="connsiteX87" fmla="*/ 213133 w 236592"/>
                <a:gd name="connsiteY87" fmla="*/ 198050 h 272171"/>
                <a:gd name="connsiteX88" fmla="*/ 212983 w 236592"/>
                <a:gd name="connsiteY88" fmla="*/ 198338 h 272171"/>
                <a:gd name="connsiteX89" fmla="*/ 211983 w 236592"/>
                <a:gd name="connsiteY89" fmla="*/ 200194 h 272171"/>
                <a:gd name="connsiteX90" fmla="*/ 211958 w 236592"/>
                <a:gd name="connsiteY90" fmla="*/ 200244 h 272171"/>
                <a:gd name="connsiteX91" fmla="*/ 211733 w 236592"/>
                <a:gd name="connsiteY91" fmla="*/ 200650 h 272171"/>
                <a:gd name="connsiteX92" fmla="*/ 210777 w 236592"/>
                <a:gd name="connsiteY92" fmla="*/ 202382 h 272171"/>
                <a:gd name="connsiteX93" fmla="*/ 208976 w 236592"/>
                <a:gd name="connsiteY93" fmla="*/ 205545 h 272171"/>
                <a:gd name="connsiteX94" fmla="*/ 208183 w 236592"/>
                <a:gd name="connsiteY94" fmla="*/ 206895 h 272171"/>
                <a:gd name="connsiteX95" fmla="*/ 207045 w 236592"/>
                <a:gd name="connsiteY95" fmla="*/ 208795 h 272171"/>
                <a:gd name="connsiteX96" fmla="*/ 206845 w 236592"/>
                <a:gd name="connsiteY96" fmla="*/ 209126 h 272171"/>
                <a:gd name="connsiteX97" fmla="*/ 205551 w 236592"/>
                <a:gd name="connsiteY97" fmla="*/ 211214 h 272171"/>
                <a:gd name="connsiteX98" fmla="*/ 204245 w 236592"/>
                <a:gd name="connsiteY98" fmla="*/ 213277 h 272171"/>
                <a:gd name="connsiteX99" fmla="*/ 203082 w 236592"/>
                <a:gd name="connsiteY99" fmla="*/ 215065 h 272171"/>
                <a:gd name="connsiteX100" fmla="*/ 202144 w 236592"/>
                <a:gd name="connsiteY100" fmla="*/ 216471 h 272171"/>
                <a:gd name="connsiteX101" fmla="*/ 201269 w 236592"/>
                <a:gd name="connsiteY101" fmla="*/ 217765 h 272171"/>
                <a:gd name="connsiteX102" fmla="*/ 201200 w 236592"/>
                <a:gd name="connsiteY102" fmla="*/ 217865 h 272171"/>
                <a:gd name="connsiteX103" fmla="*/ 200188 w 236592"/>
                <a:gd name="connsiteY103" fmla="*/ 219328 h 272171"/>
                <a:gd name="connsiteX104" fmla="*/ 200057 w 236592"/>
                <a:gd name="connsiteY104" fmla="*/ 219515 h 272171"/>
                <a:gd name="connsiteX105" fmla="*/ 199288 w 236592"/>
                <a:gd name="connsiteY105" fmla="*/ 220609 h 272171"/>
                <a:gd name="connsiteX106" fmla="*/ 198581 w 236592"/>
                <a:gd name="connsiteY106" fmla="*/ 221603 h 272171"/>
                <a:gd name="connsiteX107" fmla="*/ 198550 w 236592"/>
                <a:gd name="connsiteY107" fmla="*/ 221647 h 272171"/>
                <a:gd name="connsiteX108" fmla="*/ 197906 w 236592"/>
                <a:gd name="connsiteY108" fmla="*/ 222541 h 272171"/>
                <a:gd name="connsiteX109" fmla="*/ 197844 w 236592"/>
                <a:gd name="connsiteY109" fmla="*/ 222622 h 272171"/>
                <a:gd name="connsiteX110" fmla="*/ 196837 w 236592"/>
                <a:gd name="connsiteY110" fmla="*/ 223978 h 272171"/>
                <a:gd name="connsiteX111" fmla="*/ 196775 w 236592"/>
                <a:gd name="connsiteY111" fmla="*/ 224066 h 272171"/>
                <a:gd name="connsiteX112" fmla="*/ 196512 w 236592"/>
                <a:gd name="connsiteY112" fmla="*/ 224422 h 272171"/>
                <a:gd name="connsiteX113" fmla="*/ 195218 w 236592"/>
                <a:gd name="connsiteY113" fmla="*/ 226135 h 272171"/>
                <a:gd name="connsiteX114" fmla="*/ 194981 w 236592"/>
                <a:gd name="connsiteY114" fmla="*/ 226441 h 272171"/>
                <a:gd name="connsiteX115" fmla="*/ 193687 w 236592"/>
                <a:gd name="connsiteY115" fmla="*/ 228091 h 272171"/>
                <a:gd name="connsiteX116" fmla="*/ 193331 w 236592"/>
                <a:gd name="connsiteY116" fmla="*/ 228548 h 272171"/>
                <a:gd name="connsiteX117" fmla="*/ 193218 w 236592"/>
                <a:gd name="connsiteY117" fmla="*/ 228685 h 272171"/>
                <a:gd name="connsiteX118" fmla="*/ 193106 w 236592"/>
                <a:gd name="connsiteY118" fmla="*/ 228823 h 272171"/>
                <a:gd name="connsiteX119" fmla="*/ 192968 w 236592"/>
                <a:gd name="connsiteY119" fmla="*/ 229004 h 272171"/>
                <a:gd name="connsiteX120" fmla="*/ 192193 w 236592"/>
                <a:gd name="connsiteY120" fmla="*/ 229960 h 272171"/>
                <a:gd name="connsiteX121" fmla="*/ 192043 w 236592"/>
                <a:gd name="connsiteY121" fmla="*/ 230142 h 272171"/>
                <a:gd name="connsiteX122" fmla="*/ 191037 w 236592"/>
                <a:gd name="connsiteY122" fmla="*/ 231361 h 272171"/>
                <a:gd name="connsiteX123" fmla="*/ 191012 w 236592"/>
                <a:gd name="connsiteY123" fmla="*/ 231398 h 272171"/>
                <a:gd name="connsiteX124" fmla="*/ 190718 w 236592"/>
                <a:gd name="connsiteY124" fmla="*/ 231742 h 272171"/>
                <a:gd name="connsiteX125" fmla="*/ 189999 w 236592"/>
                <a:gd name="connsiteY125" fmla="*/ 232604 h 272171"/>
                <a:gd name="connsiteX126" fmla="*/ 188961 w 236592"/>
                <a:gd name="connsiteY126" fmla="*/ 233817 h 272171"/>
                <a:gd name="connsiteX127" fmla="*/ 188293 w 236592"/>
                <a:gd name="connsiteY127" fmla="*/ 234592 h 272171"/>
                <a:gd name="connsiteX128" fmla="*/ 188180 w 236592"/>
                <a:gd name="connsiteY128" fmla="*/ 234723 h 272171"/>
                <a:gd name="connsiteX129" fmla="*/ 188074 w 236592"/>
                <a:gd name="connsiteY129" fmla="*/ 234842 h 272171"/>
                <a:gd name="connsiteX130" fmla="*/ 188011 w 236592"/>
                <a:gd name="connsiteY130" fmla="*/ 234911 h 272171"/>
                <a:gd name="connsiteX131" fmla="*/ 186799 w 236592"/>
                <a:gd name="connsiteY131" fmla="*/ 236274 h 272171"/>
                <a:gd name="connsiteX132" fmla="*/ 185380 w 236592"/>
                <a:gd name="connsiteY132" fmla="*/ 237830 h 272171"/>
                <a:gd name="connsiteX133" fmla="*/ 185017 w 236592"/>
                <a:gd name="connsiteY133" fmla="*/ 238224 h 272171"/>
                <a:gd name="connsiteX134" fmla="*/ 183648 w 236592"/>
                <a:gd name="connsiteY134" fmla="*/ 239674 h 272171"/>
                <a:gd name="connsiteX135" fmla="*/ 182492 w 236592"/>
                <a:gd name="connsiteY135" fmla="*/ 240862 h 272171"/>
                <a:gd name="connsiteX136" fmla="*/ 180167 w 236592"/>
                <a:gd name="connsiteY136" fmla="*/ 243193 h 272171"/>
                <a:gd name="connsiteX137" fmla="*/ 180085 w 236592"/>
                <a:gd name="connsiteY137" fmla="*/ 243275 h 272171"/>
                <a:gd name="connsiteX138" fmla="*/ 179985 w 236592"/>
                <a:gd name="connsiteY138" fmla="*/ 243368 h 272171"/>
                <a:gd name="connsiteX139" fmla="*/ 179660 w 236592"/>
                <a:gd name="connsiteY139" fmla="*/ 243681 h 272171"/>
                <a:gd name="connsiteX140" fmla="*/ 179235 w 236592"/>
                <a:gd name="connsiteY140" fmla="*/ 244087 h 272171"/>
                <a:gd name="connsiteX141" fmla="*/ 178366 w 236592"/>
                <a:gd name="connsiteY141" fmla="*/ 244919 h 272171"/>
                <a:gd name="connsiteX142" fmla="*/ 178323 w 236592"/>
                <a:gd name="connsiteY142" fmla="*/ 244956 h 272171"/>
                <a:gd name="connsiteX143" fmla="*/ 177891 w 236592"/>
                <a:gd name="connsiteY143" fmla="*/ 245362 h 272171"/>
                <a:gd name="connsiteX144" fmla="*/ 177460 w 236592"/>
                <a:gd name="connsiteY144" fmla="*/ 245762 h 272171"/>
                <a:gd name="connsiteX145" fmla="*/ 176772 w 236592"/>
                <a:gd name="connsiteY145" fmla="*/ 246394 h 272171"/>
                <a:gd name="connsiteX146" fmla="*/ 175572 w 236592"/>
                <a:gd name="connsiteY146" fmla="*/ 247481 h 272171"/>
                <a:gd name="connsiteX147" fmla="*/ 175366 w 236592"/>
                <a:gd name="connsiteY147" fmla="*/ 247669 h 272171"/>
                <a:gd name="connsiteX148" fmla="*/ 175091 w 236592"/>
                <a:gd name="connsiteY148" fmla="*/ 247906 h 272171"/>
                <a:gd name="connsiteX149" fmla="*/ 173547 w 236592"/>
                <a:gd name="connsiteY149" fmla="*/ 249250 h 272171"/>
                <a:gd name="connsiteX150" fmla="*/ 173041 w 236592"/>
                <a:gd name="connsiteY150" fmla="*/ 249682 h 272171"/>
                <a:gd name="connsiteX151" fmla="*/ 172184 w 236592"/>
                <a:gd name="connsiteY151" fmla="*/ 250400 h 272171"/>
                <a:gd name="connsiteX152" fmla="*/ 168640 w 236592"/>
                <a:gd name="connsiteY152" fmla="*/ 253245 h 272171"/>
                <a:gd name="connsiteX153" fmla="*/ 166765 w 236592"/>
                <a:gd name="connsiteY153" fmla="*/ 254657 h 272171"/>
                <a:gd name="connsiteX154" fmla="*/ 118296 w 236592"/>
                <a:gd name="connsiteY154" fmla="*/ 272172 h 272171"/>
                <a:gd name="connsiteX155" fmla="*/ 69834 w 236592"/>
                <a:gd name="connsiteY155" fmla="*/ 254657 h 272171"/>
                <a:gd name="connsiteX156" fmla="*/ 67959 w 236592"/>
                <a:gd name="connsiteY156" fmla="*/ 253245 h 272171"/>
                <a:gd name="connsiteX157" fmla="*/ 64414 w 236592"/>
                <a:gd name="connsiteY157" fmla="*/ 250400 h 272171"/>
                <a:gd name="connsiteX158" fmla="*/ 63558 w 236592"/>
                <a:gd name="connsiteY158" fmla="*/ 249682 h 272171"/>
                <a:gd name="connsiteX159" fmla="*/ 63052 w 236592"/>
                <a:gd name="connsiteY159" fmla="*/ 249250 h 272171"/>
                <a:gd name="connsiteX160" fmla="*/ 61508 w 236592"/>
                <a:gd name="connsiteY160" fmla="*/ 247906 h 272171"/>
                <a:gd name="connsiteX161" fmla="*/ 61233 w 236592"/>
                <a:gd name="connsiteY161" fmla="*/ 247669 h 272171"/>
                <a:gd name="connsiteX162" fmla="*/ 61026 w 236592"/>
                <a:gd name="connsiteY162" fmla="*/ 247481 h 272171"/>
                <a:gd name="connsiteX163" fmla="*/ 59826 w 236592"/>
                <a:gd name="connsiteY163" fmla="*/ 246394 h 272171"/>
                <a:gd name="connsiteX164" fmla="*/ 59139 w 236592"/>
                <a:gd name="connsiteY164" fmla="*/ 245762 h 272171"/>
                <a:gd name="connsiteX165" fmla="*/ 58707 w 236592"/>
                <a:gd name="connsiteY165" fmla="*/ 245362 h 272171"/>
                <a:gd name="connsiteX166" fmla="*/ 58276 w 236592"/>
                <a:gd name="connsiteY166" fmla="*/ 244956 h 272171"/>
                <a:gd name="connsiteX167" fmla="*/ 58232 w 236592"/>
                <a:gd name="connsiteY167" fmla="*/ 244919 h 272171"/>
                <a:gd name="connsiteX168" fmla="*/ 57364 w 236592"/>
                <a:gd name="connsiteY168" fmla="*/ 244087 h 272171"/>
                <a:gd name="connsiteX169" fmla="*/ 56938 w 236592"/>
                <a:gd name="connsiteY169" fmla="*/ 243681 h 272171"/>
                <a:gd name="connsiteX170" fmla="*/ 56613 w 236592"/>
                <a:gd name="connsiteY170" fmla="*/ 243368 h 272171"/>
                <a:gd name="connsiteX171" fmla="*/ 56513 w 236592"/>
                <a:gd name="connsiteY171" fmla="*/ 243275 h 272171"/>
                <a:gd name="connsiteX172" fmla="*/ 56432 w 236592"/>
                <a:gd name="connsiteY172" fmla="*/ 243193 h 272171"/>
                <a:gd name="connsiteX173" fmla="*/ 54107 w 236592"/>
                <a:gd name="connsiteY173" fmla="*/ 240862 h 272171"/>
                <a:gd name="connsiteX174" fmla="*/ 52950 w 236592"/>
                <a:gd name="connsiteY174" fmla="*/ 239674 h 272171"/>
                <a:gd name="connsiteX175" fmla="*/ 51650 w 236592"/>
                <a:gd name="connsiteY175" fmla="*/ 238293 h 272171"/>
                <a:gd name="connsiteX176" fmla="*/ 51050 w 236592"/>
                <a:gd name="connsiteY176" fmla="*/ 237643 h 272171"/>
                <a:gd name="connsiteX177" fmla="*/ 49694 w 236592"/>
                <a:gd name="connsiteY177" fmla="*/ 236155 h 272171"/>
                <a:gd name="connsiteX178" fmla="*/ 48387 w 236592"/>
                <a:gd name="connsiteY178" fmla="*/ 234680 h 272171"/>
                <a:gd name="connsiteX179" fmla="*/ 47156 w 236592"/>
                <a:gd name="connsiteY179" fmla="*/ 233255 h 272171"/>
                <a:gd name="connsiteX180" fmla="*/ 47043 w 236592"/>
                <a:gd name="connsiteY180" fmla="*/ 233130 h 272171"/>
                <a:gd name="connsiteX181" fmla="*/ 46868 w 236592"/>
                <a:gd name="connsiteY181" fmla="*/ 232917 h 272171"/>
                <a:gd name="connsiteX182" fmla="*/ 46043 w 236592"/>
                <a:gd name="connsiteY182" fmla="*/ 231942 h 272171"/>
                <a:gd name="connsiteX183" fmla="*/ 45831 w 236592"/>
                <a:gd name="connsiteY183" fmla="*/ 231692 h 272171"/>
                <a:gd name="connsiteX184" fmla="*/ 45787 w 236592"/>
                <a:gd name="connsiteY184" fmla="*/ 231629 h 272171"/>
                <a:gd name="connsiteX185" fmla="*/ 44556 w 236592"/>
                <a:gd name="connsiteY185" fmla="*/ 230142 h 272171"/>
                <a:gd name="connsiteX186" fmla="*/ 44406 w 236592"/>
                <a:gd name="connsiteY186" fmla="*/ 229960 h 272171"/>
                <a:gd name="connsiteX187" fmla="*/ 43631 w 236592"/>
                <a:gd name="connsiteY187" fmla="*/ 229004 h 272171"/>
                <a:gd name="connsiteX188" fmla="*/ 43493 w 236592"/>
                <a:gd name="connsiteY188" fmla="*/ 228823 h 272171"/>
                <a:gd name="connsiteX189" fmla="*/ 43381 w 236592"/>
                <a:gd name="connsiteY189" fmla="*/ 228685 h 272171"/>
                <a:gd name="connsiteX190" fmla="*/ 43268 w 236592"/>
                <a:gd name="connsiteY190" fmla="*/ 228548 h 272171"/>
                <a:gd name="connsiteX191" fmla="*/ 42912 w 236592"/>
                <a:gd name="connsiteY191" fmla="*/ 228091 h 272171"/>
                <a:gd name="connsiteX192" fmla="*/ 41618 w 236592"/>
                <a:gd name="connsiteY192" fmla="*/ 226441 h 272171"/>
                <a:gd name="connsiteX193" fmla="*/ 41380 w 236592"/>
                <a:gd name="connsiteY193" fmla="*/ 226135 h 272171"/>
                <a:gd name="connsiteX194" fmla="*/ 40086 w 236592"/>
                <a:gd name="connsiteY194" fmla="*/ 224422 h 272171"/>
                <a:gd name="connsiteX195" fmla="*/ 39824 w 236592"/>
                <a:gd name="connsiteY195" fmla="*/ 224066 h 272171"/>
                <a:gd name="connsiteX196" fmla="*/ 39761 w 236592"/>
                <a:gd name="connsiteY196" fmla="*/ 223978 h 272171"/>
                <a:gd name="connsiteX197" fmla="*/ 38755 w 236592"/>
                <a:gd name="connsiteY197" fmla="*/ 222622 h 272171"/>
                <a:gd name="connsiteX198" fmla="*/ 38692 w 236592"/>
                <a:gd name="connsiteY198" fmla="*/ 222541 h 272171"/>
                <a:gd name="connsiteX199" fmla="*/ 38049 w 236592"/>
                <a:gd name="connsiteY199" fmla="*/ 221647 h 272171"/>
                <a:gd name="connsiteX200" fmla="*/ 38017 w 236592"/>
                <a:gd name="connsiteY200" fmla="*/ 221603 h 272171"/>
                <a:gd name="connsiteX201" fmla="*/ 37311 w 236592"/>
                <a:gd name="connsiteY201" fmla="*/ 220609 h 272171"/>
                <a:gd name="connsiteX202" fmla="*/ 36417 w 236592"/>
                <a:gd name="connsiteY202" fmla="*/ 219340 h 272171"/>
                <a:gd name="connsiteX203" fmla="*/ 36092 w 236592"/>
                <a:gd name="connsiteY203" fmla="*/ 218871 h 272171"/>
                <a:gd name="connsiteX204" fmla="*/ 35017 w 236592"/>
                <a:gd name="connsiteY204" fmla="*/ 217309 h 272171"/>
                <a:gd name="connsiteX205" fmla="*/ 34654 w 236592"/>
                <a:gd name="connsiteY205" fmla="*/ 216771 h 272171"/>
                <a:gd name="connsiteX206" fmla="*/ 34086 w 236592"/>
                <a:gd name="connsiteY206" fmla="*/ 215921 h 272171"/>
                <a:gd name="connsiteX207" fmla="*/ 33517 w 236592"/>
                <a:gd name="connsiteY207" fmla="*/ 215065 h 272171"/>
                <a:gd name="connsiteX208" fmla="*/ 32185 w 236592"/>
                <a:gd name="connsiteY208" fmla="*/ 213021 h 272171"/>
                <a:gd name="connsiteX209" fmla="*/ 32160 w 236592"/>
                <a:gd name="connsiteY209" fmla="*/ 212977 h 272171"/>
                <a:gd name="connsiteX210" fmla="*/ 31123 w 236592"/>
                <a:gd name="connsiteY210" fmla="*/ 211339 h 272171"/>
                <a:gd name="connsiteX211" fmla="*/ 30779 w 236592"/>
                <a:gd name="connsiteY211" fmla="*/ 210789 h 272171"/>
                <a:gd name="connsiteX212" fmla="*/ 29685 w 236592"/>
                <a:gd name="connsiteY212" fmla="*/ 209014 h 272171"/>
                <a:gd name="connsiteX213" fmla="*/ 29560 w 236592"/>
                <a:gd name="connsiteY213" fmla="*/ 208808 h 272171"/>
                <a:gd name="connsiteX214" fmla="*/ 28279 w 236592"/>
                <a:gd name="connsiteY214" fmla="*/ 206664 h 272171"/>
                <a:gd name="connsiteX215" fmla="*/ 27285 w 236592"/>
                <a:gd name="connsiteY215" fmla="*/ 204957 h 272171"/>
                <a:gd name="connsiteX216" fmla="*/ 27216 w 236592"/>
                <a:gd name="connsiteY216" fmla="*/ 204838 h 272171"/>
                <a:gd name="connsiteX217" fmla="*/ 25816 w 236592"/>
                <a:gd name="connsiteY217" fmla="*/ 202382 h 272171"/>
                <a:gd name="connsiteX218" fmla="*/ 25041 w 236592"/>
                <a:gd name="connsiteY218" fmla="*/ 200975 h 272171"/>
                <a:gd name="connsiteX219" fmla="*/ 24334 w 236592"/>
                <a:gd name="connsiteY219" fmla="*/ 199688 h 272171"/>
                <a:gd name="connsiteX220" fmla="*/ 23353 w 236592"/>
                <a:gd name="connsiteY220" fmla="*/ 197844 h 272171"/>
                <a:gd name="connsiteX221" fmla="*/ 22847 w 236592"/>
                <a:gd name="connsiteY221" fmla="*/ 196881 h 272171"/>
                <a:gd name="connsiteX222" fmla="*/ 22784 w 236592"/>
                <a:gd name="connsiteY222" fmla="*/ 196762 h 272171"/>
                <a:gd name="connsiteX223" fmla="*/ 22690 w 236592"/>
                <a:gd name="connsiteY223" fmla="*/ 196581 h 272171"/>
                <a:gd name="connsiteX224" fmla="*/ 21853 w 236592"/>
                <a:gd name="connsiteY224" fmla="*/ 194950 h 272171"/>
                <a:gd name="connsiteX225" fmla="*/ 21840 w 236592"/>
                <a:gd name="connsiteY225" fmla="*/ 194925 h 272171"/>
                <a:gd name="connsiteX226" fmla="*/ 20828 w 236592"/>
                <a:gd name="connsiteY226" fmla="*/ 192906 h 272171"/>
                <a:gd name="connsiteX227" fmla="*/ 19978 w 236592"/>
                <a:gd name="connsiteY227" fmla="*/ 191174 h 272171"/>
                <a:gd name="connsiteX228" fmla="*/ 19790 w 236592"/>
                <a:gd name="connsiteY228" fmla="*/ 190774 h 272171"/>
                <a:gd name="connsiteX229" fmla="*/ 19115 w 236592"/>
                <a:gd name="connsiteY229" fmla="*/ 189361 h 272171"/>
                <a:gd name="connsiteX230" fmla="*/ 18790 w 236592"/>
                <a:gd name="connsiteY230" fmla="*/ 188680 h 272171"/>
                <a:gd name="connsiteX231" fmla="*/ 18096 w 236592"/>
                <a:gd name="connsiteY231" fmla="*/ 187192 h 272171"/>
                <a:gd name="connsiteX232" fmla="*/ 17727 w 236592"/>
                <a:gd name="connsiteY232" fmla="*/ 186380 h 272171"/>
                <a:gd name="connsiteX233" fmla="*/ 17583 w 236592"/>
                <a:gd name="connsiteY233" fmla="*/ 186061 h 272171"/>
                <a:gd name="connsiteX234" fmla="*/ 17008 w 236592"/>
                <a:gd name="connsiteY234" fmla="*/ 184786 h 272171"/>
                <a:gd name="connsiteX235" fmla="*/ 16940 w 236592"/>
                <a:gd name="connsiteY235" fmla="*/ 184630 h 272171"/>
                <a:gd name="connsiteX236" fmla="*/ 16883 w 236592"/>
                <a:gd name="connsiteY236" fmla="*/ 184492 h 272171"/>
                <a:gd name="connsiteX237" fmla="*/ 16415 w 236592"/>
                <a:gd name="connsiteY237" fmla="*/ 183429 h 272171"/>
                <a:gd name="connsiteX238" fmla="*/ 15952 w 236592"/>
                <a:gd name="connsiteY238" fmla="*/ 182361 h 272171"/>
                <a:gd name="connsiteX239" fmla="*/ 14902 w 236592"/>
                <a:gd name="connsiteY239" fmla="*/ 179892 h 272171"/>
                <a:gd name="connsiteX240" fmla="*/ 14558 w 236592"/>
                <a:gd name="connsiteY240" fmla="*/ 179060 h 272171"/>
                <a:gd name="connsiteX241" fmla="*/ 14446 w 236592"/>
                <a:gd name="connsiteY241" fmla="*/ 178779 h 272171"/>
                <a:gd name="connsiteX242" fmla="*/ 13577 w 236592"/>
                <a:gd name="connsiteY242" fmla="*/ 176629 h 272171"/>
                <a:gd name="connsiteX243" fmla="*/ 12608 w 236592"/>
                <a:gd name="connsiteY243" fmla="*/ 174141 h 272171"/>
                <a:gd name="connsiteX244" fmla="*/ 12345 w 236592"/>
                <a:gd name="connsiteY244" fmla="*/ 173466 h 272171"/>
                <a:gd name="connsiteX245" fmla="*/ 11376 w 236592"/>
                <a:gd name="connsiteY245" fmla="*/ 170859 h 272171"/>
                <a:gd name="connsiteX246" fmla="*/ 10845 w 236592"/>
                <a:gd name="connsiteY246" fmla="*/ 169384 h 272171"/>
                <a:gd name="connsiteX247" fmla="*/ 10370 w 236592"/>
                <a:gd name="connsiteY247" fmla="*/ 168046 h 272171"/>
                <a:gd name="connsiteX248" fmla="*/ 9751 w 236592"/>
                <a:gd name="connsiteY248" fmla="*/ 166246 h 272171"/>
                <a:gd name="connsiteX249" fmla="*/ 9370 w 236592"/>
                <a:gd name="connsiteY249" fmla="*/ 165108 h 272171"/>
                <a:gd name="connsiteX250" fmla="*/ 8995 w 236592"/>
                <a:gd name="connsiteY250" fmla="*/ 163971 h 272171"/>
                <a:gd name="connsiteX251" fmla="*/ 8970 w 236592"/>
                <a:gd name="connsiteY251" fmla="*/ 163889 h 272171"/>
                <a:gd name="connsiteX252" fmla="*/ 8457 w 236592"/>
                <a:gd name="connsiteY252" fmla="*/ 162296 h 272171"/>
                <a:gd name="connsiteX253" fmla="*/ 8120 w 236592"/>
                <a:gd name="connsiteY253" fmla="*/ 161239 h 272171"/>
                <a:gd name="connsiteX254" fmla="*/ 8064 w 236592"/>
                <a:gd name="connsiteY254" fmla="*/ 161064 h 272171"/>
                <a:gd name="connsiteX255" fmla="*/ 7995 w 236592"/>
                <a:gd name="connsiteY255" fmla="*/ 160845 h 272171"/>
                <a:gd name="connsiteX256" fmla="*/ 7563 w 236592"/>
                <a:gd name="connsiteY256" fmla="*/ 159401 h 272171"/>
                <a:gd name="connsiteX257" fmla="*/ 7488 w 236592"/>
                <a:gd name="connsiteY257" fmla="*/ 159170 h 272171"/>
                <a:gd name="connsiteX258" fmla="*/ 7345 w 236592"/>
                <a:gd name="connsiteY258" fmla="*/ 158676 h 272171"/>
                <a:gd name="connsiteX259" fmla="*/ 6907 w 236592"/>
                <a:gd name="connsiteY259" fmla="*/ 157182 h 272171"/>
                <a:gd name="connsiteX260" fmla="*/ 6807 w 236592"/>
                <a:gd name="connsiteY260" fmla="*/ 156845 h 272171"/>
                <a:gd name="connsiteX261" fmla="*/ 6501 w 236592"/>
                <a:gd name="connsiteY261" fmla="*/ 155770 h 272171"/>
                <a:gd name="connsiteX262" fmla="*/ 6201 w 236592"/>
                <a:gd name="connsiteY262" fmla="*/ 154688 h 272171"/>
                <a:gd name="connsiteX263" fmla="*/ 5582 w 236592"/>
                <a:gd name="connsiteY263" fmla="*/ 152382 h 272171"/>
                <a:gd name="connsiteX264" fmla="*/ 5251 w 236592"/>
                <a:gd name="connsiteY264" fmla="*/ 151113 h 272171"/>
                <a:gd name="connsiteX265" fmla="*/ 5219 w 236592"/>
                <a:gd name="connsiteY265" fmla="*/ 150975 h 272171"/>
                <a:gd name="connsiteX266" fmla="*/ 4994 w 236592"/>
                <a:gd name="connsiteY266" fmla="*/ 150075 h 272171"/>
                <a:gd name="connsiteX267" fmla="*/ 4676 w 236592"/>
                <a:gd name="connsiteY267" fmla="*/ 148775 h 272171"/>
                <a:gd name="connsiteX268" fmla="*/ 4369 w 236592"/>
                <a:gd name="connsiteY268" fmla="*/ 147500 h 272171"/>
                <a:gd name="connsiteX269" fmla="*/ 4363 w 236592"/>
                <a:gd name="connsiteY269" fmla="*/ 147475 h 272171"/>
                <a:gd name="connsiteX270" fmla="*/ 4319 w 236592"/>
                <a:gd name="connsiteY270" fmla="*/ 147294 h 272171"/>
                <a:gd name="connsiteX271" fmla="*/ 4257 w 236592"/>
                <a:gd name="connsiteY271" fmla="*/ 147012 h 272171"/>
                <a:gd name="connsiteX272" fmla="*/ 4013 w 236592"/>
                <a:gd name="connsiteY272" fmla="*/ 145950 h 272171"/>
                <a:gd name="connsiteX273" fmla="*/ 3782 w 236592"/>
                <a:gd name="connsiteY273" fmla="*/ 144887 h 272171"/>
                <a:gd name="connsiteX274" fmla="*/ 3507 w 236592"/>
                <a:gd name="connsiteY274" fmla="*/ 143637 h 272171"/>
                <a:gd name="connsiteX275" fmla="*/ 3069 w 236592"/>
                <a:gd name="connsiteY275" fmla="*/ 141487 h 272171"/>
                <a:gd name="connsiteX276" fmla="*/ 2825 w 236592"/>
                <a:gd name="connsiteY276" fmla="*/ 140268 h 272171"/>
                <a:gd name="connsiteX277" fmla="*/ 2788 w 236592"/>
                <a:gd name="connsiteY277" fmla="*/ 140080 h 272171"/>
                <a:gd name="connsiteX278" fmla="*/ 2525 w 236592"/>
                <a:gd name="connsiteY278" fmla="*/ 138649 h 272171"/>
                <a:gd name="connsiteX279" fmla="*/ 2238 w 236592"/>
                <a:gd name="connsiteY279" fmla="*/ 137030 h 272171"/>
                <a:gd name="connsiteX280" fmla="*/ 2200 w 236592"/>
                <a:gd name="connsiteY280" fmla="*/ 136817 h 272171"/>
                <a:gd name="connsiteX281" fmla="*/ 1932 w 236592"/>
                <a:gd name="connsiteY281" fmla="*/ 135205 h 272171"/>
                <a:gd name="connsiteX282" fmla="*/ 1919 w 236592"/>
                <a:gd name="connsiteY282" fmla="*/ 135111 h 272171"/>
                <a:gd name="connsiteX283" fmla="*/ 1731 w 236592"/>
                <a:gd name="connsiteY283" fmla="*/ 133917 h 272171"/>
                <a:gd name="connsiteX284" fmla="*/ 1706 w 236592"/>
                <a:gd name="connsiteY284" fmla="*/ 133742 h 272171"/>
                <a:gd name="connsiteX285" fmla="*/ 1588 w 236592"/>
                <a:gd name="connsiteY285" fmla="*/ 132942 h 272171"/>
                <a:gd name="connsiteX286" fmla="*/ 1569 w 236592"/>
                <a:gd name="connsiteY286" fmla="*/ 132829 h 272171"/>
                <a:gd name="connsiteX287" fmla="*/ 1356 w 236592"/>
                <a:gd name="connsiteY287" fmla="*/ 131335 h 272171"/>
                <a:gd name="connsiteX288" fmla="*/ 1269 w 236592"/>
                <a:gd name="connsiteY288" fmla="*/ 130673 h 272171"/>
                <a:gd name="connsiteX289" fmla="*/ 1244 w 236592"/>
                <a:gd name="connsiteY289" fmla="*/ 130485 h 272171"/>
                <a:gd name="connsiteX290" fmla="*/ 1231 w 236592"/>
                <a:gd name="connsiteY290" fmla="*/ 130404 h 272171"/>
                <a:gd name="connsiteX291" fmla="*/ 1044 w 236592"/>
                <a:gd name="connsiteY291" fmla="*/ 128948 h 272171"/>
                <a:gd name="connsiteX292" fmla="*/ 963 w 236592"/>
                <a:gd name="connsiteY292" fmla="*/ 128266 h 272171"/>
                <a:gd name="connsiteX293" fmla="*/ 838 w 236592"/>
                <a:gd name="connsiteY293" fmla="*/ 127110 h 272171"/>
                <a:gd name="connsiteX294" fmla="*/ 838 w 236592"/>
                <a:gd name="connsiteY294" fmla="*/ 127104 h 272171"/>
                <a:gd name="connsiteX295" fmla="*/ 813 w 236592"/>
                <a:gd name="connsiteY295" fmla="*/ 126847 h 272171"/>
                <a:gd name="connsiteX296" fmla="*/ 794 w 236592"/>
                <a:gd name="connsiteY296" fmla="*/ 126685 h 272171"/>
                <a:gd name="connsiteX297" fmla="*/ 788 w 236592"/>
                <a:gd name="connsiteY297" fmla="*/ 126647 h 272171"/>
                <a:gd name="connsiteX298" fmla="*/ 700 w 236592"/>
                <a:gd name="connsiteY298" fmla="*/ 125772 h 272171"/>
                <a:gd name="connsiteX299" fmla="*/ 556 w 236592"/>
                <a:gd name="connsiteY299" fmla="*/ 124303 h 272171"/>
                <a:gd name="connsiteX300" fmla="*/ 506 w 236592"/>
                <a:gd name="connsiteY300" fmla="*/ 123753 h 272171"/>
                <a:gd name="connsiteX301" fmla="*/ 369 w 236592"/>
                <a:gd name="connsiteY301" fmla="*/ 122047 h 272171"/>
                <a:gd name="connsiteX302" fmla="*/ 306 w 236592"/>
                <a:gd name="connsiteY302" fmla="*/ 121159 h 272171"/>
                <a:gd name="connsiteX303" fmla="*/ 244 w 236592"/>
                <a:gd name="connsiteY303" fmla="*/ 120159 h 272171"/>
                <a:gd name="connsiteX304" fmla="*/ 175 w 236592"/>
                <a:gd name="connsiteY304" fmla="*/ 118915 h 272171"/>
                <a:gd name="connsiteX305" fmla="*/ 144 w 236592"/>
                <a:gd name="connsiteY305" fmla="*/ 118290 h 272171"/>
                <a:gd name="connsiteX306" fmla="*/ 106 w 236592"/>
                <a:gd name="connsiteY306" fmla="*/ 117440 h 272171"/>
                <a:gd name="connsiteX307" fmla="*/ 75 w 236592"/>
                <a:gd name="connsiteY307" fmla="*/ 116590 h 272171"/>
                <a:gd name="connsiteX308" fmla="*/ 19 w 236592"/>
                <a:gd name="connsiteY308" fmla="*/ 114464 h 27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36592" h="272171">
                  <a:moveTo>
                    <a:pt x="19" y="114464"/>
                  </a:moveTo>
                  <a:cubicBezTo>
                    <a:pt x="6" y="113764"/>
                    <a:pt x="0" y="113064"/>
                    <a:pt x="0" y="112364"/>
                  </a:cubicBezTo>
                  <a:cubicBezTo>
                    <a:pt x="0" y="47031"/>
                    <a:pt x="52963" y="0"/>
                    <a:pt x="118296" y="0"/>
                  </a:cubicBezTo>
                  <a:cubicBezTo>
                    <a:pt x="183636" y="0"/>
                    <a:pt x="236592" y="47031"/>
                    <a:pt x="236592" y="112364"/>
                  </a:cubicBezTo>
                  <a:cubicBezTo>
                    <a:pt x="236592" y="113064"/>
                    <a:pt x="236586" y="113764"/>
                    <a:pt x="236574" y="114464"/>
                  </a:cubicBezTo>
                  <a:cubicBezTo>
                    <a:pt x="236561" y="115171"/>
                    <a:pt x="236542" y="115877"/>
                    <a:pt x="236517" y="116590"/>
                  </a:cubicBezTo>
                  <a:cubicBezTo>
                    <a:pt x="236505" y="116871"/>
                    <a:pt x="236499" y="117152"/>
                    <a:pt x="236486" y="117440"/>
                  </a:cubicBezTo>
                  <a:cubicBezTo>
                    <a:pt x="236480" y="117721"/>
                    <a:pt x="236467" y="118002"/>
                    <a:pt x="236449" y="118290"/>
                  </a:cubicBezTo>
                  <a:cubicBezTo>
                    <a:pt x="236442" y="118496"/>
                    <a:pt x="236430" y="118703"/>
                    <a:pt x="236417" y="118915"/>
                  </a:cubicBezTo>
                  <a:cubicBezTo>
                    <a:pt x="236399" y="119328"/>
                    <a:pt x="236380" y="119740"/>
                    <a:pt x="236349" y="120159"/>
                  </a:cubicBezTo>
                  <a:cubicBezTo>
                    <a:pt x="236330" y="120490"/>
                    <a:pt x="236311" y="120822"/>
                    <a:pt x="236286" y="121159"/>
                  </a:cubicBezTo>
                  <a:cubicBezTo>
                    <a:pt x="236267" y="121453"/>
                    <a:pt x="236249" y="121747"/>
                    <a:pt x="236224" y="122047"/>
                  </a:cubicBezTo>
                  <a:cubicBezTo>
                    <a:pt x="236180" y="122616"/>
                    <a:pt x="236136" y="123184"/>
                    <a:pt x="236086" y="123753"/>
                  </a:cubicBezTo>
                  <a:cubicBezTo>
                    <a:pt x="236074" y="123941"/>
                    <a:pt x="236055" y="124122"/>
                    <a:pt x="236036" y="124303"/>
                  </a:cubicBezTo>
                  <a:cubicBezTo>
                    <a:pt x="235992" y="124791"/>
                    <a:pt x="235949" y="125285"/>
                    <a:pt x="235892" y="125772"/>
                  </a:cubicBezTo>
                  <a:cubicBezTo>
                    <a:pt x="235867" y="126066"/>
                    <a:pt x="235842" y="126354"/>
                    <a:pt x="235805" y="126647"/>
                  </a:cubicBezTo>
                  <a:cubicBezTo>
                    <a:pt x="235805" y="126660"/>
                    <a:pt x="235805" y="126672"/>
                    <a:pt x="235799" y="126685"/>
                  </a:cubicBezTo>
                  <a:cubicBezTo>
                    <a:pt x="235792" y="126741"/>
                    <a:pt x="235792" y="126791"/>
                    <a:pt x="235786" y="126847"/>
                  </a:cubicBezTo>
                  <a:cubicBezTo>
                    <a:pt x="235736" y="127322"/>
                    <a:pt x="235686" y="127791"/>
                    <a:pt x="235630" y="128266"/>
                  </a:cubicBezTo>
                  <a:cubicBezTo>
                    <a:pt x="235605" y="128491"/>
                    <a:pt x="235574" y="128723"/>
                    <a:pt x="235549" y="128948"/>
                  </a:cubicBezTo>
                  <a:cubicBezTo>
                    <a:pt x="235486" y="129429"/>
                    <a:pt x="235430" y="129916"/>
                    <a:pt x="235361" y="130404"/>
                  </a:cubicBezTo>
                  <a:cubicBezTo>
                    <a:pt x="235355" y="130429"/>
                    <a:pt x="235355" y="130460"/>
                    <a:pt x="235349" y="130485"/>
                  </a:cubicBezTo>
                  <a:cubicBezTo>
                    <a:pt x="235342" y="130548"/>
                    <a:pt x="235330" y="130610"/>
                    <a:pt x="235324" y="130673"/>
                  </a:cubicBezTo>
                  <a:cubicBezTo>
                    <a:pt x="235299" y="130892"/>
                    <a:pt x="235267" y="131110"/>
                    <a:pt x="235236" y="131335"/>
                  </a:cubicBezTo>
                  <a:cubicBezTo>
                    <a:pt x="235174" y="131835"/>
                    <a:pt x="235098" y="132329"/>
                    <a:pt x="235023" y="132829"/>
                  </a:cubicBezTo>
                  <a:cubicBezTo>
                    <a:pt x="234986" y="133129"/>
                    <a:pt x="234936" y="133436"/>
                    <a:pt x="234886" y="133742"/>
                  </a:cubicBezTo>
                  <a:cubicBezTo>
                    <a:pt x="234880" y="133798"/>
                    <a:pt x="234867" y="133861"/>
                    <a:pt x="234861" y="133917"/>
                  </a:cubicBezTo>
                  <a:cubicBezTo>
                    <a:pt x="234805" y="134311"/>
                    <a:pt x="234736" y="134711"/>
                    <a:pt x="234673" y="135111"/>
                  </a:cubicBezTo>
                  <a:cubicBezTo>
                    <a:pt x="234667" y="135142"/>
                    <a:pt x="234661" y="135173"/>
                    <a:pt x="234661" y="135205"/>
                  </a:cubicBezTo>
                  <a:cubicBezTo>
                    <a:pt x="234573" y="135742"/>
                    <a:pt x="234486" y="136274"/>
                    <a:pt x="234392" y="136817"/>
                  </a:cubicBezTo>
                  <a:cubicBezTo>
                    <a:pt x="234380" y="136886"/>
                    <a:pt x="234367" y="136961"/>
                    <a:pt x="234355" y="137030"/>
                  </a:cubicBezTo>
                  <a:cubicBezTo>
                    <a:pt x="234267" y="137567"/>
                    <a:pt x="234167" y="138105"/>
                    <a:pt x="234067" y="138649"/>
                  </a:cubicBezTo>
                  <a:cubicBezTo>
                    <a:pt x="233980" y="139124"/>
                    <a:pt x="233892" y="139599"/>
                    <a:pt x="233805" y="140080"/>
                  </a:cubicBezTo>
                  <a:cubicBezTo>
                    <a:pt x="233792" y="140143"/>
                    <a:pt x="233780" y="140205"/>
                    <a:pt x="233767" y="140268"/>
                  </a:cubicBezTo>
                  <a:cubicBezTo>
                    <a:pt x="233686" y="140674"/>
                    <a:pt x="233605" y="141080"/>
                    <a:pt x="233523" y="141487"/>
                  </a:cubicBezTo>
                  <a:cubicBezTo>
                    <a:pt x="233386" y="142206"/>
                    <a:pt x="233236" y="142918"/>
                    <a:pt x="233086" y="143637"/>
                  </a:cubicBezTo>
                  <a:cubicBezTo>
                    <a:pt x="232998" y="144049"/>
                    <a:pt x="232905" y="144468"/>
                    <a:pt x="232811" y="144887"/>
                  </a:cubicBezTo>
                  <a:cubicBezTo>
                    <a:pt x="232736" y="145243"/>
                    <a:pt x="232661" y="145593"/>
                    <a:pt x="232579" y="145950"/>
                  </a:cubicBezTo>
                  <a:cubicBezTo>
                    <a:pt x="232504" y="146300"/>
                    <a:pt x="232417" y="146656"/>
                    <a:pt x="232336" y="147012"/>
                  </a:cubicBezTo>
                  <a:cubicBezTo>
                    <a:pt x="232317" y="147106"/>
                    <a:pt x="232292" y="147200"/>
                    <a:pt x="232273" y="147294"/>
                  </a:cubicBezTo>
                  <a:cubicBezTo>
                    <a:pt x="232254" y="147381"/>
                    <a:pt x="232229" y="147475"/>
                    <a:pt x="232211" y="147562"/>
                  </a:cubicBezTo>
                  <a:cubicBezTo>
                    <a:pt x="232123" y="147937"/>
                    <a:pt x="232036" y="148306"/>
                    <a:pt x="231942" y="148681"/>
                  </a:cubicBezTo>
                  <a:cubicBezTo>
                    <a:pt x="231829" y="149144"/>
                    <a:pt x="231717" y="149606"/>
                    <a:pt x="231598" y="150075"/>
                  </a:cubicBezTo>
                  <a:cubicBezTo>
                    <a:pt x="231529" y="150375"/>
                    <a:pt x="231454" y="150669"/>
                    <a:pt x="231373" y="150975"/>
                  </a:cubicBezTo>
                  <a:cubicBezTo>
                    <a:pt x="231367" y="151019"/>
                    <a:pt x="231354" y="151069"/>
                    <a:pt x="231342" y="151113"/>
                  </a:cubicBezTo>
                  <a:cubicBezTo>
                    <a:pt x="231236" y="151532"/>
                    <a:pt x="231123" y="151957"/>
                    <a:pt x="231010" y="152382"/>
                  </a:cubicBezTo>
                  <a:cubicBezTo>
                    <a:pt x="230810" y="153151"/>
                    <a:pt x="230604" y="153919"/>
                    <a:pt x="230392" y="154688"/>
                  </a:cubicBezTo>
                  <a:cubicBezTo>
                    <a:pt x="230292" y="155045"/>
                    <a:pt x="230192" y="155407"/>
                    <a:pt x="230092" y="155770"/>
                  </a:cubicBezTo>
                  <a:cubicBezTo>
                    <a:pt x="229992" y="156126"/>
                    <a:pt x="229892" y="156482"/>
                    <a:pt x="229785" y="156845"/>
                  </a:cubicBezTo>
                  <a:cubicBezTo>
                    <a:pt x="229754" y="156957"/>
                    <a:pt x="229723" y="157070"/>
                    <a:pt x="229685" y="157182"/>
                  </a:cubicBezTo>
                  <a:cubicBezTo>
                    <a:pt x="229542" y="157682"/>
                    <a:pt x="229398" y="158176"/>
                    <a:pt x="229248" y="158676"/>
                  </a:cubicBezTo>
                  <a:cubicBezTo>
                    <a:pt x="229204" y="158839"/>
                    <a:pt x="229154" y="159008"/>
                    <a:pt x="229104" y="159170"/>
                  </a:cubicBezTo>
                  <a:cubicBezTo>
                    <a:pt x="229085" y="159245"/>
                    <a:pt x="229060" y="159326"/>
                    <a:pt x="229029" y="159401"/>
                  </a:cubicBezTo>
                  <a:cubicBezTo>
                    <a:pt x="228885" y="159883"/>
                    <a:pt x="228741" y="160364"/>
                    <a:pt x="228598" y="160845"/>
                  </a:cubicBezTo>
                  <a:cubicBezTo>
                    <a:pt x="228573" y="160920"/>
                    <a:pt x="228554" y="160989"/>
                    <a:pt x="228529" y="161064"/>
                  </a:cubicBezTo>
                  <a:cubicBezTo>
                    <a:pt x="228510" y="161120"/>
                    <a:pt x="228491" y="161183"/>
                    <a:pt x="228473" y="161239"/>
                  </a:cubicBezTo>
                  <a:cubicBezTo>
                    <a:pt x="228366" y="161589"/>
                    <a:pt x="228254" y="161945"/>
                    <a:pt x="228135" y="162296"/>
                  </a:cubicBezTo>
                  <a:cubicBezTo>
                    <a:pt x="227973" y="162827"/>
                    <a:pt x="227798" y="163358"/>
                    <a:pt x="227623" y="163889"/>
                  </a:cubicBezTo>
                  <a:lnTo>
                    <a:pt x="227623" y="163896"/>
                  </a:lnTo>
                  <a:cubicBezTo>
                    <a:pt x="227616" y="163921"/>
                    <a:pt x="227610" y="163946"/>
                    <a:pt x="227598" y="163971"/>
                  </a:cubicBezTo>
                  <a:cubicBezTo>
                    <a:pt x="227479" y="164346"/>
                    <a:pt x="227354" y="164727"/>
                    <a:pt x="227223" y="165108"/>
                  </a:cubicBezTo>
                  <a:cubicBezTo>
                    <a:pt x="227097" y="165490"/>
                    <a:pt x="226966" y="165871"/>
                    <a:pt x="226841" y="166246"/>
                  </a:cubicBezTo>
                  <a:cubicBezTo>
                    <a:pt x="226641" y="166846"/>
                    <a:pt x="226435" y="167446"/>
                    <a:pt x="226222" y="168046"/>
                  </a:cubicBezTo>
                  <a:cubicBezTo>
                    <a:pt x="226066" y="168496"/>
                    <a:pt x="225910" y="168940"/>
                    <a:pt x="225747" y="169384"/>
                  </a:cubicBezTo>
                  <a:cubicBezTo>
                    <a:pt x="225572" y="169878"/>
                    <a:pt x="225397" y="170372"/>
                    <a:pt x="225216" y="170859"/>
                  </a:cubicBezTo>
                  <a:cubicBezTo>
                    <a:pt x="224897" y="171728"/>
                    <a:pt x="224572" y="172597"/>
                    <a:pt x="224247" y="173466"/>
                  </a:cubicBezTo>
                  <a:cubicBezTo>
                    <a:pt x="224160" y="173691"/>
                    <a:pt x="224072" y="173916"/>
                    <a:pt x="223985" y="174141"/>
                  </a:cubicBezTo>
                  <a:cubicBezTo>
                    <a:pt x="223672" y="174972"/>
                    <a:pt x="223347" y="175804"/>
                    <a:pt x="223016" y="176629"/>
                  </a:cubicBezTo>
                  <a:cubicBezTo>
                    <a:pt x="222734" y="177347"/>
                    <a:pt x="222441" y="178066"/>
                    <a:pt x="222147" y="178779"/>
                  </a:cubicBezTo>
                  <a:cubicBezTo>
                    <a:pt x="222109" y="178873"/>
                    <a:pt x="222072" y="178966"/>
                    <a:pt x="222034" y="179060"/>
                  </a:cubicBezTo>
                  <a:cubicBezTo>
                    <a:pt x="221922" y="179335"/>
                    <a:pt x="221803" y="179616"/>
                    <a:pt x="221691" y="179892"/>
                  </a:cubicBezTo>
                  <a:cubicBezTo>
                    <a:pt x="221347" y="180717"/>
                    <a:pt x="220997" y="181542"/>
                    <a:pt x="220640" y="182361"/>
                  </a:cubicBezTo>
                  <a:cubicBezTo>
                    <a:pt x="220490" y="182717"/>
                    <a:pt x="220334" y="183073"/>
                    <a:pt x="220178" y="183429"/>
                  </a:cubicBezTo>
                  <a:cubicBezTo>
                    <a:pt x="220028" y="183786"/>
                    <a:pt x="219865" y="184136"/>
                    <a:pt x="219709" y="184492"/>
                  </a:cubicBezTo>
                  <a:cubicBezTo>
                    <a:pt x="219697" y="184536"/>
                    <a:pt x="219678" y="184586"/>
                    <a:pt x="219653" y="184630"/>
                  </a:cubicBezTo>
                  <a:cubicBezTo>
                    <a:pt x="219628" y="184680"/>
                    <a:pt x="219603" y="184736"/>
                    <a:pt x="219584" y="184786"/>
                  </a:cubicBezTo>
                  <a:cubicBezTo>
                    <a:pt x="219390" y="185217"/>
                    <a:pt x="219203" y="185636"/>
                    <a:pt x="219009" y="186061"/>
                  </a:cubicBezTo>
                  <a:cubicBezTo>
                    <a:pt x="218959" y="186167"/>
                    <a:pt x="218915" y="186274"/>
                    <a:pt x="218865" y="186380"/>
                  </a:cubicBezTo>
                  <a:cubicBezTo>
                    <a:pt x="218746" y="186655"/>
                    <a:pt x="218621" y="186924"/>
                    <a:pt x="218496" y="187192"/>
                  </a:cubicBezTo>
                  <a:cubicBezTo>
                    <a:pt x="218265" y="187693"/>
                    <a:pt x="218034" y="188186"/>
                    <a:pt x="217803" y="188680"/>
                  </a:cubicBezTo>
                  <a:cubicBezTo>
                    <a:pt x="217509" y="189311"/>
                    <a:pt x="217215" y="189937"/>
                    <a:pt x="216909" y="190562"/>
                  </a:cubicBezTo>
                  <a:cubicBezTo>
                    <a:pt x="216615" y="191174"/>
                    <a:pt x="216321" y="191781"/>
                    <a:pt x="216021" y="192393"/>
                  </a:cubicBezTo>
                  <a:cubicBezTo>
                    <a:pt x="215977" y="192487"/>
                    <a:pt x="215934" y="192581"/>
                    <a:pt x="215877" y="192674"/>
                  </a:cubicBezTo>
                  <a:cubicBezTo>
                    <a:pt x="215509" y="193424"/>
                    <a:pt x="215134" y="194175"/>
                    <a:pt x="214752" y="194925"/>
                  </a:cubicBezTo>
                  <a:cubicBezTo>
                    <a:pt x="214752" y="194931"/>
                    <a:pt x="214746" y="194943"/>
                    <a:pt x="214740" y="194950"/>
                  </a:cubicBezTo>
                  <a:cubicBezTo>
                    <a:pt x="214465" y="195493"/>
                    <a:pt x="214183" y="196037"/>
                    <a:pt x="213902" y="196581"/>
                  </a:cubicBezTo>
                  <a:cubicBezTo>
                    <a:pt x="213658" y="197056"/>
                    <a:pt x="213415" y="197525"/>
                    <a:pt x="213158" y="197994"/>
                  </a:cubicBezTo>
                  <a:cubicBezTo>
                    <a:pt x="213152" y="198013"/>
                    <a:pt x="213146" y="198031"/>
                    <a:pt x="213133" y="198050"/>
                  </a:cubicBezTo>
                  <a:cubicBezTo>
                    <a:pt x="213083" y="198144"/>
                    <a:pt x="213033" y="198244"/>
                    <a:pt x="212983" y="198338"/>
                  </a:cubicBezTo>
                  <a:cubicBezTo>
                    <a:pt x="212652" y="198963"/>
                    <a:pt x="212321" y="199575"/>
                    <a:pt x="211983" y="200194"/>
                  </a:cubicBezTo>
                  <a:cubicBezTo>
                    <a:pt x="211977" y="200213"/>
                    <a:pt x="211971" y="200225"/>
                    <a:pt x="211958" y="200244"/>
                  </a:cubicBezTo>
                  <a:cubicBezTo>
                    <a:pt x="211883" y="200382"/>
                    <a:pt x="211808" y="200513"/>
                    <a:pt x="211733" y="200650"/>
                  </a:cubicBezTo>
                  <a:cubicBezTo>
                    <a:pt x="211421" y="201225"/>
                    <a:pt x="211102" y="201807"/>
                    <a:pt x="210777" y="202382"/>
                  </a:cubicBezTo>
                  <a:cubicBezTo>
                    <a:pt x="210183" y="203445"/>
                    <a:pt x="209583" y="204495"/>
                    <a:pt x="208976" y="205545"/>
                  </a:cubicBezTo>
                  <a:cubicBezTo>
                    <a:pt x="208714" y="205995"/>
                    <a:pt x="208451" y="206445"/>
                    <a:pt x="208183" y="206895"/>
                  </a:cubicBezTo>
                  <a:cubicBezTo>
                    <a:pt x="207808" y="207533"/>
                    <a:pt x="207426" y="208164"/>
                    <a:pt x="207045" y="208795"/>
                  </a:cubicBezTo>
                  <a:cubicBezTo>
                    <a:pt x="206976" y="208908"/>
                    <a:pt x="206914" y="209014"/>
                    <a:pt x="206845" y="209126"/>
                  </a:cubicBezTo>
                  <a:cubicBezTo>
                    <a:pt x="206420" y="209827"/>
                    <a:pt x="205989" y="210520"/>
                    <a:pt x="205551" y="211214"/>
                  </a:cubicBezTo>
                  <a:cubicBezTo>
                    <a:pt x="205120" y="211908"/>
                    <a:pt x="204688" y="212589"/>
                    <a:pt x="204245" y="213277"/>
                  </a:cubicBezTo>
                  <a:cubicBezTo>
                    <a:pt x="203863" y="213877"/>
                    <a:pt x="203476" y="214471"/>
                    <a:pt x="203082" y="215065"/>
                  </a:cubicBezTo>
                  <a:cubicBezTo>
                    <a:pt x="202776" y="215534"/>
                    <a:pt x="202463" y="216009"/>
                    <a:pt x="202144" y="216471"/>
                  </a:cubicBezTo>
                  <a:cubicBezTo>
                    <a:pt x="201857" y="216909"/>
                    <a:pt x="201563" y="217340"/>
                    <a:pt x="201269" y="217765"/>
                  </a:cubicBezTo>
                  <a:cubicBezTo>
                    <a:pt x="201244" y="217796"/>
                    <a:pt x="201225" y="217834"/>
                    <a:pt x="201200" y="217865"/>
                  </a:cubicBezTo>
                  <a:cubicBezTo>
                    <a:pt x="200869" y="218359"/>
                    <a:pt x="200532" y="218846"/>
                    <a:pt x="200188" y="219328"/>
                  </a:cubicBezTo>
                  <a:cubicBezTo>
                    <a:pt x="200144" y="219390"/>
                    <a:pt x="200100" y="219453"/>
                    <a:pt x="200057" y="219515"/>
                  </a:cubicBezTo>
                  <a:cubicBezTo>
                    <a:pt x="199807" y="219884"/>
                    <a:pt x="199550" y="220247"/>
                    <a:pt x="199288" y="220609"/>
                  </a:cubicBezTo>
                  <a:cubicBezTo>
                    <a:pt x="199056" y="220940"/>
                    <a:pt x="198819" y="221272"/>
                    <a:pt x="198581" y="221603"/>
                  </a:cubicBezTo>
                  <a:cubicBezTo>
                    <a:pt x="198569" y="221616"/>
                    <a:pt x="198563" y="221634"/>
                    <a:pt x="198550" y="221647"/>
                  </a:cubicBezTo>
                  <a:cubicBezTo>
                    <a:pt x="198338" y="221947"/>
                    <a:pt x="198125" y="222247"/>
                    <a:pt x="197906" y="222541"/>
                  </a:cubicBezTo>
                  <a:cubicBezTo>
                    <a:pt x="197881" y="222566"/>
                    <a:pt x="197863" y="222597"/>
                    <a:pt x="197844" y="222622"/>
                  </a:cubicBezTo>
                  <a:cubicBezTo>
                    <a:pt x="197513" y="223072"/>
                    <a:pt x="197181" y="223535"/>
                    <a:pt x="196837" y="223978"/>
                  </a:cubicBezTo>
                  <a:cubicBezTo>
                    <a:pt x="196819" y="224010"/>
                    <a:pt x="196800" y="224035"/>
                    <a:pt x="196775" y="224066"/>
                  </a:cubicBezTo>
                  <a:cubicBezTo>
                    <a:pt x="196694" y="224185"/>
                    <a:pt x="196600" y="224303"/>
                    <a:pt x="196512" y="224422"/>
                  </a:cubicBezTo>
                  <a:cubicBezTo>
                    <a:pt x="196081" y="224997"/>
                    <a:pt x="195650" y="225572"/>
                    <a:pt x="195218" y="226135"/>
                  </a:cubicBezTo>
                  <a:cubicBezTo>
                    <a:pt x="195137" y="226241"/>
                    <a:pt x="195056" y="226341"/>
                    <a:pt x="194981" y="226441"/>
                  </a:cubicBezTo>
                  <a:cubicBezTo>
                    <a:pt x="194556" y="226997"/>
                    <a:pt x="194125" y="227548"/>
                    <a:pt x="193687" y="228091"/>
                  </a:cubicBezTo>
                  <a:cubicBezTo>
                    <a:pt x="193574" y="228248"/>
                    <a:pt x="193450" y="228398"/>
                    <a:pt x="193331" y="228548"/>
                  </a:cubicBezTo>
                  <a:cubicBezTo>
                    <a:pt x="193293" y="228591"/>
                    <a:pt x="193256" y="228641"/>
                    <a:pt x="193218" y="228685"/>
                  </a:cubicBezTo>
                  <a:cubicBezTo>
                    <a:pt x="193181" y="228729"/>
                    <a:pt x="193143" y="228779"/>
                    <a:pt x="193106" y="228823"/>
                  </a:cubicBezTo>
                  <a:cubicBezTo>
                    <a:pt x="193056" y="228885"/>
                    <a:pt x="193012" y="228941"/>
                    <a:pt x="192968" y="229004"/>
                  </a:cubicBezTo>
                  <a:cubicBezTo>
                    <a:pt x="192712" y="229329"/>
                    <a:pt x="192456" y="229642"/>
                    <a:pt x="192193" y="229960"/>
                  </a:cubicBezTo>
                  <a:cubicBezTo>
                    <a:pt x="192143" y="230023"/>
                    <a:pt x="192093" y="230079"/>
                    <a:pt x="192043" y="230142"/>
                  </a:cubicBezTo>
                  <a:cubicBezTo>
                    <a:pt x="191712" y="230548"/>
                    <a:pt x="191374" y="230954"/>
                    <a:pt x="191037" y="231361"/>
                  </a:cubicBezTo>
                  <a:cubicBezTo>
                    <a:pt x="191030" y="231373"/>
                    <a:pt x="191018" y="231386"/>
                    <a:pt x="191012" y="231398"/>
                  </a:cubicBezTo>
                  <a:cubicBezTo>
                    <a:pt x="190918" y="231517"/>
                    <a:pt x="190818" y="231629"/>
                    <a:pt x="190718" y="231742"/>
                  </a:cubicBezTo>
                  <a:cubicBezTo>
                    <a:pt x="190480" y="232029"/>
                    <a:pt x="190243" y="232317"/>
                    <a:pt x="189999" y="232604"/>
                  </a:cubicBezTo>
                  <a:cubicBezTo>
                    <a:pt x="189655" y="233011"/>
                    <a:pt x="189311" y="233417"/>
                    <a:pt x="188961" y="233817"/>
                  </a:cubicBezTo>
                  <a:cubicBezTo>
                    <a:pt x="188736" y="234080"/>
                    <a:pt x="188511" y="234336"/>
                    <a:pt x="188293" y="234592"/>
                  </a:cubicBezTo>
                  <a:cubicBezTo>
                    <a:pt x="188255" y="234636"/>
                    <a:pt x="188218" y="234680"/>
                    <a:pt x="188180" y="234723"/>
                  </a:cubicBezTo>
                  <a:cubicBezTo>
                    <a:pt x="188143" y="234761"/>
                    <a:pt x="188105" y="234805"/>
                    <a:pt x="188074" y="234842"/>
                  </a:cubicBezTo>
                  <a:cubicBezTo>
                    <a:pt x="188049" y="234867"/>
                    <a:pt x="188030" y="234886"/>
                    <a:pt x="188011" y="234911"/>
                  </a:cubicBezTo>
                  <a:cubicBezTo>
                    <a:pt x="187611" y="235367"/>
                    <a:pt x="187205" y="235824"/>
                    <a:pt x="186799" y="236274"/>
                  </a:cubicBezTo>
                  <a:cubicBezTo>
                    <a:pt x="186330" y="236799"/>
                    <a:pt x="185855" y="237318"/>
                    <a:pt x="185380" y="237830"/>
                  </a:cubicBezTo>
                  <a:cubicBezTo>
                    <a:pt x="185261" y="237961"/>
                    <a:pt x="185136" y="238093"/>
                    <a:pt x="185017" y="238224"/>
                  </a:cubicBezTo>
                  <a:cubicBezTo>
                    <a:pt x="184561" y="238711"/>
                    <a:pt x="184105" y="239193"/>
                    <a:pt x="183648" y="239674"/>
                  </a:cubicBezTo>
                  <a:cubicBezTo>
                    <a:pt x="183261" y="240074"/>
                    <a:pt x="182879" y="240468"/>
                    <a:pt x="182492" y="240862"/>
                  </a:cubicBezTo>
                  <a:cubicBezTo>
                    <a:pt x="181723" y="241649"/>
                    <a:pt x="180948" y="242431"/>
                    <a:pt x="180167" y="243193"/>
                  </a:cubicBezTo>
                  <a:cubicBezTo>
                    <a:pt x="180142" y="243218"/>
                    <a:pt x="180110" y="243243"/>
                    <a:pt x="180085" y="243275"/>
                  </a:cubicBezTo>
                  <a:cubicBezTo>
                    <a:pt x="180054" y="243306"/>
                    <a:pt x="180017" y="243337"/>
                    <a:pt x="179985" y="243368"/>
                  </a:cubicBezTo>
                  <a:cubicBezTo>
                    <a:pt x="179873" y="243475"/>
                    <a:pt x="179767" y="243575"/>
                    <a:pt x="179660" y="243681"/>
                  </a:cubicBezTo>
                  <a:cubicBezTo>
                    <a:pt x="179523" y="243818"/>
                    <a:pt x="179379" y="243956"/>
                    <a:pt x="179235" y="244087"/>
                  </a:cubicBezTo>
                  <a:cubicBezTo>
                    <a:pt x="178948" y="244368"/>
                    <a:pt x="178660" y="244643"/>
                    <a:pt x="178366" y="244919"/>
                  </a:cubicBezTo>
                  <a:cubicBezTo>
                    <a:pt x="178354" y="244931"/>
                    <a:pt x="178335" y="244943"/>
                    <a:pt x="178323" y="244956"/>
                  </a:cubicBezTo>
                  <a:cubicBezTo>
                    <a:pt x="178179" y="245094"/>
                    <a:pt x="178035" y="245231"/>
                    <a:pt x="177891" y="245362"/>
                  </a:cubicBezTo>
                  <a:cubicBezTo>
                    <a:pt x="177747" y="245500"/>
                    <a:pt x="177610" y="245631"/>
                    <a:pt x="177460" y="245762"/>
                  </a:cubicBezTo>
                  <a:cubicBezTo>
                    <a:pt x="177235" y="245981"/>
                    <a:pt x="177004" y="246187"/>
                    <a:pt x="176772" y="246394"/>
                  </a:cubicBezTo>
                  <a:cubicBezTo>
                    <a:pt x="176379" y="246762"/>
                    <a:pt x="175979" y="247125"/>
                    <a:pt x="175572" y="247481"/>
                  </a:cubicBezTo>
                  <a:cubicBezTo>
                    <a:pt x="175503" y="247544"/>
                    <a:pt x="175435" y="247606"/>
                    <a:pt x="175366" y="247669"/>
                  </a:cubicBezTo>
                  <a:cubicBezTo>
                    <a:pt x="175272" y="247750"/>
                    <a:pt x="175185" y="247831"/>
                    <a:pt x="175091" y="247906"/>
                  </a:cubicBezTo>
                  <a:cubicBezTo>
                    <a:pt x="174578" y="248369"/>
                    <a:pt x="174066" y="248813"/>
                    <a:pt x="173547" y="249250"/>
                  </a:cubicBezTo>
                  <a:cubicBezTo>
                    <a:pt x="173378" y="249400"/>
                    <a:pt x="173209" y="249544"/>
                    <a:pt x="173041" y="249682"/>
                  </a:cubicBezTo>
                  <a:cubicBezTo>
                    <a:pt x="172759" y="249925"/>
                    <a:pt x="172472" y="250163"/>
                    <a:pt x="172184" y="250400"/>
                  </a:cubicBezTo>
                  <a:cubicBezTo>
                    <a:pt x="171015" y="251376"/>
                    <a:pt x="169834" y="252326"/>
                    <a:pt x="168640" y="253245"/>
                  </a:cubicBezTo>
                  <a:cubicBezTo>
                    <a:pt x="168021" y="253720"/>
                    <a:pt x="167396" y="254195"/>
                    <a:pt x="166765" y="254657"/>
                  </a:cubicBezTo>
                  <a:cubicBezTo>
                    <a:pt x="151969" y="265571"/>
                    <a:pt x="135567" y="272172"/>
                    <a:pt x="118296" y="272172"/>
                  </a:cubicBezTo>
                  <a:cubicBezTo>
                    <a:pt x="101025" y="272172"/>
                    <a:pt x="84623" y="265571"/>
                    <a:pt x="69834" y="254657"/>
                  </a:cubicBezTo>
                  <a:cubicBezTo>
                    <a:pt x="69203" y="254195"/>
                    <a:pt x="68577" y="253720"/>
                    <a:pt x="67959" y="253245"/>
                  </a:cubicBezTo>
                  <a:cubicBezTo>
                    <a:pt x="66765" y="252326"/>
                    <a:pt x="65583" y="251376"/>
                    <a:pt x="64414" y="250400"/>
                  </a:cubicBezTo>
                  <a:cubicBezTo>
                    <a:pt x="64127" y="250163"/>
                    <a:pt x="63839" y="249925"/>
                    <a:pt x="63558" y="249682"/>
                  </a:cubicBezTo>
                  <a:cubicBezTo>
                    <a:pt x="63389" y="249544"/>
                    <a:pt x="63221" y="249400"/>
                    <a:pt x="63052" y="249250"/>
                  </a:cubicBezTo>
                  <a:cubicBezTo>
                    <a:pt x="62533" y="248813"/>
                    <a:pt x="62020" y="248363"/>
                    <a:pt x="61508" y="247906"/>
                  </a:cubicBezTo>
                  <a:cubicBezTo>
                    <a:pt x="61414" y="247831"/>
                    <a:pt x="61327" y="247750"/>
                    <a:pt x="61233" y="247669"/>
                  </a:cubicBezTo>
                  <a:cubicBezTo>
                    <a:pt x="61164" y="247606"/>
                    <a:pt x="61095" y="247544"/>
                    <a:pt x="61026" y="247481"/>
                  </a:cubicBezTo>
                  <a:cubicBezTo>
                    <a:pt x="60620" y="247125"/>
                    <a:pt x="60220" y="246762"/>
                    <a:pt x="59826" y="246394"/>
                  </a:cubicBezTo>
                  <a:cubicBezTo>
                    <a:pt x="59595" y="246187"/>
                    <a:pt x="59364" y="245981"/>
                    <a:pt x="59139" y="245762"/>
                  </a:cubicBezTo>
                  <a:cubicBezTo>
                    <a:pt x="58995" y="245631"/>
                    <a:pt x="58845" y="245500"/>
                    <a:pt x="58707" y="245362"/>
                  </a:cubicBezTo>
                  <a:cubicBezTo>
                    <a:pt x="58564" y="245231"/>
                    <a:pt x="58420" y="245094"/>
                    <a:pt x="58276" y="244956"/>
                  </a:cubicBezTo>
                  <a:cubicBezTo>
                    <a:pt x="58264" y="244943"/>
                    <a:pt x="58245" y="244931"/>
                    <a:pt x="58232" y="244919"/>
                  </a:cubicBezTo>
                  <a:cubicBezTo>
                    <a:pt x="57939" y="244643"/>
                    <a:pt x="57651" y="244368"/>
                    <a:pt x="57364" y="244087"/>
                  </a:cubicBezTo>
                  <a:cubicBezTo>
                    <a:pt x="57220" y="243956"/>
                    <a:pt x="57082" y="243818"/>
                    <a:pt x="56938" y="243681"/>
                  </a:cubicBezTo>
                  <a:cubicBezTo>
                    <a:pt x="56832" y="243575"/>
                    <a:pt x="56726" y="243475"/>
                    <a:pt x="56613" y="243368"/>
                  </a:cubicBezTo>
                  <a:cubicBezTo>
                    <a:pt x="56582" y="243337"/>
                    <a:pt x="56545" y="243306"/>
                    <a:pt x="56513" y="243275"/>
                  </a:cubicBezTo>
                  <a:cubicBezTo>
                    <a:pt x="56488" y="243243"/>
                    <a:pt x="56457" y="243218"/>
                    <a:pt x="56432" y="243193"/>
                  </a:cubicBezTo>
                  <a:cubicBezTo>
                    <a:pt x="55651" y="242431"/>
                    <a:pt x="54876" y="241649"/>
                    <a:pt x="54107" y="240862"/>
                  </a:cubicBezTo>
                  <a:cubicBezTo>
                    <a:pt x="53719" y="240468"/>
                    <a:pt x="53338" y="240074"/>
                    <a:pt x="52950" y="239674"/>
                  </a:cubicBezTo>
                  <a:cubicBezTo>
                    <a:pt x="52513" y="239218"/>
                    <a:pt x="52082" y="238755"/>
                    <a:pt x="51650" y="238293"/>
                  </a:cubicBezTo>
                  <a:cubicBezTo>
                    <a:pt x="51450" y="238080"/>
                    <a:pt x="51250" y="237861"/>
                    <a:pt x="51050" y="237643"/>
                  </a:cubicBezTo>
                  <a:cubicBezTo>
                    <a:pt x="50594" y="237149"/>
                    <a:pt x="50144" y="236655"/>
                    <a:pt x="49694" y="236155"/>
                  </a:cubicBezTo>
                  <a:cubicBezTo>
                    <a:pt x="49256" y="235667"/>
                    <a:pt x="48819" y="235174"/>
                    <a:pt x="48387" y="234680"/>
                  </a:cubicBezTo>
                  <a:cubicBezTo>
                    <a:pt x="47975" y="234211"/>
                    <a:pt x="47562" y="233736"/>
                    <a:pt x="47156" y="233255"/>
                  </a:cubicBezTo>
                  <a:cubicBezTo>
                    <a:pt x="47118" y="233217"/>
                    <a:pt x="47087" y="233173"/>
                    <a:pt x="47043" y="233130"/>
                  </a:cubicBezTo>
                  <a:cubicBezTo>
                    <a:pt x="46987" y="233061"/>
                    <a:pt x="46925" y="232992"/>
                    <a:pt x="46868" y="232917"/>
                  </a:cubicBezTo>
                  <a:cubicBezTo>
                    <a:pt x="46593" y="232592"/>
                    <a:pt x="46318" y="232267"/>
                    <a:pt x="46043" y="231942"/>
                  </a:cubicBezTo>
                  <a:cubicBezTo>
                    <a:pt x="45975" y="231861"/>
                    <a:pt x="45900" y="231773"/>
                    <a:pt x="45831" y="231692"/>
                  </a:cubicBezTo>
                  <a:cubicBezTo>
                    <a:pt x="45818" y="231673"/>
                    <a:pt x="45800" y="231654"/>
                    <a:pt x="45787" y="231629"/>
                  </a:cubicBezTo>
                  <a:cubicBezTo>
                    <a:pt x="45375" y="231136"/>
                    <a:pt x="44962" y="230642"/>
                    <a:pt x="44556" y="230142"/>
                  </a:cubicBezTo>
                  <a:cubicBezTo>
                    <a:pt x="44506" y="230079"/>
                    <a:pt x="44456" y="230023"/>
                    <a:pt x="44406" y="229960"/>
                  </a:cubicBezTo>
                  <a:cubicBezTo>
                    <a:pt x="44143" y="229642"/>
                    <a:pt x="43887" y="229329"/>
                    <a:pt x="43631" y="229004"/>
                  </a:cubicBezTo>
                  <a:cubicBezTo>
                    <a:pt x="43587" y="228941"/>
                    <a:pt x="43543" y="228885"/>
                    <a:pt x="43493" y="228823"/>
                  </a:cubicBezTo>
                  <a:cubicBezTo>
                    <a:pt x="43456" y="228779"/>
                    <a:pt x="43418" y="228729"/>
                    <a:pt x="43381" y="228685"/>
                  </a:cubicBezTo>
                  <a:cubicBezTo>
                    <a:pt x="43343" y="228641"/>
                    <a:pt x="43306" y="228591"/>
                    <a:pt x="43268" y="228548"/>
                  </a:cubicBezTo>
                  <a:cubicBezTo>
                    <a:pt x="43149" y="228398"/>
                    <a:pt x="43024" y="228248"/>
                    <a:pt x="42912" y="228091"/>
                  </a:cubicBezTo>
                  <a:cubicBezTo>
                    <a:pt x="42474" y="227548"/>
                    <a:pt x="42043" y="226997"/>
                    <a:pt x="41618" y="226441"/>
                  </a:cubicBezTo>
                  <a:cubicBezTo>
                    <a:pt x="41537" y="226341"/>
                    <a:pt x="41462" y="226241"/>
                    <a:pt x="41380" y="226135"/>
                  </a:cubicBezTo>
                  <a:cubicBezTo>
                    <a:pt x="40949" y="225566"/>
                    <a:pt x="40511" y="224997"/>
                    <a:pt x="40086" y="224422"/>
                  </a:cubicBezTo>
                  <a:cubicBezTo>
                    <a:pt x="39999" y="224303"/>
                    <a:pt x="39905" y="224185"/>
                    <a:pt x="39824" y="224066"/>
                  </a:cubicBezTo>
                  <a:cubicBezTo>
                    <a:pt x="39799" y="224035"/>
                    <a:pt x="39780" y="224010"/>
                    <a:pt x="39761" y="223978"/>
                  </a:cubicBezTo>
                  <a:cubicBezTo>
                    <a:pt x="39418" y="223535"/>
                    <a:pt x="39086" y="223072"/>
                    <a:pt x="38755" y="222622"/>
                  </a:cubicBezTo>
                  <a:cubicBezTo>
                    <a:pt x="38736" y="222597"/>
                    <a:pt x="38717" y="222566"/>
                    <a:pt x="38692" y="222541"/>
                  </a:cubicBezTo>
                  <a:cubicBezTo>
                    <a:pt x="38474" y="222247"/>
                    <a:pt x="38261" y="221947"/>
                    <a:pt x="38049" y="221647"/>
                  </a:cubicBezTo>
                  <a:cubicBezTo>
                    <a:pt x="38036" y="221634"/>
                    <a:pt x="38030" y="221616"/>
                    <a:pt x="38017" y="221603"/>
                  </a:cubicBezTo>
                  <a:cubicBezTo>
                    <a:pt x="37780" y="221272"/>
                    <a:pt x="37542" y="220940"/>
                    <a:pt x="37311" y="220609"/>
                  </a:cubicBezTo>
                  <a:cubicBezTo>
                    <a:pt x="37005" y="220190"/>
                    <a:pt x="36711" y="219765"/>
                    <a:pt x="36417" y="219340"/>
                  </a:cubicBezTo>
                  <a:cubicBezTo>
                    <a:pt x="36305" y="219184"/>
                    <a:pt x="36198" y="219028"/>
                    <a:pt x="36092" y="218871"/>
                  </a:cubicBezTo>
                  <a:cubicBezTo>
                    <a:pt x="35730" y="218353"/>
                    <a:pt x="35373" y="217834"/>
                    <a:pt x="35017" y="217309"/>
                  </a:cubicBezTo>
                  <a:cubicBezTo>
                    <a:pt x="34892" y="217127"/>
                    <a:pt x="34773" y="216952"/>
                    <a:pt x="34654" y="216771"/>
                  </a:cubicBezTo>
                  <a:cubicBezTo>
                    <a:pt x="34467" y="216490"/>
                    <a:pt x="34273" y="216202"/>
                    <a:pt x="34086" y="215921"/>
                  </a:cubicBezTo>
                  <a:cubicBezTo>
                    <a:pt x="33892" y="215634"/>
                    <a:pt x="33704" y="215352"/>
                    <a:pt x="33517" y="215065"/>
                  </a:cubicBezTo>
                  <a:cubicBezTo>
                    <a:pt x="33073" y="214383"/>
                    <a:pt x="32629" y="213708"/>
                    <a:pt x="32185" y="213021"/>
                  </a:cubicBezTo>
                  <a:cubicBezTo>
                    <a:pt x="32179" y="213008"/>
                    <a:pt x="32173" y="212989"/>
                    <a:pt x="32160" y="212977"/>
                  </a:cubicBezTo>
                  <a:cubicBezTo>
                    <a:pt x="31810" y="212433"/>
                    <a:pt x="31466" y="211889"/>
                    <a:pt x="31123" y="211339"/>
                  </a:cubicBezTo>
                  <a:cubicBezTo>
                    <a:pt x="31004" y="211158"/>
                    <a:pt x="30891" y="210977"/>
                    <a:pt x="30779" y="210789"/>
                  </a:cubicBezTo>
                  <a:cubicBezTo>
                    <a:pt x="30410" y="210202"/>
                    <a:pt x="30048" y="209608"/>
                    <a:pt x="29685" y="209014"/>
                  </a:cubicBezTo>
                  <a:cubicBezTo>
                    <a:pt x="29641" y="208945"/>
                    <a:pt x="29604" y="208876"/>
                    <a:pt x="29560" y="208808"/>
                  </a:cubicBezTo>
                  <a:cubicBezTo>
                    <a:pt x="29129" y="208095"/>
                    <a:pt x="28704" y="207382"/>
                    <a:pt x="28279" y="206664"/>
                  </a:cubicBezTo>
                  <a:cubicBezTo>
                    <a:pt x="27941" y="206095"/>
                    <a:pt x="27610" y="205532"/>
                    <a:pt x="27285" y="204957"/>
                  </a:cubicBezTo>
                  <a:cubicBezTo>
                    <a:pt x="27260" y="204920"/>
                    <a:pt x="27241" y="204876"/>
                    <a:pt x="27216" y="204838"/>
                  </a:cubicBezTo>
                  <a:cubicBezTo>
                    <a:pt x="26741" y="204026"/>
                    <a:pt x="26278" y="203207"/>
                    <a:pt x="25816" y="202382"/>
                  </a:cubicBezTo>
                  <a:cubicBezTo>
                    <a:pt x="25553" y="201913"/>
                    <a:pt x="25297" y="201444"/>
                    <a:pt x="25041" y="200975"/>
                  </a:cubicBezTo>
                  <a:cubicBezTo>
                    <a:pt x="24803" y="200550"/>
                    <a:pt x="24572" y="200119"/>
                    <a:pt x="24334" y="199688"/>
                  </a:cubicBezTo>
                  <a:cubicBezTo>
                    <a:pt x="24003" y="199075"/>
                    <a:pt x="23678" y="198463"/>
                    <a:pt x="23353" y="197844"/>
                  </a:cubicBezTo>
                  <a:cubicBezTo>
                    <a:pt x="23178" y="197525"/>
                    <a:pt x="23015" y="197206"/>
                    <a:pt x="22847" y="196881"/>
                  </a:cubicBezTo>
                  <a:cubicBezTo>
                    <a:pt x="22828" y="196844"/>
                    <a:pt x="22803" y="196800"/>
                    <a:pt x="22784" y="196762"/>
                  </a:cubicBezTo>
                  <a:cubicBezTo>
                    <a:pt x="22753" y="196706"/>
                    <a:pt x="22722" y="196644"/>
                    <a:pt x="22690" y="196581"/>
                  </a:cubicBezTo>
                  <a:cubicBezTo>
                    <a:pt x="22409" y="196037"/>
                    <a:pt x="22128" y="195493"/>
                    <a:pt x="21853" y="194950"/>
                  </a:cubicBezTo>
                  <a:cubicBezTo>
                    <a:pt x="21847" y="194943"/>
                    <a:pt x="21840" y="194931"/>
                    <a:pt x="21840" y="194925"/>
                  </a:cubicBezTo>
                  <a:cubicBezTo>
                    <a:pt x="21496" y="194250"/>
                    <a:pt x="21159" y="193581"/>
                    <a:pt x="20828" y="192906"/>
                  </a:cubicBezTo>
                  <a:cubicBezTo>
                    <a:pt x="20540" y="192331"/>
                    <a:pt x="20259" y="191749"/>
                    <a:pt x="19978" y="191174"/>
                  </a:cubicBezTo>
                  <a:cubicBezTo>
                    <a:pt x="19915" y="191043"/>
                    <a:pt x="19853" y="190912"/>
                    <a:pt x="19790" y="190774"/>
                  </a:cubicBezTo>
                  <a:cubicBezTo>
                    <a:pt x="19559" y="190305"/>
                    <a:pt x="19334" y="189837"/>
                    <a:pt x="19115" y="189361"/>
                  </a:cubicBezTo>
                  <a:cubicBezTo>
                    <a:pt x="19002" y="189136"/>
                    <a:pt x="18896" y="188905"/>
                    <a:pt x="18790" y="188680"/>
                  </a:cubicBezTo>
                  <a:cubicBezTo>
                    <a:pt x="18559" y="188186"/>
                    <a:pt x="18327" y="187693"/>
                    <a:pt x="18096" y="187192"/>
                  </a:cubicBezTo>
                  <a:cubicBezTo>
                    <a:pt x="17977" y="186924"/>
                    <a:pt x="17852" y="186655"/>
                    <a:pt x="17727" y="186380"/>
                  </a:cubicBezTo>
                  <a:cubicBezTo>
                    <a:pt x="17677" y="186274"/>
                    <a:pt x="17633" y="186167"/>
                    <a:pt x="17583" y="186061"/>
                  </a:cubicBezTo>
                  <a:cubicBezTo>
                    <a:pt x="17390" y="185636"/>
                    <a:pt x="17202" y="185217"/>
                    <a:pt x="17008" y="184786"/>
                  </a:cubicBezTo>
                  <a:cubicBezTo>
                    <a:pt x="16990" y="184736"/>
                    <a:pt x="16965" y="184680"/>
                    <a:pt x="16940" y="184630"/>
                  </a:cubicBezTo>
                  <a:cubicBezTo>
                    <a:pt x="16921" y="184586"/>
                    <a:pt x="16902" y="184536"/>
                    <a:pt x="16883" y="184492"/>
                  </a:cubicBezTo>
                  <a:cubicBezTo>
                    <a:pt x="16727" y="184136"/>
                    <a:pt x="16565" y="183786"/>
                    <a:pt x="16415" y="183429"/>
                  </a:cubicBezTo>
                  <a:cubicBezTo>
                    <a:pt x="16258" y="183073"/>
                    <a:pt x="16102" y="182717"/>
                    <a:pt x="15952" y="182361"/>
                  </a:cubicBezTo>
                  <a:cubicBezTo>
                    <a:pt x="15596" y="181542"/>
                    <a:pt x="15246" y="180717"/>
                    <a:pt x="14902" y="179892"/>
                  </a:cubicBezTo>
                  <a:cubicBezTo>
                    <a:pt x="14789" y="179616"/>
                    <a:pt x="14671" y="179335"/>
                    <a:pt x="14558" y="179060"/>
                  </a:cubicBezTo>
                  <a:cubicBezTo>
                    <a:pt x="14521" y="178966"/>
                    <a:pt x="14483" y="178873"/>
                    <a:pt x="14446" y="178779"/>
                  </a:cubicBezTo>
                  <a:cubicBezTo>
                    <a:pt x="14146" y="178060"/>
                    <a:pt x="13858" y="177347"/>
                    <a:pt x="13577" y="176629"/>
                  </a:cubicBezTo>
                  <a:cubicBezTo>
                    <a:pt x="13245" y="175804"/>
                    <a:pt x="12920" y="174972"/>
                    <a:pt x="12608" y="174141"/>
                  </a:cubicBezTo>
                  <a:lnTo>
                    <a:pt x="12345" y="173466"/>
                  </a:lnTo>
                  <a:cubicBezTo>
                    <a:pt x="12020" y="172597"/>
                    <a:pt x="11695" y="171728"/>
                    <a:pt x="11376" y="170859"/>
                  </a:cubicBezTo>
                  <a:cubicBezTo>
                    <a:pt x="11195" y="170372"/>
                    <a:pt x="11020" y="169878"/>
                    <a:pt x="10845" y="169384"/>
                  </a:cubicBezTo>
                  <a:cubicBezTo>
                    <a:pt x="10683" y="168940"/>
                    <a:pt x="10526" y="168496"/>
                    <a:pt x="10370" y="168046"/>
                  </a:cubicBezTo>
                  <a:cubicBezTo>
                    <a:pt x="10158" y="167446"/>
                    <a:pt x="9951" y="166846"/>
                    <a:pt x="9751" y="166246"/>
                  </a:cubicBezTo>
                  <a:cubicBezTo>
                    <a:pt x="9626" y="165871"/>
                    <a:pt x="9495" y="165490"/>
                    <a:pt x="9370" y="165108"/>
                  </a:cubicBezTo>
                  <a:cubicBezTo>
                    <a:pt x="9239" y="164727"/>
                    <a:pt x="9114" y="164346"/>
                    <a:pt x="8995" y="163971"/>
                  </a:cubicBezTo>
                  <a:cubicBezTo>
                    <a:pt x="8982" y="163946"/>
                    <a:pt x="8976" y="163915"/>
                    <a:pt x="8970" y="163889"/>
                  </a:cubicBezTo>
                  <a:cubicBezTo>
                    <a:pt x="8795" y="163358"/>
                    <a:pt x="8620" y="162827"/>
                    <a:pt x="8457" y="162296"/>
                  </a:cubicBezTo>
                  <a:cubicBezTo>
                    <a:pt x="8339" y="161945"/>
                    <a:pt x="8232" y="161589"/>
                    <a:pt x="8120" y="161239"/>
                  </a:cubicBezTo>
                  <a:cubicBezTo>
                    <a:pt x="8101" y="161183"/>
                    <a:pt x="8082" y="161120"/>
                    <a:pt x="8064" y="161064"/>
                  </a:cubicBezTo>
                  <a:cubicBezTo>
                    <a:pt x="8039" y="160989"/>
                    <a:pt x="8020" y="160920"/>
                    <a:pt x="7995" y="160845"/>
                  </a:cubicBezTo>
                  <a:cubicBezTo>
                    <a:pt x="7851" y="160364"/>
                    <a:pt x="7707" y="159883"/>
                    <a:pt x="7563" y="159401"/>
                  </a:cubicBezTo>
                  <a:cubicBezTo>
                    <a:pt x="7532" y="159326"/>
                    <a:pt x="7513" y="159245"/>
                    <a:pt x="7488" y="159170"/>
                  </a:cubicBezTo>
                  <a:cubicBezTo>
                    <a:pt x="7438" y="159008"/>
                    <a:pt x="7388" y="158839"/>
                    <a:pt x="7345" y="158676"/>
                  </a:cubicBezTo>
                  <a:cubicBezTo>
                    <a:pt x="7195" y="158176"/>
                    <a:pt x="7051" y="157682"/>
                    <a:pt x="6907" y="157182"/>
                  </a:cubicBezTo>
                  <a:cubicBezTo>
                    <a:pt x="6870" y="157070"/>
                    <a:pt x="6838" y="156957"/>
                    <a:pt x="6807" y="156845"/>
                  </a:cubicBezTo>
                  <a:cubicBezTo>
                    <a:pt x="6701" y="156482"/>
                    <a:pt x="6601" y="156126"/>
                    <a:pt x="6501" y="155770"/>
                  </a:cubicBezTo>
                  <a:cubicBezTo>
                    <a:pt x="6401" y="155407"/>
                    <a:pt x="6301" y="155045"/>
                    <a:pt x="6201" y="154688"/>
                  </a:cubicBezTo>
                  <a:cubicBezTo>
                    <a:pt x="5988" y="153919"/>
                    <a:pt x="5782" y="153151"/>
                    <a:pt x="5582" y="152382"/>
                  </a:cubicBezTo>
                  <a:cubicBezTo>
                    <a:pt x="5469" y="151957"/>
                    <a:pt x="5357" y="151532"/>
                    <a:pt x="5251" y="151113"/>
                  </a:cubicBezTo>
                  <a:cubicBezTo>
                    <a:pt x="5238" y="151069"/>
                    <a:pt x="5226" y="151019"/>
                    <a:pt x="5219" y="150975"/>
                  </a:cubicBezTo>
                  <a:cubicBezTo>
                    <a:pt x="5138" y="150669"/>
                    <a:pt x="5063" y="150375"/>
                    <a:pt x="4994" y="150075"/>
                  </a:cubicBezTo>
                  <a:cubicBezTo>
                    <a:pt x="4888" y="149644"/>
                    <a:pt x="4776" y="149206"/>
                    <a:pt x="4676" y="148775"/>
                  </a:cubicBezTo>
                  <a:cubicBezTo>
                    <a:pt x="4569" y="148350"/>
                    <a:pt x="4469" y="147925"/>
                    <a:pt x="4369" y="147500"/>
                  </a:cubicBezTo>
                  <a:cubicBezTo>
                    <a:pt x="4369" y="147494"/>
                    <a:pt x="4363" y="147481"/>
                    <a:pt x="4363" y="147475"/>
                  </a:cubicBezTo>
                  <a:cubicBezTo>
                    <a:pt x="4351" y="147412"/>
                    <a:pt x="4332" y="147356"/>
                    <a:pt x="4319" y="147294"/>
                  </a:cubicBezTo>
                  <a:cubicBezTo>
                    <a:pt x="4301" y="147200"/>
                    <a:pt x="4276" y="147106"/>
                    <a:pt x="4257" y="147012"/>
                  </a:cubicBezTo>
                  <a:cubicBezTo>
                    <a:pt x="4176" y="146656"/>
                    <a:pt x="4094" y="146300"/>
                    <a:pt x="4013" y="145950"/>
                  </a:cubicBezTo>
                  <a:cubicBezTo>
                    <a:pt x="3938" y="145593"/>
                    <a:pt x="3857" y="145243"/>
                    <a:pt x="3782" y="144887"/>
                  </a:cubicBezTo>
                  <a:cubicBezTo>
                    <a:pt x="3688" y="144468"/>
                    <a:pt x="3594" y="144049"/>
                    <a:pt x="3507" y="143637"/>
                  </a:cubicBezTo>
                  <a:cubicBezTo>
                    <a:pt x="3357" y="142918"/>
                    <a:pt x="3207" y="142206"/>
                    <a:pt x="3069" y="141487"/>
                  </a:cubicBezTo>
                  <a:cubicBezTo>
                    <a:pt x="2988" y="141080"/>
                    <a:pt x="2907" y="140674"/>
                    <a:pt x="2825" y="140268"/>
                  </a:cubicBezTo>
                  <a:cubicBezTo>
                    <a:pt x="2813" y="140205"/>
                    <a:pt x="2800" y="140143"/>
                    <a:pt x="2788" y="140080"/>
                  </a:cubicBezTo>
                  <a:cubicBezTo>
                    <a:pt x="2700" y="139599"/>
                    <a:pt x="2613" y="139124"/>
                    <a:pt x="2525" y="138649"/>
                  </a:cubicBezTo>
                  <a:cubicBezTo>
                    <a:pt x="2425" y="138105"/>
                    <a:pt x="2325" y="137567"/>
                    <a:pt x="2238" y="137030"/>
                  </a:cubicBezTo>
                  <a:cubicBezTo>
                    <a:pt x="2225" y="136961"/>
                    <a:pt x="2213" y="136886"/>
                    <a:pt x="2200" y="136817"/>
                  </a:cubicBezTo>
                  <a:cubicBezTo>
                    <a:pt x="2107" y="136274"/>
                    <a:pt x="2019" y="135742"/>
                    <a:pt x="1932" y="135205"/>
                  </a:cubicBezTo>
                  <a:cubicBezTo>
                    <a:pt x="1932" y="135173"/>
                    <a:pt x="1925" y="135142"/>
                    <a:pt x="1919" y="135111"/>
                  </a:cubicBezTo>
                  <a:cubicBezTo>
                    <a:pt x="1856" y="134711"/>
                    <a:pt x="1788" y="134311"/>
                    <a:pt x="1731" y="133917"/>
                  </a:cubicBezTo>
                  <a:cubicBezTo>
                    <a:pt x="1725" y="133861"/>
                    <a:pt x="1713" y="133798"/>
                    <a:pt x="1706" y="133742"/>
                  </a:cubicBezTo>
                  <a:cubicBezTo>
                    <a:pt x="1663" y="133473"/>
                    <a:pt x="1625" y="133204"/>
                    <a:pt x="1588" y="132942"/>
                  </a:cubicBezTo>
                  <a:lnTo>
                    <a:pt x="1569" y="132829"/>
                  </a:lnTo>
                  <a:cubicBezTo>
                    <a:pt x="1494" y="132329"/>
                    <a:pt x="1419" y="131835"/>
                    <a:pt x="1356" y="131335"/>
                  </a:cubicBezTo>
                  <a:cubicBezTo>
                    <a:pt x="1325" y="131110"/>
                    <a:pt x="1294" y="130892"/>
                    <a:pt x="1269" y="130673"/>
                  </a:cubicBezTo>
                  <a:cubicBezTo>
                    <a:pt x="1263" y="130610"/>
                    <a:pt x="1250" y="130548"/>
                    <a:pt x="1244" y="130485"/>
                  </a:cubicBezTo>
                  <a:cubicBezTo>
                    <a:pt x="1238" y="130460"/>
                    <a:pt x="1238" y="130429"/>
                    <a:pt x="1231" y="130404"/>
                  </a:cubicBezTo>
                  <a:cubicBezTo>
                    <a:pt x="1163" y="129916"/>
                    <a:pt x="1106" y="129429"/>
                    <a:pt x="1044" y="128948"/>
                  </a:cubicBezTo>
                  <a:cubicBezTo>
                    <a:pt x="1019" y="128723"/>
                    <a:pt x="988" y="128491"/>
                    <a:pt x="963" y="128266"/>
                  </a:cubicBezTo>
                  <a:cubicBezTo>
                    <a:pt x="919" y="127879"/>
                    <a:pt x="875" y="127497"/>
                    <a:pt x="838" y="127110"/>
                  </a:cubicBezTo>
                  <a:lnTo>
                    <a:pt x="838" y="127104"/>
                  </a:lnTo>
                  <a:cubicBezTo>
                    <a:pt x="825" y="127016"/>
                    <a:pt x="819" y="126935"/>
                    <a:pt x="813" y="126847"/>
                  </a:cubicBezTo>
                  <a:cubicBezTo>
                    <a:pt x="800" y="126791"/>
                    <a:pt x="800" y="126741"/>
                    <a:pt x="794" y="126685"/>
                  </a:cubicBezTo>
                  <a:cubicBezTo>
                    <a:pt x="788" y="126672"/>
                    <a:pt x="788" y="126660"/>
                    <a:pt x="788" y="126647"/>
                  </a:cubicBezTo>
                  <a:cubicBezTo>
                    <a:pt x="750" y="126354"/>
                    <a:pt x="725" y="126066"/>
                    <a:pt x="700" y="125772"/>
                  </a:cubicBezTo>
                  <a:cubicBezTo>
                    <a:pt x="644" y="125285"/>
                    <a:pt x="600" y="124791"/>
                    <a:pt x="556" y="124303"/>
                  </a:cubicBezTo>
                  <a:cubicBezTo>
                    <a:pt x="538" y="124122"/>
                    <a:pt x="519" y="123941"/>
                    <a:pt x="506" y="123753"/>
                  </a:cubicBezTo>
                  <a:cubicBezTo>
                    <a:pt x="456" y="123184"/>
                    <a:pt x="413" y="122616"/>
                    <a:pt x="369" y="122047"/>
                  </a:cubicBezTo>
                  <a:cubicBezTo>
                    <a:pt x="344" y="121747"/>
                    <a:pt x="325" y="121453"/>
                    <a:pt x="306" y="121159"/>
                  </a:cubicBezTo>
                  <a:cubicBezTo>
                    <a:pt x="281" y="120822"/>
                    <a:pt x="263" y="120490"/>
                    <a:pt x="244" y="120159"/>
                  </a:cubicBezTo>
                  <a:cubicBezTo>
                    <a:pt x="213" y="119740"/>
                    <a:pt x="194" y="119328"/>
                    <a:pt x="175" y="118915"/>
                  </a:cubicBezTo>
                  <a:cubicBezTo>
                    <a:pt x="163" y="118703"/>
                    <a:pt x="150" y="118496"/>
                    <a:pt x="144" y="118290"/>
                  </a:cubicBezTo>
                  <a:cubicBezTo>
                    <a:pt x="125" y="118002"/>
                    <a:pt x="113" y="117721"/>
                    <a:pt x="106" y="117440"/>
                  </a:cubicBezTo>
                  <a:cubicBezTo>
                    <a:pt x="94" y="117152"/>
                    <a:pt x="88" y="116871"/>
                    <a:pt x="75" y="116590"/>
                  </a:cubicBezTo>
                  <a:cubicBezTo>
                    <a:pt x="50" y="115877"/>
                    <a:pt x="31" y="115171"/>
                    <a:pt x="19" y="114464"/>
                  </a:cubicBezTo>
                  <a:close/>
                </a:path>
              </a:pathLst>
            </a:custGeom>
            <a:grpFill/>
            <a:ln w="6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</p:grpSp>
      <p:pic>
        <p:nvPicPr>
          <p:cNvPr id="15" name="Picture 2" descr="Elster (Software) – Wikipedia">
            <a:extLst>
              <a:ext uri="{FF2B5EF4-FFF2-40B4-BE49-F238E27FC236}">
                <a16:creationId xmlns:a16="http://schemas.microsoft.com/office/drawing/2014/main" id="{986BA389-85A1-BA1F-385C-05B1F970E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768" y="2915322"/>
            <a:ext cx="1898549" cy="62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9C41317E-3E17-B139-FF99-E8471A9859FD}"/>
              </a:ext>
            </a:extLst>
          </p:cNvPr>
          <p:cNvSpPr/>
          <p:nvPr/>
        </p:nvSpPr>
        <p:spPr>
          <a:xfrm>
            <a:off x="5971153" y="3654756"/>
            <a:ext cx="3828628" cy="621643"/>
          </a:xfrm>
          <a:prstGeom prst="rect">
            <a:avLst/>
          </a:prstGeom>
          <a:solidFill>
            <a:srgbClr val="7ED878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17" name="Grafik 27">
            <a:extLst>
              <a:ext uri="{FF2B5EF4-FFF2-40B4-BE49-F238E27FC236}">
                <a16:creationId xmlns:a16="http://schemas.microsoft.com/office/drawing/2014/main" id="{B70182BE-F616-583D-781C-E5D9E0B4165B}"/>
              </a:ext>
            </a:extLst>
          </p:cNvPr>
          <p:cNvSpPr/>
          <p:nvPr/>
        </p:nvSpPr>
        <p:spPr>
          <a:xfrm>
            <a:off x="8157141" y="3748687"/>
            <a:ext cx="351352" cy="433781"/>
          </a:xfrm>
          <a:custGeom>
            <a:avLst/>
            <a:gdLst>
              <a:gd name="connsiteX0" fmla="*/ 277339 w 554678"/>
              <a:gd name="connsiteY0" fmla="*/ 0 h 684809"/>
              <a:gd name="connsiteX1" fmla="*/ 0 w 554678"/>
              <a:gd name="connsiteY1" fmla="*/ 75657 h 684809"/>
              <a:gd name="connsiteX2" fmla="*/ 0 w 554678"/>
              <a:gd name="connsiteY2" fmla="*/ 608943 h 684809"/>
              <a:gd name="connsiteX3" fmla="*/ 277339 w 554678"/>
              <a:gd name="connsiteY3" fmla="*/ 684809 h 684809"/>
              <a:gd name="connsiteX4" fmla="*/ 554679 w 554678"/>
              <a:gd name="connsiteY4" fmla="*/ 608943 h 684809"/>
              <a:gd name="connsiteX5" fmla="*/ 554679 w 554678"/>
              <a:gd name="connsiteY5" fmla="*/ 75657 h 684809"/>
              <a:gd name="connsiteX6" fmla="*/ 277339 w 554678"/>
              <a:gd name="connsiteY6" fmla="*/ 0 h 684809"/>
              <a:gd name="connsiteX7" fmla="*/ 277339 w 554678"/>
              <a:gd name="connsiteY7" fmla="*/ 28213 h 684809"/>
              <a:gd name="connsiteX8" fmla="*/ 526475 w 554678"/>
              <a:gd name="connsiteY8" fmla="*/ 75657 h 684809"/>
              <a:gd name="connsiteX9" fmla="*/ 277339 w 554678"/>
              <a:gd name="connsiteY9" fmla="*/ 123301 h 684809"/>
              <a:gd name="connsiteX10" fmla="*/ 28204 w 554678"/>
              <a:gd name="connsiteY10" fmla="*/ 75657 h 684809"/>
              <a:gd name="connsiteX11" fmla="*/ 277339 w 554678"/>
              <a:gd name="connsiteY11" fmla="*/ 28213 h 684809"/>
              <a:gd name="connsiteX12" fmla="*/ 277339 w 554678"/>
              <a:gd name="connsiteY12" fmla="*/ 656596 h 684809"/>
              <a:gd name="connsiteX13" fmla="*/ 28204 w 554678"/>
              <a:gd name="connsiteY13" fmla="*/ 608943 h 684809"/>
              <a:gd name="connsiteX14" fmla="*/ 28204 w 554678"/>
              <a:gd name="connsiteY14" fmla="*/ 467363 h 684809"/>
              <a:gd name="connsiteX15" fmla="*/ 277339 w 554678"/>
              <a:gd name="connsiteY15" fmla="*/ 506911 h 684809"/>
              <a:gd name="connsiteX16" fmla="*/ 526475 w 554678"/>
              <a:gd name="connsiteY16" fmla="*/ 467373 h 684809"/>
              <a:gd name="connsiteX17" fmla="*/ 526475 w 554678"/>
              <a:gd name="connsiteY17" fmla="*/ 608952 h 684809"/>
              <a:gd name="connsiteX18" fmla="*/ 277339 w 554678"/>
              <a:gd name="connsiteY18" fmla="*/ 656596 h 684809"/>
              <a:gd name="connsiteX19" fmla="*/ 277339 w 554678"/>
              <a:gd name="connsiteY19" fmla="*/ 478717 h 684809"/>
              <a:gd name="connsiteX20" fmla="*/ 28204 w 554678"/>
              <a:gd name="connsiteY20" fmla="*/ 431254 h 684809"/>
              <a:gd name="connsiteX21" fmla="*/ 28204 w 554678"/>
              <a:gd name="connsiteY21" fmla="*/ 289674 h 684809"/>
              <a:gd name="connsiteX22" fmla="*/ 277339 w 554678"/>
              <a:gd name="connsiteY22" fmla="*/ 329222 h 684809"/>
              <a:gd name="connsiteX23" fmla="*/ 526475 w 554678"/>
              <a:gd name="connsiteY23" fmla="*/ 289674 h 684809"/>
              <a:gd name="connsiteX24" fmla="*/ 526475 w 554678"/>
              <a:gd name="connsiteY24" fmla="*/ 431244 h 684809"/>
              <a:gd name="connsiteX25" fmla="*/ 277339 w 554678"/>
              <a:gd name="connsiteY25" fmla="*/ 478717 h 684809"/>
              <a:gd name="connsiteX26" fmla="*/ 277339 w 554678"/>
              <a:gd name="connsiteY26" fmla="*/ 301009 h 684809"/>
              <a:gd name="connsiteX27" fmla="*/ 28204 w 554678"/>
              <a:gd name="connsiteY27" fmla="*/ 253565 h 684809"/>
              <a:gd name="connsiteX28" fmla="*/ 28204 w 554678"/>
              <a:gd name="connsiteY28" fmla="*/ 111871 h 684809"/>
              <a:gd name="connsiteX29" fmla="*/ 277339 w 554678"/>
              <a:gd name="connsiteY29" fmla="*/ 151514 h 684809"/>
              <a:gd name="connsiteX30" fmla="*/ 526475 w 554678"/>
              <a:gd name="connsiteY30" fmla="*/ 111871 h 684809"/>
              <a:gd name="connsiteX31" fmla="*/ 526475 w 554678"/>
              <a:gd name="connsiteY31" fmla="*/ 253565 h 684809"/>
              <a:gd name="connsiteX32" fmla="*/ 277339 w 554678"/>
              <a:gd name="connsiteY32" fmla="*/ 301009 h 684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54678" h="684809">
                <a:moveTo>
                  <a:pt x="277339" y="0"/>
                </a:moveTo>
                <a:cubicBezTo>
                  <a:pt x="181404" y="0"/>
                  <a:pt x="0" y="15802"/>
                  <a:pt x="0" y="75657"/>
                </a:cubicBezTo>
                <a:lnTo>
                  <a:pt x="0" y="608943"/>
                </a:lnTo>
                <a:cubicBezTo>
                  <a:pt x="0" y="668950"/>
                  <a:pt x="181404" y="684809"/>
                  <a:pt x="277339" y="684809"/>
                </a:cubicBezTo>
                <a:cubicBezTo>
                  <a:pt x="373256" y="684809"/>
                  <a:pt x="554679" y="668950"/>
                  <a:pt x="554679" y="608943"/>
                </a:cubicBezTo>
                <a:lnTo>
                  <a:pt x="554679" y="75657"/>
                </a:lnTo>
                <a:cubicBezTo>
                  <a:pt x="554679" y="15802"/>
                  <a:pt x="373256" y="0"/>
                  <a:pt x="277339" y="0"/>
                </a:cubicBezTo>
                <a:close/>
                <a:moveTo>
                  <a:pt x="277339" y="28213"/>
                </a:moveTo>
                <a:cubicBezTo>
                  <a:pt x="441703" y="28213"/>
                  <a:pt x="526475" y="61465"/>
                  <a:pt x="526475" y="75657"/>
                </a:cubicBezTo>
                <a:cubicBezTo>
                  <a:pt x="526475" y="89916"/>
                  <a:pt x="441703" y="123301"/>
                  <a:pt x="277339" y="123301"/>
                </a:cubicBezTo>
                <a:cubicBezTo>
                  <a:pt x="112957" y="123301"/>
                  <a:pt x="28204" y="89916"/>
                  <a:pt x="28204" y="75657"/>
                </a:cubicBezTo>
                <a:cubicBezTo>
                  <a:pt x="28204" y="61465"/>
                  <a:pt x="112957" y="28213"/>
                  <a:pt x="277339" y="28213"/>
                </a:cubicBezTo>
                <a:close/>
                <a:moveTo>
                  <a:pt x="277339" y="656596"/>
                </a:moveTo>
                <a:cubicBezTo>
                  <a:pt x="112957" y="656596"/>
                  <a:pt x="28204" y="623192"/>
                  <a:pt x="28204" y="608943"/>
                </a:cubicBezTo>
                <a:lnTo>
                  <a:pt x="28204" y="467363"/>
                </a:lnTo>
                <a:cubicBezTo>
                  <a:pt x="82934" y="497805"/>
                  <a:pt x="204654" y="506911"/>
                  <a:pt x="277339" y="506911"/>
                </a:cubicBezTo>
                <a:cubicBezTo>
                  <a:pt x="350044" y="506911"/>
                  <a:pt x="471745" y="497815"/>
                  <a:pt x="526475" y="467373"/>
                </a:cubicBezTo>
                <a:lnTo>
                  <a:pt x="526475" y="608952"/>
                </a:lnTo>
                <a:cubicBezTo>
                  <a:pt x="526475" y="623192"/>
                  <a:pt x="441703" y="656596"/>
                  <a:pt x="277339" y="656596"/>
                </a:cubicBezTo>
                <a:close/>
                <a:moveTo>
                  <a:pt x="277339" y="478717"/>
                </a:moveTo>
                <a:cubicBezTo>
                  <a:pt x="112957" y="478717"/>
                  <a:pt x="28204" y="445446"/>
                  <a:pt x="28204" y="431254"/>
                </a:cubicBezTo>
                <a:lnTo>
                  <a:pt x="28204" y="289674"/>
                </a:lnTo>
                <a:cubicBezTo>
                  <a:pt x="82934" y="320116"/>
                  <a:pt x="204654" y="329222"/>
                  <a:pt x="277339" y="329222"/>
                </a:cubicBezTo>
                <a:cubicBezTo>
                  <a:pt x="350044" y="329222"/>
                  <a:pt x="471745" y="320116"/>
                  <a:pt x="526475" y="289674"/>
                </a:cubicBezTo>
                <a:lnTo>
                  <a:pt x="526475" y="431244"/>
                </a:lnTo>
                <a:cubicBezTo>
                  <a:pt x="526475" y="445437"/>
                  <a:pt x="441703" y="478717"/>
                  <a:pt x="277339" y="478717"/>
                </a:cubicBezTo>
                <a:close/>
                <a:moveTo>
                  <a:pt x="277339" y="301009"/>
                </a:moveTo>
                <a:cubicBezTo>
                  <a:pt x="112957" y="301009"/>
                  <a:pt x="28204" y="267738"/>
                  <a:pt x="28204" y="253565"/>
                </a:cubicBezTo>
                <a:lnTo>
                  <a:pt x="28204" y="111871"/>
                </a:lnTo>
                <a:cubicBezTo>
                  <a:pt x="82934" y="142399"/>
                  <a:pt x="204654" y="151514"/>
                  <a:pt x="277339" y="151514"/>
                </a:cubicBezTo>
                <a:cubicBezTo>
                  <a:pt x="350044" y="151514"/>
                  <a:pt x="471745" y="142399"/>
                  <a:pt x="526475" y="111871"/>
                </a:cubicBezTo>
                <a:lnTo>
                  <a:pt x="526475" y="253565"/>
                </a:lnTo>
                <a:cubicBezTo>
                  <a:pt x="526475" y="267738"/>
                  <a:pt x="441703" y="301009"/>
                  <a:pt x="277339" y="301009"/>
                </a:cubicBezTo>
                <a:close/>
              </a:path>
            </a:pathLst>
          </a:custGeom>
          <a:solidFill>
            <a:srgbClr val="0134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solidFill>
                <a:srgbClr val="015384"/>
              </a:solidFill>
              <a:latin typeface="Gilroy" panose="00000500000000000000" pitchFamily="50" charset="0"/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1EDDB8E0-0878-4F33-424A-A5245A90A3FA}"/>
              </a:ext>
            </a:extLst>
          </p:cNvPr>
          <p:cNvGrpSpPr/>
          <p:nvPr/>
        </p:nvGrpSpPr>
        <p:grpSpPr>
          <a:xfrm>
            <a:off x="8672404" y="3775847"/>
            <a:ext cx="381242" cy="381242"/>
            <a:chOff x="4286250" y="2286000"/>
            <a:chExt cx="571500" cy="571500"/>
          </a:xfrm>
          <a:solidFill>
            <a:srgbClr val="013453"/>
          </a:solidFill>
        </p:grpSpPr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224CA66-DFFC-3D91-7944-2AFFCE4026E2}"/>
                </a:ext>
              </a:extLst>
            </p:cNvPr>
            <p:cNvSpPr/>
            <p:nvPr/>
          </p:nvSpPr>
          <p:spPr>
            <a:xfrm>
              <a:off x="4457700" y="2724150"/>
              <a:ext cx="266700" cy="133350"/>
            </a:xfrm>
            <a:custGeom>
              <a:avLst/>
              <a:gdLst>
                <a:gd name="connsiteX0" fmla="*/ 66675 w 266700"/>
                <a:gd name="connsiteY0" fmla="*/ 133350 h 133350"/>
                <a:gd name="connsiteX1" fmla="*/ 132590 w 266700"/>
                <a:gd name="connsiteY1" fmla="*/ 76200 h 133350"/>
                <a:gd name="connsiteX2" fmla="*/ 234181 w 266700"/>
                <a:gd name="connsiteY2" fmla="*/ 76200 h 133350"/>
                <a:gd name="connsiteX3" fmla="*/ 221866 w 266700"/>
                <a:gd name="connsiteY3" fmla="*/ 88516 h 133350"/>
                <a:gd name="connsiteX4" fmla="*/ 235334 w 266700"/>
                <a:gd name="connsiteY4" fmla="*/ 101984 h 133350"/>
                <a:gd name="connsiteX5" fmla="*/ 263909 w 266700"/>
                <a:gd name="connsiteY5" fmla="*/ 73409 h 133350"/>
                <a:gd name="connsiteX6" fmla="*/ 266700 w 266700"/>
                <a:gd name="connsiteY6" fmla="*/ 66675 h 133350"/>
                <a:gd name="connsiteX7" fmla="*/ 263909 w 266700"/>
                <a:gd name="connsiteY7" fmla="*/ 59941 h 133350"/>
                <a:gd name="connsiteX8" fmla="*/ 235334 w 266700"/>
                <a:gd name="connsiteY8" fmla="*/ 31366 h 133350"/>
                <a:gd name="connsiteX9" fmla="*/ 221866 w 266700"/>
                <a:gd name="connsiteY9" fmla="*/ 44834 h 133350"/>
                <a:gd name="connsiteX10" fmla="*/ 234181 w 266700"/>
                <a:gd name="connsiteY10" fmla="*/ 57150 h 133350"/>
                <a:gd name="connsiteX11" fmla="*/ 132590 w 266700"/>
                <a:gd name="connsiteY11" fmla="*/ 57150 h 133350"/>
                <a:gd name="connsiteX12" fmla="*/ 66675 w 266700"/>
                <a:gd name="connsiteY12" fmla="*/ 0 h 133350"/>
                <a:gd name="connsiteX13" fmla="*/ 0 w 266700"/>
                <a:gd name="connsiteY13" fmla="*/ 66675 h 133350"/>
                <a:gd name="connsiteX14" fmla="*/ 66675 w 266700"/>
                <a:gd name="connsiteY14" fmla="*/ 133350 h 133350"/>
                <a:gd name="connsiteX15" fmla="*/ 66675 w 266700"/>
                <a:gd name="connsiteY15" fmla="*/ 19050 h 133350"/>
                <a:gd name="connsiteX16" fmla="*/ 114300 w 266700"/>
                <a:gd name="connsiteY16" fmla="*/ 66675 h 133350"/>
                <a:gd name="connsiteX17" fmla="*/ 66675 w 266700"/>
                <a:gd name="connsiteY17" fmla="*/ 114300 h 133350"/>
                <a:gd name="connsiteX18" fmla="*/ 19050 w 266700"/>
                <a:gd name="connsiteY18" fmla="*/ 66675 h 133350"/>
                <a:gd name="connsiteX19" fmla="*/ 66675 w 266700"/>
                <a:gd name="connsiteY19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6700" h="133350">
                  <a:moveTo>
                    <a:pt x="66675" y="133350"/>
                  </a:moveTo>
                  <a:cubicBezTo>
                    <a:pt x="100193" y="133350"/>
                    <a:pt x="127943" y="108457"/>
                    <a:pt x="132590" y="76200"/>
                  </a:cubicBezTo>
                  <a:lnTo>
                    <a:pt x="234181" y="76200"/>
                  </a:lnTo>
                  <a:lnTo>
                    <a:pt x="221866" y="88516"/>
                  </a:lnTo>
                  <a:lnTo>
                    <a:pt x="235334" y="101984"/>
                  </a:lnTo>
                  <a:lnTo>
                    <a:pt x="263909" y="73409"/>
                  </a:lnTo>
                  <a:cubicBezTo>
                    <a:pt x="265769" y="71549"/>
                    <a:pt x="266700" y="69112"/>
                    <a:pt x="266700" y="66675"/>
                  </a:cubicBezTo>
                  <a:cubicBezTo>
                    <a:pt x="266700" y="64238"/>
                    <a:pt x="265769" y="61801"/>
                    <a:pt x="263909" y="59941"/>
                  </a:cubicBezTo>
                  <a:lnTo>
                    <a:pt x="235334" y="31366"/>
                  </a:lnTo>
                  <a:lnTo>
                    <a:pt x="221866" y="44834"/>
                  </a:lnTo>
                  <a:lnTo>
                    <a:pt x="234181" y="57150"/>
                  </a:lnTo>
                  <a:lnTo>
                    <a:pt x="132590" y="57150"/>
                  </a:lnTo>
                  <a:cubicBezTo>
                    <a:pt x="127943" y="24893"/>
                    <a:pt x="100193" y="0"/>
                    <a:pt x="66675" y="0"/>
                  </a:cubicBezTo>
                  <a:cubicBezTo>
                    <a:pt x="29914" y="0"/>
                    <a:pt x="0" y="29909"/>
                    <a:pt x="0" y="66675"/>
                  </a:cubicBezTo>
                  <a:cubicBezTo>
                    <a:pt x="0" y="103441"/>
                    <a:pt x="29914" y="133350"/>
                    <a:pt x="66675" y="133350"/>
                  </a:cubicBezTo>
                  <a:close/>
                  <a:moveTo>
                    <a:pt x="66675" y="19050"/>
                  </a:moveTo>
                  <a:cubicBezTo>
                    <a:pt x="92934" y="19050"/>
                    <a:pt x="114300" y="40416"/>
                    <a:pt x="114300" y="66675"/>
                  </a:cubicBezTo>
                  <a:cubicBezTo>
                    <a:pt x="114300" y="92934"/>
                    <a:pt x="92934" y="114300"/>
                    <a:pt x="66675" y="114300"/>
                  </a:cubicBezTo>
                  <a:cubicBezTo>
                    <a:pt x="40416" y="114300"/>
                    <a:pt x="19050" y="92934"/>
                    <a:pt x="19050" y="66675"/>
                  </a:cubicBezTo>
                  <a:cubicBezTo>
                    <a:pt x="19050" y="40416"/>
                    <a:pt x="40416" y="19050"/>
                    <a:pt x="6667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C1B6F9E9-39AE-F2CE-C042-98A9F519799B}"/>
                </a:ext>
              </a:extLst>
            </p:cNvPr>
            <p:cNvSpPr/>
            <p:nvPr/>
          </p:nvSpPr>
          <p:spPr>
            <a:xfrm>
              <a:off x="4724400" y="2724150"/>
              <a:ext cx="133350" cy="133350"/>
            </a:xfrm>
            <a:custGeom>
              <a:avLst/>
              <a:gdLst>
                <a:gd name="connsiteX0" fmla="*/ 66675 w 133350"/>
                <a:gd name="connsiteY0" fmla="*/ 133350 h 133350"/>
                <a:gd name="connsiteX1" fmla="*/ 133350 w 133350"/>
                <a:gd name="connsiteY1" fmla="*/ 66675 h 133350"/>
                <a:gd name="connsiteX2" fmla="*/ 66675 w 133350"/>
                <a:gd name="connsiteY2" fmla="*/ 0 h 133350"/>
                <a:gd name="connsiteX3" fmla="*/ 0 w 133350"/>
                <a:gd name="connsiteY3" fmla="*/ 66675 h 133350"/>
                <a:gd name="connsiteX4" fmla="*/ 66675 w 133350"/>
                <a:gd name="connsiteY4" fmla="*/ 133350 h 133350"/>
                <a:gd name="connsiteX5" fmla="*/ 66675 w 133350"/>
                <a:gd name="connsiteY5" fmla="*/ 19050 h 133350"/>
                <a:gd name="connsiteX6" fmla="*/ 114300 w 133350"/>
                <a:gd name="connsiteY6" fmla="*/ 66675 h 133350"/>
                <a:gd name="connsiteX7" fmla="*/ 66675 w 133350"/>
                <a:gd name="connsiteY7" fmla="*/ 114300 h 133350"/>
                <a:gd name="connsiteX8" fmla="*/ 19050 w 133350"/>
                <a:gd name="connsiteY8" fmla="*/ 66675 h 133350"/>
                <a:gd name="connsiteX9" fmla="*/ 66675 w 133350"/>
                <a:gd name="connsiteY9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350" h="133350">
                  <a:moveTo>
                    <a:pt x="66675" y="133350"/>
                  </a:moveTo>
                  <a:cubicBezTo>
                    <a:pt x="103436" y="133350"/>
                    <a:pt x="133350" y="103441"/>
                    <a:pt x="133350" y="66675"/>
                  </a:cubicBezTo>
                  <a:cubicBezTo>
                    <a:pt x="133350" y="29909"/>
                    <a:pt x="103436" y="0"/>
                    <a:pt x="66675" y="0"/>
                  </a:cubicBezTo>
                  <a:cubicBezTo>
                    <a:pt x="29914" y="0"/>
                    <a:pt x="0" y="29909"/>
                    <a:pt x="0" y="66675"/>
                  </a:cubicBezTo>
                  <a:cubicBezTo>
                    <a:pt x="0" y="103441"/>
                    <a:pt x="29914" y="133350"/>
                    <a:pt x="66675" y="133350"/>
                  </a:cubicBezTo>
                  <a:close/>
                  <a:moveTo>
                    <a:pt x="66675" y="19050"/>
                  </a:moveTo>
                  <a:cubicBezTo>
                    <a:pt x="92934" y="19050"/>
                    <a:pt x="114300" y="40416"/>
                    <a:pt x="114300" y="66675"/>
                  </a:cubicBezTo>
                  <a:cubicBezTo>
                    <a:pt x="114300" y="92934"/>
                    <a:pt x="92934" y="114300"/>
                    <a:pt x="66675" y="114300"/>
                  </a:cubicBezTo>
                  <a:cubicBezTo>
                    <a:pt x="40416" y="114300"/>
                    <a:pt x="19050" y="92934"/>
                    <a:pt x="19050" y="66675"/>
                  </a:cubicBezTo>
                  <a:cubicBezTo>
                    <a:pt x="19050" y="40416"/>
                    <a:pt x="40416" y="19050"/>
                    <a:pt x="6667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682A69E3-F770-4AD5-E8EA-BBA6E786AEE6}"/>
                </a:ext>
              </a:extLst>
            </p:cNvPr>
            <p:cNvSpPr/>
            <p:nvPr/>
          </p:nvSpPr>
          <p:spPr>
            <a:xfrm>
              <a:off x="4286250" y="2505075"/>
              <a:ext cx="266700" cy="321059"/>
            </a:xfrm>
            <a:custGeom>
              <a:avLst/>
              <a:gdLst>
                <a:gd name="connsiteX0" fmla="*/ 200025 w 266700"/>
                <a:gd name="connsiteY0" fmla="*/ 0 h 321059"/>
                <a:gd name="connsiteX1" fmla="*/ 134111 w 266700"/>
                <a:gd name="connsiteY1" fmla="*/ 57150 h 321059"/>
                <a:gd name="connsiteX2" fmla="*/ 119063 w 266700"/>
                <a:gd name="connsiteY2" fmla="*/ 57150 h 321059"/>
                <a:gd name="connsiteX3" fmla="*/ 0 w 266700"/>
                <a:gd name="connsiteY3" fmla="*/ 176213 h 321059"/>
                <a:gd name="connsiteX4" fmla="*/ 119063 w 266700"/>
                <a:gd name="connsiteY4" fmla="*/ 295275 h 321059"/>
                <a:gd name="connsiteX5" fmla="*/ 138931 w 266700"/>
                <a:gd name="connsiteY5" fmla="*/ 295275 h 321059"/>
                <a:gd name="connsiteX6" fmla="*/ 126616 w 266700"/>
                <a:gd name="connsiteY6" fmla="*/ 307591 h 321059"/>
                <a:gd name="connsiteX7" fmla="*/ 140084 w 266700"/>
                <a:gd name="connsiteY7" fmla="*/ 321059 h 321059"/>
                <a:gd name="connsiteX8" fmla="*/ 168659 w 266700"/>
                <a:gd name="connsiteY8" fmla="*/ 292484 h 321059"/>
                <a:gd name="connsiteX9" fmla="*/ 171450 w 266700"/>
                <a:gd name="connsiteY9" fmla="*/ 285750 h 321059"/>
                <a:gd name="connsiteX10" fmla="*/ 168659 w 266700"/>
                <a:gd name="connsiteY10" fmla="*/ 279016 h 321059"/>
                <a:gd name="connsiteX11" fmla="*/ 140084 w 266700"/>
                <a:gd name="connsiteY11" fmla="*/ 250441 h 321059"/>
                <a:gd name="connsiteX12" fmla="*/ 126616 w 266700"/>
                <a:gd name="connsiteY12" fmla="*/ 263909 h 321059"/>
                <a:gd name="connsiteX13" fmla="*/ 138931 w 266700"/>
                <a:gd name="connsiteY13" fmla="*/ 276225 h 321059"/>
                <a:gd name="connsiteX14" fmla="*/ 119063 w 266700"/>
                <a:gd name="connsiteY14" fmla="*/ 276225 h 321059"/>
                <a:gd name="connsiteX15" fmla="*/ 19050 w 266700"/>
                <a:gd name="connsiteY15" fmla="*/ 176213 h 321059"/>
                <a:gd name="connsiteX16" fmla="*/ 119063 w 266700"/>
                <a:gd name="connsiteY16" fmla="*/ 76200 h 321059"/>
                <a:gd name="connsiteX17" fmla="*/ 134111 w 266700"/>
                <a:gd name="connsiteY17" fmla="*/ 76200 h 321059"/>
                <a:gd name="connsiteX18" fmla="*/ 200025 w 266700"/>
                <a:gd name="connsiteY18" fmla="*/ 133350 h 321059"/>
                <a:gd name="connsiteX19" fmla="*/ 266700 w 266700"/>
                <a:gd name="connsiteY19" fmla="*/ 66675 h 321059"/>
                <a:gd name="connsiteX20" fmla="*/ 200025 w 266700"/>
                <a:gd name="connsiteY20" fmla="*/ 0 h 321059"/>
                <a:gd name="connsiteX21" fmla="*/ 200025 w 266700"/>
                <a:gd name="connsiteY21" fmla="*/ 114300 h 321059"/>
                <a:gd name="connsiteX22" fmla="*/ 152400 w 266700"/>
                <a:gd name="connsiteY22" fmla="*/ 66675 h 321059"/>
                <a:gd name="connsiteX23" fmla="*/ 200025 w 266700"/>
                <a:gd name="connsiteY23" fmla="*/ 19050 h 321059"/>
                <a:gd name="connsiteX24" fmla="*/ 247650 w 266700"/>
                <a:gd name="connsiteY24" fmla="*/ 66675 h 321059"/>
                <a:gd name="connsiteX25" fmla="*/ 200025 w 266700"/>
                <a:gd name="connsiteY25" fmla="*/ 114300 h 32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66700" h="321059">
                  <a:moveTo>
                    <a:pt x="200025" y="0"/>
                  </a:moveTo>
                  <a:cubicBezTo>
                    <a:pt x="166507" y="0"/>
                    <a:pt x="138758" y="24893"/>
                    <a:pt x="134111" y="57150"/>
                  </a:cubicBezTo>
                  <a:lnTo>
                    <a:pt x="119063" y="57150"/>
                  </a:lnTo>
                  <a:cubicBezTo>
                    <a:pt x="53411" y="57150"/>
                    <a:pt x="0" y="110560"/>
                    <a:pt x="0" y="176213"/>
                  </a:cubicBezTo>
                  <a:cubicBezTo>
                    <a:pt x="0" y="241865"/>
                    <a:pt x="53411" y="295275"/>
                    <a:pt x="119063" y="295275"/>
                  </a:cubicBezTo>
                  <a:lnTo>
                    <a:pt x="138931" y="295275"/>
                  </a:lnTo>
                  <a:lnTo>
                    <a:pt x="126616" y="307591"/>
                  </a:lnTo>
                  <a:lnTo>
                    <a:pt x="140084" y="321059"/>
                  </a:lnTo>
                  <a:lnTo>
                    <a:pt x="168659" y="292484"/>
                  </a:lnTo>
                  <a:cubicBezTo>
                    <a:pt x="170519" y="290624"/>
                    <a:pt x="171450" y="288187"/>
                    <a:pt x="171450" y="285750"/>
                  </a:cubicBezTo>
                  <a:cubicBezTo>
                    <a:pt x="171450" y="283313"/>
                    <a:pt x="170519" y="280876"/>
                    <a:pt x="168659" y="279016"/>
                  </a:cubicBezTo>
                  <a:lnTo>
                    <a:pt x="140084" y="250441"/>
                  </a:lnTo>
                  <a:lnTo>
                    <a:pt x="126616" y="263909"/>
                  </a:lnTo>
                  <a:lnTo>
                    <a:pt x="138931" y="276225"/>
                  </a:lnTo>
                  <a:lnTo>
                    <a:pt x="119063" y="276225"/>
                  </a:lnTo>
                  <a:cubicBezTo>
                    <a:pt x="63912" y="276225"/>
                    <a:pt x="19050" y="231358"/>
                    <a:pt x="19050" y="176213"/>
                  </a:cubicBezTo>
                  <a:cubicBezTo>
                    <a:pt x="19050" y="121067"/>
                    <a:pt x="63912" y="76200"/>
                    <a:pt x="119063" y="76200"/>
                  </a:cubicBezTo>
                  <a:lnTo>
                    <a:pt x="134111" y="76200"/>
                  </a:lnTo>
                  <a:cubicBezTo>
                    <a:pt x="138758" y="108457"/>
                    <a:pt x="166507" y="133350"/>
                    <a:pt x="200025" y="133350"/>
                  </a:cubicBezTo>
                  <a:cubicBezTo>
                    <a:pt x="236786" y="133350"/>
                    <a:pt x="266700" y="103441"/>
                    <a:pt x="266700" y="66675"/>
                  </a:cubicBezTo>
                  <a:cubicBezTo>
                    <a:pt x="266700" y="29909"/>
                    <a:pt x="236786" y="0"/>
                    <a:pt x="200025" y="0"/>
                  </a:cubicBezTo>
                  <a:close/>
                  <a:moveTo>
                    <a:pt x="200025" y="114300"/>
                  </a:moveTo>
                  <a:cubicBezTo>
                    <a:pt x="173766" y="114300"/>
                    <a:pt x="152400" y="92934"/>
                    <a:pt x="152400" y="66675"/>
                  </a:cubicBezTo>
                  <a:cubicBezTo>
                    <a:pt x="152400" y="40416"/>
                    <a:pt x="173766" y="19050"/>
                    <a:pt x="200025" y="19050"/>
                  </a:cubicBezTo>
                  <a:cubicBezTo>
                    <a:pt x="226284" y="19050"/>
                    <a:pt x="247650" y="40416"/>
                    <a:pt x="247650" y="66675"/>
                  </a:cubicBezTo>
                  <a:cubicBezTo>
                    <a:pt x="247650" y="92934"/>
                    <a:pt x="226284" y="114300"/>
                    <a:pt x="200025" y="1143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0FD7B87E-E904-42B3-BF55-3923746E56FE}"/>
                </a:ext>
              </a:extLst>
            </p:cNvPr>
            <p:cNvSpPr/>
            <p:nvPr/>
          </p:nvSpPr>
          <p:spPr>
            <a:xfrm>
              <a:off x="4286250" y="2286000"/>
              <a:ext cx="266700" cy="133350"/>
            </a:xfrm>
            <a:custGeom>
              <a:avLst/>
              <a:gdLst>
                <a:gd name="connsiteX0" fmla="*/ 235334 w 266700"/>
                <a:gd name="connsiteY0" fmla="*/ 31366 h 133350"/>
                <a:gd name="connsiteX1" fmla="*/ 221866 w 266700"/>
                <a:gd name="connsiteY1" fmla="*/ 44834 h 133350"/>
                <a:gd name="connsiteX2" fmla="*/ 234181 w 266700"/>
                <a:gd name="connsiteY2" fmla="*/ 57150 h 133350"/>
                <a:gd name="connsiteX3" fmla="*/ 132590 w 266700"/>
                <a:gd name="connsiteY3" fmla="*/ 57150 h 133350"/>
                <a:gd name="connsiteX4" fmla="*/ 66675 w 266700"/>
                <a:gd name="connsiteY4" fmla="*/ 0 h 133350"/>
                <a:gd name="connsiteX5" fmla="*/ 0 w 266700"/>
                <a:gd name="connsiteY5" fmla="*/ 66675 h 133350"/>
                <a:gd name="connsiteX6" fmla="*/ 66675 w 266700"/>
                <a:gd name="connsiteY6" fmla="*/ 133350 h 133350"/>
                <a:gd name="connsiteX7" fmla="*/ 132590 w 266700"/>
                <a:gd name="connsiteY7" fmla="*/ 76200 h 133350"/>
                <a:gd name="connsiteX8" fmla="*/ 234181 w 266700"/>
                <a:gd name="connsiteY8" fmla="*/ 76200 h 133350"/>
                <a:gd name="connsiteX9" fmla="*/ 221866 w 266700"/>
                <a:gd name="connsiteY9" fmla="*/ 88516 h 133350"/>
                <a:gd name="connsiteX10" fmla="*/ 235334 w 266700"/>
                <a:gd name="connsiteY10" fmla="*/ 101984 h 133350"/>
                <a:gd name="connsiteX11" fmla="*/ 263909 w 266700"/>
                <a:gd name="connsiteY11" fmla="*/ 73409 h 133350"/>
                <a:gd name="connsiteX12" fmla="*/ 266700 w 266700"/>
                <a:gd name="connsiteY12" fmla="*/ 66675 h 133350"/>
                <a:gd name="connsiteX13" fmla="*/ 263909 w 266700"/>
                <a:gd name="connsiteY13" fmla="*/ 59941 h 133350"/>
                <a:gd name="connsiteX14" fmla="*/ 235334 w 266700"/>
                <a:gd name="connsiteY14" fmla="*/ 31366 h 133350"/>
                <a:gd name="connsiteX15" fmla="*/ 66675 w 266700"/>
                <a:gd name="connsiteY15" fmla="*/ 114300 h 133350"/>
                <a:gd name="connsiteX16" fmla="*/ 19050 w 266700"/>
                <a:gd name="connsiteY16" fmla="*/ 66675 h 133350"/>
                <a:gd name="connsiteX17" fmla="*/ 66675 w 266700"/>
                <a:gd name="connsiteY17" fmla="*/ 19050 h 133350"/>
                <a:gd name="connsiteX18" fmla="*/ 114300 w 266700"/>
                <a:gd name="connsiteY18" fmla="*/ 66675 h 133350"/>
                <a:gd name="connsiteX19" fmla="*/ 66675 w 266700"/>
                <a:gd name="connsiteY19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6700" h="133350">
                  <a:moveTo>
                    <a:pt x="235334" y="31366"/>
                  </a:moveTo>
                  <a:lnTo>
                    <a:pt x="221866" y="44834"/>
                  </a:lnTo>
                  <a:lnTo>
                    <a:pt x="234181" y="57150"/>
                  </a:lnTo>
                  <a:lnTo>
                    <a:pt x="132590" y="57150"/>
                  </a:lnTo>
                  <a:cubicBezTo>
                    <a:pt x="127943" y="24893"/>
                    <a:pt x="100193" y="0"/>
                    <a:pt x="66675" y="0"/>
                  </a:cubicBezTo>
                  <a:cubicBezTo>
                    <a:pt x="29914" y="0"/>
                    <a:pt x="0" y="29910"/>
                    <a:pt x="0" y="66675"/>
                  </a:cubicBezTo>
                  <a:cubicBezTo>
                    <a:pt x="0" y="103441"/>
                    <a:pt x="29914" y="133350"/>
                    <a:pt x="66675" y="133350"/>
                  </a:cubicBezTo>
                  <a:cubicBezTo>
                    <a:pt x="100193" y="133350"/>
                    <a:pt x="127943" y="108457"/>
                    <a:pt x="132590" y="76200"/>
                  </a:cubicBezTo>
                  <a:lnTo>
                    <a:pt x="234181" y="76200"/>
                  </a:lnTo>
                  <a:lnTo>
                    <a:pt x="221866" y="88516"/>
                  </a:lnTo>
                  <a:lnTo>
                    <a:pt x="235334" y="101984"/>
                  </a:lnTo>
                  <a:lnTo>
                    <a:pt x="263909" y="73409"/>
                  </a:lnTo>
                  <a:cubicBezTo>
                    <a:pt x="265769" y="71549"/>
                    <a:pt x="266700" y="69112"/>
                    <a:pt x="266700" y="66675"/>
                  </a:cubicBezTo>
                  <a:cubicBezTo>
                    <a:pt x="266700" y="64238"/>
                    <a:pt x="265769" y="61801"/>
                    <a:pt x="263909" y="59941"/>
                  </a:cubicBezTo>
                  <a:lnTo>
                    <a:pt x="235334" y="31366"/>
                  </a:lnTo>
                  <a:close/>
                  <a:moveTo>
                    <a:pt x="66675" y="114300"/>
                  </a:moveTo>
                  <a:cubicBezTo>
                    <a:pt x="40416" y="114300"/>
                    <a:pt x="19050" y="92934"/>
                    <a:pt x="19050" y="66675"/>
                  </a:cubicBezTo>
                  <a:cubicBezTo>
                    <a:pt x="19050" y="40416"/>
                    <a:pt x="40416" y="19050"/>
                    <a:pt x="66675" y="19050"/>
                  </a:cubicBezTo>
                  <a:cubicBezTo>
                    <a:pt x="92934" y="19050"/>
                    <a:pt x="114300" y="40416"/>
                    <a:pt x="114300" y="66675"/>
                  </a:cubicBezTo>
                  <a:cubicBezTo>
                    <a:pt x="114300" y="92934"/>
                    <a:pt x="92934" y="114300"/>
                    <a:pt x="66675" y="1143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6CAD39E-438A-7F9D-375A-C44716200192}"/>
                </a:ext>
              </a:extLst>
            </p:cNvPr>
            <p:cNvSpPr/>
            <p:nvPr/>
          </p:nvSpPr>
          <p:spPr>
            <a:xfrm>
              <a:off x="4552950" y="2286000"/>
              <a:ext cx="304800" cy="321059"/>
            </a:xfrm>
            <a:custGeom>
              <a:avLst/>
              <a:gdLst>
                <a:gd name="connsiteX0" fmla="*/ 304800 w 304800"/>
                <a:gd name="connsiteY0" fmla="*/ 176213 h 321059"/>
                <a:gd name="connsiteX1" fmla="*/ 185738 w 304800"/>
                <a:gd name="connsiteY1" fmla="*/ 57150 h 321059"/>
                <a:gd name="connsiteX2" fmla="*/ 132590 w 304800"/>
                <a:gd name="connsiteY2" fmla="*/ 57150 h 321059"/>
                <a:gd name="connsiteX3" fmla="*/ 66675 w 304800"/>
                <a:gd name="connsiteY3" fmla="*/ 0 h 321059"/>
                <a:gd name="connsiteX4" fmla="*/ 0 w 304800"/>
                <a:gd name="connsiteY4" fmla="*/ 66675 h 321059"/>
                <a:gd name="connsiteX5" fmla="*/ 66675 w 304800"/>
                <a:gd name="connsiteY5" fmla="*/ 133350 h 321059"/>
                <a:gd name="connsiteX6" fmla="*/ 132590 w 304800"/>
                <a:gd name="connsiteY6" fmla="*/ 76200 h 321059"/>
                <a:gd name="connsiteX7" fmla="*/ 185738 w 304800"/>
                <a:gd name="connsiteY7" fmla="*/ 76200 h 321059"/>
                <a:gd name="connsiteX8" fmla="*/ 285750 w 304800"/>
                <a:gd name="connsiteY8" fmla="*/ 176213 h 321059"/>
                <a:gd name="connsiteX9" fmla="*/ 185738 w 304800"/>
                <a:gd name="connsiteY9" fmla="*/ 276225 h 321059"/>
                <a:gd name="connsiteX10" fmla="*/ 32519 w 304800"/>
                <a:gd name="connsiteY10" fmla="*/ 276225 h 321059"/>
                <a:gd name="connsiteX11" fmla="*/ 44834 w 304800"/>
                <a:gd name="connsiteY11" fmla="*/ 263909 h 321059"/>
                <a:gd name="connsiteX12" fmla="*/ 31366 w 304800"/>
                <a:gd name="connsiteY12" fmla="*/ 250441 h 321059"/>
                <a:gd name="connsiteX13" fmla="*/ 2791 w 304800"/>
                <a:gd name="connsiteY13" fmla="*/ 279016 h 321059"/>
                <a:gd name="connsiteX14" fmla="*/ 0 w 304800"/>
                <a:gd name="connsiteY14" fmla="*/ 285750 h 321059"/>
                <a:gd name="connsiteX15" fmla="*/ 2791 w 304800"/>
                <a:gd name="connsiteY15" fmla="*/ 292484 h 321059"/>
                <a:gd name="connsiteX16" fmla="*/ 31366 w 304800"/>
                <a:gd name="connsiteY16" fmla="*/ 321059 h 321059"/>
                <a:gd name="connsiteX17" fmla="*/ 44834 w 304800"/>
                <a:gd name="connsiteY17" fmla="*/ 307591 h 321059"/>
                <a:gd name="connsiteX18" fmla="*/ 32519 w 304800"/>
                <a:gd name="connsiteY18" fmla="*/ 295275 h 321059"/>
                <a:gd name="connsiteX19" fmla="*/ 185738 w 304800"/>
                <a:gd name="connsiteY19" fmla="*/ 295275 h 321059"/>
                <a:gd name="connsiteX20" fmla="*/ 304800 w 304800"/>
                <a:gd name="connsiteY20" fmla="*/ 176213 h 321059"/>
                <a:gd name="connsiteX21" fmla="*/ 66675 w 304800"/>
                <a:gd name="connsiteY21" fmla="*/ 114300 h 321059"/>
                <a:gd name="connsiteX22" fmla="*/ 19050 w 304800"/>
                <a:gd name="connsiteY22" fmla="*/ 66675 h 321059"/>
                <a:gd name="connsiteX23" fmla="*/ 66675 w 304800"/>
                <a:gd name="connsiteY23" fmla="*/ 19050 h 321059"/>
                <a:gd name="connsiteX24" fmla="*/ 114300 w 304800"/>
                <a:gd name="connsiteY24" fmla="*/ 66675 h 321059"/>
                <a:gd name="connsiteX25" fmla="*/ 66675 w 304800"/>
                <a:gd name="connsiteY25" fmla="*/ 114300 h 32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21059">
                  <a:moveTo>
                    <a:pt x="304800" y="176213"/>
                  </a:moveTo>
                  <a:cubicBezTo>
                    <a:pt x="304800" y="110560"/>
                    <a:pt x="251390" y="57150"/>
                    <a:pt x="185738" y="57150"/>
                  </a:cubicBezTo>
                  <a:lnTo>
                    <a:pt x="132590" y="57150"/>
                  </a:lnTo>
                  <a:cubicBezTo>
                    <a:pt x="127943" y="24893"/>
                    <a:pt x="100193" y="0"/>
                    <a:pt x="66675" y="0"/>
                  </a:cubicBezTo>
                  <a:cubicBezTo>
                    <a:pt x="29914" y="0"/>
                    <a:pt x="0" y="29910"/>
                    <a:pt x="0" y="66675"/>
                  </a:cubicBezTo>
                  <a:cubicBezTo>
                    <a:pt x="0" y="103441"/>
                    <a:pt x="29914" y="133350"/>
                    <a:pt x="66675" y="133350"/>
                  </a:cubicBezTo>
                  <a:cubicBezTo>
                    <a:pt x="100193" y="133350"/>
                    <a:pt x="127943" y="108457"/>
                    <a:pt x="132590" y="76200"/>
                  </a:cubicBezTo>
                  <a:lnTo>
                    <a:pt x="185738" y="76200"/>
                  </a:lnTo>
                  <a:cubicBezTo>
                    <a:pt x="240887" y="76200"/>
                    <a:pt x="285750" y="121068"/>
                    <a:pt x="285750" y="176213"/>
                  </a:cubicBezTo>
                  <a:cubicBezTo>
                    <a:pt x="285750" y="231358"/>
                    <a:pt x="240887" y="276225"/>
                    <a:pt x="185738" y="276225"/>
                  </a:cubicBezTo>
                  <a:lnTo>
                    <a:pt x="32519" y="276225"/>
                  </a:lnTo>
                  <a:lnTo>
                    <a:pt x="44834" y="263909"/>
                  </a:lnTo>
                  <a:lnTo>
                    <a:pt x="31366" y="250441"/>
                  </a:lnTo>
                  <a:lnTo>
                    <a:pt x="2791" y="279016"/>
                  </a:lnTo>
                  <a:cubicBezTo>
                    <a:pt x="931" y="280876"/>
                    <a:pt x="0" y="283313"/>
                    <a:pt x="0" y="285750"/>
                  </a:cubicBezTo>
                  <a:cubicBezTo>
                    <a:pt x="0" y="288187"/>
                    <a:pt x="931" y="290624"/>
                    <a:pt x="2791" y="292484"/>
                  </a:cubicBezTo>
                  <a:lnTo>
                    <a:pt x="31366" y="321059"/>
                  </a:lnTo>
                  <a:lnTo>
                    <a:pt x="44834" y="307591"/>
                  </a:lnTo>
                  <a:lnTo>
                    <a:pt x="32519" y="295275"/>
                  </a:lnTo>
                  <a:lnTo>
                    <a:pt x="185738" y="295275"/>
                  </a:lnTo>
                  <a:cubicBezTo>
                    <a:pt x="251390" y="295275"/>
                    <a:pt x="304800" y="241865"/>
                    <a:pt x="304800" y="176213"/>
                  </a:cubicBezTo>
                  <a:close/>
                  <a:moveTo>
                    <a:pt x="66675" y="114300"/>
                  </a:moveTo>
                  <a:cubicBezTo>
                    <a:pt x="40416" y="114300"/>
                    <a:pt x="19050" y="92934"/>
                    <a:pt x="19050" y="66675"/>
                  </a:cubicBezTo>
                  <a:cubicBezTo>
                    <a:pt x="19050" y="40416"/>
                    <a:pt x="40416" y="19050"/>
                    <a:pt x="66675" y="19050"/>
                  </a:cubicBezTo>
                  <a:cubicBezTo>
                    <a:pt x="92934" y="19050"/>
                    <a:pt x="114300" y="40416"/>
                    <a:pt x="114300" y="66675"/>
                  </a:cubicBezTo>
                  <a:cubicBezTo>
                    <a:pt x="114300" y="92934"/>
                    <a:pt x="92934" y="114300"/>
                    <a:pt x="66675" y="1143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8522485-7B76-D719-E11D-07EC67E1F575}"/>
              </a:ext>
            </a:extLst>
          </p:cNvPr>
          <p:cNvGrpSpPr/>
          <p:nvPr/>
        </p:nvGrpSpPr>
        <p:grpSpPr>
          <a:xfrm>
            <a:off x="9174781" y="3768408"/>
            <a:ext cx="381525" cy="405598"/>
            <a:chOff x="4383001" y="2365647"/>
            <a:chExt cx="377982" cy="401832"/>
          </a:xfrm>
          <a:solidFill>
            <a:srgbClr val="013453"/>
          </a:solidFill>
        </p:grpSpPr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AA7FDAA-4721-FB56-E42C-3EBF2623F619}"/>
                </a:ext>
              </a:extLst>
            </p:cNvPr>
            <p:cNvSpPr/>
            <p:nvPr/>
          </p:nvSpPr>
          <p:spPr>
            <a:xfrm>
              <a:off x="4383001" y="2365647"/>
              <a:ext cx="377982" cy="401832"/>
            </a:xfrm>
            <a:custGeom>
              <a:avLst/>
              <a:gdLst>
                <a:gd name="connsiteX0" fmla="*/ 6804 w 377982"/>
                <a:gd name="connsiteY0" fmla="*/ 169965 h 401832"/>
                <a:gd name="connsiteX1" fmla="*/ 114513 w 377982"/>
                <a:gd name="connsiteY1" fmla="*/ 355645 h 401832"/>
                <a:gd name="connsiteX2" fmla="*/ 172520 w 377982"/>
                <a:gd name="connsiteY2" fmla="*/ 396602 h 401832"/>
                <a:gd name="connsiteX3" fmla="*/ 205477 w 377982"/>
                <a:gd name="connsiteY3" fmla="*/ 396602 h 401832"/>
                <a:gd name="connsiteX4" fmla="*/ 263484 w 377982"/>
                <a:gd name="connsiteY4" fmla="*/ 355645 h 401832"/>
                <a:gd name="connsiteX5" fmla="*/ 371193 w 377982"/>
                <a:gd name="connsiteY5" fmla="*/ 169907 h 401832"/>
                <a:gd name="connsiteX6" fmla="*/ 377860 w 377982"/>
                <a:gd name="connsiteY6" fmla="*/ 99832 h 401832"/>
                <a:gd name="connsiteX7" fmla="*/ 356448 w 377982"/>
                <a:gd name="connsiteY7" fmla="*/ 69514 h 401832"/>
                <a:gd name="connsiteX8" fmla="*/ 203810 w 377982"/>
                <a:gd name="connsiteY8" fmla="*/ 4172 h 401832"/>
                <a:gd name="connsiteX9" fmla="*/ 174187 w 377982"/>
                <a:gd name="connsiteY9" fmla="*/ 4172 h 401832"/>
                <a:gd name="connsiteX10" fmla="*/ 21539 w 377982"/>
                <a:gd name="connsiteY10" fmla="*/ 69514 h 401832"/>
                <a:gd name="connsiteX11" fmla="*/ 127 w 377982"/>
                <a:gd name="connsiteY11" fmla="*/ 99889 h 401832"/>
                <a:gd name="connsiteX12" fmla="*/ 26121 w 377982"/>
                <a:gd name="connsiteY12" fmla="*/ 87992 h 401832"/>
                <a:gd name="connsiteX13" fmla="*/ 184150 w 377982"/>
                <a:gd name="connsiteY13" fmla="*/ 20365 h 401832"/>
                <a:gd name="connsiteX14" fmla="*/ 193942 w 377982"/>
                <a:gd name="connsiteY14" fmla="*/ 20365 h 401832"/>
                <a:gd name="connsiteX15" fmla="*/ 351971 w 377982"/>
                <a:gd name="connsiteY15" fmla="*/ 87992 h 401832"/>
                <a:gd name="connsiteX16" fmla="*/ 358944 w 377982"/>
                <a:gd name="connsiteY16" fmla="*/ 98060 h 401832"/>
                <a:gd name="connsiteX17" fmla="*/ 352276 w 377982"/>
                <a:gd name="connsiteY17" fmla="*/ 168136 h 401832"/>
                <a:gd name="connsiteX18" fmla="*/ 252502 w 377982"/>
                <a:gd name="connsiteY18" fmla="*/ 340119 h 401832"/>
                <a:gd name="connsiteX19" fmla="*/ 194494 w 377982"/>
                <a:gd name="connsiteY19" fmla="*/ 381077 h 401832"/>
                <a:gd name="connsiteX20" fmla="*/ 183503 w 377982"/>
                <a:gd name="connsiteY20" fmla="*/ 381077 h 401832"/>
                <a:gd name="connsiteX21" fmla="*/ 125495 w 377982"/>
                <a:gd name="connsiteY21" fmla="*/ 340119 h 401832"/>
                <a:gd name="connsiteX22" fmla="*/ 25769 w 377982"/>
                <a:gd name="connsiteY22" fmla="*/ 168155 h 401832"/>
                <a:gd name="connsiteX23" fmla="*/ 19101 w 377982"/>
                <a:gd name="connsiteY23" fmla="*/ 98079 h 401832"/>
                <a:gd name="connsiteX24" fmla="*/ 26121 w 377982"/>
                <a:gd name="connsiteY24" fmla="*/ 87992 h 40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7982" h="401832">
                  <a:moveTo>
                    <a:pt x="6804" y="169965"/>
                  </a:moveTo>
                  <a:cubicBezTo>
                    <a:pt x="13889" y="244611"/>
                    <a:pt x="53233" y="312436"/>
                    <a:pt x="114513" y="355645"/>
                  </a:cubicBezTo>
                  <a:lnTo>
                    <a:pt x="172520" y="396602"/>
                  </a:lnTo>
                  <a:cubicBezTo>
                    <a:pt x="182400" y="403576"/>
                    <a:pt x="195597" y="403576"/>
                    <a:pt x="205477" y="396602"/>
                  </a:cubicBezTo>
                  <a:lnTo>
                    <a:pt x="263484" y="355645"/>
                  </a:lnTo>
                  <a:cubicBezTo>
                    <a:pt x="324775" y="312421"/>
                    <a:pt x="364120" y="244573"/>
                    <a:pt x="371193" y="169907"/>
                  </a:cubicBezTo>
                  <a:lnTo>
                    <a:pt x="377860" y="99832"/>
                  </a:lnTo>
                  <a:cubicBezTo>
                    <a:pt x="379151" y="85835"/>
                    <a:pt x="370071" y="72978"/>
                    <a:pt x="356448" y="69514"/>
                  </a:cubicBezTo>
                  <a:cubicBezTo>
                    <a:pt x="302690" y="55190"/>
                    <a:pt x="251281" y="33183"/>
                    <a:pt x="203810" y="4172"/>
                  </a:cubicBezTo>
                  <a:cubicBezTo>
                    <a:pt x="194719" y="-1391"/>
                    <a:pt x="183278" y="-1391"/>
                    <a:pt x="174187" y="4172"/>
                  </a:cubicBezTo>
                  <a:cubicBezTo>
                    <a:pt x="126713" y="33182"/>
                    <a:pt x="75300" y="55190"/>
                    <a:pt x="21539" y="69514"/>
                  </a:cubicBezTo>
                  <a:cubicBezTo>
                    <a:pt x="7893" y="72981"/>
                    <a:pt x="-1193" y="85871"/>
                    <a:pt x="127" y="99889"/>
                  </a:cubicBezTo>
                  <a:close/>
                  <a:moveTo>
                    <a:pt x="26121" y="87992"/>
                  </a:moveTo>
                  <a:cubicBezTo>
                    <a:pt x="81778" y="73175"/>
                    <a:pt x="135004" y="50398"/>
                    <a:pt x="184150" y="20365"/>
                  </a:cubicBezTo>
                  <a:cubicBezTo>
                    <a:pt x="187154" y="18525"/>
                    <a:pt x="190938" y="18525"/>
                    <a:pt x="193942" y="20365"/>
                  </a:cubicBezTo>
                  <a:cubicBezTo>
                    <a:pt x="243086" y="50402"/>
                    <a:pt x="296312" y="73180"/>
                    <a:pt x="351971" y="87992"/>
                  </a:cubicBezTo>
                  <a:cubicBezTo>
                    <a:pt x="356459" y="89171"/>
                    <a:pt x="359420" y="93445"/>
                    <a:pt x="358944" y="98060"/>
                  </a:cubicBezTo>
                  <a:lnTo>
                    <a:pt x="352276" y="168136"/>
                  </a:lnTo>
                  <a:cubicBezTo>
                    <a:pt x="345715" y="237279"/>
                    <a:pt x="309269" y="300103"/>
                    <a:pt x="252502" y="340119"/>
                  </a:cubicBezTo>
                  <a:lnTo>
                    <a:pt x="194494" y="381077"/>
                  </a:lnTo>
                  <a:cubicBezTo>
                    <a:pt x="191200" y="383404"/>
                    <a:pt x="186797" y="383404"/>
                    <a:pt x="183503" y="381077"/>
                  </a:cubicBezTo>
                  <a:lnTo>
                    <a:pt x="125495" y="340119"/>
                  </a:lnTo>
                  <a:cubicBezTo>
                    <a:pt x="68748" y="300100"/>
                    <a:pt x="32319" y="237284"/>
                    <a:pt x="25769" y="168155"/>
                  </a:cubicBezTo>
                  <a:lnTo>
                    <a:pt x="19101" y="98079"/>
                  </a:lnTo>
                  <a:cubicBezTo>
                    <a:pt x="18620" y="93443"/>
                    <a:pt x="21606" y="89152"/>
                    <a:pt x="26121" y="87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8806E115-5419-0023-2745-9E46EB30F4D5}"/>
                </a:ext>
              </a:extLst>
            </p:cNvPr>
            <p:cNvSpPr/>
            <p:nvPr/>
          </p:nvSpPr>
          <p:spPr>
            <a:xfrm>
              <a:off x="4514966" y="2514716"/>
              <a:ext cx="123591" cy="85606"/>
            </a:xfrm>
            <a:custGeom>
              <a:avLst/>
              <a:gdLst>
                <a:gd name="connsiteX0" fmla="*/ 40774 w 123591"/>
                <a:gd name="connsiteY0" fmla="*/ 82817 h 85606"/>
                <a:gd name="connsiteX1" fmla="*/ 54242 w 123591"/>
                <a:gd name="connsiteY1" fmla="*/ 82817 h 85606"/>
                <a:gd name="connsiteX2" fmla="*/ 120917 w 123591"/>
                <a:gd name="connsiteY2" fmla="*/ 16142 h 85606"/>
                <a:gd name="connsiteX3" fmla="*/ 120683 w 123591"/>
                <a:gd name="connsiteY3" fmla="*/ 2674 h 85606"/>
                <a:gd name="connsiteX4" fmla="*/ 107449 w 123591"/>
                <a:gd name="connsiteY4" fmla="*/ 2674 h 85606"/>
                <a:gd name="connsiteX5" fmla="*/ 47508 w 123591"/>
                <a:gd name="connsiteY5" fmla="*/ 62615 h 85606"/>
                <a:gd name="connsiteX6" fmla="*/ 16142 w 123591"/>
                <a:gd name="connsiteY6" fmla="*/ 31249 h 85606"/>
                <a:gd name="connsiteX7" fmla="*/ 2674 w 123591"/>
                <a:gd name="connsiteY7" fmla="*/ 31483 h 85606"/>
                <a:gd name="connsiteX8" fmla="*/ 2674 w 123591"/>
                <a:gd name="connsiteY8" fmla="*/ 44717 h 8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591" h="85606">
                  <a:moveTo>
                    <a:pt x="40774" y="82817"/>
                  </a:moveTo>
                  <a:cubicBezTo>
                    <a:pt x="44493" y="86536"/>
                    <a:pt x="50523" y="86536"/>
                    <a:pt x="54242" y="82817"/>
                  </a:cubicBezTo>
                  <a:lnTo>
                    <a:pt x="120917" y="16142"/>
                  </a:lnTo>
                  <a:cubicBezTo>
                    <a:pt x="124572" y="12358"/>
                    <a:pt x="124467" y="6329"/>
                    <a:pt x="120683" y="2674"/>
                  </a:cubicBezTo>
                  <a:cubicBezTo>
                    <a:pt x="116992" y="-891"/>
                    <a:pt x="111140" y="-891"/>
                    <a:pt x="107449" y="2674"/>
                  </a:cubicBezTo>
                  <a:lnTo>
                    <a:pt x="47508" y="62615"/>
                  </a:lnTo>
                  <a:lnTo>
                    <a:pt x="16142" y="31249"/>
                  </a:lnTo>
                  <a:cubicBezTo>
                    <a:pt x="12358" y="27594"/>
                    <a:pt x="6329" y="27699"/>
                    <a:pt x="2674" y="31483"/>
                  </a:cubicBezTo>
                  <a:cubicBezTo>
                    <a:pt x="-891" y="35174"/>
                    <a:pt x="-891" y="41026"/>
                    <a:pt x="2674" y="44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015384"/>
                </a:solidFill>
                <a:latin typeface="Gilroy" panose="00000500000000000000" pitchFamily="50" charset="0"/>
              </a:endParaRPr>
            </a:p>
          </p:txBody>
        </p:sp>
      </p:grpSp>
      <p:sp>
        <p:nvSpPr>
          <p:cNvPr id="27" name="Rechteck 26">
            <a:extLst>
              <a:ext uri="{FF2B5EF4-FFF2-40B4-BE49-F238E27FC236}">
                <a16:creationId xmlns:a16="http://schemas.microsoft.com/office/drawing/2014/main" id="{370C0223-CCD7-D917-14B8-7AD766084996}"/>
              </a:ext>
            </a:extLst>
          </p:cNvPr>
          <p:cNvSpPr/>
          <p:nvPr/>
        </p:nvSpPr>
        <p:spPr>
          <a:xfrm>
            <a:off x="5971153" y="4394193"/>
            <a:ext cx="3828628" cy="621643"/>
          </a:xfrm>
          <a:prstGeom prst="rect">
            <a:avLst/>
          </a:prstGeom>
          <a:solidFill>
            <a:srgbClr val="7ED878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10A1F285-76A1-197D-8F35-56947B1FA4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75733" y="4432842"/>
            <a:ext cx="544343" cy="544343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CD4CC92C-6D45-3ED5-3ADC-84D915A9FC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00158" y="4479934"/>
            <a:ext cx="450159" cy="450159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B763B782-CA4B-0100-8B20-369D4A42F59F}"/>
              </a:ext>
            </a:extLst>
          </p:cNvPr>
          <p:cNvSpPr/>
          <p:nvPr/>
        </p:nvSpPr>
        <p:spPr>
          <a:xfrm>
            <a:off x="5971153" y="5133628"/>
            <a:ext cx="3828628" cy="621643"/>
          </a:xfrm>
          <a:prstGeom prst="rect">
            <a:avLst/>
          </a:prstGeom>
          <a:solidFill>
            <a:srgbClr val="7ED878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Gebäude,  </a:t>
            </a:r>
            <a:b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Kabel, Kühlung, …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95234F5-4786-1867-C13C-FB60A6686527}"/>
              </a:ext>
            </a:extLst>
          </p:cNvPr>
          <p:cNvGrpSpPr/>
          <p:nvPr/>
        </p:nvGrpSpPr>
        <p:grpSpPr>
          <a:xfrm>
            <a:off x="8767471" y="5227341"/>
            <a:ext cx="751227" cy="389871"/>
            <a:chOff x="6718000" y="3942563"/>
            <a:chExt cx="771110" cy="400189"/>
          </a:xfrm>
        </p:grpSpPr>
        <p:sp>
          <p:nvSpPr>
            <p:cNvPr id="33" name="Grafik 74">
              <a:extLst>
                <a:ext uri="{FF2B5EF4-FFF2-40B4-BE49-F238E27FC236}">
                  <a16:creationId xmlns:a16="http://schemas.microsoft.com/office/drawing/2014/main" id="{F17C3A71-7BD9-CCDD-1585-F267CC7011E8}"/>
                </a:ext>
              </a:extLst>
            </p:cNvPr>
            <p:cNvSpPr/>
            <p:nvPr/>
          </p:nvSpPr>
          <p:spPr>
            <a:xfrm>
              <a:off x="6718000" y="3956923"/>
              <a:ext cx="317757" cy="371465"/>
            </a:xfrm>
            <a:custGeom>
              <a:avLst/>
              <a:gdLst>
                <a:gd name="connsiteX0" fmla="*/ 37433 w 676275"/>
                <a:gd name="connsiteY0" fmla="*/ 360143 h 790577"/>
                <a:gd name="connsiteX1" fmla="*/ 37433 w 676275"/>
                <a:gd name="connsiteY1" fmla="*/ 407197 h 790577"/>
                <a:gd name="connsiteX2" fmla="*/ 51721 w 676275"/>
                <a:gd name="connsiteY2" fmla="*/ 421484 h 790577"/>
                <a:gd name="connsiteX3" fmla="*/ 66675 w 676275"/>
                <a:gd name="connsiteY3" fmla="*/ 421484 h 790577"/>
                <a:gd name="connsiteX4" fmla="*/ 66675 w 676275"/>
                <a:gd name="connsiteY4" fmla="*/ 654656 h 790577"/>
                <a:gd name="connsiteX5" fmla="*/ 202597 w 676275"/>
                <a:gd name="connsiteY5" fmla="*/ 790578 h 790577"/>
                <a:gd name="connsiteX6" fmla="*/ 492823 w 676275"/>
                <a:gd name="connsiteY6" fmla="*/ 790578 h 790577"/>
                <a:gd name="connsiteX7" fmla="*/ 628650 w 676275"/>
                <a:gd name="connsiteY7" fmla="*/ 654656 h 790577"/>
                <a:gd name="connsiteX8" fmla="*/ 628650 w 676275"/>
                <a:gd name="connsiteY8" fmla="*/ 372145 h 790577"/>
                <a:gd name="connsiteX9" fmla="*/ 633413 w 676275"/>
                <a:gd name="connsiteY9" fmla="*/ 372145 h 790577"/>
                <a:gd name="connsiteX10" fmla="*/ 647700 w 676275"/>
                <a:gd name="connsiteY10" fmla="*/ 357857 h 790577"/>
                <a:gd name="connsiteX11" fmla="*/ 647700 w 676275"/>
                <a:gd name="connsiteY11" fmla="*/ 322519 h 790577"/>
                <a:gd name="connsiteX12" fmla="*/ 676275 w 676275"/>
                <a:gd name="connsiteY12" fmla="*/ 285562 h 790577"/>
                <a:gd name="connsiteX13" fmla="*/ 676275 w 676275"/>
                <a:gd name="connsiteY13" fmla="*/ 175072 h 790577"/>
                <a:gd name="connsiteX14" fmla="*/ 661988 w 676275"/>
                <a:gd name="connsiteY14" fmla="*/ 160785 h 790577"/>
                <a:gd name="connsiteX15" fmla="*/ 642938 w 676275"/>
                <a:gd name="connsiteY15" fmla="*/ 160785 h 790577"/>
                <a:gd name="connsiteX16" fmla="*/ 642938 w 676275"/>
                <a:gd name="connsiteY16" fmla="*/ 109540 h 790577"/>
                <a:gd name="connsiteX17" fmla="*/ 628650 w 676275"/>
                <a:gd name="connsiteY17" fmla="*/ 95253 h 790577"/>
                <a:gd name="connsiteX18" fmla="*/ 542925 w 676275"/>
                <a:gd name="connsiteY18" fmla="*/ 95253 h 790577"/>
                <a:gd name="connsiteX19" fmla="*/ 528638 w 676275"/>
                <a:gd name="connsiteY19" fmla="*/ 109540 h 790577"/>
                <a:gd name="connsiteX20" fmla="*/ 528638 w 676275"/>
                <a:gd name="connsiteY20" fmla="*/ 160785 h 790577"/>
                <a:gd name="connsiteX21" fmla="*/ 509588 w 676275"/>
                <a:gd name="connsiteY21" fmla="*/ 160785 h 790577"/>
                <a:gd name="connsiteX22" fmla="*/ 495300 w 676275"/>
                <a:gd name="connsiteY22" fmla="*/ 175072 h 790577"/>
                <a:gd name="connsiteX23" fmla="*/ 495300 w 676275"/>
                <a:gd name="connsiteY23" fmla="*/ 285562 h 790577"/>
                <a:gd name="connsiteX24" fmla="*/ 523875 w 676275"/>
                <a:gd name="connsiteY24" fmla="*/ 322519 h 790577"/>
                <a:gd name="connsiteX25" fmla="*/ 523875 w 676275"/>
                <a:gd name="connsiteY25" fmla="*/ 357857 h 790577"/>
                <a:gd name="connsiteX26" fmla="*/ 538163 w 676275"/>
                <a:gd name="connsiteY26" fmla="*/ 372145 h 790577"/>
                <a:gd name="connsiteX27" fmla="*/ 542925 w 676275"/>
                <a:gd name="connsiteY27" fmla="*/ 372145 h 790577"/>
                <a:gd name="connsiteX28" fmla="*/ 542925 w 676275"/>
                <a:gd name="connsiteY28" fmla="*/ 654656 h 790577"/>
                <a:gd name="connsiteX29" fmla="*/ 492823 w 676275"/>
                <a:gd name="connsiteY29" fmla="*/ 704853 h 790577"/>
                <a:gd name="connsiteX30" fmla="*/ 202597 w 676275"/>
                <a:gd name="connsiteY30" fmla="*/ 704853 h 790577"/>
                <a:gd name="connsiteX31" fmla="*/ 152400 w 676275"/>
                <a:gd name="connsiteY31" fmla="*/ 654656 h 790577"/>
                <a:gd name="connsiteX32" fmla="*/ 152400 w 676275"/>
                <a:gd name="connsiteY32" fmla="*/ 421484 h 790577"/>
                <a:gd name="connsiteX33" fmla="*/ 167450 w 676275"/>
                <a:gd name="connsiteY33" fmla="*/ 421484 h 790577"/>
                <a:gd name="connsiteX34" fmla="*/ 181737 w 676275"/>
                <a:gd name="connsiteY34" fmla="*/ 407197 h 790577"/>
                <a:gd name="connsiteX35" fmla="*/ 181737 w 676275"/>
                <a:gd name="connsiteY35" fmla="*/ 360143 h 790577"/>
                <a:gd name="connsiteX36" fmla="*/ 219075 w 676275"/>
                <a:gd name="connsiteY36" fmla="*/ 311756 h 790577"/>
                <a:gd name="connsiteX37" fmla="*/ 219075 w 676275"/>
                <a:gd name="connsiteY37" fmla="*/ 109540 h 790577"/>
                <a:gd name="connsiteX38" fmla="*/ 204788 w 676275"/>
                <a:gd name="connsiteY38" fmla="*/ 95253 h 790577"/>
                <a:gd name="connsiteX39" fmla="*/ 185738 w 676275"/>
                <a:gd name="connsiteY39" fmla="*/ 95253 h 790577"/>
                <a:gd name="connsiteX40" fmla="*/ 185738 w 676275"/>
                <a:gd name="connsiteY40" fmla="*/ 14290 h 790577"/>
                <a:gd name="connsiteX41" fmla="*/ 171450 w 676275"/>
                <a:gd name="connsiteY41" fmla="*/ 3 h 790577"/>
                <a:gd name="connsiteX42" fmla="*/ 47911 w 676275"/>
                <a:gd name="connsiteY42" fmla="*/ 3 h 790577"/>
                <a:gd name="connsiteX43" fmla="*/ 33340 w 676275"/>
                <a:gd name="connsiteY43" fmla="*/ 14002 h 790577"/>
                <a:gd name="connsiteX44" fmla="*/ 33338 w 676275"/>
                <a:gd name="connsiteY44" fmla="*/ 14290 h 790577"/>
                <a:gd name="connsiteX45" fmla="*/ 33338 w 676275"/>
                <a:gd name="connsiteY45" fmla="*/ 95253 h 790577"/>
                <a:gd name="connsiteX46" fmla="*/ 14288 w 676275"/>
                <a:gd name="connsiteY46" fmla="*/ 95253 h 790577"/>
                <a:gd name="connsiteX47" fmla="*/ 0 w 676275"/>
                <a:gd name="connsiteY47" fmla="*/ 109540 h 790577"/>
                <a:gd name="connsiteX48" fmla="*/ 0 w 676275"/>
                <a:gd name="connsiteY48" fmla="*/ 311756 h 790577"/>
                <a:gd name="connsiteX49" fmla="*/ 37433 w 676275"/>
                <a:gd name="connsiteY49" fmla="*/ 360143 h 790577"/>
                <a:gd name="connsiteX50" fmla="*/ 61913 w 676275"/>
                <a:gd name="connsiteY50" fmla="*/ 28578 h 790577"/>
                <a:gd name="connsiteX51" fmla="*/ 157163 w 676275"/>
                <a:gd name="connsiteY51" fmla="*/ 28578 h 790577"/>
                <a:gd name="connsiteX52" fmla="*/ 157163 w 676275"/>
                <a:gd name="connsiteY52" fmla="*/ 95253 h 790577"/>
                <a:gd name="connsiteX53" fmla="*/ 61913 w 676275"/>
                <a:gd name="connsiteY53" fmla="*/ 95253 h 790577"/>
                <a:gd name="connsiteX54" fmla="*/ 47625 w 676275"/>
                <a:gd name="connsiteY54" fmla="*/ 123828 h 790577"/>
                <a:gd name="connsiteX55" fmla="*/ 190500 w 676275"/>
                <a:gd name="connsiteY55" fmla="*/ 123828 h 790577"/>
                <a:gd name="connsiteX56" fmla="*/ 190500 w 676275"/>
                <a:gd name="connsiteY56" fmla="*/ 311756 h 790577"/>
                <a:gd name="connsiteX57" fmla="*/ 168974 w 676275"/>
                <a:gd name="connsiteY57" fmla="*/ 333378 h 790577"/>
                <a:gd name="connsiteX58" fmla="*/ 50197 w 676275"/>
                <a:gd name="connsiteY58" fmla="*/ 333378 h 790577"/>
                <a:gd name="connsiteX59" fmla="*/ 28575 w 676275"/>
                <a:gd name="connsiteY59" fmla="*/ 311756 h 790577"/>
                <a:gd name="connsiteX60" fmla="*/ 28575 w 676275"/>
                <a:gd name="connsiteY60" fmla="*/ 123828 h 790577"/>
                <a:gd name="connsiteX61" fmla="*/ 152400 w 676275"/>
                <a:gd name="connsiteY61" fmla="*/ 392909 h 790577"/>
                <a:gd name="connsiteX62" fmla="*/ 66008 w 676275"/>
                <a:gd name="connsiteY62" fmla="*/ 392909 h 790577"/>
                <a:gd name="connsiteX63" fmla="*/ 66008 w 676275"/>
                <a:gd name="connsiteY63" fmla="*/ 361953 h 790577"/>
                <a:gd name="connsiteX64" fmla="*/ 153162 w 676275"/>
                <a:gd name="connsiteY64" fmla="*/ 361953 h 790577"/>
                <a:gd name="connsiteX65" fmla="*/ 202597 w 676275"/>
                <a:gd name="connsiteY65" fmla="*/ 733428 h 790577"/>
                <a:gd name="connsiteX66" fmla="*/ 492823 w 676275"/>
                <a:gd name="connsiteY66" fmla="*/ 733428 h 790577"/>
                <a:gd name="connsiteX67" fmla="*/ 571500 w 676275"/>
                <a:gd name="connsiteY67" fmla="*/ 654656 h 790577"/>
                <a:gd name="connsiteX68" fmla="*/ 571500 w 676275"/>
                <a:gd name="connsiteY68" fmla="*/ 372145 h 790577"/>
                <a:gd name="connsiteX69" fmla="*/ 600075 w 676275"/>
                <a:gd name="connsiteY69" fmla="*/ 372145 h 790577"/>
                <a:gd name="connsiteX70" fmla="*/ 600075 w 676275"/>
                <a:gd name="connsiteY70" fmla="*/ 654656 h 790577"/>
                <a:gd name="connsiteX71" fmla="*/ 492823 w 676275"/>
                <a:gd name="connsiteY71" fmla="*/ 762003 h 790577"/>
                <a:gd name="connsiteX72" fmla="*/ 202597 w 676275"/>
                <a:gd name="connsiteY72" fmla="*/ 762003 h 790577"/>
                <a:gd name="connsiteX73" fmla="*/ 95250 w 676275"/>
                <a:gd name="connsiteY73" fmla="*/ 654656 h 790577"/>
                <a:gd name="connsiteX74" fmla="*/ 95250 w 676275"/>
                <a:gd name="connsiteY74" fmla="*/ 421484 h 790577"/>
                <a:gd name="connsiteX75" fmla="*/ 123825 w 676275"/>
                <a:gd name="connsiteY75" fmla="*/ 421484 h 790577"/>
                <a:gd name="connsiteX76" fmla="*/ 123825 w 676275"/>
                <a:gd name="connsiteY76" fmla="*/ 654656 h 790577"/>
                <a:gd name="connsiteX77" fmla="*/ 202597 w 676275"/>
                <a:gd name="connsiteY77" fmla="*/ 733428 h 790577"/>
                <a:gd name="connsiteX78" fmla="*/ 557213 w 676275"/>
                <a:gd name="connsiteY78" fmla="*/ 123828 h 790577"/>
                <a:gd name="connsiteX79" fmla="*/ 614363 w 676275"/>
                <a:gd name="connsiteY79" fmla="*/ 123828 h 790577"/>
                <a:gd name="connsiteX80" fmla="*/ 614363 w 676275"/>
                <a:gd name="connsiteY80" fmla="*/ 160785 h 790577"/>
                <a:gd name="connsiteX81" fmla="*/ 557213 w 676275"/>
                <a:gd name="connsiteY81" fmla="*/ 160785 h 790577"/>
                <a:gd name="connsiteX82" fmla="*/ 524065 w 676275"/>
                <a:gd name="connsiteY82" fmla="*/ 189360 h 790577"/>
                <a:gd name="connsiteX83" fmla="*/ 647890 w 676275"/>
                <a:gd name="connsiteY83" fmla="*/ 189360 h 790577"/>
                <a:gd name="connsiteX84" fmla="*/ 647890 w 676275"/>
                <a:gd name="connsiteY84" fmla="*/ 285562 h 790577"/>
                <a:gd name="connsiteX85" fmla="*/ 638365 w 676275"/>
                <a:gd name="connsiteY85" fmla="*/ 295087 h 790577"/>
                <a:gd name="connsiteX86" fmla="*/ 533781 w 676275"/>
                <a:gd name="connsiteY86" fmla="*/ 295087 h 790577"/>
                <a:gd name="connsiteX87" fmla="*/ 524256 w 676275"/>
                <a:gd name="connsiteY87" fmla="*/ 285562 h 790577"/>
                <a:gd name="connsiteX88" fmla="*/ 619315 w 676275"/>
                <a:gd name="connsiteY88" fmla="*/ 343570 h 790577"/>
                <a:gd name="connsiteX89" fmla="*/ 552640 w 676275"/>
                <a:gd name="connsiteY89" fmla="*/ 343570 h 790577"/>
                <a:gd name="connsiteX90" fmla="*/ 552640 w 676275"/>
                <a:gd name="connsiteY90" fmla="*/ 323948 h 790577"/>
                <a:gd name="connsiteX91" fmla="*/ 619315 w 676275"/>
                <a:gd name="connsiteY91" fmla="*/ 323948 h 79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676275" h="790577">
                  <a:moveTo>
                    <a:pt x="37433" y="360143"/>
                  </a:moveTo>
                  <a:lnTo>
                    <a:pt x="37433" y="407197"/>
                  </a:lnTo>
                  <a:cubicBezTo>
                    <a:pt x="37433" y="415087"/>
                    <a:pt x="43830" y="421484"/>
                    <a:pt x="51721" y="421484"/>
                  </a:cubicBezTo>
                  <a:lnTo>
                    <a:pt x="66675" y="421484"/>
                  </a:lnTo>
                  <a:lnTo>
                    <a:pt x="66675" y="654656"/>
                  </a:lnTo>
                  <a:cubicBezTo>
                    <a:pt x="66727" y="729702"/>
                    <a:pt x="127551" y="790526"/>
                    <a:pt x="202597" y="790578"/>
                  </a:cubicBezTo>
                  <a:lnTo>
                    <a:pt x="492823" y="790578"/>
                  </a:lnTo>
                  <a:cubicBezTo>
                    <a:pt x="567832" y="790473"/>
                    <a:pt x="628598" y="729665"/>
                    <a:pt x="628650" y="654656"/>
                  </a:cubicBezTo>
                  <a:lnTo>
                    <a:pt x="628650" y="372145"/>
                  </a:lnTo>
                  <a:lnTo>
                    <a:pt x="633413" y="372145"/>
                  </a:lnTo>
                  <a:cubicBezTo>
                    <a:pt x="641303" y="372145"/>
                    <a:pt x="647700" y="365748"/>
                    <a:pt x="647700" y="357857"/>
                  </a:cubicBezTo>
                  <a:lnTo>
                    <a:pt x="647700" y="322519"/>
                  </a:lnTo>
                  <a:cubicBezTo>
                    <a:pt x="664546" y="318170"/>
                    <a:pt x="676305" y="302961"/>
                    <a:pt x="676275" y="285562"/>
                  </a:cubicBezTo>
                  <a:lnTo>
                    <a:pt x="676275" y="175072"/>
                  </a:lnTo>
                  <a:cubicBezTo>
                    <a:pt x="676275" y="167182"/>
                    <a:pt x="669878" y="160785"/>
                    <a:pt x="661988" y="160785"/>
                  </a:cubicBezTo>
                  <a:lnTo>
                    <a:pt x="642938" y="160785"/>
                  </a:lnTo>
                  <a:lnTo>
                    <a:pt x="642938" y="109540"/>
                  </a:lnTo>
                  <a:cubicBezTo>
                    <a:pt x="642938" y="101650"/>
                    <a:pt x="636541" y="95253"/>
                    <a:pt x="628650" y="95253"/>
                  </a:cubicBezTo>
                  <a:lnTo>
                    <a:pt x="542925" y="95253"/>
                  </a:lnTo>
                  <a:cubicBezTo>
                    <a:pt x="535035" y="95253"/>
                    <a:pt x="528638" y="101650"/>
                    <a:pt x="528638" y="109540"/>
                  </a:cubicBezTo>
                  <a:lnTo>
                    <a:pt x="528638" y="160785"/>
                  </a:lnTo>
                  <a:lnTo>
                    <a:pt x="509588" y="160785"/>
                  </a:lnTo>
                  <a:cubicBezTo>
                    <a:pt x="501697" y="160785"/>
                    <a:pt x="495300" y="167182"/>
                    <a:pt x="495300" y="175072"/>
                  </a:cubicBezTo>
                  <a:lnTo>
                    <a:pt x="495300" y="285562"/>
                  </a:lnTo>
                  <a:cubicBezTo>
                    <a:pt x="495270" y="302961"/>
                    <a:pt x="507029" y="318170"/>
                    <a:pt x="523875" y="322519"/>
                  </a:cubicBezTo>
                  <a:lnTo>
                    <a:pt x="523875" y="357857"/>
                  </a:lnTo>
                  <a:cubicBezTo>
                    <a:pt x="523875" y="365748"/>
                    <a:pt x="530272" y="372145"/>
                    <a:pt x="538163" y="372145"/>
                  </a:cubicBezTo>
                  <a:lnTo>
                    <a:pt x="542925" y="372145"/>
                  </a:lnTo>
                  <a:lnTo>
                    <a:pt x="542925" y="654656"/>
                  </a:lnTo>
                  <a:cubicBezTo>
                    <a:pt x="542925" y="682342"/>
                    <a:pt x="520509" y="704801"/>
                    <a:pt x="492823" y="704853"/>
                  </a:cubicBezTo>
                  <a:lnTo>
                    <a:pt x="202597" y="704853"/>
                  </a:lnTo>
                  <a:cubicBezTo>
                    <a:pt x="174895" y="704801"/>
                    <a:pt x="152452" y="682358"/>
                    <a:pt x="152400" y="654656"/>
                  </a:cubicBezTo>
                  <a:lnTo>
                    <a:pt x="152400" y="421484"/>
                  </a:lnTo>
                  <a:lnTo>
                    <a:pt x="167450" y="421484"/>
                  </a:lnTo>
                  <a:cubicBezTo>
                    <a:pt x="175340" y="421484"/>
                    <a:pt x="181737" y="415087"/>
                    <a:pt x="181737" y="407197"/>
                  </a:cubicBezTo>
                  <a:lnTo>
                    <a:pt x="181737" y="360143"/>
                  </a:lnTo>
                  <a:cubicBezTo>
                    <a:pt x="203700" y="354323"/>
                    <a:pt x="219014" y="334476"/>
                    <a:pt x="219075" y="311756"/>
                  </a:cubicBezTo>
                  <a:lnTo>
                    <a:pt x="219075" y="109540"/>
                  </a:lnTo>
                  <a:cubicBezTo>
                    <a:pt x="219075" y="101650"/>
                    <a:pt x="212678" y="95253"/>
                    <a:pt x="204788" y="95253"/>
                  </a:cubicBezTo>
                  <a:lnTo>
                    <a:pt x="185738" y="95253"/>
                  </a:lnTo>
                  <a:lnTo>
                    <a:pt x="185738" y="14290"/>
                  </a:lnTo>
                  <a:cubicBezTo>
                    <a:pt x="185738" y="6400"/>
                    <a:pt x="179341" y="3"/>
                    <a:pt x="171450" y="3"/>
                  </a:cubicBezTo>
                  <a:lnTo>
                    <a:pt x="47911" y="3"/>
                  </a:lnTo>
                  <a:cubicBezTo>
                    <a:pt x="40021" y="-155"/>
                    <a:pt x="33498" y="6113"/>
                    <a:pt x="33340" y="14002"/>
                  </a:cubicBezTo>
                  <a:cubicBezTo>
                    <a:pt x="33338" y="14098"/>
                    <a:pt x="33338" y="14194"/>
                    <a:pt x="33338" y="14290"/>
                  </a:cubicBezTo>
                  <a:lnTo>
                    <a:pt x="33338" y="95253"/>
                  </a:lnTo>
                  <a:lnTo>
                    <a:pt x="14288" y="95253"/>
                  </a:lnTo>
                  <a:cubicBezTo>
                    <a:pt x="6397" y="95253"/>
                    <a:pt x="0" y="101650"/>
                    <a:pt x="0" y="109540"/>
                  </a:cubicBezTo>
                  <a:lnTo>
                    <a:pt x="0" y="311756"/>
                  </a:lnTo>
                  <a:cubicBezTo>
                    <a:pt x="106" y="334492"/>
                    <a:pt x="15452" y="354330"/>
                    <a:pt x="37433" y="360143"/>
                  </a:cubicBezTo>
                  <a:close/>
                  <a:moveTo>
                    <a:pt x="61913" y="28578"/>
                  </a:moveTo>
                  <a:lnTo>
                    <a:pt x="157163" y="28578"/>
                  </a:lnTo>
                  <a:lnTo>
                    <a:pt x="157163" y="95253"/>
                  </a:lnTo>
                  <a:lnTo>
                    <a:pt x="61913" y="95253"/>
                  </a:lnTo>
                  <a:close/>
                  <a:moveTo>
                    <a:pt x="47625" y="123828"/>
                  </a:moveTo>
                  <a:lnTo>
                    <a:pt x="190500" y="123828"/>
                  </a:lnTo>
                  <a:lnTo>
                    <a:pt x="190500" y="311756"/>
                  </a:lnTo>
                  <a:cubicBezTo>
                    <a:pt x="190500" y="323661"/>
                    <a:pt x="180878" y="333326"/>
                    <a:pt x="168974" y="333378"/>
                  </a:cubicBezTo>
                  <a:lnTo>
                    <a:pt x="50197" y="333378"/>
                  </a:lnTo>
                  <a:cubicBezTo>
                    <a:pt x="38255" y="333378"/>
                    <a:pt x="28575" y="323698"/>
                    <a:pt x="28575" y="311756"/>
                  </a:cubicBezTo>
                  <a:lnTo>
                    <a:pt x="28575" y="123828"/>
                  </a:lnTo>
                  <a:close/>
                  <a:moveTo>
                    <a:pt x="152400" y="392909"/>
                  </a:moveTo>
                  <a:lnTo>
                    <a:pt x="66008" y="392909"/>
                  </a:lnTo>
                  <a:lnTo>
                    <a:pt x="66008" y="361953"/>
                  </a:lnTo>
                  <a:lnTo>
                    <a:pt x="153162" y="361953"/>
                  </a:lnTo>
                  <a:close/>
                  <a:moveTo>
                    <a:pt x="202597" y="733428"/>
                  </a:moveTo>
                  <a:lnTo>
                    <a:pt x="492823" y="733428"/>
                  </a:lnTo>
                  <a:cubicBezTo>
                    <a:pt x="536269" y="733323"/>
                    <a:pt x="571448" y="698102"/>
                    <a:pt x="571500" y="654656"/>
                  </a:cubicBezTo>
                  <a:lnTo>
                    <a:pt x="571500" y="372145"/>
                  </a:lnTo>
                  <a:lnTo>
                    <a:pt x="600075" y="372145"/>
                  </a:lnTo>
                  <a:lnTo>
                    <a:pt x="600075" y="654656"/>
                  </a:lnTo>
                  <a:cubicBezTo>
                    <a:pt x="600075" y="713905"/>
                    <a:pt x="552072" y="761951"/>
                    <a:pt x="492823" y="762003"/>
                  </a:cubicBezTo>
                  <a:lnTo>
                    <a:pt x="202597" y="762003"/>
                  </a:lnTo>
                  <a:cubicBezTo>
                    <a:pt x="143332" y="761951"/>
                    <a:pt x="95302" y="713921"/>
                    <a:pt x="95250" y="654656"/>
                  </a:cubicBezTo>
                  <a:lnTo>
                    <a:pt x="95250" y="421484"/>
                  </a:lnTo>
                  <a:lnTo>
                    <a:pt x="123825" y="421484"/>
                  </a:lnTo>
                  <a:lnTo>
                    <a:pt x="123825" y="654656"/>
                  </a:lnTo>
                  <a:cubicBezTo>
                    <a:pt x="123877" y="698139"/>
                    <a:pt x="159114" y="733376"/>
                    <a:pt x="202597" y="733428"/>
                  </a:cubicBezTo>
                  <a:close/>
                  <a:moveTo>
                    <a:pt x="557213" y="123828"/>
                  </a:moveTo>
                  <a:lnTo>
                    <a:pt x="614363" y="123828"/>
                  </a:lnTo>
                  <a:lnTo>
                    <a:pt x="614363" y="160785"/>
                  </a:lnTo>
                  <a:lnTo>
                    <a:pt x="557213" y="160785"/>
                  </a:lnTo>
                  <a:close/>
                  <a:moveTo>
                    <a:pt x="524065" y="189360"/>
                  </a:moveTo>
                  <a:lnTo>
                    <a:pt x="647890" y="189360"/>
                  </a:lnTo>
                  <a:lnTo>
                    <a:pt x="647890" y="285562"/>
                  </a:lnTo>
                  <a:cubicBezTo>
                    <a:pt x="647890" y="290823"/>
                    <a:pt x="643626" y="295087"/>
                    <a:pt x="638365" y="295087"/>
                  </a:cubicBezTo>
                  <a:lnTo>
                    <a:pt x="533781" y="295087"/>
                  </a:lnTo>
                  <a:cubicBezTo>
                    <a:pt x="528520" y="295087"/>
                    <a:pt x="524256" y="290823"/>
                    <a:pt x="524256" y="285562"/>
                  </a:cubicBezTo>
                  <a:close/>
                  <a:moveTo>
                    <a:pt x="619315" y="343570"/>
                  </a:moveTo>
                  <a:lnTo>
                    <a:pt x="552640" y="343570"/>
                  </a:lnTo>
                  <a:lnTo>
                    <a:pt x="552640" y="323948"/>
                  </a:lnTo>
                  <a:lnTo>
                    <a:pt x="619315" y="323948"/>
                  </a:lnTo>
                  <a:close/>
                </a:path>
              </a:pathLst>
            </a:custGeom>
            <a:solidFill>
              <a:srgbClr val="0134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39EC0DC5-012B-14F2-10C1-947E904E65BB}"/>
                </a:ext>
              </a:extLst>
            </p:cNvPr>
            <p:cNvSpPr/>
            <p:nvPr/>
          </p:nvSpPr>
          <p:spPr>
            <a:xfrm>
              <a:off x="7139329" y="3942563"/>
              <a:ext cx="349781" cy="400189"/>
            </a:xfrm>
            <a:custGeom>
              <a:avLst/>
              <a:gdLst>
                <a:gd name="connsiteX0" fmla="*/ 529435 w 558137"/>
                <a:gd name="connsiteY0" fmla="*/ 485925 h 638571"/>
                <a:gd name="connsiteX1" fmla="*/ 493267 w 558137"/>
                <a:gd name="connsiteY1" fmla="*/ 465043 h 638571"/>
                <a:gd name="connsiteX2" fmla="*/ 496138 w 558137"/>
                <a:gd name="connsiteY2" fmla="*/ 475759 h 638571"/>
                <a:gd name="connsiteX3" fmla="*/ 482612 w 558137"/>
                <a:gd name="connsiteY3" fmla="*/ 499214 h 638571"/>
                <a:gd name="connsiteX4" fmla="*/ 459146 w 558137"/>
                <a:gd name="connsiteY4" fmla="*/ 485681 h 638571"/>
                <a:gd name="connsiteX5" fmla="*/ 446359 w 558137"/>
                <a:gd name="connsiteY5" fmla="*/ 437961 h 638571"/>
                <a:gd name="connsiteX6" fmla="*/ 327416 w 558137"/>
                <a:gd name="connsiteY6" fmla="*/ 369288 h 638571"/>
                <a:gd name="connsiteX7" fmla="*/ 298200 w 558137"/>
                <a:gd name="connsiteY7" fmla="*/ 386156 h 638571"/>
                <a:gd name="connsiteX8" fmla="*/ 298200 w 558137"/>
                <a:gd name="connsiteY8" fmla="*/ 523501 h 638571"/>
                <a:gd name="connsiteX9" fmla="*/ 333126 w 558137"/>
                <a:gd name="connsiteY9" fmla="*/ 558427 h 638571"/>
                <a:gd name="connsiteX10" fmla="*/ 333139 w 558137"/>
                <a:gd name="connsiteY10" fmla="*/ 585502 h 638571"/>
                <a:gd name="connsiteX11" fmla="*/ 306051 w 558137"/>
                <a:gd name="connsiteY11" fmla="*/ 585516 h 638571"/>
                <a:gd name="connsiteX12" fmla="*/ 298200 w 558137"/>
                <a:gd name="connsiteY12" fmla="*/ 577665 h 638571"/>
                <a:gd name="connsiteX13" fmla="*/ 298200 w 558137"/>
                <a:gd name="connsiteY13" fmla="*/ 619454 h 638571"/>
                <a:gd name="connsiteX14" fmla="*/ 279031 w 558137"/>
                <a:gd name="connsiteY14" fmla="*/ 638572 h 638571"/>
                <a:gd name="connsiteX15" fmla="*/ 259938 w 558137"/>
                <a:gd name="connsiteY15" fmla="*/ 619429 h 638571"/>
                <a:gd name="connsiteX16" fmla="*/ 259938 w 558137"/>
                <a:gd name="connsiteY16" fmla="*/ 577665 h 638571"/>
                <a:gd name="connsiteX17" fmla="*/ 252095 w 558137"/>
                <a:gd name="connsiteY17" fmla="*/ 585509 h 638571"/>
                <a:gd name="connsiteX18" fmla="*/ 225019 w 558137"/>
                <a:gd name="connsiteY18" fmla="*/ 585522 h 638571"/>
                <a:gd name="connsiteX19" fmla="*/ 225006 w 558137"/>
                <a:gd name="connsiteY19" fmla="*/ 558434 h 638571"/>
                <a:gd name="connsiteX20" fmla="*/ 259938 w 558137"/>
                <a:gd name="connsiteY20" fmla="*/ 523500 h 638571"/>
                <a:gd name="connsiteX21" fmla="*/ 259938 w 558137"/>
                <a:gd name="connsiteY21" fmla="*/ 386156 h 638571"/>
                <a:gd name="connsiteX22" fmla="*/ 230723 w 558137"/>
                <a:gd name="connsiteY22" fmla="*/ 369288 h 638571"/>
                <a:gd name="connsiteX23" fmla="*/ 111779 w 558137"/>
                <a:gd name="connsiteY23" fmla="*/ 437961 h 638571"/>
                <a:gd name="connsiteX24" fmla="*/ 98995 w 558137"/>
                <a:gd name="connsiteY24" fmla="*/ 485671 h 638571"/>
                <a:gd name="connsiteX25" fmla="*/ 75554 w 558137"/>
                <a:gd name="connsiteY25" fmla="*/ 499221 h 638571"/>
                <a:gd name="connsiteX26" fmla="*/ 61997 w 558137"/>
                <a:gd name="connsiteY26" fmla="*/ 475767 h 638571"/>
                <a:gd name="connsiteX27" fmla="*/ 64871 w 558137"/>
                <a:gd name="connsiteY27" fmla="*/ 465043 h 638571"/>
                <a:gd name="connsiteX28" fmla="*/ 28681 w 558137"/>
                <a:gd name="connsiteY28" fmla="*/ 485938 h 638571"/>
                <a:gd name="connsiteX29" fmla="*/ 2540 w 558137"/>
                <a:gd name="connsiteY29" fmla="*/ 478896 h 638571"/>
                <a:gd name="connsiteX30" fmla="*/ 9573 w 558137"/>
                <a:gd name="connsiteY30" fmla="*/ 452790 h 638571"/>
                <a:gd name="connsiteX31" fmla="*/ 45741 w 558137"/>
                <a:gd name="connsiteY31" fmla="*/ 431908 h 638571"/>
                <a:gd name="connsiteX32" fmla="*/ 35025 w 558137"/>
                <a:gd name="connsiteY32" fmla="*/ 429036 h 638571"/>
                <a:gd name="connsiteX33" fmla="*/ 21476 w 558137"/>
                <a:gd name="connsiteY33" fmla="*/ 405595 h 638571"/>
                <a:gd name="connsiteX34" fmla="*/ 44929 w 558137"/>
                <a:gd name="connsiteY34" fmla="*/ 392039 h 638571"/>
                <a:gd name="connsiteX35" fmla="*/ 92649 w 558137"/>
                <a:gd name="connsiteY35" fmla="*/ 404825 h 638571"/>
                <a:gd name="connsiteX36" fmla="*/ 211555 w 558137"/>
                <a:gd name="connsiteY36" fmla="*/ 336176 h 638571"/>
                <a:gd name="connsiteX37" fmla="*/ 211555 w 558137"/>
                <a:gd name="connsiteY37" fmla="*/ 302396 h 638571"/>
                <a:gd name="connsiteX38" fmla="*/ 92648 w 558137"/>
                <a:gd name="connsiteY38" fmla="*/ 233746 h 638571"/>
                <a:gd name="connsiteX39" fmla="*/ 44937 w 558137"/>
                <a:gd name="connsiteY39" fmla="*/ 246530 h 638571"/>
                <a:gd name="connsiteX40" fmla="*/ 21483 w 558137"/>
                <a:gd name="connsiteY40" fmla="*/ 233004 h 638571"/>
                <a:gd name="connsiteX41" fmla="*/ 35017 w 558137"/>
                <a:gd name="connsiteY41" fmla="*/ 209537 h 638571"/>
                <a:gd name="connsiteX42" fmla="*/ 45740 w 558137"/>
                <a:gd name="connsiteY42" fmla="*/ 206664 h 638571"/>
                <a:gd name="connsiteX43" fmla="*/ 9550 w 558137"/>
                <a:gd name="connsiteY43" fmla="*/ 185769 h 638571"/>
                <a:gd name="connsiteX44" fmla="*/ 2578 w 558137"/>
                <a:gd name="connsiteY44" fmla="*/ 159609 h 638571"/>
                <a:gd name="connsiteX45" fmla="*/ 28704 w 558137"/>
                <a:gd name="connsiteY45" fmla="*/ 152647 h 638571"/>
                <a:gd name="connsiteX46" fmla="*/ 64871 w 558137"/>
                <a:gd name="connsiteY46" fmla="*/ 173529 h 638571"/>
                <a:gd name="connsiteX47" fmla="*/ 62000 w 558137"/>
                <a:gd name="connsiteY47" fmla="*/ 162813 h 638571"/>
                <a:gd name="connsiteX48" fmla="*/ 75526 w 558137"/>
                <a:gd name="connsiteY48" fmla="*/ 139358 h 638571"/>
                <a:gd name="connsiteX49" fmla="*/ 98993 w 558137"/>
                <a:gd name="connsiteY49" fmla="*/ 152891 h 638571"/>
                <a:gd name="connsiteX50" fmla="*/ 111780 w 558137"/>
                <a:gd name="connsiteY50" fmla="*/ 200611 h 638571"/>
                <a:gd name="connsiteX51" fmla="*/ 230722 w 558137"/>
                <a:gd name="connsiteY51" fmla="*/ 269284 h 638571"/>
                <a:gd name="connsiteX52" fmla="*/ 259938 w 558137"/>
                <a:gd name="connsiteY52" fmla="*/ 252416 h 638571"/>
                <a:gd name="connsiteX53" fmla="*/ 259938 w 558137"/>
                <a:gd name="connsiteY53" fmla="*/ 115071 h 638571"/>
                <a:gd name="connsiteX54" fmla="*/ 225012 w 558137"/>
                <a:gd name="connsiteY54" fmla="*/ 80145 h 638571"/>
                <a:gd name="connsiteX55" fmla="*/ 224998 w 558137"/>
                <a:gd name="connsiteY55" fmla="*/ 53070 h 638571"/>
                <a:gd name="connsiteX56" fmla="*/ 252088 w 558137"/>
                <a:gd name="connsiteY56" fmla="*/ 53056 h 638571"/>
                <a:gd name="connsiteX57" fmla="*/ 259938 w 558137"/>
                <a:gd name="connsiteY57" fmla="*/ 60907 h 638571"/>
                <a:gd name="connsiteX58" fmla="*/ 259938 w 558137"/>
                <a:gd name="connsiteY58" fmla="*/ 19118 h 638571"/>
                <a:gd name="connsiteX59" fmla="*/ 279108 w 558137"/>
                <a:gd name="connsiteY59" fmla="*/ 0 h 638571"/>
                <a:gd name="connsiteX60" fmla="*/ 298200 w 558137"/>
                <a:gd name="connsiteY60" fmla="*/ 19144 h 638571"/>
                <a:gd name="connsiteX61" fmla="*/ 298200 w 558137"/>
                <a:gd name="connsiteY61" fmla="*/ 60907 h 638571"/>
                <a:gd name="connsiteX62" fmla="*/ 306044 w 558137"/>
                <a:gd name="connsiteY62" fmla="*/ 53063 h 638571"/>
                <a:gd name="connsiteX63" fmla="*/ 333119 w 558137"/>
                <a:gd name="connsiteY63" fmla="*/ 53050 h 638571"/>
                <a:gd name="connsiteX64" fmla="*/ 333133 w 558137"/>
                <a:gd name="connsiteY64" fmla="*/ 80138 h 638571"/>
                <a:gd name="connsiteX65" fmla="*/ 298200 w 558137"/>
                <a:gd name="connsiteY65" fmla="*/ 115072 h 638571"/>
                <a:gd name="connsiteX66" fmla="*/ 298200 w 558137"/>
                <a:gd name="connsiteY66" fmla="*/ 252416 h 638571"/>
                <a:gd name="connsiteX67" fmla="*/ 327414 w 558137"/>
                <a:gd name="connsiteY67" fmla="*/ 269283 h 638571"/>
                <a:gd name="connsiteX68" fmla="*/ 446360 w 558137"/>
                <a:gd name="connsiteY68" fmla="*/ 200611 h 638571"/>
                <a:gd name="connsiteX69" fmla="*/ 459144 w 558137"/>
                <a:gd name="connsiteY69" fmla="*/ 152901 h 638571"/>
                <a:gd name="connsiteX70" fmla="*/ 482584 w 558137"/>
                <a:gd name="connsiteY70" fmla="*/ 139351 h 638571"/>
                <a:gd name="connsiteX71" fmla="*/ 496140 w 558137"/>
                <a:gd name="connsiteY71" fmla="*/ 162804 h 638571"/>
                <a:gd name="connsiteX72" fmla="*/ 493267 w 558137"/>
                <a:gd name="connsiteY72" fmla="*/ 173529 h 638571"/>
                <a:gd name="connsiteX73" fmla="*/ 529458 w 558137"/>
                <a:gd name="connsiteY73" fmla="*/ 152634 h 638571"/>
                <a:gd name="connsiteX74" fmla="*/ 555599 w 558137"/>
                <a:gd name="connsiteY74" fmla="*/ 159676 h 638571"/>
                <a:gd name="connsiteX75" fmla="*/ 548565 w 558137"/>
                <a:gd name="connsiteY75" fmla="*/ 185782 h 638571"/>
                <a:gd name="connsiteX76" fmla="*/ 512398 w 558137"/>
                <a:gd name="connsiteY76" fmla="*/ 206664 h 638571"/>
                <a:gd name="connsiteX77" fmla="*/ 523113 w 558137"/>
                <a:gd name="connsiteY77" fmla="*/ 209536 h 638571"/>
                <a:gd name="connsiteX78" fmla="*/ 536663 w 558137"/>
                <a:gd name="connsiteY78" fmla="*/ 232977 h 638571"/>
                <a:gd name="connsiteX79" fmla="*/ 513210 w 558137"/>
                <a:gd name="connsiteY79" fmla="*/ 246533 h 638571"/>
                <a:gd name="connsiteX80" fmla="*/ 465489 w 558137"/>
                <a:gd name="connsiteY80" fmla="*/ 233746 h 638571"/>
                <a:gd name="connsiteX81" fmla="*/ 346583 w 558137"/>
                <a:gd name="connsiteY81" fmla="*/ 302396 h 638571"/>
                <a:gd name="connsiteX82" fmla="*/ 346583 w 558137"/>
                <a:gd name="connsiteY82" fmla="*/ 336176 h 638571"/>
                <a:gd name="connsiteX83" fmla="*/ 465490 w 558137"/>
                <a:gd name="connsiteY83" fmla="*/ 404825 h 638571"/>
                <a:gd name="connsiteX84" fmla="*/ 513200 w 558137"/>
                <a:gd name="connsiteY84" fmla="*/ 392042 h 638571"/>
                <a:gd name="connsiteX85" fmla="*/ 536655 w 558137"/>
                <a:gd name="connsiteY85" fmla="*/ 405568 h 638571"/>
                <a:gd name="connsiteX86" fmla="*/ 523122 w 558137"/>
                <a:gd name="connsiteY86" fmla="*/ 429035 h 638571"/>
                <a:gd name="connsiteX87" fmla="*/ 512398 w 558137"/>
                <a:gd name="connsiteY87" fmla="*/ 431908 h 638571"/>
                <a:gd name="connsiteX88" fmla="*/ 548588 w 558137"/>
                <a:gd name="connsiteY88" fmla="*/ 452803 h 638571"/>
                <a:gd name="connsiteX89" fmla="*/ 555561 w 558137"/>
                <a:gd name="connsiteY89" fmla="*/ 478963 h 638571"/>
                <a:gd name="connsiteX90" fmla="*/ 529435 w 558137"/>
                <a:gd name="connsiteY90" fmla="*/ 485925 h 63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558137" h="638571">
                  <a:moveTo>
                    <a:pt x="529435" y="485925"/>
                  </a:moveTo>
                  <a:lnTo>
                    <a:pt x="493267" y="465043"/>
                  </a:lnTo>
                  <a:lnTo>
                    <a:pt x="496138" y="475759"/>
                  </a:lnTo>
                  <a:cubicBezTo>
                    <a:pt x="498861" y="485923"/>
                    <a:pt x="492773" y="496483"/>
                    <a:pt x="482612" y="499214"/>
                  </a:cubicBezTo>
                  <a:cubicBezTo>
                    <a:pt x="472443" y="501948"/>
                    <a:pt x="461871" y="495853"/>
                    <a:pt x="459146" y="485681"/>
                  </a:cubicBezTo>
                  <a:lnTo>
                    <a:pt x="446359" y="437961"/>
                  </a:lnTo>
                  <a:lnTo>
                    <a:pt x="327416" y="369288"/>
                  </a:lnTo>
                  <a:lnTo>
                    <a:pt x="298200" y="386156"/>
                  </a:lnTo>
                  <a:lnTo>
                    <a:pt x="298200" y="523501"/>
                  </a:lnTo>
                  <a:lnTo>
                    <a:pt x="333126" y="558427"/>
                  </a:lnTo>
                  <a:cubicBezTo>
                    <a:pt x="340566" y="565866"/>
                    <a:pt x="340574" y="578056"/>
                    <a:pt x="333139" y="585502"/>
                  </a:cubicBezTo>
                  <a:cubicBezTo>
                    <a:pt x="325701" y="592954"/>
                    <a:pt x="313497" y="592962"/>
                    <a:pt x="306051" y="585516"/>
                  </a:cubicBezTo>
                  <a:lnTo>
                    <a:pt x="298200" y="577665"/>
                  </a:lnTo>
                  <a:lnTo>
                    <a:pt x="298200" y="619454"/>
                  </a:lnTo>
                  <a:cubicBezTo>
                    <a:pt x="298200" y="630012"/>
                    <a:pt x="289585" y="638593"/>
                    <a:pt x="279031" y="638572"/>
                  </a:cubicBezTo>
                  <a:cubicBezTo>
                    <a:pt x="268494" y="638550"/>
                    <a:pt x="259938" y="629962"/>
                    <a:pt x="259938" y="619429"/>
                  </a:cubicBezTo>
                  <a:lnTo>
                    <a:pt x="259938" y="577665"/>
                  </a:lnTo>
                  <a:lnTo>
                    <a:pt x="252095" y="585509"/>
                  </a:lnTo>
                  <a:cubicBezTo>
                    <a:pt x="244654" y="592950"/>
                    <a:pt x="232466" y="592957"/>
                    <a:pt x="225019" y="585522"/>
                  </a:cubicBezTo>
                  <a:cubicBezTo>
                    <a:pt x="217567" y="578084"/>
                    <a:pt x="217560" y="565880"/>
                    <a:pt x="225006" y="558434"/>
                  </a:cubicBezTo>
                  <a:lnTo>
                    <a:pt x="259938" y="523500"/>
                  </a:lnTo>
                  <a:lnTo>
                    <a:pt x="259938" y="386156"/>
                  </a:lnTo>
                  <a:lnTo>
                    <a:pt x="230723" y="369288"/>
                  </a:lnTo>
                  <a:lnTo>
                    <a:pt x="111779" y="437961"/>
                  </a:lnTo>
                  <a:lnTo>
                    <a:pt x="98995" y="485671"/>
                  </a:lnTo>
                  <a:cubicBezTo>
                    <a:pt x="96272" y="495835"/>
                    <a:pt x="85719" y="501936"/>
                    <a:pt x="75554" y="499221"/>
                  </a:cubicBezTo>
                  <a:cubicBezTo>
                    <a:pt x="65381" y="496504"/>
                    <a:pt x="59272" y="485939"/>
                    <a:pt x="61997" y="475767"/>
                  </a:cubicBezTo>
                  <a:lnTo>
                    <a:pt x="64871" y="465043"/>
                  </a:lnTo>
                  <a:lnTo>
                    <a:pt x="28681" y="485938"/>
                  </a:lnTo>
                  <a:cubicBezTo>
                    <a:pt x="19539" y="491216"/>
                    <a:pt x="7798" y="488047"/>
                    <a:pt x="2540" y="478896"/>
                  </a:cubicBezTo>
                  <a:cubicBezTo>
                    <a:pt x="-2711" y="469760"/>
                    <a:pt x="449" y="458057"/>
                    <a:pt x="9573" y="452790"/>
                  </a:cubicBezTo>
                  <a:lnTo>
                    <a:pt x="45741" y="431908"/>
                  </a:lnTo>
                  <a:lnTo>
                    <a:pt x="35025" y="429036"/>
                  </a:lnTo>
                  <a:cubicBezTo>
                    <a:pt x="24863" y="426313"/>
                    <a:pt x="18760" y="415762"/>
                    <a:pt x="21476" y="405595"/>
                  </a:cubicBezTo>
                  <a:cubicBezTo>
                    <a:pt x="24193" y="395423"/>
                    <a:pt x="34758" y="389314"/>
                    <a:pt x="44929" y="392039"/>
                  </a:cubicBezTo>
                  <a:lnTo>
                    <a:pt x="92649" y="404825"/>
                  </a:lnTo>
                  <a:lnTo>
                    <a:pt x="211555" y="336176"/>
                  </a:lnTo>
                  <a:lnTo>
                    <a:pt x="211555" y="302396"/>
                  </a:lnTo>
                  <a:lnTo>
                    <a:pt x="92648" y="233746"/>
                  </a:lnTo>
                  <a:lnTo>
                    <a:pt x="44937" y="246530"/>
                  </a:lnTo>
                  <a:cubicBezTo>
                    <a:pt x="34775" y="249253"/>
                    <a:pt x="24215" y="243165"/>
                    <a:pt x="21483" y="233004"/>
                  </a:cubicBezTo>
                  <a:cubicBezTo>
                    <a:pt x="18750" y="222836"/>
                    <a:pt x="24845" y="212262"/>
                    <a:pt x="35017" y="209537"/>
                  </a:cubicBezTo>
                  <a:lnTo>
                    <a:pt x="45740" y="206664"/>
                  </a:lnTo>
                  <a:lnTo>
                    <a:pt x="9550" y="185769"/>
                  </a:lnTo>
                  <a:cubicBezTo>
                    <a:pt x="407" y="180491"/>
                    <a:pt x="-2718" y="168739"/>
                    <a:pt x="2578" y="159609"/>
                  </a:cubicBezTo>
                  <a:cubicBezTo>
                    <a:pt x="7865" y="150494"/>
                    <a:pt x="19581" y="147380"/>
                    <a:pt x="28704" y="152647"/>
                  </a:cubicBezTo>
                  <a:lnTo>
                    <a:pt x="64871" y="173529"/>
                  </a:lnTo>
                  <a:lnTo>
                    <a:pt x="62000" y="162813"/>
                  </a:lnTo>
                  <a:cubicBezTo>
                    <a:pt x="59277" y="152649"/>
                    <a:pt x="65364" y="142089"/>
                    <a:pt x="75526" y="139358"/>
                  </a:cubicBezTo>
                  <a:cubicBezTo>
                    <a:pt x="85694" y="136624"/>
                    <a:pt x="96268" y="142719"/>
                    <a:pt x="98993" y="152891"/>
                  </a:cubicBezTo>
                  <a:lnTo>
                    <a:pt x="111780" y="200611"/>
                  </a:lnTo>
                  <a:lnTo>
                    <a:pt x="230722" y="269284"/>
                  </a:lnTo>
                  <a:lnTo>
                    <a:pt x="259938" y="252416"/>
                  </a:lnTo>
                  <a:lnTo>
                    <a:pt x="259938" y="115071"/>
                  </a:lnTo>
                  <a:lnTo>
                    <a:pt x="225012" y="80145"/>
                  </a:lnTo>
                  <a:cubicBezTo>
                    <a:pt x="217572" y="72706"/>
                    <a:pt x="217563" y="60516"/>
                    <a:pt x="224998" y="53070"/>
                  </a:cubicBezTo>
                  <a:cubicBezTo>
                    <a:pt x="232438" y="45618"/>
                    <a:pt x="244642" y="45610"/>
                    <a:pt x="252088" y="53056"/>
                  </a:cubicBezTo>
                  <a:lnTo>
                    <a:pt x="259938" y="60907"/>
                  </a:lnTo>
                  <a:lnTo>
                    <a:pt x="259938" y="19118"/>
                  </a:lnTo>
                  <a:cubicBezTo>
                    <a:pt x="259938" y="8561"/>
                    <a:pt x="268554" y="-21"/>
                    <a:pt x="279108" y="0"/>
                  </a:cubicBezTo>
                  <a:cubicBezTo>
                    <a:pt x="289645" y="21"/>
                    <a:pt x="298200" y="8609"/>
                    <a:pt x="298200" y="19144"/>
                  </a:cubicBezTo>
                  <a:lnTo>
                    <a:pt x="298200" y="60907"/>
                  </a:lnTo>
                  <a:lnTo>
                    <a:pt x="306044" y="53063"/>
                  </a:lnTo>
                  <a:cubicBezTo>
                    <a:pt x="313484" y="45622"/>
                    <a:pt x="325673" y="45615"/>
                    <a:pt x="333119" y="53050"/>
                  </a:cubicBezTo>
                  <a:cubicBezTo>
                    <a:pt x="340571" y="60488"/>
                    <a:pt x="340579" y="72692"/>
                    <a:pt x="333133" y="80138"/>
                  </a:cubicBezTo>
                  <a:lnTo>
                    <a:pt x="298200" y="115072"/>
                  </a:lnTo>
                  <a:lnTo>
                    <a:pt x="298200" y="252416"/>
                  </a:lnTo>
                  <a:lnTo>
                    <a:pt x="327414" y="269283"/>
                  </a:lnTo>
                  <a:lnTo>
                    <a:pt x="446360" y="200611"/>
                  </a:lnTo>
                  <a:lnTo>
                    <a:pt x="459144" y="152901"/>
                  </a:lnTo>
                  <a:cubicBezTo>
                    <a:pt x="461866" y="142737"/>
                    <a:pt x="472418" y="136636"/>
                    <a:pt x="482584" y="139351"/>
                  </a:cubicBezTo>
                  <a:cubicBezTo>
                    <a:pt x="492757" y="142068"/>
                    <a:pt x="498866" y="152633"/>
                    <a:pt x="496140" y="162804"/>
                  </a:cubicBezTo>
                  <a:lnTo>
                    <a:pt x="493267" y="173529"/>
                  </a:lnTo>
                  <a:lnTo>
                    <a:pt x="529458" y="152634"/>
                  </a:lnTo>
                  <a:cubicBezTo>
                    <a:pt x="538600" y="147356"/>
                    <a:pt x="550340" y="150525"/>
                    <a:pt x="555599" y="159676"/>
                  </a:cubicBezTo>
                  <a:cubicBezTo>
                    <a:pt x="560848" y="168812"/>
                    <a:pt x="557688" y="180515"/>
                    <a:pt x="548565" y="185782"/>
                  </a:cubicBezTo>
                  <a:lnTo>
                    <a:pt x="512398" y="206664"/>
                  </a:lnTo>
                  <a:lnTo>
                    <a:pt x="523113" y="209536"/>
                  </a:lnTo>
                  <a:cubicBezTo>
                    <a:pt x="533276" y="212259"/>
                    <a:pt x="539378" y="222810"/>
                    <a:pt x="536663" y="232977"/>
                  </a:cubicBezTo>
                  <a:cubicBezTo>
                    <a:pt x="533946" y="243149"/>
                    <a:pt x="523381" y="249258"/>
                    <a:pt x="513210" y="246533"/>
                  </a:cubicBezTo>
                  <a:lnTo>
                    <a:pt x="465489" y="233746"/>
                  </a:lnTo>
                  <a:lnTo>
                    <a:pt x="346583" y="302396"/>
                  </a:lnTo>
                  <a:lnTo>
                    <a:pt x="346583" y="336176"/>
                  </a:lnTo>
                  <a:lnTo>
                    <a:pt x="465490" y="404825"/>
                  </a:lnTo>
                  <a:lnTo>
                    <a:pt x="513200" y="392042"/>
                  </a:lnTo>
                  <a:cubicBezTo>
                    <a:pt x="523363" y="389319"/>
                    <a:pt x="533923" y="395407"/>
                    <a:pt x="536655" y="405568"/>
                  </a:cubicBezTo>
                  <a:cubicBezTo>
                    <a:pt x="539388" y="415736"/>
                    <a:pt x="533293" y="426310"/>
                    <a:pt x="523122" y="429035"/>
                  </a:cubicBezTo>
                  <a:lnTo>
                    <a:pt x="512398" y="431908"/>
                  </a:lnTo>
                  <a:lnTo>
                    <a:pt x="548588" y="452803"/>
                  </a:lnTo>
                  <a:cubicBezTo>
                    <a:pt x="557730" y="458081"/>
                    <a:pt x="560856" y="469833"/>
                    <a:pt x="555561" y="478963"/>
                  </a:cubicBezTo>
                  <a:cubicBezTo>
                    <a:pt x="550273" y="488078"/>
                    <a:pt x="538558" y="491192"/>
                    <a:pt x="529435" y="485925"/>
                  </a:cubicBezTo>
                  <a:close/>
                </a:path>
              </a:pathLst>
            </a:custGeom>
            <a:solidFill>
              <a:srgbClr val="013453"/>
            </a:solidFill>
            <a:ln w="119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</p:grp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D1324C0-B910-5ABE-75DB-596DCAC7CE58}"/>
              </a:ext>
            </a:extLst>
          </p:cNvPr>
          <p:cNvCxnSpPr>
            <a:stCxn id="10" idx="2"/>
          </p:cNvCxnSpPr>
          <p:nvPr/>
        </p:nvCxnSpPr>
        <p:spPr>
          <a:xfrm>
            <a:off x="7885465" y="2754433"/>
            <a:ext cx="0" cy="2332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16DB97A-A094-7E84-E2A1-1425FF9095F8}"/>
              </a:ext>
            </a:extLst>
          </p:cNvPr>
          <p:cNvCxnSpPr/>
          <p:nvPr/>
        </p:nvCxnSpPr>
        <p:spPr>
          <a:xfrm>
            <a:off x="7885465" y="3538110"/>
            <a:ext cx="0" cy="2332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F928F922-E651-4C22-35AC-019C9CDE2AFF}"/>
              </a:ext>
            </a:extLst>
          </p:cNvPr>
          <p:cNvCxnSpPr/>
          <p:nvPr/>
        </p:nvCxnSpPr>
        <p:spPr>
          <a:xfrm>
            <a:off x="7885465" y="4260113"/>
            <a:ext cx="0" cy="2332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0C9AC8F4-7AFE-20FB-42CE-97F3AC1FCF68}"/>
              </a:ext>
            </a:extLst>
          </p:cNvPr>
          <p:cNvCxnSpPr/>
          <p:nvPr/>
        </p:nvCxnSpPr>
        <p:spPr>
          <a:xfrm>
            <a:off x="7885465" y="5016981"/>
            <a:ext cx="0" cy="2332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afik 106">
            <a:extLst>
              <a:ext uri="{FF2B5EF4-FFF2-40B4-BE49-F238E27FC236}">
                <a16:creationId xmlns:a16="http://schemas.microsoft.com/office/drawing/2014/main" id="{090CE74A-AC0F-2B8E-483C-AEC4094B80C0}"/>
              </a:ext>
            </a:extLst>
          </p:cNvPr>
          <p:cNvGrpSpPr/>
          <p:nvPr/>
        </p:nvGrpSpPr>
        <p:grpSpPr>
          <a:xfrm>
            <a:off x="8284476" y="5262456"/>
            <a:ext cx="340762" cy="340762"/>
            <a:chOff x="6340803" y="3822325"/>
            <a:chExt cx="421124" cy="421124"/>
          </a:xfrm>
          <a:noFill/>
        </p:grpSpPr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1D4AF8D0-2724-8B0A-315B-0E0B3EE295F9}"/>
                </a:ext>
              </a:extLst>
            </p:cNvPr>
            <p:cNvSpPr/>
            <p:nvPr/>
          </p:nvSpPr>
          <p:spPr>
            <a:xfrm>
              <a:off x="6504671" y="3984731"/>
              <a:ext cx="96361" cy="96361"/>
            </a:xfrm>
            <a:custGeom>
              <a:avLst/>
              <a:gdLst>
                <a:gd name="connsiteX0" fmla="*/ 0 w 96361"/>
                <a:gd name="connsiteY0" fmla="*/ 0 h 96361"/>
                <a:gd name="connsiteX1" fmla="*/ 96361 w 96361"/>
                <a:gd name="connsiteY1" fmla="*/ 0 h 96361"/>
                <a:gd name="connsiteX2" fmla="*/ 96361 w 96361"/>
                <a:gd name="connsiteY2" fmla="*/ 96361 h 96361"/>
                <a:gd name="connsiteX3" fmla="*/ 0 w 96361"/>
                <a:gd name="connsiteY3" fmla="*/ 96361 h 9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361" h="96361">
                  <a:moveTo>
                    <a:pt x="0" y="0"/>
                  </a:moveTo>
                  <a:lnTo>
                    <a:pt x="96361" y="0"/>
                  </a:lnTo>
                  <a:lnTo>
                    <a:pt x="96361" y="96361"/>
                  </a:lnTo>
                  <a:lnTo>
                    <a:pt x="0" y="96361"/>
                  </a:lnTo>
                  <a:close/>
                </a:path>
              </a:pathLst>
            </a:custGeom>
            <a:noFill/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6D664398-DD15-6E85-B1B9-9141E18647C4}"/>
                </a:ext>
              </a:extLst>
            </p:cNvPr>
            <p:cNvSpPr/>
            <p:nvPr/>
          </p:nvSpPr>
          <p:spPr>
            <a:xfrm>
              <a:off x="6412940" y="3893000"/>
              <a:ext cx="279774" cy="279774"/>
            </a:xfrm>
            <a:custGeom>
              <a:avLst/>
              <a:gdLst>
                <a:gd name="connsiteX0" fmla="*/ 279775 w 279774"/>
                <a:gd name="connsiteY0" fmla="*/ 251992 h 279774"/>
                <a:gd name="connsiteX1" fmla="*/ 251992 w 279774"/>
                <a:gd name="connsiteY1" fmla="*/ 279775 h 279774"/>
                <a:gd name="connsiteX2" fmla="*/ 27782 w 279774"/>
                <a:gd name="connsiteY2" fmla="*/ 279775 h 279774"/>
                <a:gd name="connsiteX3" fmla="*/ 0 w 279774"/>
                <a:gd name="connsiteY3" fmla="*/ 251992 h 279774"/>
                <a:gd name="connsiteX4" fmla="*/ 0 w 279774"/>
                <a:gd name="connsiteY4" fmla="*/ 27782 h 279774"/>
                <a:gd name="connsiteX5" fmla="*/ 27782 w 279774"/>
                <a:gd name="connsiteY5" fmla="*/ 0 h 279774"/>
                <a:gd name="connsiteX6" fmla="*/ 251992 w 279774"/>
                <a:gd name="connsiteY6" fmla="*/ 0 h 279774"/>
                <a:gd name="connsiteX7" fmla="*/ 279775 w 279774"/>
                <a:gd name="connsiteY7" fmla="*/ 27782 h 279774"/>
                <a:gd name="connsiteX8" fmla="*/ 279775 w 279774"/>
                <a:gd name="connsiteY8" fmla="*/ 251992 h 27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774" h="279774">
                  <a:moveTo>
                    <a:pt x="279775" y="251992"/>
                  </a:moveTo>
                  <a:cubicBezTo>
                    <a:pt x="279775" y="267346"/>
                    <a:pt x="267346" y="279775"/>
                    <a:pt x="251992" y="279775"/>
                  </a:cubicBezTo>
                  <a:lnTo>
                    <a:pt x="27782" y="279775"/>
                  </a:lnTo>
                  <a:cubicBezTo>
                    <a:pt x="12429" y="279775"/>
                    <a:pt x="0" y="267346"/>
                    <a:pt x="0" y="251992"/>
                  </a:cubicBezTo>
                  <a:lnTo>
                    <a:pt x="0" y="27782"/>
                  </a:lnTo>
                  <a:cubicBezTo>
                    <a:pt x="0" y="12429"/>
                    <a:pt x="12429" y="0"/>
                    <a:pt x="27782" y="0"/>
                  </a:cubicBezTo>
                  <a:lnTo>
                    <a:pt x="251992" y="0"/>
                  </a:lnTo>
                  <a:cubicBezTo>
                    <a:pt x="267346" y="0"/>
                    <a:pt x="279775" y="12429"/>
                    <a:pt x="279775" y="27782"/>
                  </a:cubicBezTo>
                  <a:lnTo>
                    <a:pt x="279775" y="251992"/>
                  </a:lnTo>
                  <a:close/>
                </a:path>
              </a:pathLst>
            </a:custGeom>
            <a:noFill/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16EEC5D-E373-4E41-003E-5DAC8D69FC26}"/>
                </a:ext>
              </a:extLst>
            </p:cNvPr>
            <p:cNvSpPr/>
            <p:nvPr/>
          </p:nvSpPr>
          <p:spPr>
            <a:xfrm>
              <a:off x="6498724" y="3822325"/>
              <a:ext cx="487" cy="70674"/>
            </a:xfrm>
            <a:custGeom>
              <a:avLst/>
              <a:gdLst>
                <a:gd name="connsiteX0" fmla="*/ 0 w 487"/>
                <a:gd name="connsiteY0" fmla="*/ 70675 h 70674"/>
                <a:gd name="connsiteX1" fmla="*/ 0 w 487"/>
                <a:gd name="connsiteY1" fmla="*/ 0 h 7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" h="70674">
                  <a:moveTo>
                    <a:pt x="0" y="70675"/>
                  </a:moveTo>
                  <a:lnTo>
                    <a:pt x="0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BD137256-E9B7-BCF6-E8A2-EB5373061882}"/>
                </a:ext>
              </a:extLst>
            </p:cNvPr>
            <p:cNvSpPr/>
            <p:nvPr/>
          </p:nvSpPr>
          <p:spPr>
            <a:xfrm>
              <a:off x="6606930" y="3822325"/>
              <a:ext cx="487" cy="70674"/>
            </a:xfrm>
            <a:custGeom>
              <a:avLst/>
              <a:gdLst>
                <a:gd name="connsiteX0" fmla="*/ 0 w 487"/>
                <a:gd name="connsiteY0" fmla="*/ 0 h 70674"/>
                <a:gd name="connsiteX1" fmla="*/ 0 w 487"/>
                <a:gd name="connsiteY1" fmla="*/ 70675 h 7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" h="70674">
                  <a:moveTo>
                    <a:pt x="0" y="0"/>
                  </a:moveTo>
                  <a:lnTo>
                    <a:pt x="0" y="70675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491B7C9D-D144-54E8-C50E-F6403B96A180}"/>
                </a:ext>
              </a:extLst>
            </p:cNvPr>
            <p:cNvSpPr/>
            <p:nvPr/>
          </p:nvSpPr>
          <p:spPr>
            <a:xfrm>
              <a:off x="6498724" y="4172775"/>
              <a:ext cx="487" cy="70674"/>
            </a:xfrm>
            <a:custGeom>
              <a:avLst/>
              <a:gdLst>
                <a:gd name="connsiteX0" fmla="*/ 0 w 487"/>
                <a:gd name="connsiteY0" fmla="*/ 70675 h 70674"/>
                <a:gd name="connsiteX1" fmla="*/ 0 w 487"/>
                <a:gd name="connsiteY1" fmla="*/ 0 h 7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" h="70674">
                  <a:moveTo>
                    <a:pt x="0" y="70675"/>
                  </a:moveTo>
                  <a:lnTo>
                    <a:pt x="0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E06A71C8-E25B-5CC7-0E77-C76182A94941}"/>
                </a:ext>
              </a:extLst>
            </p:cNvPr>
            <p:cNvSpPr/>
            <p:nvPr/>
          </p:nvSpPr>
          <p:spPr>
            <a:xfrm>
              <a:off x="6606930" y="4172775"/>
              <a:ext cx="487" cy="70674"/>
            </a:xfrm>
            <a:custGeom>
              <a:avLst/>
              <a:gdLst>
                <a:gd name="connsiteX0" fmla="*/ 0 w 487"/>
                <a:gd name="connsiteY0" fmla="*/ 0 h 70674"/>
                <a:gd name="connsiteX1" fmla="*/ 0 w 487"/>
                <a:gd name="connsiteY1" fmla="*/ 70675 h 7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" h="70674">
                  <a:moveTo>
                    <a:pt x="0" y="0"/>
                  </a:moveTo>
                  <a:lnTo>
                    <a:pt x="0" y="70675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549BB6F7-4D2C-7273-EA5D-BBF1A79D26FB}"/>
                </a:ext>
              </a:extLst>
            </p:cNvPr>
            <p:cNvSpPr/>
            <p:nvPr/>
          </p:nvSpPr>
          <p:spPr>
            <a:xfrm>
              <a:off x="6340803" y="4086990"/>
              <a:ext cx="72136" cy="487"/>
            </a:xfrm>
            <a:custGeom>
              <a:avLst/>
              <a:gdLst>
                <a:gd name="connsiteX0" fmla="*/ 72137 w 72136"/>
                <a:gd name="connsiteY0" fmla="*/ 0 h 487"/>
                <a:gd name="connsiteX1" fmla="*/ 0 w 72136"/>
                <a:gd name="connsiteY1" fmla="*/ 0 h 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136" h="487">
                  <a:moveTo>
                    <a:pt x="72137" y="0"/>
                  </a:moveTo>
                  <a:lnTo>
                    <a:pt x="0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946C4865-892C-66A8-7441-7268D0C55FFA}"/>
                </a:ext>
              </a:extLst>
            </p:cNvPr>
            <p:cNvSpPr/>
            <p:nvPr/>
          </p:nvSpPr>
          <p:spPr>
            <a:xfrm>
              <a:off x="6340803" y="3978785"/>
              <a:ext cx="72136" cy="487"/>
            </a:xfrm>
            <a:custGeom>
              <a:avLst/>
              <a:gdLst>
                <a:gd name="connsiteX0" fmla="*/ 0 w 72136"/>
                <a:gd name="connsiteY0" fmla="*/ 0 h 487"/>
                <a:gd name="connsiteX1" fmla="*/ 72137 w 72136"/>
                <a:gd name="connsiteY1" fmla="*/ 0 h 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136" h="487">
                  <a:moveTo>
                    <a:pt x="0" y="0"/>
                  </a:moveTo>
                  <a:lnTo>
                    <a:pt x="72137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26B0CE0A-ED74-69A4-9611-FF8CB2782FFD}"/>
                </a:ext>
              </a:extLst>
            </p:cNvPr>
            <p:cNvSpPr/>
            <p:nvPr/>
          </p:nvSpPr>
          <p:spPr>
            <a:xfrm>
              <a:off x="6692714" y="3978785"/>
              <a:ext cx="69212" cy="487"/>
            </a:xfrm>
            <a:custGeom>
              <a:avLst/>
              <a:gdLst>
                <a:gd name="connsiteX0" fmla="*/ 0 w 69212"/>
                <a:gd name="connsiteY0" fmla="*/ 0 h 487"/>
                <a:gd name="connsiteX1" fmla="*/ 69213 w 69212"/>
                <a:gd name="connsiteY1" fmla="*/ 0 h 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212" h="487">
                  <a:moveTo>
                    <a:pt x="0" y="0"/>
                  </a:moveTo>
                  <a:lnTo>
                    <a:pt x="69213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237D1D7D-5F66-2610-9307-040F2616DB5A}"/>
                </a:ext>
              </a:extLst>
            </p:cNvPr>
            <p:cNvSpPr/>
            <p:nvPr/>
          </p:nvSpPr>
          <p:spPr>
            <a:xfrm>
              <a:off x="6692714" y="4086990"/>
              <a:ext cx="69212" cy="487"/>
            </a:xfrm>
            <a:custGeom>
              <a:avLst/>
              <a:gdLst>
                <a:gd name="connsiteX0" fmla="*/ 69213 w 69212"/>
                <a:gd name="connsiteY0" fmla="*/ 0 h 487"/>
                <a:gd name="connsiteX1" fmla="*/ 0 w 69212"/>
                <a:gd name="connsiteY1" fmla="*/ 0 h 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212" h="487">
                  <a:moveTo>
                    <a:pt x="69213" y="0"/>
                  </a:moveTo>
                  <a:lnTo>
                    <a:pt x="0" y="0"/>
                  </a:lnTo>
                </a:path>
              </a:pathLst>
            </a:custGeom>
            <a:ln w="29021" cap="flat">
              <a:solidFill>
                <a:srgbClr val="01345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8963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1. Software Supply Chain-Abhängigkeit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79D7C3-9967-4997-9719-06F616991683}"/>
              </a:ext>
            </a:extLst>
          </p:cNvPr>
          <p:cNvGrpSpPr/>
          <p:nvPr/>
        </p:nvGrpSpPr>
        <p:grpSpPr>
          <a:xfrm>
            <a:off x="730763" y="2803694"/>
            <a:ext cx="5413747" cy="2939722"/>
            <a:chOff x="2486628" y="1911650"/>
            <a:chExt cx="3692992" cy="175596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AA89D27-0A5E-98F6-989A-D9EBBA0462FD}"/>
                </a:ext>
              </a:extLst>
            </p:cNvPr>
            <p:cNvSpPr/>
            <p:nvPr/>
          </p:nvSpPr>
          <p:spPr>
            <a:xfrm>
              <a:off x="2961417" y="3283250"/>
              <a:ext cx="3218202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71E6F19-EAB6-E735-A7BE-2C048ABA420D}"/>
                </a:ext>
              </a:extLst>
            </p:cNvPr>
            <p:cNvSpPr/>
            <p:nvPr/>
          </p:nvSpPr>
          <p:spPr>
            <a:xfrm>
              <a:off x="2961417" y="28260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6A61269-F137-8036-3559-2BBDE86468EF}"/>
                </a:ext>
              </a:extLst>
            </p:cNvPr>
            <p:cNvSpPr/>
            <p:nvPr/>
          </p:nvSpPr>
          <p:spPr>
            <a:xfrm>
              <a:off x="2961417" y="23688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5FDDDE-A798-5AFF-5C4F-0B11EC89ACD5}"/>
                </a:ext>
              </a:extLst>
            </p:cNvPr>
            <p:cNvSpPr/>
            <p:nvPr/>
          </p:nvSpPr>
          <p:spPr>
            <a:xfrm>
              <a:off x="2961417" y="19116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CCCEE48-4ADD-40C0-557C-59B0F6E00C5E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2F40CD66-243F-2D9F-2CF3-7A8C8E4054E4}"/>
              </a:ext>
            </a:extLst>
          </p:cNvPr>
          <p:cNvSpPr/>
          <p:nvPr/>
        </p:nvSpPr>
        <p:spPr>
          <a:xfrm>
            <a:off x="3260843" y="2803694"/>
            <a:ext cx="1956392" cy="643483"/>
          </a:xfrm>
          <a:prstGeom prst="rect">
            <a:avLst/>
          </a:prstGeom>
          <a:solidFill>
            <a:srgbClr val="7ED878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E988855-E590-9E0D-4E24-292C4481893C}"/>
              </a:ext>
            </a:extLst>
          </p:cNvPr>
          <p:cNvSpPr/>
          <p:nvPr/>
        </p:nvSpPr>
        <p:spPr>
          <a:xfrm>
            <a:off x="3260843" y="3569105"/>
            <a:ext cx="1956392" cy="643483"/>
          </a:xfrm>
          <a:prstGeom prst="rect">
            <a:avLst/>
          </a:prstGeom>
          <a:solidFill>
            <a:srgbClr val="7ED878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4DA64F9-B828-C1A9-A6D7-0A91508E4C84}"/>
              </a:ext>
            </a:extLst>
          </p:cNvPr>
          <p:cNvSpPr/>
          <p:nvPr/>
        </p:nvSpPr>
        <p:spPr>
          <a:xfrm>
            <a:off x="3260843" y="4334520"/>
            <a:ext cx="1956392" cy="643483"/>
          </a:xfrm>
          <a:prstGeom prst="rect">
            <a:avLst/>
          </a:prstGeom>
          <a:solidFill>
            <a:srgbClr val="7ED878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BA16E3C-93C9-696A-C3A2-C16F458B1B41}"/>
              </a:ext>
            </a:extLst>
          </p:cNvPr>
          <p:cNvSpPr/>
          <p:nvPr/>
        </p:nvSpPr>
        <p:spPr>
          <a:xfrm>
            <a:off x="3260843" y="5099933"/>
            <a:ext cx="1956392" cy="643483"/>
          </a:xfrm>
          <a:prstGeom prst="rect">
            <a:avLst/>
          </a:prstGeom>
          <a:solidFill>
            <a:srgbClr val="7ED878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179EA83-4014-15F4-C7F5-0ED3450142BE}"/>
              </a:ext>
            </a:extLst>
          </p:cNvPr>
          <p:cNvGrpSpPr/>
          <p:nvPr/>
        </p:nvGrpSpPr>
        <p:grpSpPr>
          <a:xfrm>
            <a:off x="5452519" y="2950563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5" name="Pfeil: Fünfeck 14">
              <a:extLst>
                <a:ext uri="{FF2B5EF4-FFF2-40B4-BE49-F238E27FC236}">
                  <a16:creationId xmlns:a16="http://schemas.microsoft.com/office/drawing/2014/main" id="{2CCF83FE-C6C6-6FD5-A29B-F116602DC11E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Pfeil: Fünfeck 15">
              <a:extLst>
                <a:ext uri="{FF2B5EF4-FFF2-40B4-BE49-F238E27FC236}">
                  <a16:creationId xmlns:a16="http://schemas.microsoft.com/office/drawing/2014/main" id="{3F3F9A1A-4EB9-721E-8105-DCCCB2232358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Pfeil: Fünfeck 16">
              <a:extLst>
                <a:ext uri="{FF2B5EF4-FFF2-40B4-BE49-F238E27FC236}">
                  <a16:creationId xmlns:a16="http://schemas.microsoft.com/office/drawing/2014/main" id="{FE094CB1-4343-505A-A3B6-EFD8B604C4B0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E02DBD3-06FB-4D56-D46F-8678B3A6BCC1}"/>
              </a:ext>
            </a:extLst>
          </p:cNvPr>
          <p:cNvGrpSpPr/>
          <p:nvPr/>
        </p:nvGrpSpPr>
        <p:grpSpPr>
          <a:xfrm>
            <a:off x="5452519" y="3715974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9" name="Pfeil: Fünfeck 18">
              <a:extLst>
                <a:ext uri="{FF2B5EF4-FFF2-40B4-BE49-F238E27FC236}">
                  <a16:creationId xmlns:a16="http://schemas.microsoft.com/office/drawing/2014/main" id="{B80E58B0-ADDB-CBC5-D74C-48026C1E62A0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Pfeil: Fünfeck 19">
              <a:extLst>
                <a:ext uri="{FF2B5EF4-FFF2-40B4-BE49-F238E27FC236}">
                  <a16:creationId xmlns:a16="http://schemas.microsoft.com/office/drawing/2014/main" id="{FBB59E29-3812-F0DC-42CD-567CE1BF2486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Pfeil: Fünfeck 20">
              <a:extLst>
                <a:ext uri="{FF2B5EF4-FFF2-40B4-BE49-F238E27FC236}">
                  <a16:creationId xmlns:a16="http://schemas.microsoft.com/office/drawing/2014/main" id="{FD065FBF-82A8-0CFD-8855-DED3DF3FED97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AC63EB21-F9DF-2EB7-7CBB-518CEE838D0D}"/>
              </a:ext>
            </a:extLst>
          </p:cNvPr>
          <p:cNvGrpSpPr/>
          <p:nvPr/>
        </p:nvGrpSpPr>
        <p:grpSpPr>
          <a:xfrm>
            <a:off x="5452519" y="4481388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3" name="Pfeil: Fünfeck 22">
              <a:extLst>
                <a:ext uri="{FF2B5EF4-FFF2-40B4-BE49-F238E27FC236}">
                  <a16:creationId xmlns:a16="http://schemas.microsoft.com/office/drawing/2014/main" id="{CD6FF0ED-DC75-E261-2505-65505688B816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Pfeil: Fünfeck 23">
              <a:extLst>
                <a:ext uri="{FF2B5EF4-FFF2-40B4-BE49-F238E27FC236}">
                  <a16:creationId xmlns:a16="http://schemas.microsoft.com/office/drawing/2014/main" id="{8967D313-6886-38E6-1544-C2A7AE9B3D91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Pfeil: Fünfeck 24">
              <a:extLst>
                <a:ext uri="{FF2B5EF4-FFF2-40B4-BE49-F238E27FC236}">
                  <a16:creationId xmlns:a16="http://schemas.microsoft.com/office/drawing/2014/main" id="{FA013B77-1C15-2F89-1907-C0D1C00A8357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E517000-62C6-AA2E-302E-8FD19603BEC4}"/>
              </a:ext>
            </a:extLst>
          </p:cNvPr>
          <p:cNvGrpSpPr/>
          <p:nvPr/>
        </p:nvGrpSpPr>
        <p:grpSpPr>
          <a:xfrm>
            <a:off x="5452519" y="5246802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7" name="Pfeil: Fünfeck 26">
              <a:extLst>
                <a:ext uri="{FF2B5EF4-FFF2-40B4-BE49-F238E27FC236}">
                  <a16:creationId xmlns:a16="http://schemas.microsoft.com/office/drawing/2014/main" id="{DAB10EE0-50AF-BA01-6401-6774B8196B62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Pfeil: Fünfeck 27">
              <a:extLst>
                <a:ext uri="{FF2B5EF4-FFF2-40B4-BE49-F238E27FC236}">
                  <a16:creationId xmlns:a16="http://schemas.microsoft.com/office/drawing/2014/main" id="{110016B2-E922-E5C8-D842-2F9CD470D4DA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Pfeil: Fünfeck 28">
              <a:extLst>
                <a:ext uri="{FF2B5EF4-FFF2-40B4-BE49-F238E27FC236}">
                  <a16:creationId xmlns:a16="http://schemas.microsoft.com/office/drawing/2014/main" id="{220370FE-7EF5-235C-0675-1567A85B1FAE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EC21B56-BD5B-7F33-A418-D54EA9EED4E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6344791" y="2437352"/>
            <a:ext cx="4664465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937C3F6E-184C-5D6F-DDB0-BA6F543CFE0D}"/>
              </a:ext>
            </a:extLst>
          </p:cNvPr>
          <p:cNvSpPr/>
          <p:nvPr/>
        </p:nvSpPr>
        <p:spPr>
          <a:xfrm>
            <a:off x="11009256" y="2102551"/>
            <a:ext cx="451980" cy="669601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FFC892B-23B5-5511-0755-BC9A20C27F86}"/>
              </a:ext>
            </a:extLst>
          </p:cNvPr>
          <p:cNvSpPr txBox="1"/>
          <p:nvPr/>
        </p:nvSpPr>
        <p:spPr>
          <a:xfrm>
            <a:off x="6344792" y="1705835"/>
            <a:ext cx="2408056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</a:t>
            </a:r>
            <a:r>
              <a:rPr lang="de-DE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Supply Chain-Abhängigkeit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1D72A49-69A4-C382-CE75-AB95BC4A5D9A}"/>
              </a:ext>
            </a:extLst>
          </p:cNvPr>
          <p:cNvCxnSpPr>
            <a:cxnSpLocks/>
          </p:cNvCxnSpPr>
          <p:nvPr/>
        </p:nvCxnSpPr>
        <p:spPr>
          <a:xfrm>
            <a:off x="6351768" y="2437352"/>
            <a:ext cx="0" cy="2984315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A344294-7FA6-9E51-6715-9E97041B4DA5}"/>
              </a:ext>
            </a:extLst>
          </p:cNvPr>
          <p:cNvCxnSpPr>
            <a:stCxn id="17" idx="3"/>
          </p:cNvCxnSpPr>
          <p:nvPr/>
        </p:nvCxnSpPr>
        <p:spPr>
          <a:xfrm>
            <a:off x="6065701" y="3125435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F40341F-9B0A-FEDF-1C7D-2BB940AAC627}"/>
              </a:ext>
            </a:extLst>
          </p:cNvPr>
          <p:cNvCxnSpPr/>
          <p:nvPr/>
        </p:nvCxnSpPr>
        <p:spPr>
          <a:xfrm>
            <a:off x="6065701" y="389084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365FB54B-8C21-E490-2C0F-DFADA5757713}"/>
              </a:ext>
            </a:extLst>
          </p:cNvPr>
          <p:cNvCxnSpPr/>
          <p:nvPr/>
        </p:nvCxnSpPr>
        <p:spPr>
          <a:xfrm>
            <a:off x="6065701" y="465625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3AA7CD-8AE1-200B-D24A-3931460A6797}"/>
              </a:ext>
            </a:extLst>
          </p:cNvPr>
          <p:cNvCxnSpPr/>
          <p:nvPr/>
        </p:nvCxnSpPr>
        <p:spPr>
          <a:xfrm>
            <a:off x="6065701" y="5421667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AF2DDCA5-6AF7-28BC-5E5A-AA52EE5CB972}"/>
              </a:ext>
            </a:extLst>
          </p:cNvPr>
          <p:cNvSpPr txBox="1"/>
          <p:nvPr/>
        </p:nvSpPr>
        <p:spPr>
          <a:xfrm>
            <a:off x="6532403" y="2621807"/>
            <a:ext cx="4165266" cy="2693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Europas Organisationen sind abhängig von meist US-amerikanischen Softwares in der IT-Wertschöpfung:</a:t>
            </a:r>
          </a:p>
          <a:p>
            <a:pPr marL="182563" indent="-18256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MS Office (USA)</a:t>
            </a:r>
          </a:p>
          <a:p>
            <a:pPr marL="182563" indent="-18256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Oracle-Datenbanken (USA) </a:t>
            </a:r>
          </a:p>
          <a:p>
            <a:pPr marL="182563" indent="-18256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BIOS-Software in Cisco-Netzwerk-Komponenten (USA)</a:t>
            </a:r>
          </a:p>
          <a:p>
            <a:pPr marL="182563" indent="-18256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auf Chips (USA, Asien)</a:t>
            </a:r>
          </a:p>
          <a:p>
            <a:pPr marL="182563" indent="-182563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824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2. Hardware Supply Chain-Abhängigkeit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79D7C3-9967-4997-9719-06F616991683}"/>
              </a:ext>
            </a:extLst>
          </p:cNvPr>
          <p:cNvGrpSpPr/>
          <p:nvPr/>
        </p:nvGrpSpPr>
        <p:grpSpPr>
          <a:xfrm>
            <a:off x="730763" y="2803694"/>
            <a:ext cx="5413747" cy="2939722"/>
            <a:chOff x="2486628" y="1911650"/>
            <a:chExt cx="3692992" cy="175596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AA89D27-0A5E-98F6-989A-D9EBBA0462FD}"/>
                </a:ext>
              </a:extLst>
            </p:cNvPr>
            <p:cNvSpPr/>
            <p:nvPr/>
          </p:nvSpPr>
          <p:spPr>
            <a:xfrm>
              <a:off x="2961417" y="3283250"/>
              <a:ext cx="3218202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71E6F19-EAB6-E735-A7BE-2C048ABA420D}"/>
                </a:ext>
              </a:extLst>
            </p:cNvPr>
            <p:cNvSpPr/>
            <p:nvPr/>
          </p:nvSpPr>
          <p:spPr>
            <a:xfrm>
              <a:off x="2961417" y="28260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6A61269-F137-8036-3559-2BBDE86468EF}"/>
                </a:ext>
              </a:extLst>
            </p:cNvPr>
            <p:cNvSpPr/>
            <p:nvPr/>
          </p:nvSpPr>
          <p:spPr>
            <a:xfrm>
              <a:off x="2961417" y="23688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5FDDDE-A798-5AFF-5C4F-0B11EC89ACD5}"/>
                </a:ext>
              </a:extLst>
            </p:cNvPr>
            <p:cNvSpPr/>
            <p:nvPr/>
          </p:nvSpPr>
          <p:spPr>
            <a:xfrm>
              <a:off x="2961417" y="19116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CCCEE48-4ADD-40C0-557C-59B0F6E00C5E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2F40CD66-243F-2D9F-2CF3-7A8C8E4054E4}"/>
              </a:ext>
            </a:extLst>
          </p:cNvPr>
          <p:cNvSpPr/>
          <p:nvPr/>
        </p:nvSpPr>
        <p:spPr>
          <a:xfrm>
            <a:off x="3260843" y="2803694"/>
            <a:ext cx="1956392" cy="643483"/>
          </a:xfrm>
          <a:prstGeom prst="rect">
            <a:avLst/>
          </a:prstGeom>
          <a:solidFill>
            <a:srgbClr val="7ED878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E988855-E590-9E0D-4E24-292C4481893C}"/>
              </a:ext>
            </a:extLst>
          </p:cNvPr>
          <p:cNvSpPr/>
          <p:nvPr/>
        </p:nvSpPr>
        <p:spPr>
          <a:xfrm>
            <a:off x="3260843" y="3569105"/>
            <a:ext cx="1956392" cy="643483"/>
          </a:xfrm>
          <a:prstGeom prst="rect">
            <a:avLst/>
          </a:prstGeom>
          <a:solidFill>
            <a:srgbClr val="7ED878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4DA64F9-B828-C1A9-A6D7-0A91508E4C84}"/>
              </a:ext>
            </a:extLst>
          </p:cNvPr>
          <p:cNvSpPr/>
          <p:nvPr/>
        </p:nvSpPr>
        <p:spPr>
          <a:xfrm>
            <a:off x="3260843" y="4334520"/>
            <a:ext cx="1956392" cy="643483"/>
          </a:xfrm>
          <a:prstGeom prst="rect">
            <a:avLst/>
          </a:prstGeom>
          <a:solidFill>
            <a:srgbClr val="7ED878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BA16E3C-93C9-696A-C3A2-C16F458B1B41}"/>
              </a:ext>
            </a:extLst>
          </p:cNvPr>
          <p:cNvSpPr/>
          <p:nvPr/>
        </p:nvSpPr>
        <p:spPr>
          <a:xfrm>
            <a:off x="3260843" y="5099933"/>
            <a:ext cx="1956392" cy="643483"/>
          </a:xfrm>
          <a:prstGeom prst="rect">
            <a:avLst/>
          </a:prstGeom>
          <a:solidFill>
            <a:srgbClr val="7ED878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EC21B56-BD5B-7F33-A418-D54EA9EED4E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6344791" y="2437352"/>
            <a:ext cx="4664465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937C3F6E-184C-5D6F-DDB0-BA6F543CFE0D}"/>
              </a:ext>
            </a:extLst>
          </p:cNvPr>
          <p:cNvSpPr/>
          <p:nvPr/>
        </p:nvSpPr>
        <p:spPr>
          <a:xfrm>
            <a:off x="11009256" y="2102551"/>
            <a:ext cx="451980" cy="669601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</a:p>
        </p:txBody>
      </p:sp>
      <p:sp useBgFill="1">
        <p:nvSpPr>
          <p:cNvPr id="33" name="Textfeld 32">
            <a:extLst>
              <a:ext uri="{FF2B5EF4-FFF2-40B4-BE49-F238E27FC236}">
                <a16:creationId xmlns:a16="http://schemas.microsoft.com/office/drawing/2014/main" id="{AFFC892B-23B5-5511-0755-BC9A20C27F86}"/>
              </a:ext>
            </a:extLst>
          </p:cNvPr>
          <p:cNvSpPr txBox="1"/>
          <p:nvPr/>
        </p:nvSpPr>
        <p:spPr>
          <a:xfrm>
            <a:off x="6344792" y="1705835"/>
            <a:ext cx="2408056" cy="646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Hardware</a:t>
            </a:r>
            <a:r>
              <a:rPr lang="de-DE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Supply Chain-Abhängigkeit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1D72A49-69A4-C382-CE75-AB95BC4A5D9A}"/>
              </a:ext>
            </a:extLst>
          </p:cNvPr>
          <p:cNvCxnSpPr>
            <a:cxnSpLocks/>
          </p:cNvCxnSpPr>
          <p:nvPr/>
        </p:nvCxnSpPr>
        <p:spPr>
          <a:xfrm>
            <a:off x="6351768" y="2437352"/>
            <a:ext cx="0" cy="2984315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3AA7CD-8AE1-200B-D24A-3931460A6797}"/>
              </a:ext>
            </a:extLst>
          </p:cNvPr>
          <p:cNvCxnSpPr/>
          <p:nvPr/>
        </p:nvCxnSpPr>
        <p:spPr>
          <a:xfrm>
            <a:off x="6065701" y="5421667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AF2DDCA5-6AF7-28BC-5E5A-AA52EE5CB972}"/>
              </a:ext>
            </a:extLst>
          </p:cNvPr>
          <p:cNvSpPr txBox="1"/>
          <p:nvPr/>
        </p:nvSpPr>
        <p:spPr>
          <a:xfrm>
            <a:off x="6532403" y="2621807"/>
            <a:ext cx="4165266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Europas Organisationen sind abhängig von außer-europäischen Hardware-Komponenten und –Rohstoffen in der IT-Wertschöpfung:</a:t>
            </a:r>
          </a:p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Hochleistungs-Chips stammen meist aus Taiwan oder Südkorea</a:t>
            </a:r>
          </a:p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 wie Switches, Server und Handys werden meist in China gebaut</a:t>
            </a:r>
          </a:p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(Silizium, seltene Erden) werden meist nicht in Europa abgebaut und verarbeitet.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45468F-5A93-2804-AAA7-76A500B9080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509352" y="5176906"/>
            <a:ext cx="489524" cy="48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1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3. Abhängigkeiten durch proprietäre Software 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79D7C3-9967-4997-9719-06F616991683}"/>
              </a:ext>
            </a:extLst>
          </p:cNvPr>
          <p:cNvGrpSpPr/>
          <p:nvPr/>
        </p:nvGrpSpPr>
        <p:grpSpPr>
          <a:xfrm>
            <a:off x="730763" y="2803694"/>
            <a:ext cx="5413747" cy="2939722"/>
            <a:chOff x="2486628" y="1911650"/>
            <a:chExt cx="3692992" cy="175596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AA89D27-0A5E-98F6-989A-D9EBBA0462FD}"/>
                </a:ext>
              </a:extLst>
            </p:cNvPr>
            <p:cNvSpPr/>
            <p:nvPr/>
          </p:nvSpPr>
          <p:spPr>
            <a:xfrm>
              <a:off x="2961417" y="3283250"/>
              <a:ext cx="3218202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71E6F19-EAB6-E735-A7BE-2C048ABA420D}"/>
                </a:ext>
              </a:extLst>
            </p:cNvPr>
            <p:cNvSpPr/>
            <p:nvPr/>
          </p:nvSpPr>
          <p:spPr>
            <a:xfrm>
              <a:off x="2961417" y="28260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6A61269-F137-8036-3559-2BBDE86468EF}"/>
                </a:ext>
              </a:extLst>
            </p:cNvPr>
            <p:cNvSpPr/>
            <p:nvPr/>
          </p:nvSpPr>
          <p:spPr>
            <a:xfrm>
              <a:off x="2961417" y="23688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5FDDDE-A798-5AFF-5C4F-0B11EC89ACD5}"/>
                </a:ext>
              </a:extLst>
            </p:cNvPr>
            <p:cNvSpPr/>
            <p:nvPr/>
          </p:nvSpPr>
          <p:spPr>
            <a:xfrm>
              <a:off x="2961417" y="19116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CCCEE48-4ADD-40C0-557C-59B0F6E00C5E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2F40CD66-243F-2D9F-2CF3-7A8C8E4054E4}"/>
              </a:ext>
            </a:extLst>
          </p:cNvPr>
          <p:cNvSpPr/>
          <p:nvPr/>
        </p:nvSpPr>
        <p:spPr>
          <a:xfrm>
            <a:off x="3260843" y="2803694"/>
            <a:ext cx="1956392" cy="643483"/>
          </a:xfrm>
          <a:prstGeom prst="rect">
            <a:avLst/>
          </a:prstGeom>
          <a:solidFill>
            <a:srgbClr val="7ED878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E988855-E590-9E0D-4E24-292C4481893C}"/>
              </a:ext>
            </a:extLst>
          </p:cNvPr>
          <p:cNvSpPr/>
          <p:nvPr/>
        </p:nvSpPr>
        <p:spPr>
          <a:xfrm>
            <a:off x="3260843" y="3569105"/>
            <a:ext cx="1956392" cy="643483"/>
          </a:xfrm>
          <a:prstGeom prst="rect">
            <a:avLst/>
          </a:prstGeom>
          <a:solidFill>
            <a:srgbClr val="7ED878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4DA64F9-B828-C1A9-A6D7-0A91508E4C84}"/>
              </a:ext>
            </a:extLst>
          </p:cNvPr>
          <p:cNvSpPr/>
          <p:nvPr/>
        </p:nvSpPr>
        <p:spPr>
          <a:xfrm>
            <a:off x="3260843" y="4334520"/>
            <a:ext cx="1956392" cy="643483"/>
          </a:xfrm>
          <a:prstGeom prst="rect">
            <a:avLst/>
          </a:prstGeom>
          <a:solidFill>
            <a:srgbClr val="7ED878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BA16E3C-93C9-696A-C3A2-C16F458B1B41}"/>
              </a:ext>
            </a:extLst>
          </p:cNvPr>
          <p:cNvSpPr/>
          <p:nvPr/>
        </p:nvSpPr>
        <p:spPr>
          <a:xfrm>
            <a:off x="3260843" y="5099933"/>
            <a:ext cx="1956392" cy="643483"/>
          </a:xfrm>
          <a:prstGeom prst="rect">
            <a:avLst/>
          </a:prstGeom>
          <a:solidFill>
            <a:srgbClr val="7ED878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EC21B56-BD5B-7F33-A418-D54EA9EED4E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6344791" y="2437352"/>
            <a:ext cx="4664465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937C3F6E-184C-5D6F-DDB0-BA6F543CFE0D}"/>
              </a:ext>
            </a:extLst>
          </p:cNvPr>
          <p:cNvSpPr/>
          <p:nvPr/>
        </p:nvSpPr>
        <p:spPr>
          <a:xfrm>
            <a:off x="11009256" y="2102551"/>
            <a:ext cx="451980" cy="669601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3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FFC892B-23B5-5511-0755-BC9A20C27F86}"/>
              </a:ext>
            </a:extLst>
          </p:cNvPr>
          <p:cNvSpPr txBox="1"/>
          <p:nvPr/>
        </p:nvSpPr>
        <p:spPr>
          <a:xfrm>
            <a:off x="6344792" y="1705835"/>
            <a:ext cx="3904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durch </a:t>
            </a:r>
            <a:b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proprietäre Software 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1D72A49-69A4-C382-CE75-AB95BC4A5D9A}"/>
              </a:ext>
            </a:extLst>
          </p:cNvPr>
          <p:cNvCxnSpPr>
            <a:cxnSpLocks/>
          </p:cNvCxnSpPr>
          <p:nvPr/>
        </p:nvCxnSpPr>
        <p:spPr>
          <a:xfrm>
            <a:off x="6351768" y="2437352"/>
            <a:ext cx="0" cy="2218904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A344294-7FA6-9E51-6715-9E97041B4DA5}"/>
              </a:ext>
            </a:extLst>
          </p:cNvPr>
          <p:cNvCxnSpPr>
            <a:cxnSpLocks/>
          </p:cNvCxnSpPr>
          <p:nvPr/>
        </p:nvCxnSpPr>
        <p:spPr>
          <a:xfrm>
            <a:off x="6065701" y="3125435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F40341F-9B0A-FEDF-1C7D-2BB940AAC627}"/>
              </a:ext>
            </a:extLst>
          </p:cNvPr>
          <p:cNvCxnSpPr/>
          <p:nvPr/>
        </p:nvCxnSpPr>
        <p:spPr>
          <a:xfrm>
            <a:off x="6065701" y="389084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365FB54B-8C21-E490-2C0F-DFADA5757713}"/>
              </a:ext>
            </a:extLst>
          </p:cNvPr>
          <p:cNvCxnSpPr/>
          <p:nvPr/>
        </p:nvCxnSpPr>
        <p:spPr>
          <a:xfrm>
            <a:off x="6065701" y="465625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AF2DDCA5-6AF7-28BC-5E5A-AA52EE5CB972}"/>
              </a:ext>
            </a:extLst>
          </p:cNvPr>
          <p:cNvSpPr txBox="1"/>
          <p:nvPr/>
        </p:nvSpPr>
        <p:spPr>
          <a:xfrm>
            <a:off x="6532403" y="2621807"/>
            <a:ext cx="41652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Europas Organisationen sind abhängig von proprietären Softwares gleich welcher Herkunft: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Warenwirtschafts- und Buchhaltungssysteme (z.B. Von SAP)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Content Management Systeme (z.B. von </a:t>
            </a:r>
            <a:r>
              <a:rPr lang="de-DE" sz="16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Contentful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 (z.B. von Oracle)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Betriebssysteme (z.B. von Apple oder Microsoft)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D3EB182D-3640-96E0-48EE-3A1416CB1CE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425976" y="4404319"/>
            <a:ext cx="503873" cy="503873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9F94A72F-A8E9-1E36-1AD1-8CD81B2B1BF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425976" y="3638909"/>
            <a:ext cx="503873" cy="503873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8F763B1B-6FEB-9BBD-63B6-C5AA157F0B8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425976" y="2873499"/>
            <a:ext cx="503873" cy="50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37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4. Risiken durch Backdoors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79D7C3-9967-4997-9719-06F616991683}"/>
              </a:ext>
            </a:extLst>
          </p:cNvPr>
          <p:cNvGrpSpPr/>
          <p:nvPr/>
        </p:nvGrpSpPr>
        <p:grpSpPr>
          <a:xfrm>
            <a:off x="730763" y="2803694"/>
            <a:ext cx="5413747" cy="2939722"/>
            <a:chOff x="2486628" y="1911650"/>
            <a:chExt cx="3692992" cy="175596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AA89D27-0A5E-98F6-989A-D9EBBA0462FD}"/>
                </a:ext>
              </a:extLst>
            </p:cNvPr>
            <p:cNvSpPr/>
            <p:nvPr/>
          </p:nvSpPr>
          <p:spPr>
            <a:xfrm>
              <a:off x="2961417" y="3283250"/>
              <a:ext cx="3218202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71E6F19-EAB6-E735-A7BE-2C048ABA420D}"/>
                </a:ext>
              </a:extLst>
            </p:cNvPr>
            <p:cNvSpPr/>
            <p:nvPr/>
          </p:nvSpPr>
          <p:spPr>
            <a:xfrm>
              <a:off x="2961417" y="28260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6A61269-F137-8036-3559-2BBDE86468EF}"/>
                </a:ext>
              </a:extLst>
            </p:cNvPr>
            <p:cNvSpPr/>
            <p:nvPr/>
          </p:nvSpPr>
          <p:spPr>
            <a:xfrm>
              <a:off x="2961417" y="23688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5FDDDE-A798-5AFF-5C4F-0B11EC89ACD5}"/>
                </a:ext>
              </a:extLst>
            </p:cNvPr>
            <p:cNvSpPr/>
            <p:nvPr/>
          </p:nvSpPr>
          <p:spPr>
            <a:xfrm>
              <a:off x="2961417" y="1911650"/>
              <a:ext cx="3218203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CCCEE48-4ADD-40C0-557C-59B0F6E00C5E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2F40CD66-243F-2D9F-2CF3-7A8C8E4054E4}"/>
              </a:ext>
            </a:extLst>
          </p:cNvPr>
          <p:cNvSpPr/>
          <p:nvPr/>
        </p:nvSpPr>
        <p:spPr>
          <a:xfrm>
            <a:off x="3260843" y="2803694"/>
            <a:ext cx="1956392" cy="643483"/>
          </a:xfrm>
          <a:prstGeom prst="rect">
            <a:avLst/>
          </a:prstGeom>
          <a:solidFill>
            <a:srgbClr val="7ED878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E988855-E590-9E0D-4E24-292C4481893C}"/>
              </a:ext>
            </a:extLst>
          </p:cNvPr>
          <p:cNvSpPr/>
          <p:nvPr/>
        </p:nvSpPr>
        <p:spPr>
          <a:xfrm>
            <a:off x="3260843" y="3569105"/>
            <a:ext cx="1956392" cy="643483"/>
          </a:xfrm>
          <a:prstGeom prst="rect">
            <a:avLst/>
          </a:prstGeom>
          <a:solidFill>
            <a:srgbClr val="7ED878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4DA64F9-B828-C1A9-A6D7-0A91508E4C84}"/>
              </a:ext>
            </a:extLst>
          </p:cNvPr>
          <p:cNvSpPr/>
          <p:nvPr/>
        </p:nvSpPr>
        <p:spPr>
          <a:xfrm>
            <a:off x="3260843" y="4334520"/>
            <a:ext cx="1956392" cy="643483"/>
          </a:xfrm>
          <a:prstGeom prst="rect">
            <a:avLst/>
          </a:prstGeom>
          <a:solidFill>
            <a:srgbClr val="7ED878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BA16E3C-93C9-696A-C3A2-C16F458B1B41}"/>
              </a:ext>
            </a:extLst>
          </p:cNvPr>
          <p:cNvSpPr/>
          <p:nvPr/>
        </p:nvSpPr>
        <p:spPr>
          <a:xfrm>
            <a:off x="3260843" y="5099933"/>
            <a:ext cx="1956392" cy="643483"/>
          </a:xfrm>
          <a:prstGeom prst="rect">
            <a:avLst/>
          </a:prstGeom>
          <a:solidFill>
            <a:srgbClr val="7ED878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179EA83-4014-15F4-C7F5-0ED3450142BE}"/>
              </a:ext>
            </a:extLst>
          </p:cNvPr>
          <p:cNvGrpSpPr/>
          <p:nvPr/>
        </p:nvGrpSpPr>
        <p:grpSpPr>
          <a:xfrm>
            <a:off x="5452519" y="2950563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5" name="Pfeil: Fünfeck 14">
              <a:extLst>
                <a:ext uri="{FF2B5EF4-FFF2-40B4-BE49-F238E27FC236}">
                  <a16:creationId xmlns:a16="http://schemas.microsoft.com/office/drawing/2014/main" id="{2CCF83FE-C6C6-6FD5-A29B-F116602DC11E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Pfeil: Fünfeck 15">
              <a:extLst>
                <a:ext uri="{FF2B5EF4-FFF2-40B4-BE49-F238E27FC236}">
                  <a16:creationId xmlns:a16="http://schemas.microsoft.com/office/drawing/2014/main" id="{3F3F9A1A-4EB9-721E-8105-DCCCB2232358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Pfeil: Fünfeck 16">
              <a:extLst>
                <a:ext uri="{FF2B5EF4-FFF2-40B4-BE49-F238E27FC236}">
                  <a16:creationId xmlns:a16="http://schemas.microsoft.com/office/drawing/2014/main" id="{FE094CB1-4343-505A-A3B6-EFD8B604C4B0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E02DBD3-06FB-4D56-D46F-8678B3A6BCC1}"/>
              </a:ext>
            </a:extLst>
          </p:cNvPr>
          <p:cNvGrpSpPr/>
          <p:nvPr/>
        </p:nvGrpSpPr>
        <p:grpSpPr>
          <a:xfrm>
            <a:off x="5452519" y="3715974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19" name="Pfeil: Fünfeck 18">
              <a:extLst>
                <a:ext uri="{FF2B5EF4-FFF2-40B4-BE49-F238E27FC236}">
                  <a16:creationId xmlns:a16="http://schemas.microsoft.com/office/drawing/2014/main" id="{B80E58B0-ADDB-CBC5-D74C-48026C1E62A0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Pfeil: Fünfeck 19">
              <a:extLst>
                <a:ext uri="{FF2B5EF4-FFF2-40B4-BE49-F238E27FC236}">
                  <a16:creationId xmlns:a16="http://schemas.microsoft.com/office/drawing/2014/main" id="{FBB59E29-3812-F0DC-42CD-567CE1BF2486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Pfeil: Fünfeck 20">
              <a:extLst>
                <a:ext uri="{FF2B5EF4-FFF2-40B4-BE49-F238E27FC236}">
                  <a16:creationId xmlns:a16="http://schemas.microsoft.com/office/drawing/2014/main" id="{FD065FBF-82A8-0CFD-8855-DED3DF3FED97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AC63EB21-F9DF-2EB7-7CBB-518CEE838D0D}"/>
              </a:ext>
            </a:extLst>
          </p:cNvPr>
          <p:cNvGrpSpPr/>
          <p:nvPr/>
        </p:nvGrpSpPr>
        <p:grpSpPr>
          <a:xfrm>
            <a:off x="5452519" y="4481388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3" name="Pfeil: Fünfeck 22">
              <a:extLst>
                <a:ext uri="{FF2B5EF4-FFF2-40B4-BE49-F238E27FC236}">
                  <a16:creationId xmlns:a16="http://schemas.microsoft.com/office/drawing/2014/main" id="{CD6FF0ED-DC75-E261-2505-65505688B816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Pfeil: Fünfeck 23">
              <a:extLst>
                <a:ext uri="{FF2B5EF4-FFF2-40B4-BE49-F238E27FC236}">
                  <a16:creationId xmlns:a16="http://schemas.microsoft.com/office/drawing/2014/main" id="{8967D313-6886-38E6-1544-C2A7AE9B3D91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Pfeil: Fünfeck 24">
              <a:extLst>
                <a:ext uri="{FF2B5EF4-FFF2-40B4-BE49-F238E27FC236}">
                  <a16:creationId xmlns:a16="http://schemas.microsoft.com/office/drawing/2014/main" id="{FA013B77-1C15-2F89-1907-C0D1C00A8357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E517000-62C6-AA2E-302E-8FD19603BEC4}"/>
              </a:ext>
            </a:extLst>
          </p:cNvPr>
          <p:cNvGrpSpPr/>
          <p:nvPr/>
        </p:nvGrpSpPr>
        <p:grpSpPr>
          <a:xfrm>
            <a:off x="5452519" y="5246802"/>
            <a:ext cx="613182" cy="349744"/>
            <a:chOff x="5234940" y="2001756"/>
            <a:chExt cx="520927" cy="266700"/>
          </a:xfrm>
          <a:solidFill>
            <a:srgbClr val="7ED878">
              <a:alpha val="45000"/>
            </a:srgbClr>
          </a:solidFill>
        </p:grpSpPr>
        <p:sp>
          <p:nvSpPr>
            <p:cNvPr id="27" name="Pfeil: Fünfeck 26">
              <a:extLst>
                <a:ext uri="{FF2B5EF4-FFF2-40B4-BE49-F238E27FC236}">
                  <a16:creationId xmlns:a16="http://schemas.microsoft.com/office/drawing/2014/main" id="{DAB10EE0-50AF-BA01-6401-6774B8196B62}"/>
                </a:ext>
              </a:extLst>
            </p:cNvPr>
            <p:cNvSpPr/>
            <p:nvPr/>
          </p:nvSpPr>
          <p:spPr>
            <a:xfrm>
              <a:off x="5234940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Pfeil: Fünfeck 27">
              <a:extLst>
                <a:ext uri="{FF2B5EF4-FFF2-40B4-BE49-F238E27FC236}">
                  <a16:creationId xmlns:a16="http://schemas.microsoft.com/office/drawing/2014/main" id="{110016B2-E922-E5C8-D842-2F9CD470D4DA}"/>
                </a:ext>
              </a:extLst>
            </p:cNvPr>
            <p:cNvSpPr/>
            <p:nvPr/>
          </p:nvSpPr>
          <p:spPr>
            <a:xfrm>
              <a:off x="5415711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Pfeil: Fünfeck 28">
              <a:extLst>
                <a:ext uri="{FF2B5EF4-FFF2-40B4-BE49-F238E27FC236}">
                  <a16:creationId xmlns:a16="http://schemas.microsoft.com/office/drawing/2014/main" id="{220370FE-7EF5-235C-0675-1567A85B1FAE}"/>
                </a:ext>
              </a:extLst>
            </p:cNvPr>
            <p:cNvSpPr/>
            <p:nvPr/>
          </p:nvSpPr>
          <p:spPr>
            <a:xfrm>
              <a:off x="5596482" y="2001756"/>
              <a:ext cx="159385" cy="266700"/>
            </a:xfrm>
            <a:prstGeom prst="homePlate">
              <a:avLst>
                <a:gd name="adj" fmla="val 27143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EC21B56-BD5B-7F33-A418-D54EA9EED4E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6344791" y="2437352"/>
            <a:ext cx="4664465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937C3F6E-184C-5D6F-DDB0-BA6F543CFE0D}"/>
              </a:ext>
            </a:extLst>
          </p:cNvPr>
          <p:cNvSpPr/>
          <p:nvPr/>
        </p:nvSpPr>
        <p:spPr>
          <a:xfrm>
            <a:off x="11009256" y="2102551"/>
            <a:ext cx="451980" cy="669601"/>
          </a:xfrm>
          <a:prstGeom prst="rect">
            <a:avLst/>
          </a:prstGeom>
          <a:solidFill>
            <a:srgbClr val="7ED87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4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FFC892B-23B5-5511-0755-BC9A20C27F86}"/>
              </a:ext>
            </a:extLst>
          </p:cNvPr>
          <p:cNvSpPr txBox="1"/>
          <p:nvPr/>
        </p:nvSpPr>
        <p:spPr>
          <a:xfrm>
            <a:off x="6344792" y="1705835"/>
            <a:ext cx="4015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Risiken durch Backdoors und Sicherheitslücken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1D72A49-69A4-C382-CE75-AB95BC4A5D9A}"/>
              </a:ext>
            </a:extLst>
          </p:cNvPr>
          <p:cNvCxnSpPr>
            <a:cxnSpLocks/>
          </p:cNvCxnSpPr>
          <p:nvPr/>
        </p:nvCxnSpPr>
        <p:spPr>
          <a:xfrm>
            <a:off x="6351768" y="2437352"/>
            <a:ext cx="0" cy="2984315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A344294-7FA6-9E51-6715-9E97041B4DA5}"/>
              </a:ext>
            </a:extLst>
          </p:cNvPr>
          <p:cNvCxnSpPr>
            <a:stCxn id="17" idx="3"/>
          </p:cNvCxnSpPr>
          <p:nvPr/>
        </p:nvCxnSpPr>
        <p:spPr>
          <a:xfrm>
            <a:off x="6065701" y="3125435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F40341F-9B0A-FEDF-1C7D-2BB940AAC627}"/>
              </a:ext>
            </a:extLst>
          </p:cNvPr>
          <p:cNvCxnSpPr/>
          <p:nvPr/>
        </p:nvCxnSpPr>
        <p:spPr>
          <a:xfrm>
            <a:off x="6065701" y="389084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365FB54B-8C21-E490-2C0F-DFADA5757713}"/>
              </a:ext>
            </a:extLst>
          </p:cNvPr>
          <p:cNvCxnSpPr/>
          <p:nvPr/>
        </p:nvCxnSpPr>
        <p:spPr>
          <a:xfrm>
            <a:off x="6065701" y="4656256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3AA7CD-8AE1-200B-D24A-3931460A6797}"/>
              </a:ext>
            </a:extLst>
          </p:cNvPr>
          <p:cNvCxnSpPr/>
          <p:nvPr/>
        </p:nvCxnSpPr>
        <p:spPr>
          <a:xfrm>
            <a:off x="6065701" y="5421667"/>
            <a:ext cx="279090" cy="0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AF2DDCA5-6AF7-28BC-5E5A-AA52EE5CB972}"/>
              </a:ext>
            </a:extLst>
          </p:cNvPr>
          <p:cNvSpPr txBox="1"/>
          <p:nvPr/>
        </p:nvSpPr>
        <p:spPr>
          <a:xfrm>
            <a:off x="6532402" y="2621807"/>
            <a:ext cx="437804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kann verloren gehen durch Hintertüren und Sicherheitslücken in allen Ebenen: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Im Videodienst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Zoom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gab es eine Sicherheitslücke 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 der Open-Source-Middleware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Log4j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gab es eine Sicherheitslücke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 Netzwerkhardware von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Cisco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wurde eine Backdoor gefunden.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 Chips von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Intel, AMD und ARM </a:t>
            </a: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werden Sicherheitslücken gefunden </a:t>
            </a:r>
          </a:p>
        </p:txBody>
      </p:sp>
    </p:spTree>
    <p:extLst>
      <p:ext uri="{BB962C8B-B14F-4D97-AF65-F5344CB8AC3E}">
        <p14:creationId xmlns:p14="http://schemas.microsoft.com/office/powerpoint/2010/main" val="2530330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Kontrollverlust durch Fremdbetrieb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929D057-C3CB-72D9-CB0B-7F435E8BB6BE}"/>
              </a:ext>
            </a:extLst>
          </p:cNvPr>
          <p:cNvGrpSpPr/>
          <p:nvPr/>
        </p:nvGrpSpPr>
        <p:grpSpPr>
          <a:xfrm>
            <a:off x="6739766" y="2805344"/>
            <a:ext cx="4483956" cy="2938073"/>
            <a:chOff x="2486628" y="1911650"/>
            <a:chExt cx="3060451" cy="1755968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83569029-8C17-B24D-032C-8B652F117C84}"/>
                </a:ext>
              </a:extLst>
            </p:cNvPr>
            <p:cNvSpPr/>
            <p:nvPr/>
          </p:nvSpPr>
          <p:spPr>
            <a:xfrm>
              <a:off x="2961417" y="3283250"/>
              <a:ext cx="2585660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397F3DE-FB7F-BAAB-D285-BA392F4B961B}"/>
                </a:ext>
              </a:extLst>
            </p:cNvPr>
            <p:cNvSpPr/>
            <p:nvPr/>
          </p:nvSpPr>
          <p:spPr>
            <a:xfrm>
              <a:off x="2961418" y="28260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8ABDFC9B-55AC-6776-7FF3-3FE8046B37ED}"/>
                </a:ext>
              </a:extLst>
            </p:cNvPr>
            <p:cNvSpPr/>
            <p:nvPr/>
          </p:nvSpPr>
          <p:spPr>
            <a:xfrm>
              <a:off x="2961418" y="23688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2C64420D-5C4B-7A53-CF6C-4A1D77F65CF2}"/>
                </a:ext>
              </a:extLst>
            </p:cNvPr>
            <p:cNvSpPr/>
            <p:nvPr/>
          </p:nvSpPr>
          <p:spPr>
            <a:xfrm>
              <a:off x="2961418" y="19116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CCD5188-9D1B-848D-BAB6-FA73821BED6B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E42F0AE-82FB-33AA-B83C-EF41E9E25B9A}"/>
              </a:ext>
            </a:extLst>
          </p:cNvPr>
          <p:cNvSpPr/>
          <p:nvPr/>
        </p:nvSpPr>
        <p:spPr>
          <a:xfrm>
            <a:off x="9268426" y="2805344"/>
            <a:ext cx="1955294" cy="643122"/>
          </a:xfrm>
          <a:prstGeom prst="rect">
            <a:avLst/>
          </a:prstGeom>
          <a:solidFill>
            <a:srgbClr val="42D0C6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12315BC-E9ED-2704-70B1-FC1DC5FF5727}"/>
              </a:ext>
            </a:extLst>
          </p:cNvPr>
          <p:cNvSpPr/>
          <p:nvPr/>
        </p:nvSpPr>
        <p:spPr>
          <a:xfrm>
            <a:off x="9268426" y="3570326"/>
            <a:ext cx="1955294" cy="643122"/>
          </a:xfrm>
          <a:prstGeom prst="rect">
            <a:avLst/>
          </a:prstGeom>
          <a:solidFill>
            <a:srgbClr val="42D0C6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CEF25ED-4A6B-48FB-F737-0336802E457C}"/>
              </a:ext>
            </a:extLst>
          </p:cNvPr>
          <p:cNvSpPr/>
          <p:nvPr/>
        </p:nvSpPr>
        <p:spPr>
          <a:xfrm>
            <a:off x="9268426" y="4335311"/>
            <a:ext cx="1955294" cy="643122"/>
          </a:xfrm>
          <a:prstGeom prst="rect">
            <a:avLst/>
          </a:prstGeom>
          <a:solidFill>
            <a:srgbClr val="42D0C6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644D12A-DF9C-FB55-2686-40685ACB41E0}"/>
              </a:ext>
            </a:extLst>
          </p:cNvPr>
          <p:cNvSpPr/>
          <p:nvPr/>
        </p:nvSpPr>
        <p:spPr>
          <a:xfrm>
            <a:off x="9268426" y="5100295"/>
            <a:ext cx="1955294" cy="643122"/>
          </a:xfrm>
          <a:prstGeom prst="rect">
            <a:avLst/>
          </a:prstGeom>
          <a:solidFill>
            <a:srgbClr val="42D0C6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3E2D4CCF-60D1-5829-62D6-82959AB99CC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74909" y="2961000"/>
            <a:ext cx="358262" cy="358262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C2C86A0-7ABF-5466-F4F8-6F8B23BCF637}"/>
              </a:ext>
            </a:extLst>
          </p:cNvPr>
          <p:cNvGrpSpPr/>
          <p:nvPr/>
        </p:nvGrpSpPr>
        <p:grpSpPr>
          <a:xfrm>
            <a:off x="865047" y="1685355"/>
            <a:ext cx="5054206" cy="1088464"/>
            <a:chOff x="7188212" y="1015401"/>
            <a:chExt cx="3856288" cy="830483"/>
          </a:xfrm>
        </p:grpSpPr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1C581FB5-314B-F1D0-34C9-AAC9912C13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7575" y="1590580"/>
              <a:ext cx="3556924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B736B7DA-3C77-D4A1-DF87-BDC517857057}"/>
                </a:ext>
              </a:extLst>
            </p:cNvPr>
            <p:cNvSpPr/>
            <p:nvPr/>
          </p:nvSpPr>
          <p:spPr>
            <a:xfrm>
              <a:off x="7188212" y="1335275"/>
              <a:ext cx="344661" cy="510609"/>
            </a:xfrm>
            <a:prstGeom prst="rect">
              <a:avLst/>
            </a:prstGeom>
            <a:solidFill>
              <a:srgbClr val="42D0C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5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2522CAAF-2633-5865-CB9D-C69D97F6AE85}"/>
                </a:ext>
              </a:extLst>
            </p:cNvPr>
            <p:cNvSpPr txBox="1"/>
            <p:nvPr/>
          </p:nvSpPr>
          <p:spPr>
            <a:xfrm>
              <a:off x="7638798" y="1015401"/>
              <a:ext cx="34057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dirty="0"/>
                <a:t>Kontrollverlust </a:t>
              </a:r>
              <a:br>
                <a:rPr lang="de-DE" dirty="0"/>
              </a:br>
              <a:r>
                <a:rPr lang="de-DE" dirty="0"/>
                <a:t>durch Fremdbetrieb</a:t>
              </a:r>
            </a:p>
          </p:txBody>
        </p:sp>
      </p:grp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0BF9420-5CBE-6194-0117-0DCB08E34A3C}"/>
              </a:ext>
            </a:extLst>
          </p:cNvPr>
          <p:cNvCxnSpPr>
            <a:cxnSpLocks/>
          </p:cNvCxnSpPr>
          <p:nvPr/>
        </p:nvCxnSpPr>
        <p:spPr>
          <a:xfrm>
            <a:off x="5917707" y="2439151"/>
            <a:ext cx="936289" cy="586741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BD1B3CA3-DEA0-0510-A968-7023932FC096}"/>
              </a:ext>
            </a:extLst>
          </p:cNvPr>
          <p:cNvSpPr txBox="1"/>
          <p:nvPr/>
        </p:nvSpPr>
        <p:spPr>
          <a:xfrm>
            <a:off x="1450745" y="2620079"/>
            <a:ext cx="4162929" cy="2944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6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Beim Outsourcing des Betriebs an klassische Dienstleister oder in die Cloud wird der Grad an Kontrolle reduziert: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de-DE" dirty="0"/>
              <a:t>Welche Mitarbeitenden des Betreibers erhalten Zugang zu den Gebäuden?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de-DE" dirty="0"/>
              <a:t>Welche Mitarbeitenden erhalten Admin-Rechte?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de-DE" dirty="0"/>
              <a:t>Welche Sub-Dienstleister werden eingesetzt?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45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6. Einfluss fremder Behörden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929D057-C3CB-72D9-CB0B-7F435E8BB6BE}"/>
              </a:ext>
            </a:extLst>
          </p:cNvPr>
          <p:cNvGrpSpPr/>
          <p:nvPr/>
        </p:nvGrpSpPr>
        <p:grpSpPr>
          <a:xfrm>
            <a:off x="6739766" y="2805344"/>
            <a:ext cx="4483956" cy="2938073"/>
            <a:chOff x="2486628" y="1911650"/>
            <a:chExt cx="3060451" cy="1755968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83569029-8C17-B24D-032C-8B652F117C84}"/>
                </a:ext>
              </a:extLst>
            </p:cNvPr>
            <p:cNvSpPr/>
            <p:nvPr/>
          </p:nvSpPr>
          <p:spPr>
            <a:xfrm>
              <a:off x="2961417" y="3283250"/>
              <a:ext cx="2585660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397F3DE-FB7F-BAAB-D285-BA392F4B961B}"/>
                </a:ext>
              </a:extLst>
            </p:cNvPr>
            <p:cNvSpPr/>
            <p:nvPr/>
          </p:nvSpPr>
          <p:spPr>
            <a:xfrm>
              <a:off x="2961418" y="28260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8ABDFC9B-55AC-6776-7FF3-3FE8046B37ED}"/>
                </a:ext>
              </a:extLst>
            </p:cNvPr>
            <p:cNvSpPr/>
            <p:nvPr/>
          </p:nvSpPr>
          <p:spPr>
            <a:xfrm>
              <a:off x="2961418" y="23688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2C64420D-5C4B-7A53-CF6C-4A1D77F65CF2}"/>
                </a:ext>
              </a:extLst>
            </p:cNvPr>
            <p:cNvSpPr/>
            <p:nvPr/>
          </p:nvSpPr>
          <p:spPr>
            <a:xfrm>
              <a:off x="2961418" y="19116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CCD5188-9D1B-848D-BAB6-FA73821BED6B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E42F0AE-82FB-33AA-B83C-EF41E9E25B9A}"/>
              </a:ext>
            </a:extLst>
          </p:cNvPr>
          <p:cNvSpPr/>
          <p:nvPr/>
        </p:nvSpPr>
        <p:spPr>
          <a:xfrm>
            <a:off x="9268426" y="2805344"/>
            <a:ext cx="1955294" cy="643122"/>
          </a:xfrm>
          <a:prstGeom prst="rect">
            <a:avLst/>
          </a:prstGeom>
          <a:solidFill>
            <a:srgbClr val="42D0C6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12315BC-E9ED-2704-70B1-FC1DC5FF5727}"/>
              </a:ext>
            </a:extLst>
          </p:cNvPr>
          <p:cNvSpPr/>
          <p:nvPr/>
        </p:nvSpPr>
        <p:spPr>
          <a:xfrm>
            <a:off x="9268426" y="3570326"/>
            <a:ext cx="1955294" cy="643122"/>
          </a:xfrm>
          <a:prstGeom prst="rect">
            <a:avLst/>
          </a:prstGeom>
          <a:solidFill>
            <a:srgbClr val="42D0C6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CEF25ED-4A6B-48FB-F737-0336802E457C}"/>
              </a:ext>
            </a:extLst>
          </p:cNvPr>
          <p:cNvSpPr/>
          <p:nvPr/>
        </p:nvSpPr>
        <p:spPr>
          <a:xfrm>
            <a:off x="9268426" y="4335311"/>
            <a:ext cx="1955294" cy="643122"/>
          </a:xfrm>
          <a:prstGeom prst="rect">
            <a:avLst/>
          </a:prstGeom>
          <a:solidFill>
            <a:srgbClr val="42D0C6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644D12A-DF9C-FB55-2686-40685ACB41E0}"/>
              </a:ext>
            </a:extLst>
          </p:cNvPr>
          <p:cNvSpPr/>
          <p:nvPr/>
        </p:nvSpPr>
        <p:spPr>
          <a:xfrm>
            <a:off x="9268426" y="5100295"/>
            <a:ext cx="1955294" cy="643122"/>
          </a:xfrm>
          <a:prstGeom prst="rect">
            <a:avLst/>
          </a:prstGeom>
          <a:solidFill>
            <a:srgbClr val="42D0C6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3E2D4CCF-60D1-5829-62D6-82959AB99CC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74909" y="2961000"/>
            <a:ext cx="358262" cy="358262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C2C86A0-7ABF-5466-F4F8-6F8B23BCF637}"/>
              </a:ext>
            </a:extLst>
          </p:cNvPr>
          <p:cNvGrpSpPr/>
          <p:nvPr/>
        </p:nvGrpSpPr>
        <p:grpSpPr>
          <a:xfrm>
            <a:off x="865047" y="1685355"/>
            <a:ext cx="5054206" cy="1088464"/>
            <a:chOff x="7188212" y="1015401"/>
            <a:chExt cx="3856288" cy="830483"/>
          </a:xfrm>
        </p:grpSpPr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1C581FB5-314B-F1D0-34C9-AAC9912C13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7575" y="1590580"/>
              <a:ext cx="3556924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B736B7DA-3C77-D4A1-DF87-BDC517857057}"/>
                </a:ext>
              </a:extLst>
            </p:cNvPr>
            <p:cNvSpPr/>
            <p:nvPr/>
          </p:nvSpPr>
          <p:spPr>
            <a:xfrm>
              <a:off x="7188212" y="1335275"/>
              <a:ext cx="344661" cy="510609"/>
            </a:xfrm>
            <a:prstGeom prst="rect">
              <a:avLst/>
            </a:prstGeom>
            <a:solidFill>
              <a:srgbClr val="42D0C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6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2522CAAF-2633-5865-CB9D-C69D97F6AE85}"/>
                </a:ext>
              </a:extLst>
            </p:cNvPr>
            <p:cNvSpPr txBox="1"/>
            <p:nvPr/>
          </p:nvSpPr>
          <p:spPr>
            <a:xfrm>
              <a:off x="7638798" y="1015401"/>
              <a:ext cx="34057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dirty="0"/>
                <a:t>Kontrollverlust </a:t>
              </a:r>
              <a:br>
                <a:rPr lang="de-DE" dirty="0"/>
              </a:br>
              <a:r>
                <a:rPr lang="de-DE" dirty="0"/>
                <a:t>durch Fremdbetrieb</a:t>
              </a:r>
            </a:p>
          </p:txBody>
        </p:sp>
      </p:grp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0BF9420-5CBE-6194-0117-0DCB08E34A3C}"/>
              </a:ext>
            </a:extLst>
          </p:cNvPr>
          <p:cNvCxnSpPr>
            <a:cxnSpLocks/>
          </p:cNvCxnSpPr>
          <p:nvPr/>
        </p:nvCxnSpPr>
        <p:spPr>
          <a:xfrm>
            <a:off x="5917707" y="2439151"/>
            <a:ext cx="936289" cy="586741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BD1B3CA3-DEA0-0510-A968-7023932FC096}"/>
              </a:ext>
            </a:extLst>
          </p:cNvPr>
          <p:cNvSpPr txBox="1"/>
          <p:nvPr/>
        </p:nvSpPr>
        <p:spPr>
          <a:xfrm>
            <a:off x="1450745" y="2620079"/>
            <a:ext cx="416292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6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de-DE" sz="1600" dirty="0"/>
              <a:t>Kontrolle geht verloren durch den Einfluss fremder Rechtsprechung und Behörden auf die außer-europäischen Betreiber: 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Amerikanische Cloud-Dienstleister unterliegen u.a. dem CLOUD Act 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Europäische Dienstleister unterliegen bspw. der </a:t>
            </a:r>
            <a:r>
              <a:rPr lang="de-DE" sz="1600" dirty="0" err="1"/>
              <a:t>Lawful</a:t>
            </a:r>
            <a:r>
              <a:rPr lang="de-DE" sz="1600" dirty="0"/>
              <a:t> Interception (LI)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Russische und chinesische Dienstleister unterliegen ebenfalls lokaler Regulierung</a:t>
            </a:r>
          </a:p>
        </p:txBody>
      </p:sp>
    </p:spTree>
    <p:extLst>
      <p:ext uri="{BB962C8B-B14F-4D97-AF65-F5344CB8AC3E}">
        <p14:creationId xmlns:p14="http://schemas.microsoft.com/office/powerpoint/2010/main" val="58109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Ungewünschte Provider-interne Datenflüsse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929D057-C3CB-72D9-CB0B-7F435E8BB6BE}"/>
              </a:ext>
            </a:extLst>
          </p:cNvPr>
          <p:cNvGrpSpPr/>
          <p:nvPr/>
        </p:nvGrpSpPr>
        <p:grpSpPr>
          <a:xfrm>
            <a:off x="6739766" y="2805344"/>
            <a:ext cx="4483956" cy="2938073"/>
            <a:chOff x="2486628" y="1911650"/>
            <a:chExt cx="3060451" cy="1755968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83569029-8C17-B24D-032C-8B652F117C84}"/>
                </a:ext>
              </a:extLst>
            </p:cNvPr>
            <p:cNvSpPr/>
            <p:nvPr/>
          </p:nvSpPr>
          <p:spPr>
            <a:xfrm>
              <a:off x="2961417" y="3283250"/>
              <a:ext cx="2585660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Hardware</a:t>
              </a: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397F3DE-FB7F-BAAB-D285-BA392F4B961B}"/>
                </a:ext>
              </a:extLst>
            </p:cNvPr>
            <p:cNvSpPr/>
            <p:nvPr/>
          </p:nvSpPr>
          <p:spPr>
            <a:xfrm>
              <a:off x="2961418" y="28260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Infrastruktur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8ABDFC9B-55AC-6776-7FF3-3FE8046B37ED}"/>
                </a:ext>
              </a:extLst>
            </p:cNvPr>
            <p:cNvSpPr/>
            <p:nvPr/>
          </p:nvSpPr>
          <p:spPr>
            <a:xfrm>
              <a:off x="2961418" y="23688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Middleware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2C64420D-5C4B-7A53-CF6C-4A1D77F65CF2}"/>
                </a:ext>
              </a:extLst>
            </p:cNvPr>
            <p:cNvSpPr/>
            <p:nvPr/>
          </p:nvSpPr>
          <p:spPr>
            <a:xfrm>
              <a:off x="2961418" y="1911650"/>
              <a:ext cx="2585661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Anwendungs-</a:t>
              </a:r>
              <a:br>
                <a:rPr lang="de-DE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 err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</a:t>
              </a:r>
              <a:endParaRPr lang="de-DE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CCD5188-9D1B-848D-BAB6-FA73821BED6B}"/>
                </a:ext>
              </a:extLst>
            </p:cNvPr>
            <p:cNvSpPr/>
            <p:nvPr/>
          </p:nvSpPr>
          <p:spPr>
            <a:xfrm rot="16200000">
              <a:off x="1800828" y="2597450"/>
              <a:ext cx="1755968" cy="384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Betrieb</a:t>
              </a:r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E42F0AE-82FB-33AA-B83C-EF41E9E25B9A}"/>
              </a:ext>
            </a:extLst>
          </p:cNvPr>
          <p:cNvSpPr/>
          <p:nvPr/>
        </p:nvSpPr>
        <p:spPr>
          <a:xfrm>
            <a:off x="9268426" y="2805344"/>
            <a:ext cx="1955294" cy="643122"/>
          </a:xfrm>
          <a:prstGeom prst="rect">
            <a:avLst/>
          </a:prstGeom>
          <a:solidFill>
            <a:srgbClr val="42D0C6">
              <a:alpha val="66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 des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Finanzamts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12315BC-E9ED-2704-70B1-FC1DC5FF5727}"/>
              </a:ext>
            </a:extLst>
          </p:cNvPr>
          <p:cNvSpPr/>
          <p:nvPr/>
        </p:nvSpPr>
        <p:spPr>
          <a:xfrm>
            <a:off x="9268426" y="3570326"/>
            <a:ext cx="1955294" cy="643122"/>
          </a:xfrm>
          <a:prstGeom prst="rect">
            <a:avLst/>
          </a:prstGeom>
          <a:solidFill>
            <a:srgbClr val="42D0C6">
              <a:alpha val="28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Datenbanken,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Webserver, …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CEF25ED-4A6B-48FB-F737-0336802E457C}"/>
              </a:ext>
            </a:extLst>
          </p:cNvPr>
          <p:cNvSpPr/>
          <p:nvPr/>
        </p:nvSpPr>
        <p:spPr>
          <a:xfrm>
            <a:off x="9268426" y="4335311"/>
            <a:ext cx="1955294" cy="643122"/>
          </a:xfrm>
          <a:prstGeom prst="rect">
            <a:avLst/>
          </a:prstGeom>
          <a:solidFill>
            <a:srgbClr val="42D0C6">
              <a:alpha val="12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Rechner, Netzwerk, </a:t>
            </a:r>
            <a:b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Speicher, …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644D12A-DF9C-FB55-2686-40685ACB41E0}"/>
              </a:ext>
            </a:extLst>
          </p:cNvPr>
          <p:cNvSpPr/>
          <p:nvPr/>
        </p:nvSpPr>
        <p:spPr>
          <a:xfrm>
            <a:off x="9268426" y="5100295"/>
            <a:ext cx="1955294" cy="643122"/>
          </a:xfrm>
          <a:prstGeom prst="rect">
            <a:avLst/>
          </a:prstGeom>
          <a:solidFill>
            <a:srgbClr val="42D0C6">
              <a:alpha val="5000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Chips, Kabel, Kühlung, …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3E2D4CCF-60D1-5829-62D6-82959AB99CC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74909" y="2961000"/>
            <a:ext cx="358262" cy="358262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C2C86A0-7ABF-5466-F4F8-6F8B23BCF637}"/>
              </a:ext>
            </a:extLst>
          </p:cNvPr>
          <p:cNvGrpSpPr/>
          <p:nvPr/>
        </p:nvGrpSpPr>
        <p:grpSpPr>
          <a:xfrm>
            <a:off x="865047" y="1685355"/>
            <a:ext cx="5054206" cy="1088464"/>
            <a:chOff x="7188212" y="1015401"/>
            <a:chExt cx="3856288" cy="830483"/>
          </a:xfrm>
        </p:grpSpPr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1C581FB5-314B-F1D0-34C9-AAC9912C13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7575" y="1590580"/>
              <a:ext cx="3556924" cy="0"/>
            </a:xfrm>
            <a:prstGeom prst="line">
              <a:avLst/>
            </a:prstGeom>
            <a:ln w="9525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B736B7DA-3C77-D4A1-DF87-BDC517857057}"/>
                </a:ext>
              </a:extLst>
            </p:cNvPr>
            <p:cNvSpPr/>
            <p:nvPr/>
          </p:nvSpPr>
          <p:spPr>
            <a:xfrm>
              <a:off x="7188212" y="1335275"/>
              <a:ext cx="344661" cy="510609"/>
            </a:xfrm>
            <a:prstGeom prst="rect">
              <a:avLst/>
            </a:prstGeom>
            <a:solidFill>
              <a:srgbClr val="42D0C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7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2522CAAF-2633-5865-CB9D-C69D97F6AE85}"/>
                </a:ext>
              </a:extLst>
            </p:cNvPr>
            <p:cNvSpPr txBox="1"/>
            <p:nvPr/>
          </p:nvSpPr>
          <p:spPr>
            <a:xfrm>
              <a:off x="7638798" y="1015401"/>
              <a:ext cx="3405702" cy="49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dirty="0"/>
                <a:t>Ungewünschte </a:t>
              </a:r>
              <a:br>
                <a:rPr lang="de-DE" dirty="0"/>
              </a:br>
              <a:r>
                <a:rPr lang="de-DE" dirty="0"/>
                <a:t>Provider-interne Datenflüsse</a:t>
              </a:r>
            </a:p>
          </p:txBody>
        </p:sp>
      </p:grp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0BF9420-5CBE-6194-0117-0DCB08E34A3C}"/>
              </a:ext>
            </a:extLst>
          </p:cNvPr>
          <p:cNvCxnSpPr>
            <a:cxnSpLocks/>
          </p:cNvCxnSpPr>
          <p:nvPr/>
        </p:nvCxnSpPr>
        <p:spPr>
          <a:xfrm>
            <a:off x="5917707" y="2439151"/>
            <a:ext cx="936289" cy="586741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BD1B3CA3-DEA0-0510-A968-7023932FC096}"/>
              </a:ext>
            </a:extLst>
          </p:cNvPr>
          <p:cNvSpPr txBox="1"/>
          <p:nvPr/>
        </p:nvSpPr>
        <p:spPr>
          <a:xfrm>
            <a:off x="1450745" y="2620079"/>
            <a:ext cx="4162929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6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Kundenunternehmen können die Datenflüsse innerhalb des externen Providers nicht kontrollieren: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de-DE" dirty="0"/>
              <a:t>Bestimmte Daten werden zur Optimierung des eigentlichen Services verwendet (z.B. Training der Algorithmen für KI)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de-DE" dirty="0"/>
              <a:t>Der Third-Level-Support bestimmter Software-Komponenten (e.g. Oracle) kann in Drittländern liegen.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236643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952</Words>
  <Application>Microsoft Office PowerPoint</Application>
  <PresentationFormat>Widescreen</PresentationFormat>
  <Paragraphs>209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1_Digit - Multi 1 - Bright</vt:lpstr>
      <vt:lpstr>Warum ist normale IT so selten souverän?</vt:lpstr>
      <vt:lpstr>Die IT-Wertschöpfungskette  Am Beispiel der Online-Steuer-Erklärung</vt:lpstr>
      <vt:lpstr>1. Software Supply Chain-Abhängigkeit</vt:lpstr>
      <vt:lpstr>2. Hardware Supply Chain-Abhängigkeit</vt:lpstr>
      <vt:lpstr>3. Abhängigkeiten durch proprietäre Software </vt:lpstr>
      <vt:lpstr>4. Risiken durch Backdoors</vt:lpstr>
      <vt:lpstr>5. Kontrollverlust durch Fremdbetrieb</vt:lpstr>
      <vt:lpstr>6. Einfluss fremder Behörden</vt:lpstr>
      <vt:lpstr>7. Ungewünschte Provider-interne Datenflüsse</vt:lpstr>
      <vt:lpstr>Übersicht: 7 Punkte der europäischen Kontrollverlusts</vt:lpstr>
      <vt:lpstr>Entweder Leistungseinschränkung oder Kontrollverlust</vt:lpstr>
      <vt:lpstr>IT in Europa heute Leistungseinschränkung oder Kontrollverlust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2022-09-04T16:17:55Z</dcterms:created>
  <dcterms:modified xsi:type="dcterms:W3CDTF">2022-09-04T16:18:04Z</dcterms:modified>
</cp:coreProperties>
</file>