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10"/>
  </p:notesMasterIdLst>
  <p:handoutMasterIdLst>
    <p:handoutMasterId r:id="rId11"/>
  </p:handoutMasterIdLst>
  <p:sldIdLst>
    <p:sldId id="1864" r:id="rId3"/>
    <p:sldId id="1865" r:id="rId4"/>
    <p:sldId id="1866" r:id="rId5"/>
    <p:sldId id="1872" r:id="rId6"/>
    <p:sldId id="1867" r:id="rId7"/>
    <p:sldId id="1873" r:id="rId8"/>
    <p:sldId id="193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D878"/>
    <a:srgbClr val="42D0C6"/>
    <a:srgbClr val="34CA8C"/>
    <a:srgbClr val="164931"/>
    <a:srgbClr val="A77EF7"/>
    <a:srgbClr val="111111"/>
    <a:srgbClr val="268D61"/>
    <a:srgbClr val="36C8BB"/>
    <a:srgbClr val="5DAED8"/>
    <a:srgbClr val="849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B9719E-EC3A-4D4F-8358-7B048137FA06}" v="4" dt="2022-09-04T16:20:24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7013"/>
  </p:normalViewPr>
  <p:slideViewPr>
    <p:cSldViewPr snapToGrid="0" snapToObjects="1">
      <p:cViewPr>
        <p:scale>
          <a:sx n="75" d="100"/>
          <a:sy n="75" d="100"/>
        </p:scale>
        <p:origin x="193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95156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3068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1121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1693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5351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51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0644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154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85417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5027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0024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3267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657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2769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0973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3881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0335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716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4264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25437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6632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7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010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153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219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8843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1616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652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4213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31682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466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4514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917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71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4731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2133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3792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566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401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250063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61880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4259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9400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193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8932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2920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7760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9514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1651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5709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784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700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719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9690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712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211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40866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732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9092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7148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0019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2418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919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134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3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23035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5764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6143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hyperlink" Target="http://www.thenounproject.com/" TargetMode="Externa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1853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hyperlink" Target="https://de.wikipedia.org/wiki/Karl-Heinz_Streibich" TargetMode="External"/><Relationship Id="rId2" Type="http://schemas.openxmlformats.org/officeDocument/2006/relationships/hyperlink" Target="https://de.wikipedia.org/wiki/Henning_Kagerman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s://de.wikipedia.org/wiki/Katrin_Suder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s://www.acatech.de/publikation/digitale-souveraenitaet-status-quo-und-handlungsfelder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catech.de/publikation/digitale-souveraenitaet-status-quo-und-handlungsfelder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catech.de/publikation/digitale-souveraenitaet-status-quo-und-handlungsfelder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497" y="3105833"/>
            <a:ext cx="6991017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Was ist die souveräne Cloud?</a:t>
            </a:r>
            <a:endParaRPr lang="en-DE" sz="3600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57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301F28A5-352A-1852-0F4B-C91C227BE767}"/>
              </a:ext>
            </a:extLst>
          </p:cNvPr>
          <p:cNvSpPr/>
          <p:nvPr/>
        </p:nvSpPr>
        <p:spPr>
          <a:xfrm>
            <a:off x="1653680" y="1704042"/>
            <a:ext cx="5803900" cy="34902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bIns="216000" rtlCol="0" anchor="t"/>
          <a:lstStyle/>
          <a:p>
            <a:pPr marL="84138" algn="l"/>
            <a:r>
              <a:rPr lang="de-DE" sz="1600" dirty="0">
                <a:solidFill>
                  <a:srgbClr val="7ED878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Autorinnen</a:t>
            </a:r>
            <a:endParaRPr lang="de-DE" sz="1600" dirty="0">
              <a:solidFill>
                <a:srgbClr val="7ED878"/>
              </a:solidFill>
              <a:latin typeface="Gilro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Studie der </a:t>
            </a:r>
            <a:r>
              <a:rPr lang="de-DE" dirty="0" err="1"/>
              <a:t>acatech</a:t>
            </a:r>
            <a:r>
              <a:rPr lang="de-DE" dirty="0"/>
              <a:t> zur digitalen Souveränität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D7421D0-6A4A-6BFB-A05F-E2CDE82647EC}"/>
              </a:ext>
            </a:extLst>
          </p:cNvPr>
          <p:cNvGrpSpPr/>
          <p:nvPr/>
        </p:nvGrpSpPr>
        <p:grpSpPr>
          <a:xfrm>
            <a:off x="1769820" y="2287079"/>
            <a:ext cx="5408360" cy="2714272"/>
            <a:chOff x="342028" y="1609850"/>
            <a:chExt cx="4491602" cy="2254182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C4A8EA8-AB45-D1FB-3C92-359369C37168}"/>
                </a:ext>
              </a:extLst>
            </p:cNvPr>
            <p:cNvSpPr txBox="1"/>
            <p:nvPr/>
          </p:nvSpPr>
          <p:spPr>
            <a:xfrm>
              <a:off x="342028" y="3463922"/>
              <a:ext cx="168919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000" dirty="0">
                  <a:hlinkClick r:id="rId2"/>
                </a:rPr>
                <a:t>Henning Kagermann – Wikipedia</a:t>
              </a:r>
              <a:endParaRPr lang="de-DE" sz="1000" dirty="0"/>
            </a:p>
          </p:txBody>
        </p:sp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25EF423E-A69A-D8BC-370C-DBB5D2813E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12319" y="1609850"/>
              <a:ext cx="1380714" cy="1834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6FC49468-45C6-BF6A-95CE-C42892B613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932684" y="1609851"/>
              <a:ext cx="1342199" cy="1834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C0F011D1-7109-910C-3116-CCD2A501C5EC}"/>
                </a:ext>
              </a:extLst>
            </p:cNvPr>
            <p:cNvSpPr txBox="1"/>
            <p:nvPr/>
          </p:nvSpPr>
          <p:spPr>
            <a:xfrm>
              <a:off x="1932684" y="3462902"/>
              <a:ext cx="134219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000" dirty="0">
                  <a:hlinkClick r:id="rId5"/>
                </a:rPr>
                <a:t>Katrin Suder – Wikipedia</a:t>
              </a:r>
              <a:endParaRPr lang="de-DE" sz="1000" dirty="0"/>
            </a:p>
          </p:txBody>
        </p:sp>
        <p:pic>
          <p:nvPicPr>
            <p:cNvPr id="12" name="Picture 10">
              <a:extLst>
                <a:ext uri="{FF2B5EF4-FFF2-40B4-BE49-F238E27FC236}">
                  <a16:creationId xmlns:a16="http://schemas.microsoft.com/office/drawing/2014/main" id="{01A9B054-A14C-613D-09AE-F905385F74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80610" y="1609851"/>
              <a:ext cx="1342200" cy="1834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C56E942-61F8-EEB5-91C5-76B18F5FD7E2}"/>
                </a:ext>
              </a:extLst>
            </p:cNvPr>
            <p:cNvSpPr txBox="1"/>
            <p:nvPr/>
          </p:nvSpPr>
          <p:spPr>
            <a:xfrm>
              <a:off x="3491431" y="3462902"/>
              <a:ext cx="134219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000" dirty="0">
                  <a:hlinkClick r:id="rId7"/>
                </a:rPr>
                <a:t>Karl-Heinz Streibich – Wikipedia</a:t>
              </a:r>
              <a:endParaRPr lang="de-DE" sz="1000" dirty="0"/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73977F2-BB9B-0F18-DF9C-F5493A2B13E7}"/>
              </a:ext>
            </a:extLst>
          </p:cNvPr>
          <p:cNvGrpSpPr/>
          <p:nvPr/>
        </p:nvGrpSpPr>
        <p:grpSpPr>
          <a:xfrm>
            <a:off x="7636371" y="1704042"/>
            <a:ext cx="2828430" cy="4157220"/>
            <a:chOff x="6128964" y="1737700"/>
            <a:chExt cx="2828430" cy="415722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DBBBCDB3-21CD-FE0F-574D-94DE9CDE1BCE}"/>
                </a:ext>
              </a:extLst>
            </p:cNvPr>
            <p:cNvSpPr/>
            <p:nvPr/>
          </p:nvSpPr>
          <p:spPr>
            <a:xfrm>
              <a:off x="6128964" y="1737700"/>
              <a:ext cx="2828430" cy="41572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4000" bIns="216000" rtlCol="0" anchor="t"/>
            <a:lstStyle/>
            <a:p>
              <a:pPr marL="84138" algn="l"/>
              <a:r>
                <a:rPr lang="de-DE" sz="1600" dirty="0">
                  <a:solidFill>
                    <a:srgbClr val="7ED878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Studie</a:t>
              </a:r>
              <a:endParaRPr lang="de-DE" sz="1600" dirty="0">
                <a:solidFill>
                  <a:srgbClr val="7ED878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7" name="Picture 2" descr="Titelbild der Publikation &quot;Digitale Souveränität&quot;">
              <a:extLst>
                <a:ext uri="{FF2B5EF4-FFF2-40B4-BE49-F238E27FC236}">
                  <a16:creationId xmlns:a16="http://schemas.microsoft.com/office/drawing/2014/main" id="{7884B0E2-D3C3-EDE9-13B4-D3AE9CEF8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4910" y="2300383"/>
              <a:ext cx="2385017" cy="3410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7E53B2A7-625D-6CFD-C455-777D61AD145C}"/>
              </a:ext>
            </a:extLst>
          </p:cNvPr>
          <p:cNvSpPr txBox="1"/>
          <p:nvPr/>
        </p:nvSpPr>
        <p:spPr>
          <a:xfrm rot="16200000">
            <a:off x="9275704" y="4334911"/>
            <a:ext cx="2828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0D938D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Digitale Souveränität - Status quo und Handlungsfelder - </a:t>
            </a:r>
            <a:r>
              <a:rPr lang="de-DE" sz="900" dirty="0" err="1">
                <a:solidFill>
                  <a:srgbClr val="34CA8C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acatech</a:t>
            </a:r>
            <a:endParaRPr lang="de-DE" sz="900" dirty="0">
              <a:solidFill>
                <a:srgbClr val="34CA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1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1168786" cy="787400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Schichtenmodell der Souveränität </a:t>
            </a:r>
            <a:r>
              <a:rPr lang="de-DE" sz="2400" b="1" dirty="0"/>
              <a:t>nach Kagermann et. al. (2021)</a:t>
            </a:r>
            <a:endParaRPr lang="de-DE" b="1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3D65374F-9075-E862-CA22-D8B635C17F60}"/>
              </a:ext>
            </a:extLst>
          </p:cNvPr>
          <p:cNvGrpSpPr/>
          <p:nvPr/>
        </p:nvGrpSpPr>
        <p:grpSpPr>
          <a:xfrm>
            <a:off x="1841500" y="2099002"/>
            <a:ext cx="7716341" cy="3544786"/>
            <a:chOff x="1435100" y="2022802"/>
            <a:chExt cx="7716341" cy="3544786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FF68E039-5677-2E17-D622-B8DEF205D3B4}"/>
                </a:ext>
              </a:extLst>
            </p:cNvPr>
            <p:cNvGrpSpPr/>
            <p:nvPr/>
          </p:nvGrpSpPr>
          <p:grpSpPr>
            <a:xfrm>
              <a:off x="2240279" y="2022803"/>
              <a:ext cx="6911162" cy="3285226"/>
              <a:chOff x="4938380" y="1573618"/>
              <a:chExt cx="3284131" cy="3728642"/>
            </a:xfrm>
            <a:gradFill>
              <a:gsLst>
                <a:gs pos="0">
                  <a:srgbClr val="34CA8C">
                    <a:alpha val="50000"/>
                  </a:srgbClr>
                </a:gs>
                <a:gs pos="100000">
                  <a:srgbClr val="42D0C6">
                    <a:alpha val="50000"/>
                  </a:srgbClr>
                </a:gs>
              </a:gsLst>
              <a:lin ang="4800000" scaled="0"/>
            </a:gradFill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185920F2-C7F4-70FD-976F-23767C2D2BD2}"/>
                  </a:ext>
                </a:extLst>
              </p:cNvPr>
              <p:cNvSpPr/>
              <p:nvPr/>
            </p:nvSpPr>
            <p:spPr>
              <a:xfrm>
                <a:off x="4938380" y="1573618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 dirty="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Europäische Rechte und Werte</a:t>
                </a:r>
              </a:p>
            </p:txBody>
          </p: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A1910D13-46CD-7B90-57DA-56A440467F68}"/>
                  </a:ext>
                </a:extLst>
              </p:cNvPr>
              <p:cNvSpPr/>
              <p:nvPr/>
            </p:nvSpPr>
            <p:spPr>
              <a:xfrm>
                <a:off x="4938380" y="2520812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Software-Technologien</a:t>
                </a:r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C7F268E6-E147-7FB9-3D57-6B06B55030E9}"/>
                  </a:ext>
                </a:extLst>
              </p:cNvPr>
              <p:cNvSpPr/>
              <p:nvPr/>
            </p:nvSpPr>
            <p:spPr>
              <a:xfrm>
                <a:off x="4938380" y="2048038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Europäische Datenräume</a:t>
                </a: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D9065428-9083-CA74-B3BB-6EB15AC78B66}"/>
                  </a:ext>
                </a:extLst>
              </p:cNvPr>
              <p:cNvSpPr/>
              <p:nvPr/>
            </p:nvSpPr>
            <p:spPr>
              <a:xfrm>
                <a:off x="4938380" y="2998381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 err="1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Platform</a:t>
                </a:r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</a:t>
                </a:r>
                <a:r>
                  <a:rPr lang="de-DE" sz="1400" err="1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-a-Service</a:t>
                </a:r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F7DF7D2D-A781-C626-24D6-340774257F08}"/>
                  </a:ext>
                </a:extLst>
              </p:cNvPr>
              <p:cNvSpPr/>
              <p:nvPr/>
            </p:nvSpPr>
            <p:spPr>
              <a:xfrm>
                <a:off x="4938380" y="3473302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 dirty="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Infrastructure-</a:t>
                </a:r>
                <a:r>
                  <a:rPr lang="de-DE" sz="1400" dirty="0" err="1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 dirty="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-a-Service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63C3C843-2A08-2872-85D5-776D57295292}"/>
                  </a:ext>
                </a:extLst>
              </p:cNvPr>
              <p:cNvSpPr/>
              <p:nvPr/>
            </p:nvSpPr>
            <p:spPr>
              <a:xfrm>
                <a:off x="4938380" y="3948223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Kommunikationsinfrastruktur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423ADADA-EC0E-76CD-353B-4890B4128FFA}"/>
                  </a:ext>
                </a:extLst>
              </p:cNvPr>
              <p:cNvSpPr/>
              <p:nvPr/>
            </p:nvSpPr>
            <p:spPr>
              <a:xfrm>
                <a:off x="4938380" y="4423144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Komponenten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798F148B-4981-4F67-0018-5D05B246A050}"/>
                  </a:ext>
                </a:extLst>
              </p:cNvPr>
              <p:cNvSpPr/>
              <p:nvPr/>
            </p:nvSpPr>
            <p:spPr>
              <a:xfrm>
                <a:off x="4938380" y="4898065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400">
                    <a:solidFill>
                      <a:srgbClr val="01345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Rohmaterialien und Vorprodukte</a:t>
                </a:r>
              </a:p>
            </p:txBody>
          </p:sp>
        </p:grp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5066592-EE65-2262-F999-A8F085A336D9}"/>
                </a:ext>
              </a:extLst>
            </p:cNvPr>
            <p:cNvSpPr txBox="1"/>
            <p:nvPr/>
          </p:nvSpPr>
          <p:spPr>
            <a:xfrm>
              <a:off x="1435100" y="5336756"/>
              <a:ext cx="568960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900" dirty="0">
                  <a:solidFill>
                    <a:srgbClr val="0D938D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Digitale Souveränität - Status quo und Handlungsfelder - </a:t>
              </a:r>
              <a:r>
                <a:rPr lang="de-DE" sz="900" dirty="0" err="1">
                  <a:solidFill>
                    <a:srgbClr val="34CA8C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acatech</a:t>
              </a:r>
              <a:endParaRPr lang="de-DE" sz="900" dirty="0">
                <a:solidFill>
                  <a:srgbClr val="34CA8C"/>
                </a:solidFill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CA2C065-544D-88D7-7D83-E64DAA2DEFB7}"/>
                </a:ext>
              </a:extLst>
            </p:cNvPr>
            <p:cNvSpPr txBox="1"/>
            <p:nvPr/>
          </p:nvSpPr>
          <p:spPr>
            <a:xfrm>
              <a:off x="1537881" y="2022802"/>
              <a:ext cx="599617" cy="32852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vert" wrap="square" tIns="108000" anchor="ctr">
              <a:no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Ebenen der digitalen Souveränität</a:t>
              </a:r>
              <a:endParaRPr lang="de-DE" sz="70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0179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1168786" cy="787400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Schichtenmodell der Souveränität </a:t>
            </a:r>
            <a:r>
              <a:rPr lang="de-DE" sz="2400" b="1" dirty="0"/>
              <a:t>nach Kagermann et. al. (2021)</a:t>
            </a:r>
            <a:endParaRPr lang="de-DE" b="1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3D65374F-9075-E862-CA22-D8B635C17F60}"/>
              </a:ext>
            </a:extLst>
          </p:cNvPr>
          <p:cNvGrpSpPr/>
          <p:nvPr/>
        </p:nvGrpSpPr>
        <p:grpSpPr>
          <a:xfrm>
            <a:off x="1841500" y="2099002"/>
            <a:ext cx="5689600" cy="3544786"/>
            <a:chOff x="1435100" y="2022802"/>
            <a:chExt cx="5689600" cy="3544786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5066592-EE65-2262-F999-A8F085A336D9}"/>
                </a:ext>
              </a:extLst>
            </p:cNvPr>
            <p:cNvSpPr txBox="1"/>
            <p:nvPr/>
          </p:nvSpPr>
          <p:spPr>
            <a:xfrm>
              <a:off x="1435100" y="5336756"/>
              <a:ext cx="568960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900" dirty="0">
                  <a:solidFill>
                    <a:srgbClr val="0D938D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Digitale Souveränität - Status quo und Handlungsfelder - </a:t>
              </a:r>
              <a:r>
                <a:rPr lang="de-DE" sz="900" dirty="0" err="1">
                  <a:solidFill>
                    <a:srgbClr val="34CA8C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acatech</a:t>
              </a:r>
              <a:endParaRPr lang="de-DE" sz="900" dirty="0">
                <a:solidFill>
                  <a:srgbClr val="34CA8C"/>
                </a:solidFill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CA2C065-544D-88D7-7D83-E64DAA2DEFB7}"/>
                </a:ext>
              </a:extLst>
            </p:cNvPr>
            <p:cNvSpPr txBox="1"/>
            <p:nvPr/>
          </p:nvSpPr>
          <p:spPr>
            <a:xfrm>
              <a:off x="1537881" y="2022802"/>
              <a:ext cx="599617" cy="32852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vert" wrap="square" tIns="108000" anchor="ctr">
              <a:no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Ebenen der digitalen Souveränität</a:t>
              </a:r>
              <a:endParaRPr lang="de-DE" sz="70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4823CBD2-213C-B394-E51F-CC96C0E5AA95}"/>
              </a:ext>
            </a:extLst>
          </p:cNvPr>
          <p:cNvSpPr/>
          <p:nvPr/>
        </p:nvSpPr>
        <p:spPr>
          <a:xfrm>
            <a:off x="2646679" y="2099003"/>
            <a:ext cx="6911162" cy="3561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F051572-40F3-0A0B-85E0-4E8F3A3B61A4}"/>
              </a:ext>
            </a:extLst>
          </p:cNvPr>
          <p:cNvSpPr/>
          <p:nvPr/>
        </p:nvSpPr>
        <p:spPr>
          <a:xfrm>
            <a:off x="2646679" y="4609659"/>
            <a:ext cx="6911162" cy="3561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B916807-71DC-4C3B-C003-00ECDC8CEA0D}"/>
              </a:ext>
            </a:extLst>
          </p:cNvPr>
          <p:cNvSpPr/>
          <p:nvPr/>
        </p:nvSpPr>
        <p:spPr>
          <a:xfrm>
            <a:off x="2646679" y="5028102"/>
            <a:ext cx="6911162" cy="3561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>
                <a:solidFill>
                  <a:srgbClr val="0134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B3B9C07-9B90-7C74-4605-EACE65378AA7}"/>
              </a:ext>
            </a:extLst>
          </p:cNvPr>
          <p:cNvGrpSpPr/>
          <p:nvPr/>
        </p:nvGrpSpPr>
        <p:grpSpPr>
          <a:xfrm>
            <a:off x="2646679" y="2517005"/>
            <a:ext cx="6911162" cy="2030340"/>
            <a:chOff x="2646679" y="2517005"/>
            <a:chExt cx="6911162" cy="2030340"/>
          </a:xfrm>
          <a:gradFill>
            <a:gsLst>
              <a:gs pos="15000">
                <a:schemeClr val="bg1">
                  <a:lumMod val="95000"/>
                </a:schemeClr>
              </a:gs>
              <a:gs pos="54000">
                <a:srgbClr val="34CA8C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5220000" scaled="0"/>
          </a:gradFill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7A3B3ED6-513A-020F-71DC-6B5A67B56E1B}"/>
                </a:ext>
              </a:extLst>
            </p:cNvPr>
            <p:cNvSpPr/>
            <p:nvPr/>
          </p:nvSpPr>
          <p:spPr>
            <a:xfrm>
              <a:off x="2646679" y="2933556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Software-Technologien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0D516F1F-E8F8-326C-B8B0-60C46309D3E6}"/>
                </a:ext>
              </a:extLst>
            </p:cNvPr>
            <p:cNvSpPr/>
            <p:nvPr/>
          </p:nvSpPr>
          <p:spPr>
            <a:xfrm>
              <a:off x="2646679" y="2517005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Europäische Datenräume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20C40DB-98A7-68F1-A415-7EED4F1B73A1}"/>
                </a:ext>
              </a:extLst>
            </p:cNvPr>
            <p:cNvSpPr/>
            <p:nvPr/>
          </p:nvSpPr>
          <p:spPr>
            <a:xfrm>
              <a:off x="2646679" y="3354332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Platform</a:t>
              </a: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</a:t>
              </a:r>
              <a:r>
                <a:rPr lang="de-DE" sz="140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9260117-6E5C-2ECA-B2F7-DA2B55265D13}"/>
                </a:ext>
              </a:extLst>
            </p:cNvPr>
            <p:cNvSpPr/>
            <p:nvPr/>
          </p:nvSpPr>
          <p:spPr>
            <a:xfrm>
              <a:off x="2646679" y="3772775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Infrastructure-</a:t>
              </a:r>
              <a:r>
                <a:rPr lang="de-DE" sz="1400" dirty="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400" dirty="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5A10AB43-B52F-ACF9-2257-4DBBA0A302A6}"/>
                </a:ext>
              </a:extLst>
            </p:cNvPr>
            <p:cNvSpPr/>
            <p:nvPr/>
          </p:nvSpPr>
          <p:spPr>
            <a:xfrm>
              <a:off x="2646679" y="4191217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Kommunikationsinfrastruktur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242F0A9E-1D86-9CBD-6A16-D3DBFAB6E4EA}"/>
              </a:ext>
            </a:extLst>
          </p:cNvPr>
          <p:cNvGrpSpPr/>
          <p:nvPr/>
        </p:nvGrpSpPr>
        <p:grpSpPr>
          <a:xfrm>
            <a:off x="5992953" y="2331719"/>
            <a:ext cx="3325953" cy="2219057"/>
            <a:chOff x="5992953" y="2331719"/>
            <a:chExt cx="3325953" cy="2219057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025DF75F-E3CF-717E-3AC5-487DE896CAFE}"/>
                </a:ext>
              </a:extLst>
            </p:cNvPr>
            <p:cNvGrpSpPr/>
            <p:nvPr/>
          </p:nvGrpSpPr>
          <p:grpSpPr>
            <a:xfrm>
              <a:off x="5992953" y="2331719"/>
              <a:ext cx="3325953" cy="2219057"/>
              <a:chOff x="4239732" y="1771504"/>
              <a:chExt cx="3169831" cy="1839551"/>
            </a:xfrm>
          </p:grpSpPr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07940C75-AACE-E863-1D8A-C517A8D94B04}"/>
                  </a:ext>
                </a:extLst>
              </p:cNvPr>
              <p:cNvSpPr/>
              <p:nvPr/>
            </p:nvSpPr>
            <p:spPr>
              <a:xfrm>
                <a:off x="4239732" y="2277453"/>
                <a:ext cx="3169831" cy="1333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rgbClr val="34CA8C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Wirkungsbereich der souveränen Cloud</a:t>
                </a:r>
              </a:p>
              <a:p>
                <a:pPr algn="ctr"/>
                <a:endParaRPr lang="de-DE" b="1" dirty="0">
                  <a:solidFill>
                    <a:srgbClr val="34CA8C"/>
                  </a:solidFill>
                  <a:latin typeface="Gilroy Bold" panose="00000800000000000000" pitchFamily="50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7E9720E3-A65B-D70B-1658-09931C21AE49}"/>
                  </a:ext>
                </a:extLst>
              </p:cNvPr>
              <p:cNvSpPr/>
              <p:nvPr/>
            </p:nvSpPr>
            <p:spPr>
              <a:xfrm>
                <a:off x="4239732" y="1771504"/>
                <a:ext cx="3169831" cy="50594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b="1" dirty="0">
                  <a:solidFill>
                    <a:srgbClr val="013453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1133B7C2-7058-9047-5EB5-9BD04E31038A}"/>
                </a:ext>
              </a:extLst>
            </p:cNvPr>
            <p:cNvSpPr/>
            <p:nvPr/>
          </p:nvSpPr>
          <p:spPr>
            <a:xfrm>
              <a:off x="8340662" y="3996887"/>
              <a:ext cx="879499" cy="498664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42D0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384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„souveräne Cloud“ </a:t>
            </a:r>
            <a:r>
              <a:rPr lang="de-DE" sz="2000" dirty="0"/>
              <a:t>von </a:t>
            </a:r>
            <a:r>
              <a:rPr lang="de-DE" sz="2000" dirty="0" err="1"/>
              <a:t>cloud</a:t>
            </a:r>
            <a:r>
              <a:rPr lang="de-DE" sz="2000" dirty="0"/>
              <a:t> </a:t>
            </a:r>
            <a:r>
              <a:rPr lang="de-DE" sz="2000" dirty="0" err="1"/>
              <a:t>ahead</a:t>
            </a:r>
            <a:endParaRPr lang="de-DE" dirty="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010BB16-9DC8-0D0B-C341-51D49767E89C}"/>
              </a:ext>
            </a:extLst>
          </p:cNvPr>
          <p:cNvGrpSpPr/>
          <p:nvPr/>
        </p:nvGrpSpPr>
        <p:grpSpPr>
          <a:xfrm>
            <a:off x="2646679" y="2933556"/>
            <a:ext cx="6911162" cy="1613789"/>
            <a:chOff x="2646679" y="2933556"/>
            <a:chExt cx="6911162" cy="1613789"/>
          </a:xfrm>
          <a:gradFill>
            <a:gsLst>
              <a:gs pos="0">
                <a:srgbClr val="34CA8C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5220000" scaled="0"/>
          </a:gradFill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20EC46BF-4EAE-A285-D5B4-0B432F829BAD}"/>
                </a:ext>
              </a:extLst>
            </p:cNvPr>
            <p:cNvSpPr/>
            <p:nvPr/>
          </p:nvSpPr>
          <p:spPr>
            <a:xfrm>
              <a:off x="2646679" y="2933556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Software-Technologien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0B043CE-08A7-85C5-0ACE-8E47A1C2BB5D}"/>
                </a:ext>
              </a:extLst>
            </p:cNvPr>
            <p:cNvSpPr/>
            <p:nvPr/>
          </p:nvSpPr>
          <p:spPr>
            <a:xfrm>
              <a:off x="2646679" y="3354332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Platform</a:t>
              </a: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</a:t>
              </a:r>
              <a:r>
                <a:rPr lang="de-DE" sz="140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0AD74D14-71DB-23FA-78F6-BC98CD9E2CA3}"/>
                </a:ext>
              </a:extLst>
            </p:cNvPr>
            <p:cNvSpPr/>
            <p:nvPr/>
          </p:nvSpPr>
          <p:spPr>
            <a:xfrm>
              <a:off x="2646679" y="3772775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Infrastructure-</a:t>
              </a:r>
              <a:r>
                <a:rPr lang="de-DE" sz="1400" dirty="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400" dirty="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486FD1-9828-AD88-E1BA-BEE7981CBB4C}"/>
                </a:ext>
              </a:extLst>
            </p:cNvPr>
            <p:cNvSpPr/>
            <p:nvPr/>
          </p:nvSpPr>
          <p:spPr>
            <a:xfrm>
              <a:off x="2646679" y="4191217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Kommunikationsinfrastruktur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7E3B06A8-8410-C5C2-A97A-F0EC4C47C732}"/>
              </a:ext>
            </a:extLst>
          </p:cNvPr>
          <p:cNvGrpSpPr/>
          <p:nvPr/>
        </p:nvGrpSpPr>
        <p:grpSpPr>
          <a:xfrm>
            <a:off x="5992953" y="2933557"/>
            <a:ext cx="3325953" cy="1617220"/>
            <a:chOff x="5992953" y="2933557"/>
            <a:chExt cx="3325953" cy="1617220"/>
          </a:xfrm>
        </p:grpSpPr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F5CB7E5E-3F3C-987D-E019-7D464E88B9EC}"/>
                </a:ext>
              </a:extLst>
            </p:cNvPr>
            <p:cNvSpPr/>
            <p:nvPr/>
          </p:nvSpPr>
          <p:spPr>
            <a:xfrm>
              <a:off x="5992953" y="2933557"/>
              <a:ext cx="3325953" cy="161722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Souveräne Clouds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sind IT-Infrastrukturen und –Services, die ihren Kunden eine </a:t>
              </a:r>
              <a:r>
                <a:rPr lang="de-DE" sz="1400" dirty="0">
                  <a:solidFill>
                    <a:srgbClr val="42D0C6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selbstbestimmte Digitalisierung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ermöglichen.</a:t>
              </a:r>
            </a:p>
            <a:p>
              <a:pPr algn="ctr"/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2BE6359-F0BC-27AA-07F2-5FDD1E928247}"/>
                </a:ext>
              </a:extLst>
            </p:cNvPr>
            <p:cNvSpPr/>
            <p:nvPr/>
          </p:nvSpPr>
          <p:spPr>
            <a:xfrm>
              <a:off x="8498526" y="3996887"/>
              <a:ext cx="721635" cy="409157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42D0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2" name="Rechteck 31">
            <a:extLst>
              <a:ext uri="{FF2B5EF4-FFF2-40B4-BE49-F238E27FC236}">
                <a16:creationId xmlns:a16="http://schemas.microsoft.com/office/drawing/2014/main" id="{3DA2775E-3567-BB66-CE80-E25F67782962}"/>
              </a:ext>
            </a:extLst>
          </p:cNvPr>
          <p:cNvSpPr/>
          <p:nvPr/>
        </p:nvSpPr>
        <p:spPr>
          <a:xfrm>
            <a:off x="5992953" y="2128207"/>
            <a:ext cx="3325953" cy="551657"/>
          </a:xfrm>
          <a:prstGeom prst="rect">
            <a:avLst/>
          </a:prstGeom>
          <a:solidFill>
            <a:schemeClr val="bg1">
              <a:lumMod val="85000"/>
              <a:alpha val="32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de-DE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Unternehmen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DB1F34A2-FE26-D30D-889E-9D0B5C9D58DA}"/>
              </a:ext>
            </a:extLst>
          </p:cNvPr>
          <p:cNvCxnSpPr>
            <a:cxnSpLocks/>
            <a:stCxn id="32" idx="2"/>
            <a:endCxn id="30" idx="0"/>
          </p:cNvCxnSpPr>
          <p:nvPr/>
        </p:nvCxnSpPr>
        <p:spPr>
          <a:xfrm>
            <a:off x="7655930" y="2679864"/>
            <a:ext cx="0" cy="2536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afik 28">
            <a:extLst>
              <a:ext uri="{FF2B5EF4-FFF2-40B4-BE49-F238E27FC236}">
                <a16:creationId xmlns:a16="http://schemas.microsoft.com/office/drawing/2014/main" id="{90246DDE-DD35-477A-8F3C-C1A4696082C0}"/>
              </a:ext>
            </a:extLst>
          </p:cNvPr>
          <p:cNvGrpSpPr/>
          <p:nvPr/>
        </p:nvGrpSpPr>
        <p:grpSpPr>
          <a:xfrm>
            <a:off x="8702473" y="1906519"/>
            <a:ext cx="571500" cy="546449"/>
            <a:chOff x="4286250" y="2301525"/>
            <a:chExt cx="571500" cy="546449"/>
          </a:xfrm>
          <a:solidFill>
            <a:schemeClr val="bg1">
              <a:lumMod val="65000"/>
            </a:schemeClr>
          </a:solidFill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5E8209FA-C1BA-E3FD-5814-A0333D08EDA8}"/>
                </a:ext>
              </a:extLst>
            </p:cNvPr>
            <p:cNvSpPr/>
            <p:nvPr/>
          </p:nvSpPr>
          <p:spPr>
            <a:xfrm>
              <a:off x="4345400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67F8E4DE-9DB9-29AF-8DB0-1C85B8199184}"/>
                </a:ext>
              </a:extLst>
            </p:cNvPr>
            <p:cNvSpPr/>
            <p:nvPr/>
          </p:nvSpPr>
          <p:spPr>
            <a:xfrm>
              <a:off x="4394644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9BD9526B-60D5-FF08-76F4-E453BC108109}"/>
                </a:ext>
              </a:extLst>
            </p:cNvPr>
            <p:cNvSpPr/>
            <p:nvPr/>
          </p:nvSpPr>
          <p:spPr>
            <a:xfrm>
              <a:off x="4345400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EFE2E26E-D98A-A3B7-25F6-3FF0AD25DF9B}"/>
                </a:ext>
              </a:extLst>
            </p:cNvPr>
            <p:cNvSpPr/>
            <p:nvPr/>
          </p:nvSpPr>
          <p:spPr>
            <a:xfrm>
              <a:off x="4394644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69B1737C-31B6-CBED-BA29-375A155CEDF2}"/>
                </a:ext>
              </a:extLst>
            </p:cNvPr>
            <p:cNvSpPr/>
            <p:nvPr/>
          </p:nvSpPr>
          <p:spPr>
            <a:xfrm>
              <a:off x="4345400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26A9A61-1012-7804-C48F-386AED0B2330}"/>
                </a:ext>
              </a:extLst>
            </p:cNvPr>
            <p:cNvSpPr/>
            <p:nvPr/>
          </p:nvSpPr>
          <p:spPr>
            <a:xfrm>
              <a:off x="4394644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6CCB09F5-7B3B-6DE2-C91E-D38579326501}"/>
                </a:ext>
              </a:extLst>
            </p:cNvPr>
            <p:cNvSpPr/>
            <p:nvPr/>
          </p:nvSpPr>
          <p:spPr>
            <a:xfrm>
              <a:off x="4345400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69D0B713-71FB-6A58-84B4-94663EE1BBF9}"/>
                </a:ext>
              </a:extLst>
            </p:cNvPr>
            <p:cNvSpPr/>
            <p:nvPr/>
          </p:nvSpPr>
          <p:spPr>
            <a:xfrm>
              <a:off x="4394644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DF6F3CE9-DFA8-2FA1-7878-8775EBCEF45F}"/>
                </a:ext>
              </a:extLst>
            </p:cNvPr>
            <p:cNvSpPr/>
            <p:nvPr/>
          </p:nvSpPr>
          <p:spPr>
            <a:xfrm>
              <a:off x="4345400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938B6FD2-5A1B-927E-975E-0C5BE9564105}"/>
                </a:ext>
              </a:extLst>
            </p:cNvPr>
            <p:cNvSpPr/>
            <p:nvPr/>
          </p:nvSpPr>
          <p:spPr>
            <a:xfrm>
              <a:off x="4394644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10B25E81-7D88-B8CF-0EC5-630BFD738829}"/>
                </a:ext>
              </a:extLst>
            </p:cNvPr>
            <p:cNvSpPr/>
            <p:nvPr/>
          </p:nvSpPr>
          <p:spPr>
            <a:xfrm>
              <a:off x="471582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C59A9ADA-4D4E-6403-75E1-29EAF7344FA0}"/>
                </a:ext>
              </a:extLst>
            </p:cNvPr>
            <p:cNvSpPr/>
            <p:nvPr/>
          </p:nvSpPr>
          <p:spPr>
            <a:xfrm>
              <a:off x="476516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25FEDD29-325C-0C3C-4DDB-82E3A3552F5F}"/>
                </a:ext>
              </a:extLst>
            </p:cNvPr>
            <p:cNvSpPr/>
            <p:nvPr/>
          </p:nvSpPr>
          <p:spPr>
            <a:xfrm>
              <a:off x="471582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B53B3CE4-CE22-0584-0432-22705501788F}"/>
                </a:ext>
              </a:extLst>
            </p:cNvPr>
            <p:cNvSpPr/>
            <p:nvPr/>
          </p:nvSpPr>
          <p:spPr>
            <a:xfrm>
              <a:off x="476516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3EAC8703-B8B1-4476-CC2B-A8C00BF7D8E5}"/>
                </a:ext>
              </a:extLst>
            </p:cNvPr>
            <p:cNvSpPr/>
            <p:nvPr/>
          </p:nvSpPr>
          <p:spPr>
            <a:xfrm>
              <a:off x="471582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3D0C86C6-61F3-A264-F239-9971E8D6149E}"/>
                </a:ext>
              </a:extLst>
            </p:cNvPr>
            <p:cNvSpPr/>
            <p:nvPr/>
          </p:nvSpPr>
          <p:spPr>
            <a:xfrm>
              <a:off x="476516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2D313C1C-B977-9748-7506-3F36F59DEE0E}"/>
                </a:ext>
              </a:extLst>
            </p:cNvPr>
            <p:cNvSpPr/>
            <p:nvPr/>
          </p:nvSpPr>
          <p:spPr>
            <a:xfrm>
              <a:off x="471582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17B66583-4AF7-4464-5033-9E4A393AC3AE}"/>
                </a:ext>
              </a:extLst>
            </p:cNvPr>
            <p:cNvSpPr/>
            <p:nvPr/>
          </p:nvSpPr>
          <p:spPr>
            <a:xfrm>
              <a:off x="476516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987D40D3-1FBC-4923-E862-1783D47C47F7}"/>
                </a:ext>
              </a:extLst>
            </p:cNvPr>
            <p:cNvSpPr/>
            <p:nvPr/>
          </p:nvSpPr>
          <p:spPr>
            <a:xfrm>
              <a:off x="471582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18FC80DF-198B-0832-B6CB-39FBFC39CF57}"/>
                </a:ext>
              </a:extLst>
            </p:cNvPr>
            <p:cNvSpPr/>
            <p:nvPr/>
          </p:nvSpPr>
          <p:spPr>
            <a:xfrm>
              <a:off x="476516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21BD52C4-C0B5-F10B-4E33-8BDD91A370F9}"/>
                </a:ext>
              </a:extLst>
            </p:cNvPr>
            <p:cNvSpPr/>
            <p:nvPr/>
          </p:nvSpPr>
          <p:spPr>
            <a:xfrm>
              <a:off x="4482655" y="2519457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3DDDAF25-DD5F-EAF8-92AF-FD65DC471000}"/>
                </a:ext>
              </a:extLst>
            </p:cNvPr>
            <p:cNvSpPr/>
            <p:nvPr/>
          </p:nvSpPr>
          <p:spPr>
            <a:xfrm>
              <a:off x="4482655" y="2558129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2F2E5B13-5F3C-747C-219E-38888FC0EBC7}"/>
                </a:ext>
              </a:extLst>
            </p:cNvPr>
            <p:cNvSpPr/>
            <p:nvPr/>
          </p:nvSpPr>
          <p:spPr>
            <a:xfrm>
              <a:off x="4482655" y="259680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0154646A-3523-60CF-EFCD-684926EC82BB}"/>
                </a:ext>
              </a:extLst>
            </p:cNvPr>
            <p:cNvSpPr/>
            <p:nvPr/>
          </p:nvSpPr>
          <p:spPr>
            <a:xfrm>
              <a:off x="4482655" y="263547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A577C9CC-71A3-F884-263D-D8FD95B9EE35}"/>
                </a:ext>
              </a:extLst>
            </p:cNvPr>
            <p:cNvSpPr/>
            <p:nvPr/>
          </p:nvSpPr>
          <p:spPr>
            <a:xfrm>
              <a:off x="4482655" y="2674143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7521EEA1-AB84-83D0-3D8F-EFBAA15A7D5F}"/>
                </a:ext>
              </a:extLst>
            </p:cNvPr>
            <p:cNvSpPr/>
            <p:nvPr/>
          </p:nvSpPr>
          <p:spPr>
            <a:xfrm>
              <a:off x="4482655" y="271291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CBE0A2C7-6ACB-B602-B5B8-3A44A9DB650A}"/>
                </a:ext>
              </a:extLst>
            </p:cNvPr>
            <p:cNvSpPr/>
            <p:nvPr/>
          </p:nvSpPr>
          <p:spPr>
            <a:xfrm>
              <a:off x="4482655" y="275158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29CF7C01-7E06-5C57-1D5B-9B4165269226}"/>
                </a:ext>
              </a:extLst>
            </p:cNvPr>
            <p:cNvSpPr/>
            <p:nvPr/>
          </p:nvSpPr>
          <p:spPr>
            <a:xfrm>
              <a:off x="4501896" y="2451735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5711E587-2858-553C-8A9C-62EC7E59CE18}"/>
                </a:ext>
              </a:extLst>
            </p:cNvPr>
            <p:cNvSpPr/>
            <p:nvPr/>
          </p:nvSpPr>
          <p:spPr>
            <a:xfrm>
              <a:off x="4501896" y="2413063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4335F866-BDFA-023E-A7A2-7F5223D52C4F}"/>
                </a:ext>
              </a:extLst>
            </p:cNvPr>
            <p:cNvSpPr/>
            <p:nvPr/>
          </p:nvSpPr>
          <p:spPr>
            <a:xfrm>
              <a:off x="4286250" y="2301525"/>
              <a:ext cx="571500" cy="546449"/>
            </a:xfrm>
            <a:custGeom>
              <a:avLst/>
              <a:gdLst>
                <a:gd name="connsiteX0" fmla="*/ 547497 w 571500"/>
                <a:gd name="connsiteY0" fmla="*/ 527399 h 546449"/>
                <a:gd name="connsiteX1" fmla="*/ 547497 w 571500"/>
                <a:gd name="connsiteY1" fmla="*/ 143161 h 546449"/>
                <a:gd name="connsiteX2" fmla="*/ 390525 w 571500"/>
                <a:gd name="connsiteY2" fmla="*/ 143161 h 546449"/>
                <a:gd name="connsiteX3" fmla="*/ 390525 w 571500"/>
                <a:gd name="connsiteY3" fmla="*/ 527399 h 546449"/>
                <a:gd name="connsiteX4" fmla="*/ 369570 w 571500"/>
                <a:gd name="connsiteY4" fmla="*/ 527399 h 546449"/>
                <a:gd name="connsiteX5" fmla="*/ 369570 w 571500"/>
                <a:gd name="connsiteY5" fmla="*/ 150209 h 546449"/>
                <a:gd name="connsiteX6" fmla="*/ 350520 w 571500"/>
                <a:gd name="connsiteY6" fmla="*/ 150209 h 546449"/>
                <a:gd name="connsiteX7" fmla="*/ 350520 w 571500"/>
                <a:gd name="connsiteY7" fmla="*/ 0 h 546449"/>
                <a:gd name="connsiteX8" fmla="*/ 177260 w 571500"/>
                <a:gd name="connsiteY8" fmla="*/ 77819 h 546449"/>
                <a:gd name="connsiteX9" fmla="*/ 177260 w 571500"/>
                <a:gd name="connsiteY9" fmla="*/ 150209 h 546449"/>
                <a:gd name="connsiteX10" fmla="*/ 158210 w 571500"/>
                <a:gd name="connsiteY10" fmla="*/ 150209 h 546449"/>
                <a:gd name="connsiteX11" fmla="*/ 158210 w 571500"/>
                <a:gd name="connsiteY11" fmla="*/ 290893 h 546449"/>
                <a:gd name="connsiteX12" fmla="*/ 20003 w 571500"/>
                <a:gd name="connsiteY12" fmla="*/ 290893 h 546449"/>
                <a:gd name="connsiteX13" fmla="*/ 20003 w 571500"/>
                <a:gd name="connsiteY13" fmla="*/ 527399 h 546449"/>
                <a:gd name="connsiteX14" fmla="*/ 0 w 571500"/>
                <a:gd name="connsiteY14" fmla="*/ 527399 h 546449"/>
                <a:gd name="connsiteX15" fmla="*/ 0 w 571500"/>
                <a:gd name="connsiteY15" fmla="*/ 546449 h 546449"/>
                <a:gd name="connsiteX16" fmla="*/ 571500 w 571500"/>
                <a:gd name="connsiteY16" fmla="*/ 546449 h 546449"/>
                <a:gd name="connsiteX17" fmla="*/ 571500 w 571500"/>
                <a:gd name="connsiteY17" fmla="*/ 527399 h 546449"/>
                <a:gd name="connsiteX18" fmla="*/ 158020 w 571500"/>
                <a:gd name="connsiteY18" fmla="*/ 527399 h 546449"/>
                <a:gd name="connsiteX19" fmla="*/ 39053 w 571500"/>
                <a:gd name="connsiteY19" fmla="*/ 527399 h 546449"/>
                <a:gd name="connsiteX20" fmla="*/ 39053 w 571500"/>
                <a:gd name="connsiteY20" fmla="*/ 309943 h 546449"/>
                <a:gd name="connsiteX21" fmla="*/ 158020 w 571500"/>
                <a:gd name="connsiteY21" fmla="*/ 309943 h 546449"/>
                <a:gd name="connsiteX22" fmla="*/ 350520 w 571500"/>
                <a:gd name="connsiteY22" fmla="*/ 527399 h 546449"/>
                <a:gd name="connsiteX23" fmla="*/ 177070 w 571500"/>
                <a:gd name="connsiteY23" fmla="*/ 527399 h 546449"/>
                <a:gd name="connsiteX24" fmla="*/ 177070 w 571500"/>
                <a:gd name="connsiteY24" fmla="*/ 169259 h 546449"/>
                <a:gd name="connsiteX25" fmla="*/ 196120 w 571500"/>
                <a:gd name="connsiteY25" fmla="*/ 169259 h 546449"/>
                <a:gd name="connsiteX26" fmla="*/ 196120 w 571500"/>
                <a:gd name="connsiteY26" fmla="*/ 90107 h 546449"/>
                <a:gd name="connsiteX27" fmla="*/ 331280 w 571500"/>
                <a:gd name="connsiteY27" fmla="*/ 29432 h 546449"/>
                <a:gd name="connsiteX28" fmla="*/ 331280 w 571500"/>
                <a:gd name="connsiteY28" fmla="*/ 169259 h 546449"/>
                <a:gd name="connsiteX29" fmla="*/ 350330 w 571500"/>
                <a:gd name="connsiteY29" fmla="*/ 169259 h 546449"/>
                <a:gd name="connsiteX30" fmla="*/ 528447 w 571500"/>
                <a:gd name="connsiteY30" fmla="*/ 527399 h 546449"/>
                <a:gd name="connsiteX31" fmla="*/ 409575 w 571500"/>
                <a:gd name="connsiteY31" fmla="*/ 527399 h 546449"/>
                <a:gd name="connsiteX32" fmla="*/ 409575 w 571500"/>
                <a:gd name="connsiteY32" fmla="*/ 162211 h 546449"/>
                <a:gd name="connsiteX33" fmla="*/ 528447 w 571500"/>
                <a:gd name="connsiteY33" fmla="*/ 162211 h 54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1500" h="546449">
                  <a:moveTo>
                    <a:pt x="547497" y="527399"/>
                  </a:moveTo>
                  <a:lnTo>
                    <a:pt x="547497" y="143161"/>
                  </a:lnTo>
                  <a:lnTo>
                    <a:pt x="390525" y="143161"/>
                  </a:lnTo>
                  <a:lnTo>
                    <a:pt x="390525" y="527399"/>
                  </a:lnTo>
                  <a:lnTo>
                    <a:pt x="369570" y="527399"/>
                  </a:lnTo>
                  <a:lnTo>
                    <a:pt x="369570" y="150209"/>
                  </a:lnTo>
                  <a:lnTo>
                    <a:pt x="350520" y="150209"/>
                  </a:lnTo>
                  <a:lnTo>
                    <a:pt x="350520" y="0"/>
                  </a:lnTo>
                  <a:lnTo>
                    <a:pt x="177260" y="77819"/>
                  </a:lnTo>
                  <a:lnTo>
                    <a:pt x="177260" y="150209"/>
                  </a:lnTo>
                  <a:lnTo>
                    <a:pt x="158210" y="150209"/>
                  </a:lnTo>
                  <a:lnTo>
                    <a:pt x="158210" y="290893"/>
                  </a:lnTo>
                  <a:lnTo>
                    <a:pt x="20003" y="290893"/>
                  </a:lnTo>
                  <a:lnTo>
                    <a:pt x="20003" y="527399"/>
                  </a:lnTo>
                  <a:lnTo>
                    <a:pt x="0" y="527399"/>
                  </a:lnTo>
                  <a:lnTo>
                    <a:pt x="0" y="546449"/>
                  </a:lnTo>
                  <a:lnTo>
                    <a:pt x="571500" y="546449"/>
                  </a:lnTo>
                  <a:lnTo>
                    <a:pt x="571500" y="527399"/>
                  </a:lnTo>
                  <a:close/>
                  <a:moveTo>
                    <a:pt x="158020" y="527399"/>
                  </a:moveTo>
                  <a:lnTo>
                    <a:pt x="39053" y="527399"/>
                  </a:lnTo>
                  <a:lnTo>
                    <a:pt x="39053" y="309943"/>
                  </a:lnTo>
                  <a:lnTo>
                    <a:pt x="158020" y="309943"/>
                  </a:lnTo>
                  <a:close/>
                  <a:moveTo>
                    <a:pt x="350520" y="527399"/>
                  </a:moveTo>
                  <a:lnTo>
                    <a:pt x="177070" y="527399"/>
                  </a:lnTo>
                  <a:lnTo>
                    <a:pt x="177070" y="169259"/>
                  </a:lnTo>
                  <a:lnTo>
                    <a:pt x="196120" y="169259"/>
                  </a:lnTo>
                  <a:lnTo>
                    <a:pt x="196120" y="90107"/>
                  </a:lnTo>
                  <a:lnTo>
                    <a:pt x="331280" y="29432"/>
                  </a:lnTo>
                  <a:lnTo>
                    <a:pt x="331280" y="169259"/>
                  </a:lnTo>
                  <a:lnTo>
                    <a:pt x="350330" y="169259"/>
                  </a:lnTo>
                  <a:close/>
                  <a:moveTo>
                    <a:pt x="528447" y="527399"/>
                  </a:moveTo>
                  <a:lnTo>
                    <a:pt x="409575" y="527399"/>
                  </a:lnTo>
                  <a:lnTo>
                    <a:pt x="409575" y="162211"/>
                  </a:lnTo>
                  <a:lnTo>
                    <a:pt x="528447" y="1622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10855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Selbstbestimmung ist Leistungsfähigkeit und Kontrolle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010BB16-9DC8-0D0B-C341-51D49767E89C}"/>
              </a:ext>
            </a:extLst>
          </p:cNvPr>
          <p:cNvGrpSpPr/>
          <p:nvPr/>
        </p:nvGrpSpPr>
        <p:grpSpPr>
          <a:xfrm>
            <a:off x="1143611" y="2933556"/>
            <a:ext cx="6911162" cy="1613789"/>
            <a:chOff x="2646679" y="2933556"/>
            <a:chExt cx="6911162" cy="1613789"/>
          </a:xfrm>
          <a:gradFill>
            <a:gsLst>
              <a:gs pos="0">
                <a:srgbClr val="34CA8C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5220000" scaled="0"/>
          </a:gradFill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20EC46BF-4EAE-A285-D5B4-0B432F829BAD}"/>
                </a:ext>
              </a:extLst>
            </p:cNvPr>
            <p:cNvSpPr/>
            <p:nvPr/>
          </p:nvSpPr>
          <p:spPr>
            <a:xfrm>
              <a:off x="2646679" y="2933556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Software-Technologien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0B043CE-08A7-85C5-0ACE-8E47A1C2BB5D}"/>
                </a:ext>
              </a:extLst>
            </p:cNvPr>
            <p:cNvSpPr/>
            <p:nvPr/>
          </p:nvSpPr>
          <p:spPr>
            <a:xfrm>
              <a:off x="2646679" y="3354332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Platform</a:t>
              </a: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</a:t>
              </a:r>
              <a:r>
                <a:rPr lang="de-DE" sz="140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0AD74D14-71DB-23FA-78F6-BC98CD9E2CA3}"/>
                </a:ext>
              </a:extLst>
            </p:cNvPr>
            <p:cNvSpPr/>
            <p:nvPr/>
          </p:nvSpPr>
          <p:spPr>
            <a:xfrm>
              <a:off x="2646679" y="3772775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Infrastructure-</a:t>
              </a:r>
              <a:r>
                <a:rPr lang="de-DE" sz="1400" dirty="0" err="1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400" dirty="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F486FD1-9828-AD88-E1BA-BEE7981CBB4C}"/>
                </a:ext>
              </a:extLst>
            </p:cNvPr>
            <p:cNvSpPr/>
            <p:nvPr/>
          </p:nvSpPr>
          <p:spPr>
            <a:xfrm>
              <a:off x="2646679" y="4191217"/>
              <a:ext cx="6911162" cy="356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400">
                  <a:solidFill>
                    <a:srgbClr val="01345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Kommunikationsinfrastruktur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7E3B06A8-8410-C5C2-A97A-F0EC4C47C732}"/>
              </a:ext>
            </a:extLst>
          </p:cNvPr>
          <p:cNvGrpSpPr/>
          <p:nvPr/>
        </p:nvGrpSpPr>
        <p:grpSpPr>
          <a:xfrm>
            <a:off x="4489885" y="2933557"/>
            <a:ext cx="3325953" cy="1617220"/>
            <a:chOff x="5992953" y="2933557"/>
            <a:chExt cx="3325953" cy="1617220"/>
          </a:xfrm>
        </p:grpSpPr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F5CB7E5E-3F3C-987D-E019-7D464E88B9EC}"/>
                </a:ext>
              </a:extLst>
            </p:cNvPr>
            <p:cNvSpPr/>
            <p:nvPr/>
          </p:nvSpPr>
          <p:spPr>
            <a:xfrm>
              <a:off x="5992953" y="2933557"/>
              <a:ext cx="3325953" cy="161722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ctr"/>
              <a:r>
                <a:rPr lang="de-DE" sz="1400" b="1" dirty="0">
                  <a:solidFill>
                    <a:srgbClr val="42D0C6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Souveräne Clouds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sind IT-Infrastrukturen und –Services, die ihren Kunden eine </a:t>
              </a:r>
              <a:r>
                <a:rPr lang="de-DE" sz="1400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selbstbestimmte Digitalisierung </a:t>
              </a: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ermöglichen.</a:t>
              </a:r>
            </a:p>
            <a:p>
              <a:pPr algn="ctr"/>
              <a:endParaRPr lang="de-DE" sz="1400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2BE6359-F0BC-27AA-07F2-5FDD1E928247}"/>
                </a:ext>
              </a:extLst>
            </p:cNvPr>
            <p:cNvSpPr/>
            <p:nvPr/>
          </p:nvSpPr>
          <p:spPr>
            <a:xfrm>
              <a:off x="8498526" y="3996887"/>
              <a:ext cx="721635" cy="409157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42D0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32" name="Rechteck 31">
            <a:extLst>
              <a:ext uri="{FF2B5EF4-FFF2-40B4-BE49-F238E27FC236}">
                <a16:creationId xmlns:a16="http://schemas.microsoft.com/office/drawing/2014/main" id="{3DA2775E-3567-BB66-CE80-E25F67782962}"/>
              </a:ext>
            </a:extLst>
          </p:cNvPr>
          <p:cNvSpPr/>
          <p:nvPr/>
        </p:nvSpPr>
        <p:spPr>
          <a:xfrm>
            <a:off x="4489885" y="2128207"/>
            <a:ext cx="3325953" cy="551657"/>
          </a:xfrm>
          <a:prstGeom prst="rect">
            <a:avLst/>
          </a:prstGeom>
          <a:solidFill>
            <a:schemeClr val="bg1">
              <a:lumMod val="85000"/>
              <a:alpha val="32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de-DE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Unternehmen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DB1F34A2-FE26-D30D-889E-9D0B5C9D58DA}"/>
              </a:ext>
            </a:extLst>
          </p:cNvPr>
          <p:cNvCxnSpPr>
            <a:cxnSpLocks/>
            <a:stCxn id="32" idx="2"/>
            <a:endCxn id="30" idx="0"/>
          </p:cNvCxnSpPr>
          <p:nvPr/>
        </p:nvCxnSpPr>
        <p:spPr>
          <a:xfrm>
            <a:off x="6152862" y="2679864"/>
            <a:ext cx="0" cy="2536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afik 28">
            <a:extLst>
              <a:ext uri="{FF2B5EF4-FFF2-40B4-BE49-F238E27FC236}">
                <a16:creationId xmlns:a16="http://schemas.microsoft.com/office/drawing/2014/main" id="{90246DDE-DD35-477A-8F3C-C1A4696082C0}"/>
              </a:ext>
            </a:extLst>
          </p:cNvPr>
          <p:cNvGrpSpPr/>
          <p:nvPr/>
        </p:nvGrpSpPr>
        <p:grpSpPr>
          <a:xfrm>
            <a:off x="7199405" y="1906519"/>
            <a:ext cx="571500" cy="546449"/>
            <a:chOff x="4286250" y="2301525"/>
            <a:chExt cx="571500" cy="546449"/>
          </a:xfrm>
          <a:solidFill>
            <a:schemeClr val="bg1">
              <a:lumMod val="65000"/>
            </a:schemeClr>
          </a:solidFill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5E8209FA-C1BA-E3FD-5814-A0333D08EDA8}"/>
                </a:ext>
              </a:extLst>
            </p:cNvPr>
            <p:cNvSpPr/>
            <p:nvPr/>
          </p:nvSpPr>
          <p:spPr>
            <a:xfrm>
              <a:off x="4345400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67F8E4DE-9DB9-29AF-8DB0-1C85B8199184}"/>
                </a:ext>
              </a:extLst>
            </p:cNvPr>
            <p:cNvSpPr/>
            <p:nvPr/>
          </p:nvSpPr>
          <p:spPr>
            <a:xfrm>
              <a:off x="4394644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9BD9526B-60D5-FF08-76F4-E453BC108109}"/>
                </a:ext>
              </a:extLst>
            </p:cNvPr>
            <p:cNvSpPr/>
            <p:nvPr/>
          </p:nvSpPr>
          <p:spPr>
            <a:xfrm>
              <a:off x="4345400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EFE2E26E-D98A-A3B7-25F6-3FF0AD25DF9B}"/>
                </a:ext>
              </a:extLst>
            </p:cNvPr>
            <p:cNvSpPr/>
            <p:nvPr/>
          </p:nvSpPr>
          <p:spPr>
            <a:xfrm>
              <a:off x="4394644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69B1737C-31B6-CBED-BA29-375A155CEDF2}"/>
                </a:ext>
              </a:extLst>
            </p:cNvPr>
            <p:cNvSpPr/>
            <p:nvPr/>
          </p:nvSpPr>
          <p:spPr>
            <a:xfrm>
              <a:off x="4345400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26A9A61-1012-7804-C48F-386AED0B2330}"/>
                </a:ext>
              </a:extLst>
            </p:cNvPr>
            <p:cNvSpPr/>
            <p:nvPr/>
          </p:nvSpPr>
          <p:spPr>
            <a:xfrm>
              <a:off x="4394644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6CCB09F5-7B3B-6DE2-C91E-D38579326501}"/>
                </a:ext>
              </a:extLst>
            </p:cNvPr>
            <p:cNvSpPr/>
            <p:nvPr/>
          </p:nvSpPr>
          <p:spPr>
            <a:xfrm>
              <a:off x="4345400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69D0B713-71FB-6A58-84B4-94663EE1BBF9}"/>
                </a:ext>
              </a:extLst>
            </p:cNvPr>
            <p:cNvSpPr/>
            <p:nvPr/>
          </p:nvSpPr>
          <p:spPr>
            <a:xfrm>
              <a:off x="4394644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DF6F3CE9-DFA8-2FA1-7878-8775EBCEF45F}"/>
                </a:ext>
              </a:extLst>
            </p:cNvPr>
            <p:cNvSpPr/>
            <p:nvPr/>
          </p:nvSpPr>
          <p:spPr>
            <a:xfrm>
              <a:off x="4345400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938B6FD2-5A1B-927E-975E-0C5BE9564105}"/>
                </a:ext>
              </a:extLst>
            </p:cNvPr>
            <p:cNvSpPr/>
            <p:nvPr/>
          </p:nvSpPr>
          <p:spPr>
            <a:xfrm>
              <a:off x="4394644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10B25E81-7D88-B8CF-0EC5-630BFD738829}"/>
                </a:ext>
              </a:extLst>
            </p:cNvPr>
            <p:cNvSpPr/>
            <p:nvPr/>
          </p:nvSpPr>
          <p:spPr>
            <a:xfrm>
              <a:off x="471582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C59A9ADA-4D4E-6403-75E1-29EAF7344FA0}"/>
                </a:ext>
              </a:extLst>
            </p:cNvPr>
            <p:cNvSpPr/>
            <p:nvPr/>
          </p:nvSpPr>
          <p:spPr>
            <a:xfrm>
              <a:off x="476516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25FEDD29-325C-0C3C-4DDB-82E3A3552F5F}"/>
                </a:ext>
              </a:extLst>
            </p:cNvPr>
            <p:cNvSpPr/>
            <p:nvPr/>
          </p:nvSpPr>
          <p:spPr>
            <a:xfrm>
              <a:off x="471582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B53B3CE4-CE22-0584-0432-22705501788F}"/>
                </a:ext>
              </a:extLst>
            </p:cNvPr>
            <p:cNvSpPr/>
            <p:nvPr/>
          </p:nvSpPr>
          <p:spPr>
            <a:xfrm>
              <a:off x="476516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3EAC8703-B8B1-4476-CC2B-A8C00BF7D8E5}"/>
                </a:ext>
              </a:extLst>
            </p:cNvPr>
            <p:cNvSpPr/>
            <p:nvPr/>
          </p:nvSpPr>
          <p:spPr>
            <a:xfrm>
              <a:off x="471582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3D0C86C6-61F3-A264-F239-9971E8D6149E}"/>
                </a:ext>
              </a:extLst>
            </p:cNvPr>
            <p:cNvSpPr/>
            <p:nvPr/>
          </p:nvSpPr>
          <p:spPr>
            <a:xfrm>
              <a:off x="476516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2D313C1C-B977-9748-7506-3F36F59DEE0E}"/>
                </a:ext>
              </a:extLst>
            </p:cNvPr>
            <p:cNvSpPr/>
            <p:nvPr/>
          </p:nvSpPr>
          <p:spPr>
            <a:xfrm>
              <a:off x="471582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17B66583-4AF7-4464-5033-9E4A393AC3AE}"/>
                </a:ext>
              </a:extLst>
            </p:cNvPr>
            <p:cNvSpPr/>
            <p:nvPr/>
          </p:nvSpPr>
          <p:spPr>
            <a:xfrm>
              <a:off x="476516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987D40D3-1FBC-4923-E862-1783D47C47F7}"/>
                </a:ext>
              </a:extLst>
            </p:cNvPr>
            <p:cNvSpPr/>
            <p:nvPr/>
          </p:nvSpPr>
          <p:spPr>
            <a:xfrm>
              <a:off x="471582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18FC80DF-198B-0832-B6CB-39FBFC39CF57}"/>
                </a:ext>
              </a:extLst>
            </p:cNvPr>
            <p:cNvSpPr/>
            <p:nvPr/>
          </p:nvSpPr>
          <p:spPr>
            <a:xfrm>
              <a:off x="476516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21BD52C4-C0B5-F10B-4E33-8BDD91A370F9}"/>
                </a:ext>
              </a:extLst>
            </p:cNvPr>
            <p:cNvSpPr/>
            <p:nvPr/>
          </p:nvSpPr>
          <p:spPr>
            <a:xfrm>
              <a:off x="4482655" y="2519457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3DDDAF25-DD5F-EAF8-92AF-FD65DC471000}"/>
                </a:ext>
              </a:extLst>
            </p:cNvPr>
            <p:cNvSpPr/>
            <p:nvPr/>
          </p:nvSpPr>
          <p:spPr>
            <a:xfrm>
              <a:off x="4482655" y="2558129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2F2E5B13-5F3C-747C-219E-38888FC0EBC7}"/>
                </a:ext>
              </a:extLst>
            </p:cNvPr>
            <p:cNvSpPr/>
            <p:nvPr/>
          </p:nvSpPr>
          <p:spPr>
            <a:xfrm>
              <a:off x="4482655" y="259680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0154646A-3523-60CF-EFCD-684926EC82BB}"/>
                </a:ext>
              </a:extLst>
            </p:cNvPr>
            <p:cNvSpPr/>
            <p:nvPr/>
          </p:nvSpPr>
          <p:spPr>
            <a:xfrm>
              <a:off x="4482655" y="263547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A577C9CC-71A3-F884-263D-D8FD95B9EE35}"/>
                </a:ext>
              </a:extLst>
            </p:cNvPr>
            <p:cNvSpPr/>
            <p:nvPr/>
          </p:nvSpPr>
          <p:spPr>
            <a:xfrm>
              <a:off x="4482655" y="2674143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7521EEA1-AB84-83D0-3D8F-EFBAA15A7D5F}"/>
                </a:ext>
              </a:extLst>
            </p:cNvPr>
            <p:cNvSpPr/>
            <p:nvPr/>
          </p:nvSpPr>
          <p:spPr>
            <a:xfrm>
              <a:off x="4482655" y="271291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CBE0A2C7-6ACB-B602-B5B8-3A44A9DB650A}"/>
                </a:ext>
              </a:extLst>
            </p:cNvPr>
            <p:cNvSpPr/>
            <p:nvPr/>
          </p:nvSpPr>
          <p:spPr>
            <a:xfrm>
              <a:off x="4482655" y="275158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29CF7C01-7E06-5C57-1D5B-9B4165269226}"/>
                </a:ext>
              </a:extLst>
            </p:cNvPr>
            <p:cNvSpPr/>
            <p:nvPr/>
          </p:nvSpPr>
          <p:spPr>
            <a:xfrm>
              <a:off x="4501896" y="2451735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5711E587-2858-553C-8A9C-62EC7E59CE18}"/>
                </a:ext>
              </a:extLst>
            </p:cNvPr>
            <p:cNvSpPr/>
            <p:nvPr/>
          </p:nvSpPr>
          <p:spPr>
            <a:xfrm>
              <a:off x="4501896" y="2413063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4335F866-BDFA-023E-A7A2-7F5223D52C4F}"/>
                </a:ext>
              </a:extLst>
            </p:cNvPr>
            <p:cNvSpPr/>
            <p:nvPr/>
          </p:nvSpPr>
          <p:spPr>
            <a:xfrm>
              <a:off x="4286250" y="2301525"/>
              <a:ext cx="571500" cy="546449"/>
            </a:xfrm>
            <a:custGeom>
              <a:avLst/>
              <a:gdLst>
                <a:gd name="connsiteX0" fmla="*/ 547497 w 571500"/>
                <a:gd name="connsiteY0" fmla="*/ 527399 h 546449"/>
                <a:gd name="connsiteX1" fmla="*/ 547497 w 571500"/>
                <a:gd name="connsiteY1" fmla="*/ 143161 h 546449"/>
                <a:gd name="connsiteX2" fmla="*/ 390525 w 571500"/>
                <a:gd name="connsiteY2" fmla="*/ 143161 h 546449"/>
                <a:gd name="connsiteX3" fmla="*/ 390525 w 571500"/>
                <a:gd name="connsiteY3" fmla="*/ 527399 h 546449"/>
                <a:gd name="connsiteX4" fmla="*/ 369570 w 571500"/>
                <a:gd name="connsiteY4" fmla="*/ 527399 h 546449"/>
                <a:gd name="connsiteX5" fmla="*/ 369570 w 571500"/>
                <a:gd name="connsiteY5" fmla="*/ 150209 h 546449"/>
                <a:gd name="connsiteX6" fmla="*/ 350520 w 571500"/>
                <a:gd name="connsiteY6" fmla="*/ 150209 h 546449"/>
                <a:gd name="connsiteX7" fmla="*/ 350520 w 571500"/>
                <a:gd name="connsiteY7" fmla="*/ 0 h 546449"/>
                <a:gd name="connsiteX8" fmla="*/ 177260 w 571500"/>
                <a:gd name="connsiteY8" fmla="*/ 77819 h 546449"/>
                <a:gd name="connsiteX9" fmla="*/ 177260 w 571500"/>
                <a:gd name="connsiteY9" fmla="*/ 150209 h 546449"/>
                <a:gd name="connsiteX10" fmla="*/ 158210 w 571500"/>
                <a:gd name="connsiteY10" fmla="*/ 150209 h 546449"/>
                <a:gd name="connsiteX11" fmla="*/ 158210 w 571500"/>
                <a:gd name="connsiteY11" fmla="*/ 290893 h 546449"/>
                <a:gd name="connsiteX12" fmla="*/ 20003 w 571500"/>
                <a:gd name="connsiteY12" fmla="*/ 290893 h 546449"/>
                <a:gd name="connsiteX13" fmla="*/ 20003 w 571500"/>
                <a:gd name="connsiteY13" fmla="*/ 527399 h 546449"/>
                <a:gd name="connsiteX14" fmla="*/ 0 w 571500"/>
                <a:gd name="connsiteY14" fmla="*/ 527399 h 546449"/>
                <a:gd name="connsiteX15" fmla="*/ 0 w 571500"/>
                <a:gd name="connsiteY15" fmla="*/ 546449 h 546449"/>
                <a:gd name="connsiteX16" fmla="*/ 571500 w 571500"/>
                <a:gd name="connsiteY16" fmla="*/ 546449 h 546449"/>
                <a:gd name="connsiteX17" fmla="*/ 571500 w 571500"/>
                <a:gd name="connsiteY17" fmla="*/ 527399 h 546449"/>
                <a:gd name="connsiteX18" fmla="*/ 158020 w 571500"/>
                <a:gd name="connsiteY18" fmla="*/ 527399 h 546449"/>
                <a:gd name="connsiteX19" fmla="*/ 39053 w 571500"/>
                <a:gd name="connsiteY19" fmla="*/ 527399 h 546449"/>
                <a:gd name="connsiteX20" fmla="*/ 39053 w 571500"/>
                <a:gd name="connsiteY20" fmla="*/ 309943 h 546449"/>
                <a:gd name="connsiteX21" fmla="*/ 158020 w 571500"/>
                <a:gd name="connsiteY21" fmla="*/ 309943 h 546449"/>
                <a:gd name="connsiteX22" fmla="*/ 350520 w 571500"/>
                <a:gd name="connsiteY22" fmla="*/ 527399 h 546449"/>
                <a:gd name="connsiteX23" fmla="*/ 177070 w 571500"/>
                <a:gd name="connsiteY23" fmla="*/ 527399 h 546449"/>
                <a:gd name="connsiteX24" fmla="*/ 177070 w 571500"/>
                <a:gd name="connsiteY24" fmla="*/ 169259 h 546449"/>
                <a:gd name="connsiteX25" fmla="*/ 196120 w 571500"/>
                <a:gd name="connsiteY25" fmla="*/ 169259 h 546449"/>
                <a:gd name="connsiteX26" fmla="*/ 196120 w 571500"/>
                <a:gd name="connsiteY26" fmla="*/ 90107 h 546449"/>
                <a:gd name="connsiteX27" fmla="*/ 331280 w 571500"/>
                <a:gd name="connsiteY27" fmla="*/ 29432 h 546449"/>
                <a:gd name="connsiteX28" fmla="*/ 331280 w 571500"/>
                <a:gd name="connsiteY28" fmla="*/ 169259 h 546449"/>
                <a:gd name="connsiteX29" fmla="*/ 350330 w 571500"/>
                <a:gd name="connsiteY29" fmla="*/ 169259 h 546449"/>
                <a:gd name="connsiteX30" fmla="*/ 528447 w 571500"/>
                <a:gd name="connsiteY30" fmla="*/ 527399 h 546449"/>
                <a:gd name="connsiteX31" fmla="*/ 409575 w 571500"/>
                <a:gd name="connsiteY31" fmla="*/ 527399 h 546449"/>
                <a:gd name="connsiteX32" fmla="*/ 409575 w 571500"/>
                <a:gd name="connsiteY32" fmla="*/ 162211 h 546449"/>
                <a:gd name="connsiteX33" fmla="*/ 528447 w 571500"/>
                <a:gd name="connsiteY33" fmla="*/ 162211 h 54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1500" h="546449">
                  <a:moveTo>
                    <a:pt x="547497" y="527399"/>
                  </a:moveTo>
                  <a:lnTo>
                    <a:pt x="547497" y="143161"/>
                  </a:lnTo>
                  <a:lnTo>
                    <a:pt x="390525" y="143161"/>
                  </a:lnTo>
                  <a:lnTo>
                    <a:pt x="390525" y="527399"/>
                  </a:lnTo>
                  <a:lnTo>
                    <a:pt x="369570" y="527399"/>
                  </a:lnTo>
                  <a:lnTo>
                    <a:pt x="369570" y="150209"/>
                  </a:lnTo>
                  <a:lnTo>
                    <a:pt x="350520" y="150209"/>
                  </a:lnTo>
                  <a:lnTo>
                    <a:pt x="350520" y="0"/>
                  </a:lnTo>
                  <a:lnTo>
                    <a:pt x="177260" y="77819"/>
                  </a:lnTo>
                  <a:lnTo>
                    <a:pt x="177260" y="150209"/>
                  </a:lnTo>
                  <a:lnTo>
                    <a:pt x="158210" y="150209"/>
                  </a:lnTo>
                  <a:lnTo>
                    <a:pt x="158210" y="290893"/>
                  </a:lnTo>
                  <a:lnTo>
                    <a:pt x="20003" y="290893"/>
                  </a:lnTo>
                  <a:lnTo>
                    <a:pt x="20003" y="527399"/>
                  </a:lnTo>
                  <a:lnTo>
                    <a:pt x="0" y="527399"/>
                  </a:lnTo>
                  <a:lnTo>
                    <a:pt x="0" y="546449"/>
                  </a:lnTo>
                  <a:lnTo>
                    <a:pt x="571500" y="546449"/>
                  </a:lnTo>
                  <a:lnTo>
                    <a:pt x="571500" y="527399"/>
                  </a:lnTo>
                  <a:close/>
                  <a:moveTo>
                    <a:pt x="158020" y="527399"/>
                  </a:moveTo>
                  <a:lnTo>
                    <a:pt x="39053" y="527399"/>
                  </a:lnTo>
                  <a:lnTo>
                    <a:pt x="39053" y="309943"/>
                  </a:lnTo>
                  <a:lnTo>
                    <a:pt x="158020" y="309943"/>
                  </a:lnTo>
                  <a:close/>
                  <a:moveTo>
                    <a:pt x="350520" y="527399"/>
                  </a:moveTo>
                  <a:lnTo>
                    <a:pt x="177070" y="527399"/>
                  </a:lnTo>
                  <a:lnTo>
                    <a:pt x="177070" y="169259"/>
                  </a:lnTo>
                  <a:lnTo>
                    <a:pt x="196120" y="169259"/>
                  </a:lnTo>
                  <a:lnTo>
                    <a:pt x="196120" y="90107"/>
                  </a:lnTo>
                  <a:lnTo>
                    <a:pt x="331280" y="29432"/>
                  </a:lnTo>
                  <a:lnTo>
                    <a:pt x="331280" y="169259"/>
                  </a:lnTo>
                  <a:lnTo>
                    <a:pt x="350330" y="169259"/>
                  </a:lnTo>
                  <a:close/>
                  <a:moveTo>
                    <a:pt x="528447" y="527399"/>
                  </a:moveTo>
                  <a:lnTo>
                    <a:pt x="409575" y="527399"/>
                  </a:lnTo>
                  <a:lnTo>
                    <a:pt x="409575" y="162211"/>
                  </a:lnTo>
                  <a:lnTo>
                    <a:pt x="528447" y="1622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68" name="Rechteck 67">
            <a:extLst>
              <a:ext uri="{FF2B5EF4-FFF2-40B4-BE49-F238E27FC236}">
                <a16:creationId xmlns:a16="http://schemas.microsoft.com/office/drawing/2014/main" id="{886BF255-FDD9-A8B1-80D0-708EA1E77831}"/>
              </a:ext>
            </a:extLst>
          </p:cNvPr>
          <p:cNvSpPr/>
          <p:nvPr/>
        </p:nvSpPr>
        <p:spPr>
          <a:xfrm>
            <a:off x="8990105" y="3828874"/>
            <a:ext cx="2286001" cy="356129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Leistungsfähigkeit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86765969-C60F-D22F-E41E-9A864DE92CB5}"/>
              </a:ext>
            </a:extLst>
          </p:cNvPr>
          <p:cNvSpPr txBox="1"/>
          <p:nvPr/>
        </p:nvSpPr>
        <p:spPr>
          <a:xfrm>
            <a:off x="7839448" y="3453103"/>
            <a:ext cx="3436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Selbstbestimmung</a:t>
            </a:r>
            <a:r>
              <a:rPr lang="de-DE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beinhaltet: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7D8A4AC-1149-1B69-B77E-21CE51DE574B}"/>
              </a:ext>
            </a:extLst>
          </p:cNvPr>
          <p:cNvCxnSpPr>
            <a:cxnSpLocks/>
          </p:cNvCxnSpPr>
          <p:nvPr/>
        </p:nvCxnSpPr>
        <p:spPr>
          <a:xfrm>
            <a:off x="6210012" y="3729510"/>
            <a:ext cx="50504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>
            <a:extLst>
              <a:ext uri="{FF2B5EF4-FFF2-40B4-BE49-F238E27FC236}">
                <a16:creationId xmlns:a16="http://schemas.microsoft.com/office/drawing/2014/main" id="{93B71A33-0299-6ECC-CE52-20D87837AAB5}"/>
              </a:ext>
            </a:extLst>
          </p:cNvPr>
          <p:cNvSpPr/>
          <p:nvPr/>
        </p:nvSpPr>
        <p:spPr>
          <a:xfrm>
            <a:off x="8990105" y="4237002"/>
            <a:ext cx="2286001" cy="356128"/>
          </a:xfrm>
          <a:prstGeom prst="rect">
            <a:avLst/>
          </a:prstGeom>
          <a:solidFill>
            <a:srgbClr val="42D0C6">
              <a:alpha val="20000"/>
            </a:srgbClr>
          </a:solidFill>
          <a:ln>
            <a:solidFill>
              <a:srgbClr val="42D0C6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</a:t>
            </a:r>
          </a:p>
        </p:txBody>
      </p:sp>
      <p:sp>
        <p:nvSpPr>
          <p:cNvPr id="7" name="Additionszeichen 6">
            <a:extLst>
              <a:ext uri="{FF2B5EF4-FFF2-40B4-BE49-F238E27FC236}">
                <a16:creationId xmlns:a16="http://schemas.microsoft.com/office/drawing/2014/main" id="{38EA0BBF-BA57-F222-BED9-5D60071A40BA}"/>
              </a:ext>
            </a:extLst>
          </p:cNvPr>
          <p:cNvSpPr/>
          <p:nvPr/>
        </p:nvSpPr>
        <p:spPr>
          <a:xfrm>
            <a:off x="8977844" y="3975099"/>
            <a:ext cx="483391" cy="483391"/>
          </a:xfrm>
          <a:prstGeom prst="mathPlus">
            <a:avLst/>
          </a:prstGeom>
          <a:gradFill>
            <a:gsLst>
              <a:gs pos="37000">
                <a:srgbClr val="7ED878"/>
              </a:gs>
              <a:gs pos="69000">
                <a:srgbClr val="42D0C6"/>
              </a:gs>
            </a:gsLst>
            <a:lin ang="27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820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2222229537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199</Words>
  <Application>Microsoft Office PowerPoint</Application>
  <PresentationFormat>Widescreen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21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1_Digit - Multi 1 - Bright</vt:lpstr>
      <vt:lpstr>Was ist die souveräne Cloud?</vt:lpstr>
      <vt:lpstr>Studie der acatech zur digitalen Souveränität</vt:lpstr>
      <vt:lpstr>Schichtenmodell der Souveränität nach Kagermann et. al. (2021)</vt:lpstr>
      <vt:lpstr>Schichtenmodell der Souveränität nach Kagermann et. al. (2021)</vt:lpstr>
      <vt:lpstr>Definition „souveräne Cloud“ von cloud ahead</vt:lpstr>
      <vt:lpstr>Selbstbestimmung ist Leistungsfähigkeit und Kontrolle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2022-09-04T16:20:24Z</dcterms:created>
  <dcterms:modified xsi:type="dcterms:W3CDTF">2022-09-04T16:20:31Z</dcterms:modified>
</cp:coreProperties>
</file>