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6"/>
  </p:notesMasterIdLst>
  <p:handoutMasterIdLst>
    <p:handoutMasterId r:id="rId17"/>
  </p:handoutMasterIdLst>
  <p:sldIdLst>
    <p:sldId id="1848" r:id="rId3"/>
    <p:sldId id="1851" r:id="rId4"/>
    <p:sldId id="1853" r:id="rId5"/>
    <p:sldId id="1854" r:id="rId6"/>
    <p:sldId id="1855" r:id="rId7"/>
    <p:sldId id="1856" r:id="rId8"/>
    <p:sldId id="1852" r:id="rId9"/>
    <p:sldId id="1859" r:id="rId10"/>
    <p:sldId id="1860" r:id="rId11"/>
    <p:sldId id="1861" r:id="rId12"/>
    <p:sldId id="1862" r:id="rId13"/>
    <p:sldId id="1863" r:id="rId14"/>
    <p:sldId id="193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D878"/>
    <a:srgbClr val="42D0C6"/>
    <a:srgbClr val="34CA8C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E54B0B-26D9-4FB6-8331-A19D244EC598}" v="76" dt="2022-09-04T16:21:47.9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7013"/>
  </p:normalViewPr>
  <p:slideViewPr>
    <p:cSldViewPr snapToGrid="0" snapToObjects="1">
      <p:cViewPr>
        <p:scale>
          <a:sx n="75" d="100"/>
          <a:sy n="75" d="100"/>
        </p:scale>
        <p:origin x="193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95156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3068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1121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693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5351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51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0644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15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5417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502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02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3267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657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2769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0973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881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0335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716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4264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5437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6632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7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010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153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219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8843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1616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652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421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1682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466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4514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917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71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4731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2133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3792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566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401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25006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6188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4259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9400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193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8932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2920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776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9514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1651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570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784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700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719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9690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712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211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40866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73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9092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7148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0019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2418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919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134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3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3035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5764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614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1853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kQWy7Zkxpns" TargetMode="Externa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tkom.org/sites/main/files/file/import/BITKOM-Position-Digitale-Souveraenitaet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kQWy7Zkxpn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kQWy7Zkxpns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ww.linkedin.com/in/dr-mareike-seifried-4370b0a1/" TargetMode="External"/><Relationship Id="rId7" Type="http://schemas.openxmlformats.org/officeDocument/2006/relationships/hyperlink" Target="https://www.bmwk.de/Redaktion/DE/Publikationen/Digitale-Welt/schwerpunktstudie-digitale-souveranitaet.pdf?__blob=publicationFile&amp;v=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s://www.linkedin.com/in/irene-bertschek-7200b1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tkom.org/sites/main/files/file/import/BITKOM-Position-Digitale-Souveraenitaet.pdf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tkom.org/sites/main/files/file/import/BITKOM-Position-Digitale-Souveraenitaet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3E07A9-5C12-ACA0-B050-BCBFE996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7592" y="3105833"/>
            <a:ext cx="7096815" cy="646331"/>
          </a:xfrm>
        </p:spPr>
        <p:txBody>
          <a:bodyPr/>
          <a:lstStyle/>
          <a:p>
            <a:r>
              <a:rPr lang="de-DE" dirty="0"/>
              <a:t>Was ist digitale Souveränität?</a:t>
            </a:r>
          </a:p>
        </p:txBody>
      </p:sp>
    </p:spTree>
    <p:extLst>
      <p:ext uri="{BB962C8B-B14F-4D97-AF65-F5344CB8AC3E}">
        <p14:creationId xmlns:p14="http://schemas.microsoft.com/office/powerpoint/2010/main" val="75667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B50BD-E877-D72F-2C48-F732ACC8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Küchen-Analogie zur Souveränität</a:t>
            </a:r>
            <a:endParaRPr lang="de-DE" dirty="0">
              <a:latin typeface="Gilroy" panose="00000500000000000000" pitchFamily="50" charset="0"/>
            </a:endParaRP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8E9596E-A1D7-450A-0D71-52ED7A85C8C9}"/>
              </a:ext>
            </a:extLst>
          </p:cNvPr>
          <p:cNvGrpSpPr/>
          <p:nvPr/>
        </p:nvGrpSpPr>
        <p:grpSpPr>
          <a:xfrm>
            <a:off x="1424775" y="1898520"/>
            <a:ext cx="9764966" cy="3171670"/>
            <a:chOff x="1764285" y="1898520"/>
            <a:chExt cx="8609448" cy="2796357"/>
          </a:xfrm>
        </p:grpSpPr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9E9C471E-9BCA-0FCC-8FB7-AE66B6468BD0}"/>
                </a:ext>
              </a:extLst>
            </p:cNvPr>
            <p:cNvCxnSpPr>
              <a:cxnSpLocks/>
            </p:cNvCxnSpPr>
            <p:nvPr/>
          </p:nvCxnSpPr>
          <p:spPr>
            <a:xfrm>
              <a:off x="3148879" y="2869604"/>
              <a:ext cx="6007821" cy="0"/>
            </a:xfrm>
            <a:prstGeom prst="line">
              <a:avLst/>
            </a:prstGeom>
            <a:ln w="57150">
              <a:gradFill>
                <a:gsLst>
                  <a:gs pos="0">
                    <a:srgbClr val="8494E8"/>
                  </a:gs>
                  <a:gs pos="36000">
                    <a:srgbClr val="5DAED8"/>
                  </a:gs>
                  <a:gs pos="70000">
                    <a:srgbClr val="36C8BB"/>
                  </a:gs>
                  <a:gs pos="100000">
                    <a:srgbClr val="268D6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FE64453E-80BC-EFD7-CE41-BF27274C48DB}"/>
                </a:ext>
              </a:extLst>
            </p:cNvPr>
            <p:cNvSpPr/>
            <p:nvPr/>
          </p:nvSpPr>
          <p:spPr>
            <a:xfrm>
              <a:off x="8232639" y="1898520"/>
              <a:ext cx="1841759" cy="184176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28575">
              <a:solidFill>
                <a:srgbClr val="268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lang="de-DE" b="1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61F1CF68-4B36-5DED-0CA9-2CD85BA1DB49}"/>
                </a:ext>
              </a:extLst>
            </p:cNvPr>
            <p:cNvSpPr/>
            <p:nvPr/>
          </p:nvSpPr>
          <p:spPr>
            <a:xfrm>
              <a:off x="5148129" y="1898520"/>
              <a:ext cx="1841759" cy="18417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28575">
              <a:solidFill>
                <a:srgbClr val="34C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lang="de-DE" b="1" dirty="0">
                <a:solidFill>
                  <a:srgbClr val="8BC145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A03D1A83-D4B3-BC05-3F39-6E2FCFA6DE78}"/>
                </a:ext>
              </a:extLst>
            </p:cNvPr>
            <p:cNvSpPr/>
            <p:nvPr/>
          </p:nvSpPr>
          <p:spPr>
            <a:xfrm>
              <a:off x="2063620" y="1898520"/>
              <a:ext cx="1841759" cy="184176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28575">
              <a:solidFill>
                <a:srgbClr val="A77E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E4F427EE-BA84-429A-6549-80FEFECE953C}"/>
                </a:ext>
              </a:extLst>
            </p:cNvPr>
            <p:cNvSpPr txBox="1"/>
            <p:nvPr/>
          </p:nvSpPr>
          <p:spPr>
            <a:xfrm>
              <a:off x="1764285" y="3874024"/>
              <a:ext cx="2440431" cy="820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  <a:endParaRPr lang="de-DE" sz="1050" dirty="0">
                <a:solidFill>
                  <a:srgbClr val="A77EF7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de-DE" sz="1050" dirty="0">
                  <a:solidFill>
                    <a:srgbClr val="11111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Ich besitze keine Küche und kann auch nicht kochen. Wenn das Restaurant geschlossen ist, muss ich hungern.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1237C52B-490C-3928-8090-D09095B73A37}"/>
                </a:ext>
              </a:extLst>
            </p:cNvPr>
            <p:cNvSpPr txBox="1"/>
            <p:nvPr/>
          </p:nvSpPr>
          <p:spPr>
            <a:xfrm>
              <a:off x="4481509" y="3874024"/>
              <a:ext cx="3175000" cy="820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b="1" dirty="0">
                  <a:solidFill>
                    <a:srgbClr val="34CA8C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Souveränität</a:t>
              </a:r>
              <a:r>
                <a:rPr lang="de-DE" sz="1050" b="1" dirty="0">
                  <a:solidFill>
                    <a:srgbClr val="8BC145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</a:t>
              </a:r>
            </a:p>
            <a:p>
              <a:pPr algn="ctr">
                <a:spcBef>
                  <a:spcPts val="600"/>
                </a:spcBef>
              </a:pPr>
              <a:r>
                <a:rPr lang="de-DE" sz="1050" dirty="0">
                  <a:solidFill>
                    <a:srgbClr val="11111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Ich kann gut Kochen, lagere geschickt ein, nutze viele Lieferanten und gehe auch mal aus. Bei mir gibt es nicht immer Spargel, aber es ist immer lecker. 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032BC22B-3666-6AB9-4A66-BD3F8E3E5CFB}"/>
                </a:ext>
              </a:extLst>
            </p:cNvPr>
            <p:cNvSpPr txBox="1"/>
            <p:nvPr/>
          </p:nvSpPr>
          <p:spPr>
            <a:xfrm>
              <a:off x="7933302" y="3874024"/>
              <a:ext cx="2440431" cy="820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  <a:r>
                <a:rPr lang="de-DE" sz="1050" b="1" dirty="0">
                  <a:solidFill>
                    <a:srgbClr val="015384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</a:t>
              </a:r>
            </a:p>
            <a:p>
              <a:pPr algn="ctr">
                <a:spcBef>
                  <a:spcPts val="600"/>
                </a:spcBef>
              </a:pPr>
              <a:r>
                <a:rPr lang="de-DE" sz="1050" dirty="0">
                  <a:solidFill>
                    <a:srgbClr val="11111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Ich esse nur, was ich auch selbst anbauen und lagern kann. Im Winter sind dies in Deutschland Steckrüben.</a:t>
              </a:r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4C593268-A1BE-F6BB-7DEE-93C7903D31D3}"/>
              </a:ext>
            </a:extLst>
          </p:cNvPr>
          <p:cNvSpPr txBox="1"/>
          <p:nvPr/>
        </p:nvSpPr>
        <p:spPr>
          <a:xfrm>
            <a:off x="356176" y="6104591"/>
            <a:ext cx="48895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hlinkClick r:id="rId5"/>
              </a:rPr>
              <a:t>How to choose your cookware with Jamie Oliver &amp; </a:t>
            </a:r>
            <a:r>
              <a:rPr lang="en-US" sz="600" dirty="0" err="1">
                <a:hlinkClick r:id="rId5"/>
              </a:rPr>
              <a:t>Tefal</a:t>
            </a:r>
            <a:r>
              <a:rPr lang="en-US" sz="600" dirty="0">
                <a:hlinkClick r:id="rId5"/>
              </a:rPr>
              <a:t> - YouTube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775751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B50BD-E877-D72F-2C48-F732ACC8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Selbstbestimmtes Kochen</a:t>
            </a:r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F0621E3-489D-1E6C-4E50-93E823C57E9C}"/>
              </a:ext>
            </a:extLst>
          </p:cNvPr>
          <p:cNvSpPr/>
          <p:nvPr/>
        </p:nvSpPr>
        <p:spPr>
          <a:xfrm>
            <a:off x="5181607" y="1305783"/>
            <a:ext cx="1764823" cy="176482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8575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de-DE" b="1" dirty="0">
              <a:solidFill>
                <a:srgbClr val="8BC145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A641B28-AE35-429F-032A-C6204C81925F}"/>
              </a:ext>
            </a:extLst>
          </p:cNvPr>
          <p:cNvGrpSpPr/>
          <p:nvPr/>
        </p:nvGrpSpPr>
        <p:grpSpPr>
          <a:xfrm>
            <a:off x="1718746" y="2438556"/>
            <a:ext cx="9194024" cy="579094"/>
            <a:chOff x="1718746" y="2475475"/>
            <a:chExt cx="9194024" cy="579094"/>
          </a:xfrm>
          <a:gradFill>
            <a:gsLst>
              <a:gs pos="52000">
                <a:srgbClr val="34CA8B"/>
              </a:gs>
              <a:gs pos="31000">
                <a:srgbClr val="36C8C8"/>
              </a:gs>
              <a:gs pos="24000">
                <a:srgbClr val="6DA3DE"/>
              </a:gs>
              <a:gs pos="0">
                <a:srgbClr val="BA71FF"/>
              </a:gs>
              <a:gs pos="100000">
                <a:srgbClr val="123A27"/>
              </a:gs>
            </a:gsLst>
            <a:lin ang="1200000" scaled="0"/>
          </a:gradFill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C3D8459A-957C-5F70-C4FC-D819EB7DCEBC}"/>
                </a:ext>
              </a:extLst>
            </p:cNvPr>
            <p:cNvCxnSpPr>
              <a:cxnSpLocks/>
            </p:cNvCxnSpPr>
            <p:nvPr/>
          </p:nvCxnSpPr>
          <p:spPr>
            <a:xfrm>
              <a:off x="2152499" y="2763946"/>
              <a:ext cx="8320755" cy="1"/>
            </a:xfrm>
            <a:prstGeom prst="line">
              <a:avLst/>
            </a:prstGeom>
            <a:grpFill/>
            <a:ln w="57150">
              <a:gradFill>
                <a:gsLst>
                  <a:gs pos="0">
                    <a:srgbClr val="A77EF7"/>
                  </a:gs>
                  <a:gs pos="36000">
                    <a:srgbClr val="5DAED8"/>
                  </a:gs>
                  <a:gs pos="70000">
                    <a:srgbClr val="36C8BB"/>
                  </a:gs>
                  <a:gs pos="100000">
                    <a:srgbClr val="16493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3D6F6FA1-2FE9-F16A-99A6-6AC6CCAF64E4}"/>
                </a:ext>
              </a:extLst>
            </p:cNvPr>
            <p:cNvSpPr/>
            <p:nvPr/>
          </p:nvSpPr>
          <p:spPr>
            <a:xfrm>
              <a:off x="10333675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sz="2000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D3C784CB-1AD4-63E8-0793-12FC4C4A59AA}"/>
                </a:ext>
              </a:extLst>
            </p:cNvPr>
            <p:cNvSpPr/>
            <p:nvPr/>
          </p:nvSpPr>
          <p:spPr>
            <a:xfrm>
              <a:off x="1718746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sz="2000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3025B9C4-2B4D-02D3-C017-72AB91233BEB}"/>
                </a:ext>
              </a:extLst>
            </p:cNvPr>
            <p:cNvSpPr txBox="1"/>
            <p:nvPr/>
          </p:nvSpPr>
          <p:spPr>
            <a:xfrm>
              <a:off x="4937962" y="2551319"/>
              <a:ext cx="2252112" cy="427406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Souveränität</a:t>
              </a:r>
              <a:endParaRPr lang="de-DE" sz="2000" dirty="0">
                <a:solidFill>
                  <a:schemeClr val="bg1"/>
                </a:solidFill>
                <a:latin typeface="Gilroy Bold" panose="00000800000000000000" pitchFamily="50" charset="0"/>
              </a:endParaRP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6088355D-9A79-93CB-D508-C4C400B5A8DE}"/>
              </a:ext>
            </a:extLst>
          </p:cNvPr>
          <p:cNvGrpSpPr/>
          <p:nvPr/>
        </p:nvGrpSpPr>
        <p:grpSpPr>
          <a:xfrm>
            <a:off x="2517788" y="3366560"/>
            <a:ext cx="6943711" cy="2767532"/>
            <a:chOff x="2517788" y="3366560"/>
            <a:chExt cx="6943711" cy="2468825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02881FA2-937E-06F0-E3EC-39514479B48D}"/>
                </a:ext>
              </a:extLst>
            </p:cNvPr>
            <p:cNvGrpSpPr/>
            <p:nvPr/>
          </p:nvGrpSpPr>
          <p:grpSpPr>
            <a:xfrm>
              <a:off x="2517788" y="3366560"/>
              <a:ext cx="6943711" cy="2468825"/>
              <a:chOff x="1100144" y="2172145"/>
              <a:chExt cx="6943711" cy="2468825"/>
            </a:xfrm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102916E2-D11E-B1A3-F24C-D25F73EF1D2F}"/>
                  </a:ext>
                </a:extLst>
              </p:cNvPr>
              <p:cNvSpPr txBox="1"/>
              <p:nvPr/>
            </p:nvSpPr>
            <p:spPr>
              <a:xfrm>
                <a:off x="1100144" y="4427720"/>
                <a:ext cx="4889500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600" dirty="0">
                    <a:latin typeface="Gilroy" panose="00000500000000000000" pitchFamily="50" charset="0"/>
                    <a:hlinkClick r:id="rId3"/>
                  </a:rPr>
                  <a:t>https://www.bitkom.org/sites/main/files/file/import/BITKOM-Position-Digitale-Souveraenitaet.pdf</a:t>
                </a:r>
                <a:r>
                  <a:rPr lang="de-DE" sz="600" dirty="0">
                    <a:latin typeface="Gilroy" panose="00000500000000000000" pitchFamily="50" charset="0"/>
                  </a:rPr>
                  <a:t> </a:t>
                </a:r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D3FB62BD-54FD-48C7-3AD8-E4E78502CA8F}"/>
                  </a:ext>
                </a:extLst>
              </p:cNvPr>
              <p:cNvSpPr/>
              <p:nvPr/>
            </p:nvSpPr>
            <p:spPr>
              <a:xfrm>
                <a:off x="1100144" y="2172145"/>
                <a:ext cx="6943711" cy="24688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tIns="144000" rtlCol="0" anchor="t"/>
              <a:lstStyle/>
              <a:p>
                <a:pPr algn="ctr"/>
                <a:r>
                  <a:rPr lang="de-DE" sz="1400" b="1" dirty="0">
                    <a:latin typeface="Gilroy Bold" panose="00000800000000000000" pitchFamily="50" charset="0"/>
                    <a:cs typeface="Poppins" panose="00000500000000000000" pitchFamily="2" charset="0"/>
                  </a:rPr>
                  <a:t>Selbstbestimmung unter Nutzung Zutaten Dritter entsteht durch:  </a:t>
                </a:r>
                <a:endParaRPr lang="de-DE" sz="1400" dirty="0">
                  <a:latin typeface="Gilroy Bold" panose="00000800000000000000" pitchFamily="50" charset="0"/>
                </a:endParaRPr>
              </a:p>
            </p:txBody>
          </p:sp>
          <p:grpSp>
            <p:nvGrpSpPr>
              <p:cNvPr id="38" name="Gruppieren 37">
                <a:extLst>
                  <a:ext uri="{FF2B5EF4-FFF2-40B4-BE49-F238E27FC236}">
                    <a16:creationId xmlns:a16="http://schemas.microsoft.com/office/drawing/2014/main" id="{8F220F29-A24A-1FA3-1D87-E5C63B8970B1}"/>
                  </a:ext>
                </a:extLst>
              </p:cNvPr>
              <p:cNvGrpSpPr/>
              <p:nvPr/>
            </p:nvGrpSpPr>
            <p:grpSpPr>
              <a:xfrm>
                <a:off x="3271222" y="2571750"/>
                <a:ext cx="4660881" cy="1952625"/>
                <a:chOff x="352090" y="3295910"/>
                <a:chExt cx="1636623" cy="436757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9" name="Rechteck 38">
                  <a:extLst>
                    <a:ext uri="{FF2B5EF4-FFF2-40B4-BE49-F238E27FC236}">
                      <a16:creationId xmlns:a16="http://schemas.microsoft.com/office/drawing/2014/main" id="{171007A5-39D4-CB00-55E3-87217A4D3102}"/>
                    </a:ext>
                  </a:extLst>
                </p:cNvPr>
                <p:cNvSpPr/>
                <p:nvPr/>
              </p:nvSpPr>
              <p:spPr>
                <a:xfrm>
                  <a:off x="352090" y="4184815"/>
                  <a:ext cx="1636623" cy="8119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r>
                    <a:rPr lang="de-DE" sz="10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Welche Zutaten benötige ich, wie sind sie verfügbar, wie lagere ich sie und wie kann ich sie im Zweifel ersetzen?</a:t>
                  </a:r>
                </a:p>
              </p:txBody>
            </p:sp>
            <p:sp>
              <p:nvSpPr>
                <p:cNvPr id="40" name="Rechteck 39">
                  <a:extLst>
                    <a:ext uri="{FF2B5EF4-FFF2-40B4-BE49-F238E27FC236}">
                      <a16:creationId xmlns:a16="http://schemas.microsoft.com/office/drawing/2014/main" id="{7212B7E7-A01A-119B-B8E8-6F897811F51C}"/>
                    </a:ext>
                  </a:extLst>
                </p:cNvPr>
                <p:cNvSpPr/>
                <p:nvPr/>
              </p:nvSpPr>
              <p:spPr>
                <a:xfrm>
                  <a:off x="352090" y="5073719"/>
                  <a:ext cx="1636623" cy="8119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r>
                    <a:rPr lang="de-DE" sz="10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Welche Zutaten (Kartoffeln, Weizen) und Geräte (Küche, Kühlschrank) stelle ich selbst her, welche betreibe ich selbst?</a:t>
                  </a:r>
                </a:p>
              </p:txBody>
            </p:sp>
            <p:sp>
              <p:nvSpPr>
                <p:cNvPr id="41" name="Rechteck 40">
                  <a:extLst>
                    <a:ext uri="{FF2B5EF4-FFF2-40B4-BE49-F238E27FC236}">
                      <a16:creationId xmlns:a16="http://schemas.microsoft.com/office/drawing/2014/main" id="{AD36C21C-E7EC-8F83-C838-A4A1D4F7F840}"/>
                    </a:ext>
                  </a:extLst>
                </p:cNvPr>
                <p:cNvSpPr/>
                <p:nvPr/>
              </p:nvSpPr>
              <p:spPr>
                <a:xfrm>
                  <a:off x="352090" y="5962624"/>
                  <a:ext cx="1636623" cy="8119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r>
                    <a:rPr lang="de-DE" sz="10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Welche Zutaten kaufe ich wo, welche halte ich vor und  wie lagere ich sie wo ein?</a:t>
                  </a:r>
                </a:p>
              </p:txBody>
            </p:sp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A4C34C68-F382-6D72-29D0-9F993B7B80F5}"/>
                    </a:ext>
                  </a:extLst>
                </p:cNvPr>
                <p:cNvSpPr/>
                <p:nvPr/>
              </p:nvSpPr>
              <p:spPr>
                <a:xfrm>
                  <a:off x="352090" y="6851524"/>
                  <a:ext cx="1636623" cy="8119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r>
                    <a:rPr lang="de-DE" sz="10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Welche Lieferanten bieten welche Zutaten? Wie sicher sind deren Lieferketten und welche langfristigen Verpflichtungen gehe ich ein.</a:t>
                  </a:r>
                </a:p>
              </p:txBody>
            </p:sp>
            <p:sp>
              <p:nvSpPr>
                <p:cNvPr id="43" name="Rechteck 42">
                  <a:extLst>
                    <a:ext uri="{FF2B5EF4-FFF2-40B4-BE49-F238E27FC236}">
                      <a16:creationId xmlns:a16="http://schemas.microsoft.com/office/drawing/2014/main" id="{60BE0B89-8D1E-599C-E649-DB2F5EB1E7AF}"/>
                    </a:ext>
                  </a:extLst>
                </p:cNvPr>
                <p:cNvSpPr/>
                <p:nvPr/>
              </p:nvSpPr>
              <p:spPr>
                <a:xfrm>
                  <a:off x="352090" y="3295910"/>
                  <a:ext cx="1636623" cy="8119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r>
                    <a:rPr lang="de-DE" sz="1000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Für wie viele Menschen koche ich und was ist deren Geschmack?</a:t>
                  </a:r>
                </a:p>
              </p:txBody>
            </p:sp>
          </p:grpSp>
        </p:grp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BB56FA6C-FEC9-B3C1-5981-566775FB45DC}"/>
                </a:ext>
              </a:extLst>
            </p:cNvPr>
            <p:cNvGrpSpPr/>
            <p:nvPr/>
          </p:nvGrpSpPr>
          <p:grpSpPr>
            <a:xfrm>
              <a:off x="2688616" y="3766165"/>
              <a:ext cx="1977053" cy="1952625"/>
              <a:chOff x="2688616" y="3766165"/>
              <a:chExt cx="1977053" cy="1952625"/>
            </a:xfrm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4800000" scaled="0"/>
            </a:gradFill>
          </p:grpSpPr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AFA29D4E-F417-04AF-1A56-CFA7C66F303C}"/>
                  </a:ext>
                </a:extLst>
              </p:cNvPr>
              <p:cNvSpPr/>
              <p:nvPr/>
            </p:nvSpPr>
            <p:spPr>
              <a:xfrm>
                <a:off x="2693587" y="4163570"/>
                <a:ext cx="1972082" cy="363007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Fachliche Kompetenz</a:t>
                </a:r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12AD6DAE-12E8-C725-1AE0-6E4B4738A4D5}"/>
                  </a:ext>
                </a:extLst>
              </p:cNvPr>
              <p:cNvSpPr/>
              <p:nvPr/>
            </p:nvSpPr>
            <p:spPr>
              <a:xfrm>
                <a:off x="2688617" y="4560975"/>
                <a:ext cx="1972082" cy="363007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Eigene Herstellung</a:t>
                </a:r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ABEEDEF0-413F-9A37-9E09-71FED3D34055}"/>
                  </a:ext>
                </a:extLst>
              </p:cNvPr>
              <p:cNvSpPr/>
              <p:nvPr/>
            </p:nvSpPr>
            <p:spPr>
              <a:xfrm>
                <a:off x="2688616" y="4958380"/>
                <a:ext cx="1972082" cy="363007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Intelligente Steuerung</a:t>
                </a:r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648AC7DC-7657-E118-CFB6-33769176A13E}"/>
                  </a:ext>
                </a:extLst>
              </p:cNvPr>
              <p:cNvSpPr/>
              <p:nvPr/>
            </p:nvSpPr>
            <p:spPr>
              <a:xfrm>
                <a:off x="2688616" y="5355783"/>
                <a:ext cx="1972082" cy="363007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Mehrere Kaufoptionen</a:t>
                </a:r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0DA888D7-87CE-3D75-017E-3837176642DE}"/>
                  </a:ext>
                </a:extLst>
              </p:cNvPr>
              <p:cNvSpPr/>
              <p:nvPr/>
            </p:nvSpPr>
            <p:spPr>
              <a:xfrm>
                <a:off x="2693587" y="3766165"/>
                <a:ext cx="1972082" cy="363007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Vorgedachte Szenarien</a:t>
                </a:r>
              </a:p>
            </p:txBody>
          </p:sp>
        </p:grpSp>
      </p:grpSp>
      <p:sp>
        <p:nvSpPr>
          <p:cNvPr id="51" name="Textfeld 50">
            <a:extLst>
              <a:ext uri="{FF2B5EF4-FFF2-40B4-BE49-F238E27FC236}">
                <a16:creationId xmlns:a16="http://schemas.microsoft.com/office/drawing/2014/main" id="{7198DE97-BDD7-4492-26D8-8CBA7D01A43F}"/>
              </a:ext>
            </a:extLst>
          </p:cNvPr>
          <p:cNvSpPr txBox="1"/>
          <p:nvPr/>
        </p:nvSpPr>
        <p:spPr>
          <a:xfrm>
            <a:off x="7019306" y="6348872"/>
            <a:ext cx="48895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600" dirty="0">
                <a:hlinkClick r:id="rId4"/>
              </a:rPr>
              <a:t>How to choose your cookware with Jamie Oliver &amp; </a:t>
            </a:r>
            <a:r>
              <a:rPr lang="en-US" sz="600" dirty="0" err="1">
                <a:hlinkClick r:id="rId4"/>
              </a:rPr>
              <a:t>Tefal</a:t>
            </a:r>
            <a:r>
              <a:rPr lang="en-US" sz="600" dirty="0">
                <a:hlinkClick r:id="rId4"/>
              </a:rPr>
              <a:t> - YouTube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473088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B50BD-E877-D72F-2C48-F732ACC8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Digitale Souveränität vs. Digitale Autarkie</a:t>
            </a:r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198DE97-BDD7-4492-26D8-8CBA7D01A43F}"/>
              </a:ext>
            </a:extLst>
          </p:cNvPr>
          <p:cNvSpPr txBox="1"/>
          <p:nvPr/>
        </p:nvSpPr>
        <p:spPr>
          <a:xfrm>
            <a:off x="7019306" y="6348872"/>
            <a:ext cx="48895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600" dirty="0">
                <a:hlinkClick r:id="rId2"/>
              </a:rPr>
              <a:t>How to choose your cookware with Jamie Oliver &amp; </a:t>
            </a:r>
            <a:r>
              <a:rPr lang="en-US" sz="600" dirty="0" err="1">
                <a:hlinkClick r:id="rId2"/>
              </a:rPr>
              <a:t>Tefal</a:t>
            </a:r>
            <a:r>
              <a:rPr lang="en-US" sz="600" dirty="0">
                <a:hlinkClick r:id="rId2"/>
              </a:rPr>
              <a:t> - YouTube</a:t>
            </a:r>
            <a:endParaRPr lang="de-DE" sz="6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D1A9E8-6F16-FD76-5614-A4F2C90A1E96}"/>
              </a:ext>
            </a:extLst>
          </p:cNvPr>
          <p:cNvSpPr txBox="1"/>
          <p:nvPr/>
        </p:nvSpPr>
        <p:spPr>
          <a:xfrm>
            <a:off x="1370701" y="3429000"/>
            <a:ext cx="35217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Selbstbestimmung entsteht durch intelligente und </a:t>
            </a:r>
            <a:r>
              <a:rPr lang="de-DE" sz="16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flexible Steuerung von Eigenleistung und Fremdleistung</a:t>
            </a:r>
            <a:r>
              <a:rPr lang="de-DE" sz="16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537BCB4-F5CD-D318-C589-EBDF0E782D65}"/>
              </a:ext>
            </a:extLst>
          </p:cNvPr>
          <p:cNvSpPr txBox="1"/>
          <p:nvPr/>
        </p:nvSpPr>
        <p:spPr>
          <a:xfrm>
            <a:off x="7788454" y="3346764"/>
            <a:ext cx="35217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Autarkie entsteht durch </a:t>
            </a:r>
            <a:r>
              <a:rPr lang="de-DE" sz="16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vollständige Eigenleistung sowie durch fortwährendem Verzicht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auf Leistungen, bei denen dies nicht möglich ist.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6C0A04-2961-6759-D181-FDBBDDEDE0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34"/>
          <a:stretch/>
        </p:blipFill>
        <p:spPr>
          <a:xfrm>
            <a:off x="0" y="1979077"/>
            <a:ext cx="10198779" cy="1038932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D8A09E2-2251-E769-760E-613825A70837}"/>
              </a:ext>
            </a:extLst>
          </p:cNvPr>
          <p:cNvSpPr/>
          <p:nvPr/>
        </p:nvSpPr>
        <p:spPr>
          <a:xfrm flipH="1">
            <a:off x="0" y="2209800"/>
            <a:ext cx="2014138" cy="9779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9000">
                <a:schemeClr val="bg1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693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271725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CF5A1-0A8E-BA5A-67B3-2F2206C7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Schwerpunktstudie „Digitale Souveränität“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61F51C5-9B85-AC7C-7DFF-FC580F37E667}"/>
              </a:ext>
            </a:extLst>
          </p:cNvPr>
          <p:cNvGrpSpPr/>
          <p:nvPr/>
        </p:nvGrpSpPr>
        <p:grpSpPr>
          <a:xfrm>
            <a:off x="2804907" y="1737700"/>
            <a:ext cx="6096539" cy="4157220"/>
            <a:chOff x="2630100" y="1464689"/>
            <a:chExt cx="6630506" cy="4521331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52CF25EB-D27B-F976-C2A2-F425708773AE}"/>
                </a:ext>
              </a:extLst>
            </p:cNvPr>
            <p:cNvGrpSpPr/>
            <p:nvPr/>
          </p:nvGrpSpPr>
          <p:grpSpPr>
            <a:xfrm>
              <a:off x="2630100" y="1464689"/>
              <a:ext cx="3373665" cy="3416300"/>
              <a:chOff x="1113494" y="2171700"/>
              <a:chExt cx="3373665" cy="3416300"/>
            </a:xfrm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0968011D-EF53-9B77-E862-51B3D5D22285}"/>
                  </a:ext>
                </a:extLst>
              </p:cNvPr>
              <p:cNvSpPr/>
              <p:nvPr/>
            </p:nvSpPr>
            <p:spPr>
              <a:xfrm>
                <a:off x="1113494" y="2171700"/>
                <a:ext cx="3373665" cy="3416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44000" bIns="216000" rtlCol="0" anchor="t"/>
              <a:lstStyle/>
              <a:p>
                <a:pPr marL="84138" algn="l"/>
                <a:r>
                  <a:rPr lang="de-DE" sz="1600" dirty="0">
                    <a:solidFill>
                      <a:srgbClr val="7ED878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Autorinnen</a:t>
                </a:r>
                <a:endParaRPr lang="de-DE" sz="1600" dirty="0">
                  <a:solidFill>
                    <a:srgbClr val="7ED878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B4ADE5CE-09B9-7F99-AACD-60ED85211C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21973" b="19849"/>
              <a:stretch/>
            </p:blipFill>
            <p:spPr>
              <a:xfrm>
                <a:off x="1451004" y="2857614"/>
                <a:ext cx="1317838" cy="1224557"/>
              </a:xfrm>
              <a:prstGeom prst="rect">
                <a:avLst/>
              </a:prstGeom>
            </p:spPr>
          </p:pic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C9218B9C-0E18-A4CA-EF3B-2CDFE96636C6}"/>
                  </a:ext>
                </a:extLst>
              </p:cNvPr>
              <p:cNvSpPr txBox="1"/>
              <p:nvPr/>
            </p:nvSpPr>
            <p:spPr>
              <a:xfrm>
                <a:off x="1433438" y="4089553"/>
                <a:ext cx="1259204" cy="432000"/>
              </a:xfrm>
              <a:prstGeom prst="rect">
                <a:avLst/>
              </a:prstGeom>
              <a:noFill/>
            </p:spPr>
            <p:txBody>
              <a:bodyPr wrap="square" lIns="0">
                <a:spAutoFit/>
              </a:bodyPr>
              <a:lstStyle/>
              <a:p>
                <a:r>
                  <a:rPr lang="de-DE" sz="1100" dirty="0">
                    <a:solidFill>
                      <a:srgbClr val="111111"/>
                    </a:solidFill>
                    <a:latin typeface="Gilroy" panose="00000500000000000000" pitchFamily="50" charset="0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Dr. Mareike Seifried | LinkedIn</a:t>
                </a:r>
                <a:endParaRPr lang="de-DE" sz="1100" dirty="0">
                  <a:solidFill>
                    <a:srgbClr val="111111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8656924-2DC7-5134-33FA-8E43094A8DA2}"/>
                  </a:ext>
                </a:extLst>
              </p:cNvPr>
              <p:cNvSpPr txBox="1"/>
              <p:nvPr/>
            </p:nvSpPr>
            <p:spPr>
              <a:xfrm>
                <a:off x="2942198" y="4089553"/>
                <a:ext cx="1259204" cy="432000"/>
              </a:xfrm>
              <a:prstGeom prst="rect">
                <a:avLst/>
              </a:prstGeom>
              <a:noFill/>
            </p:spPr>
            <p:txBody>
              <a:bodyPr wrap="square" lIns="0">
                <a:spAutoFit/>
              </a:bodyPr>
              <a:lstStyle/>
              <a:p>
                <a:r>
                  <a:rPr lang="de-DE" sz="1100" dirty="0">
                    <a:solidFill>
                      <a:srgbClr val="111111"/>
                    </a:solidFill>
                    <a:latin typeface="Gilroy" panose="00000500000000000000" pitchFamily="50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Irene </a:t>
                </a:r>
                <a:r>
                  <a:rPr lang="de-DE" sz="1100" dirty="0" err="1">
                    <a:solidFill>
                      <a:srgbClr val="111111"/>
                    </a:solidFill>
                    <a:latin typeface="Gilroy" panose="00000500000000000000" pitchFamily="50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Bertschek</a:t>
                </a:r>
                <a:r>
                  <a:rPr lang="de-DE" sz="1100" dirty="0">
                    <a:solidFill>
                      <a:srgbClr val="111111"/>
                    </a:solidFill>
                    <a:latin typeface="Gilroy" panose="00000500000000000000" pitchFamily="50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| LinkedIn</a:t>
                </a:r>
                <a:endParaRPr lang="de-DE" sz="1100" dirty="0">
                  <a:solidFill>
                    <a:srgbClr val="111111"/>
                  </a:solidFill>
                  <a:latin typeface="Gilroy" panose="00000500000000000000" pitchFamily="50" charset="0"/>
                </a:endParaRPr>
              </a:p>
            </p:txBody>
          </p:sp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92F4F7DB-2362-EDF7-7131-D0313CDCFD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36673" y="2857614"/>
                <a:ext cx="1296778" cy="1231939"/>
              </a:xfrm>
              <a:prstGeom prst="rect">
                <a:avLst/>
              </a:prstGeom>
            </p:spPr>
          </p:pic>
          <p:pic>
            <p:nvPicPr>
              <p:cNvPr id="10" name="Picture 2" descr="ZEW – Leibniz-Zentrum für Europäische Wirtschaftsforschung | LinkedIn">
                <a:extLst>
                  <a:ext uri="{FF2B5EF4-FFF2-40B4-BE49-F238E27FC236}">
                    <a16:creationId xmlns:a16="http://schemas.microsoft.com/office/drawing/2014/main" id="{2F3F5F58-34DB-DC89-ABB4-6487D93955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730826" y="5052857"/>
                <a:ext cx="624967" cy="4211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3B5695A-B19F-DF61-2939-88E23157209F}"/>
                  </a:ext>
                </a:extLst>
              </p:cNvPr>
              <p:cNvSpPr txBox="1"/>
              <p:nvPr/>
            </p:nvSpPr>
            <p:spPr>
              <a:xfrm>
                <a:off x="1303612" y="5052857"/>
                <a:ext cx="2768775" cy="430887"/>
              </a:xfrm>
              <a:prstGeom prst="rect">
                <a:avLst/>
              </a:prstGeom>
              <a:noFill/>
            </p:spPr>
            <p:txBody>
              <a:bodyPr wrap="square" lIns="0">
                <a:spAutoFit/>
              </a:bodyPr>
              <a:lstStyle/>
              <a:p>
                <a:r>
                  <a:rPr lang="de-DE" sz="1100" dirty="0">
                    <a:solidFill>
                      <a:srgbClr val="7ED878"/>
                    </a:solidFill>
                    <a:latin typeface="Gilroy" panose="00000500000000000000" pitchFamily="50" charset="0"/>
                  </a:rPr>
                  <a:t>Leibniz-Zentrum für Europäische Wirtschaftsforschung </a:t>
                </a: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06D0EAD-7C2A-807E-F738-D468F2B3670E}"/>
                </a:ext>
              </a:extLst>
            </p:cNvPr>
            <p:cNvGrpSpPr/>
            <p:nvPr/>
          </p:nvGrpSpPr>
          <p:grpSpPr>
            <a:xfrm>
              <a:off x="6245294" y="1464689"/>
              <a:ext cx="3015312" cy="4521331"/>
              <a:chOff x="4450958" y="1464689"/>
              <a:chExt cx="3015312" cy="4521331"/>
            </a:xfrm>
          </p:grpSpPr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777B6206-6F86-9BE2-4A8D-389D99E1D50F}"/>
                  </a:ext>
                </a:extLst>
              </p:cNvPr>
              <p:cNvSpPr/>
              <p:nvPr/>
            </p:nvSpPr>
            <p:spPr>
              <a:xfrm>
                <a:off x="4450958" y="1464689"/>
                <a:ext cx="3015312" cy="452133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44000" bIns="216000" rtlCol="0" anchor="t"/>
              <a:lstStyle/>
              <a:p>
                <a:pPr marL="84138" algn="l"/>
                <a:r>
                  <a:rPr lang="de-DE" sz="1600" dirty="0">
                    <a:solidFill>
                      <a:srgbClr val="7ED878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Studie</a:t>
                </a:r>
                <a:endParaRPr lang="de-DE" sz="1600" dirty="0">
                  <a:solidFill>
                    <a:srgbClr val="7ED878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pic>
            <p:nvPicPr>
              <p:cNvPr id="15" name="Grafik 14">
                <a:hlinkClick r:id="rId7"/>
                <a:extLst>
                  <a:ext uri="{FF2B5EF4-FFF2-40B4-BE49-F238E27FC236}">
                    <a16:creationId xmlns:a16="http://schemas.microsoft.com/office/drawing/2014/main" id="{4AC23007-4BF7-079F-5F54-79A6BB468A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92485" y="2015181"/>
                <a:ext cx="2532256" cy="3583538"/>
              </a:xfrm>
              <a:prstGeom prst="rect">
                <a:avLst/>
              </a:prstGeom>
            </p:spPr>
          </p:pic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6CA243F5-147D-FCDB-1B91-44F5C683C796}"/>
                  </a:ext>
                </a:extLst>
              </p:cNvPr>
              <p:cNvSpPr txBox="1"/>
              <p:nvPr/>
            </p:nvSpPr>
            <p:spPr>
              <a:xfrm>
                <a:off x="4487159" y="5674618"/>
                <a:ext cx="10342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de-DE" sz="1000" dirty="0">
                    <a:solidFill>
                      <a:srgbClr val="7ED878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Quelle: </a:t>
                </a:r>
                <a:r>
                  <a:rPr lang="de-DE" sz="1000" dirty="0">
                    <a:solidFill>
                      <a:srgbClr val="7ED878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BMWK</a:t>
                </a:r>
                <a:endParaRPr lang="de-DE" sz="1000" dirty="0">
                  <a:solidFill>
                    <a:srgbClr val="7ED878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996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96992B-6A42-681B-E3E2-91FCEA9EE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Digitale Souveränität – viele Definitionen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DA0A400-F0BE-9CC9-53AA-3CE441E915FB}"/>
              </a:ext>
            </a:extLst>
          </p:cNvPr>
          <p:cNvSpPr/>
          <p:nvPr/>
        </p:nvSpPr>
        <p:spPr>
          <a:xfrm>
            <a:off x="929726" y="1874700"/>
            <a:ext cx="3334694" cy="3847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216000" rtlCol="0" anchor="t"/>
          <a:lstStyle/>
          <a:p>
            <a:pPr marL="84138" algn="l">
              <a:spcBef>
                <a:spcPts val="1200"/>
              </a:spcBef>
            </a:pPr>
            <a:r>
              <a:rPr lang="de-DE" sz="1600" dirty="0">
                <a:solidFill>
                  <a:srgbClr val="7ED878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18 Urheber von Definitionen </a:t>
            </a:r>
          </a:p>
          <a:p>
            <a:pPr marL="84138">
              <a:spcBef>
                <a:spcPts val="1200"/>
              </a:spcBef>
            </a:pPr>
            <a:r>
              <a:rPr lang="de-DE" sz="1100" dirty="0" err="1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Acatech</a:t>
            </a:r>
            <a:r>
              <a:rPr lang="de-DE" sz="11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Bertelsmann Stiftung, Bitkom, Bundesministerium für Bildung und Forschung, Bundesministerium für Wirtschaft und Energie, Bundesverband der deutschen Industrie, </a:t>
            </a:r>
            <a:r>
              <a:rPr lang="de-DE" sz="1100" dirty="0" err="1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CESifo</a:t>
            </a:r>
            <a:r>
              <a:rPr lang="de-DE" sz="11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Deutsches Institut für Vertrauen und Sicherheit im Internet, Digital-Gipfel 2018, Digital-Gipfel 2020, Fraunhofer-Institut für System- und Innovationsforschung, Gesellschaft für Informatik, Institut für Innovation und Technik Berlin, Kompetenzzentrum öffentliche IT, Konrad-Adenauer-Stiftung, Nationaler IT-Gipfel, Sachverständigenrat für Verbraucherfragen, Verband der Elektrotechnik.</a:t>
            </a:r>
          </a:p>
          <a:p>
            <a:pPr marL="84138" algn="l">
              <a:spcBef>
                <a:spcPts val="1200"/>
              </a:spcBef>
            </a:pPr>
            <a:endParaRPr lang="de-DE" sz="1600" dirty="0">
              <a:solidFill>
                <a:srgbClr val="7ED878"/>
              </a:solidFill>
              <a:latin typeface="Gilroy Bold" panose="000008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9BCAB3E-0D45-430A-3C82-0D890A53D2E0}"/>
              </a:ext>
            </a:extLst>
          </p:cNvPr>
          <p:cNvGrpSpPr/>
          <p:nvPr/>
        </p:nvGrpSpPr>
        <p:grpSpPr>
          <a:xfrm>
            <a:off x="5408861" y="1874700"/>
            <a:ext cx="6207561" cy="3847370"/>
            <a:chOff x="4381339" y="1874700"/>
            <a:chExt cx="6207561" cy="3847370"/>
          </a:xfrm>
        </p:grpSpPr>
        <p:sp>
          <p:nvSpPr>
            <p:cNvPr id="7" name="Pfeil: nach rechts 6">
              <a:extLst>
                <a:ext uri="{FF2B5EF4-FFF2-40B4-BE49-F238E27FC236}">
                  <a16:creationId xmlns:a16="http://schemas.microsoft.com/office/drawing/2014/main" id="{B07FCE8D-B4C5-9299-70DC-CA8FD14CC921}"/>
                </a:ext>
              </a:extLst>
            </p:cNvPr>
            <p:cNvSpPr/>
            <p:nvPr/>
          </p:nvSpPr>
          <p:spPr>
            <a:xfrm>
              <a:off x="4381339" y="2391346"/>
              <a:ext cx="757199" cy="1796909"/>
            </a:xfrm>
            <a:prstGeom prst="rightArrow">
              <a:avLst>
                <a:gd name="adj1" fmla="val 50000"/>
                <a:gd name="adj2" fmla="val 59044"/>
              </a:avLst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B6BF3F04-CE3C-17EB-922A-6B8D679AC0B8}"/>
                </a:ext>
              </a:extLst>
            </p:cNvPr>
            <p:cNvSpPr txBox="1"/>
            <p:nvPr/>
          </p:nvSpPr>
          <p:spPr>
            <a:xfrm>
              <a:off x="8353340" y="4262220"/>
              <a:ext cx="22355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>
                  <a:solidFill>
                    <a:srgbClr val="42D0C6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Begriffe häufen sich?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1E306FA-3AB1-54A0-DDA7-9781B7127A73}"/>
                </a:ext>
              </a:extLst>
            </p:cNvPr>
            <p:cNvSpPr/>
            <p:nvPr/>
          </p:nvSpPr>
          <p:spPr>
            <a:xfrm>
              <a:off x="4428653" y="1874700"/>
              <a:ext cx="3334694" cy="38473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bIns="216000" rtlCol="0" anchor="t"/>
            <a:lstStyle/>
            <a:p>
              <a:pPr marL="84138" algn="l">
                <a:spcBef>
                  <a:spcPts val="1200"/>
                </a:spcBef>
              </a:pPr>
              <a:r>
                <a:rPr lang="de-DE" sz="1600" dirty="0">
                  <a:solidFill>
                    <a:srgbClr val="42D0C6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Noch mehr Definitionen</a:t>
              </a:r>
            </a:p>
            <a:p>
              <a:pPr marL="84138" algn="l">
                <a:spcBef>
                  <a:spcPts val="1200"/>
                </a:spcBef>
              </a:pPr>
              <a:endParaRPr lang="de-DE" sz="1600" dirty="0">
                <a:solidFill>
                  <a:srgbClr val="7ED878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6065F198-1545-18DE-1EB9-C486EECD9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6357" y="2445069"/>
              <a:ext cx="2815962" cy="299891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BB737CFB-18E6-CC1C-CCB1-ED2ACAA5B832}"/>
                </a:ext>
              </a:extLst>
            </p:cNvPr>
            <p:cNvSpPr/>
            <p:nvPr/>
          </p:nvSpPr>
          <p:spPr>
            <a:xfrm>
              <a:off x="5999559" y="2818197"/>
              <a:ext cx="1492760" cy="2625782"/>
            </a:xfrm>
            <a:prstGeom prst="rect">
              <a:avLst/>
            </a:prstGeom>
            <a:ln w="38100">
              <a:solidFill>
                <a:srgbClr val="42D0C6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1C8E6869-5153-BA03-F439-A030117AD18A}"/>
                </a:ext>
              </a:extLst>
            </p:cNvPr>
            <p:cNvCxnSpPr>
              <a:cxnSpLocks/>
            </p:cNvCxnSpPr>
            <p:nvPr/>
          </p:nvCxnSpPr>
          <p:spPr>
            <a:xfrm>
              <a:off x="7492319" y="4866984"/>
              <a:ext cx="3065799" cy="0"/>
            </a:xfrm>
            <a:prstGeom prst="line">
              <a:avLst/>
            </a:prstGeom>
            <a:ln w="38100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823C03CD-C9B8-E7B9-26A1-E0997A0DB256}"/>
              </a:ext>
            </a:extLst>
          </p:cNvPr>
          <p:cNvSpPr/>
          <p:nvPr/>
        </p:nvSpPr>
        <p:spPr>
          <a:xfrm>
            <a:off x="4264420" y="2789993"/>
            <a:ext cx="1323202" cy="2057002"/>
          </a:xfrm>
          <a:prstGeom prst="rightArrow">
            <a:avLst/>
          </a:prstGeom>
          <a:gradFill flip="none" rotWithShape="1">
            <a:gsLst>
              <a:gs pos="0">
                <a:srgbClr val="7ED878">
                  <a:alpha val="0"/>
                </a:srgbClr>
              </a:gs>
              <a:gs pos="45000">
                <a:srgbClr val="7ED878">
                  <a:alpha val="50000"/>
                </a:srgbClr>
              </a:gs>
              <a:gs pos="100000">
                <a:srgbClr val="42D0C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23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9C42E6-8FE5-6902-3B3C-0637FB6E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Begriffs-Cluster in den Definitionen zur Souveränität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932F4E3-35BD-FCB1-795E-632A27A86566}"/>
              </a:ext>
            </a:extLst>
          </p:cNvPr>
          <p:cNvSpPr/>
          <p:nvPr/>
        </p:nvSpPr>
        <p:spPr>
          <a:xfrm>
            <a:off x="1497780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Wer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39CE8E2-F1B2-E0D2-7227-231040E5C180}"/>
              </a:ext>
            </a:extLst>
          </p:cNvPr>
          <p:cNvSpPr/>
          <p:nvPr/>
        </p:nvSpPr>
        <p:spPr>
          <a:xfrm>
            <a:off x="8619135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was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CC38080-694D-F899-1981-365E9AF76459}"/>
              </a:ext>
            </a:extLst>
          </p:cNvPr>
          <p:cNvSpPr/>
          <p:nvPr/>
        </p:nvSpPr>
        <p:spPr>
          <a:xfrm>
            <a:off x="5058457" y="2839976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rgbClr val="42D0C6">
                  <a:alpha val="46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800" dirty="0">
                <a:solidFill>
                  <a:srgbClr val="42D0C6"/>
                </a:solidFill>
                <a:latin typeface="Gilroy Bold" panose="00000800000000000000" pitchFamily="50" charset="0"/>
              </a:rPr>
              <a:t>möchte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CBF6872-B073-7964-1C09-A6A9B066DE9A}"/>
              </a:ext>
            </a:extLst>
          </p:cNvPr>
          <p:cNvSpPr txBox="1"/>
          <p:nvPr/>
        </p:nvSpPr>
        <p:spPr>
          <a:xfrm>
            <a:off x="848905" y="4032890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C1641ED-8E19-FBE5-D52B-20F355E36AE8}"/>
              </a:ext>
            </a:extLst>
          </p:cNvPr>
          <p:cNvSpPr txBox="1"/>
          <p:nvPr/>
        </p:nvSpPr>
        <p:spPr>
          <a:xfrm>
            <a:off x="1522628" y="4662391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Bürger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F89856E-F56E-A653-3BE7-1861E3030D2A}"/>
              </a:ext>
            </a:extLst>
          </p:cNvPr>
          <p:cNvSpPr txBox="1"/>
          <p:nvPr/>
        </p:nvSpPr>
        <p:spPr>
          <a:xfrm>
            <a:off x="1548279" y="266360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Gesellschaft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8A7B391-72F4-AEA5-8713-263AB70D176A}"/>
              </a:ext>
            </a:extLst>
          </p:cNvPr>
          <p:cNvSpPr txBox="1"/>
          <p:nvPr/>
        </p:nvSpPr>
        <p:spPr>
          <a:xfrm>
            <a:off x="848905" y="36152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Politik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86A27EA-17E0-38C5-3954-AD94AD58F995}"/>
              </a:ext>
            </a:extLst>
          </p:cNvPr>
          <p:cNvSpPr txBox="1"/>
          <p:nvPr/>
        </p:nvSpPr>
        <p:spPr>
          <a:xfrm>
            <a:off x="750749" y="321843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9347B50-B74D-1B1D-6EA4-A756D1153DF6}"/>
              </a:ext>
            </a:extLst>
          </p:cNvPr>
          <p:cNvSpPr txBox="1"/>
          <p:nvPr/>
        </p:nvSpPr>
        <p:spPr>
          <a:xfrm>
            <a:off x="711466" y="28320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Staat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A47BC96-9EC4-A722-61E8-BA56B7252FDA}"/>
              </a:ext>
            </a:extLst>
          </p:cNvPr>
          <p:cNvSpPr txBox="1"/>
          <p:nvPr/>
        </p:nvSpPr>
        <p:spPr>
          <a:xfrm>
            <a:off x="1020566" y="432755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Wirtschaft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1D277B0-9F39-A819-EC46-F2EDEC9531B3}"/>
              </a:ext>
            </a:extLst>
          </p:cNvPr>
          <p:cNvSpPr txBox="1"/>
          <p:nvPr/>
        </p:nvSpPr>
        <p:spPr>
          <a:xfrm>
            <a:off x="4322339" y="5015947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wettbewerbsfähig sein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77F878-F212-BB67-DAA7-8255FB18692E}"/>
              </a:ext>
            </a:extLst>
          </p:cNvPr>
          <p:cNvSpPr txBox="1"/>
          <p:nvPr/>
        </p:nvSpPr>
        <p:spPr>
          <a:xfrm>
            <a:off x="3699888" y="4411987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ausüben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15CC336-F429-9139-1B1E-A4EC000EC35E}"/>
              </a:ext>
            </a:extLst>
          </p:cNvPr>
          <p:cNvSpPr txBox="1"/>
          <p:nvPr/>
        </p:nvSpPr>
        <p:spPr>
          <a:xfrm>
            <a:off x="3375210" y="4001131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bestimmen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F5B289E-DB62-680E-8A63-4BFC2E97B817}"/>
              </a:ext>
            </a:extLst>
          </p:cNvPr>
          <p:cNvSpPr txBox="1"/>
          <p:nvPr/>
        </p:nvSpPr>
        <p:spPr>
          <a:xfrm>
            <a:off x="3294003" y="3599162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Zukunft ausgestalten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B1EBA60-7F05-E98A-F88C-3BAA5B326FAA}"/>
              </a:ext>
            </a:extLst>
          </p:cNvPr>
          <p:cNvSpPr txBox="1"/>
          <p:nvPr/>
        </p:nvSpPr>
        <p:spPr>
          <a:xfrm>
            <a:off x="3466492" y="3141222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Handlungsfähigkeit sein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A31E61B-7724-AC6F-5F71-B85E5FEA3D6E}"/>
              </a:ext>
            </a:extLst>
          </p:cNvPr>
          <p:cNvSpPr txBox="1"/>
          <p:nvPr/>
        </p:nvSpPr>
        <p:spPr>
          <a:xfrm>
            <a:off x="3505261" y="2779949"/>
            <a:ext cx="27036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notwendige Befugnisse haben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54A3C58-AE79-003A-9E8D-9B0D2C1885A4}"/>
              </a:ext>
            </a:extLst>
          </p:cNvPr>
          <p:cNvSpPr txBox="1"/>
          <p:nvPr/>
        </p:nvSpPr>
        <p:spPr>
          <a:xfrm>
            <a:off x="4454797" y="2455290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Prioritäten setzen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F176DC5-1607-560F-A490-713228ABF815}"/>
              </a:ext>
            </a:extLst>
          </p:cNvPr>
          <p:cNvSpPr txBox="1"/>
          <p:nvPr/>
        </p:nvSpPr>
        <p:spPr>
          <a:xfrm>
            <a:off x="6406064" y="4972280"/>
            <a:ext cx="18565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frei entscheiden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ADD75E5-100D-3289-E415-C5C74161223A}"/>
              </a:ext>
            </a:extLst>
          </p:cNvPr>
          <p:cNvSpPr txBox="1"/>
          <p:nvPr/>
        </p:nvSpPr>
        <p:spPr>
          <a:xfrm>
            <a:off x="6237127" y="2568260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gestalten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B6100AD-21B0-0D7A-5211-6CF1EC9DAA08}"/>
              </a:ext>
            </a:extLst>
          </p:cNvPr>
          <p:cNvSpPr txBox="1"/>
          <p:nvPr/>
        </p:nvSpPr>
        <p:spPr>
          <a:xfrm>
            <a:off x="6146854" y="2946872"/>
            <a:ext cx="27036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Kapazitäten aufbauen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11F3901-7332-1692-74D7-142C27902640}"/>
              </a:ext>
            </a:extLst>
          </p:cNvPr>
          <p:cNvSpPr txBox="1"/>
          <p:nvPr/>
        </p:nvSpPr>
        <p:spPr>
          <a:xfrm>
            <a:off x="6052178" y="3315502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vermeiden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FE537BE-33EA-C8EB-B7D8-0CB466A13960}"/>
              </a:ext>
            </a:extLst>
          </p:cNvPr>
          <p:cNvSpPr txBox="1"/>
          <p:nvPr/>
        </p:nvSpPr>
        <p:spPr>
          <a:xfrm>
            <a:off x="6483583" y="3810552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selbstbewusst entscheiden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7BA2EC3-BB35-470C-D610-6F31D67318D0}"/>
              </a:ext>
            </a:extLst>
          </p:cNvPr>
          <p:cNvSpPr txBox="1"/>
          <p:nvPr/>
        </p:nvSpPr>
        <p:spPr>
          <a:xfrm>
            <a:off x="5674140" y="4174523"/>
            <a:ext cx="24816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das Funktionieren absichern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E56488D-E2FF-A1ED-E17C-1B477C544F9C}"/>
              </a:ext>
            </a:extLst>
          </p:cNvPr>
          <p:cNvSpPr txBox="1"/>
          <p:nvPr/>
        </p:nvSpPr>
        <p:spPr>
          <a:xfrm>
            <a:off x="5479812" y="4602456"/>
            <a:ext cx="22823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den Zugriff bestimmen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CE474CA-5832-0AE3-950D-8086431EE0A1}"/>
              </a:ext>
            </a:extLst>
          </p:cNvPr>
          <p:cNvSpPr txBox="1"/>
          <p:nvPr/>
        </p:nvSpPr>
        <p:spPr>
          <a:xfrm>
            <a:off x="9366304" y="2420360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digitaler Raum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FC0AEEF-FD73-C82D-4547-5350D81F189D}"/>
              </a:ext>
            </a:extLst>
          </p:cNvPr>
          <p:cNvSpPr txBox="1"/>
          <p:nvPr/>
        </p:nvSpPr>
        <p:spPr>
          <a:xfrm>
            <a:off x="9714551" y="2691851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Schlüssel-technologien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E68F7BA-63D2-ABB5-F9B9-E640FCE989D6}"/>
              </a:ext>
            </a:extLst>
          </p:cNvPr>
          <p:cNvSpPr txBox="1"/>
          <p:nvPr/>
        </p:nvSpPr>
        <p:spPr>
          <a:xfrm>
            <a:off x="9958308" y="319105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Digitalisierung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68D2A15-7408-F991-231F-3759F8BCAEC3}"/>
              </a:ext>
            </a:extLst>
          </p:cNvPr>
          <p:cNvSpPr txBox="1"/>
          <p:nvPr/>
        </p:nvSpPr>
        <p:spPr>
          <a:xfrm>
            <a:off x="9958308" y="350080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Dienstleistungen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2F3B5CC-9CA1-0E2B-5821-A3E2E065B724}"/>
              </a:ext>
            </a:extLst>
          </p:cNvPr>
          <p:cNvSpPr txBox="1"/>
          <p:nvPr/>
        </p:nvSpPr>
        <p:spPr>
          <a:xfrm>
            <a:off x="9958308" y="3810552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Standards auf globalen Märkten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CE86B0B-C93E-2E96-27BD-D618D46529E6}"/>
              </a:ext>
            </a:extLst>
          </p:cNvPr>
          <p:cNvSpPr txBox="1"/>
          <p:nvPr/>
        </p:nvSpPr>
        <p:spPr>
          <a:xfrm>
            <a:off x="9743114" y="4381161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Alternativen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63E48AB-9A20-D1F5-A785-D7A6D44695E5}"/>
              </a:ext>
            </a:extLst>
          </p:cNvPr>
          <p:cNvSpPr txBox="1"/>
          <p:nvPr/>
        </p:nvSpPr>
        <p:spPr>
          <a:xfrm>
            <a:off x="9743113" y="4750935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48BDADF-315B-4F86-6D47-CE1C6553D6A6}"/>
              </a:ext>
            </a:extLst>
          </p:cNvPr>
          <p:cNvSpPr txBox="1"/>
          <p:nvPr/>
        </p:nvSpPr>
        <p:spPr>
          <a:xfrm>
            <a:off x="9366302" y="5089477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Netzwerke</a:t>
            </a:r>
            <a:endParaRPr lang="de-DE" sz="1200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9C42E6-8FE5-6902-3B3C-0637FB6E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Begriffs-Cluster in den Definitionen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14A9ADE-65B3-E9B7-1B1A-E38EE90888B1}"/>
              </a:ext>
            </a:extLst>
          </p:cNvPr>
          <p:cNvSpPr/>
          <p:nvPr/>
        </p:nvSpPr>
        <p:spPr>
          <a:xfrm>
            <a:off x="1497780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Wer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A9BE52-5A14-5DAF-2660-59CFAD3763AE}"/>
              </a:ext>
            </a:extLst>
          </p:cNvPr>
          <p:cNvSpPr/>
          <p:nvPr/>
        </p:nvSpPr>
        <p:spPr>
          <a:xfrm>
            <a:off x="8619135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was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1BA92CD-7934-B00E-A54F-E5278F9D9DBC}"/>
              </a:ext>
            </a:extLst>
          </p:cNvPr>
          <p:cNvSpPr txBox="1"/>
          <p:nvPr/>
        </p:nvSpPr>
        <p:spPr>
          <a:xfrm>
            <a:off x="848905" y="4032890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9290D54-43CD-50FE-5E10-0767C5257046}"/>
              </a:ext>
            </a:extLst>
          </p:cNvPr>
          <p:cNvSpPr txBox="1"/>
          <p:nvPr/>
        </p:nvSpPr>
        <p:spPr>
          <a:xfrm>
            <a:off x="1522628" y="4662391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Bürger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FC80027-1393-52A5-413D-2D8709853230}"/>
              </a:ext>
            </a:extLst>
          </p:cNvPr>
          <p:cNvSpPr txBox="1"/>
          <p:nvPr/>
        </p:nvSpPr>
        <p:spPr>
          <a:xfrm>
            <a:off x="1548279" y="266360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Gesellschaft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B621A22-95F2-4E6D-87D3-F34244A25BC9}"/>
              </a:ext>
            </a:extLst>
          </p:cNvPr>
          <p:cNvSpPr txBox="1"/>
          <p:nvPr/>
        </p:nvSpPr>
        <p:spPr>
          <a:xfrm>
            <a:off x="848905" y="36152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Politik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2499532-F61C-4B64-E0A7-B919836AF5BC}"/>
              </a:ext>
            </a:extLst>
          </p:cNvPr>
          <p:cNvSpPr txBox="1"/>
          <p:nvPr/>
        </p:nvSpPr>
        <p:spPr>
          <a:xfrm>
            <a:off x="750749" y="321843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D1CD40B-28E2-3114-254D-7DF1F2ABC50A}"/>
              </a:ext>
            </a:extLst>
          </p:cNvPr>
          <p:cNvSpPr txBox="1"/>
          <p:nvPr/>
        </p:nvSpPr>
        <p:spPr>
          <a:xfrm>
            <a:off x="711466" y="28320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Staat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3BBE54A1-EF1F-49DD-B61E-FC91BE98BD0C}"/>
              </a:ext>
            </a:extLst>
          </p:cNvPr>
          <p:cNvSpPr txBox="1"/>
          <p:nvPr/>
        </p:nvSpPr>
        <p:spPr>
          <a:xfrm>
            <a:off x="1020566" y="432755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Wirtschaft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AED4A34E-9BC3-D67A-0C5F-901C3AAB7C35}"/>
              </a:ext>
            </a:extLst>
          </p:cNvPr>
          <p:cNvSpPr txBox="1"/>
          <p:nvPr/>
        </p:nvSpPr>
        <p:spPr>
          <a:xfrm>
            <a:off x="9366304" y="2420360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digitaler Raum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6E12F8F-2BBF-44C8-07BB-EF88FE4CA840}"/>
              </a:ext>
            </a:extLst>
          </p:cNvPr>
          <p:cNvSpPr txBox="1"/>
          <p:nvPr/>
        </p:nvSpPr>
        <p:spPr>
          <a:xfrm>
            <a:off x="9714551" y="2691851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Schlüssel-technologien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79A28CC6-7A2A-FB4F-C3BF-B67717A30400}"/>
              </a:ext>
            </a:extLst>
          </p:cNvPr>
          <p:cNvSpPr txBox="1"/>
          <p:nvPr/>
        </p:nvSpPr>
        <p:spPr>
          <a:xfrm>
            <a:off x="9958308" y="319105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Digitalisierung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90104F1F-58EA-0CEF-3C55-F1D3E5F10E7B}"/>
              </a:ext>
            </a:extLst>
          </p:cNvPr>
          <p:cNvSpPr txBox="1"/>
          <p:nvPr/>
        </p:nvSpPr>
        <p:spPr>
          <a:xfrm>
            <a:off x="9958308" y="350080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Dienstleistungen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245321D-7BE2-408A-FEA9-9600BB467606}"/>
              </a:ext>
            </a:extLst>
          </p:cNvPr>
          <p:cNvSpPr txBox="1"/>
          <p:nvPr/>
        </p:nvSpPr>
        <p:spPr>
          <a:xfrm>
            <a:off x="9958308" y="3810552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Standards auf globalen Märkten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A178FBB-FA89-64A6-4EA6-28F18F938B03}"/>
              </a:ext>
            </a:extLst>
          </p:cNvPr>
          <p:cNvSpPr txBox="1"/>
          <p:nvPr/>
        </p:nvSpPr>
        <p:spPr>
          <a:xfrm>
            <a:off x="9743114" y="4381161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Alternativen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9917F888-BB5F-DBF4-D741-6214259B29F5}"/>
              </a:ext>
            </a:extLst>
          </p:cNvPr>
          <p:cNvSpPr txBox="1"/>
          <p:nvPr/>
        </p:nvSpPr>
        <p:spPr>
          <a:xfrm>
            <a:off x="9743113" y="4750935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29087FF-E3F7-275A-D6FE-11084071F078}"/>
              </a:ext>
            </a:extLst>
          </p:cNvPr>
          <p:cNvSpPr txBox="1"/>
          <p:nvPr/>
        </p:nvSpPr>
        <p:spPr>
          <a:xfrm>
            <a:off x="9366302" y="5089477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Netzwerke</a:t>
            </a:r>
            <a:endParaRPr lang="de-DE" sz="1200" dirty="0">
              <a:latin typeface="Gilroy" panose="00000500000000000000" pitchFamily="50" charset="0"/>
            </a:endParaRPr>
          </a:p>
        </p:txBody>
      </p: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74EB74B0-800D-0563-4F6F-551D150BB243}"/>
              </a:ext>
            </a:extLst>
          </p:cNvPr>
          <p:cNvCxnSpPr>
            <a:cxnSpLocks/>
          </p:cNvCxnSpPr>
          <p:nvPr/>
        </p:nvCxnSpPr>
        <p:spPr>
          <a:xfrm>
            <a:off x="6063901" y="2654327"/>
            <a:ext cx="0" cy="2330508"/>
          </a:xfrm>
          <a:prstGeom prst="line">
            <a:avLst/>
          </a:prstGeom>
          <a:ln w="38100">
            <a:gradFill>
              <a:gsLst>
                <a:gs pos="0">
                  <a:srgbClr val="42D0C6"/>
                </a:gs>
                <a:gs pos="52200">
                  <a:schemeClr val="bg1">
                    <a:lumMod val="85000"/>
                  </a:schemeClr>
                </a:gs>
                <a:gs pos="100000">
                  <a:srgbClr val="42D0C6"/>
                </a:gs>
              </a:gsLst>
              <a:lin ang="16200000" scaled="0"/>
            </a:gra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>
            <a:extLst>
              <a:ext uri="{FF2B5EF4-FFF2-40B4-BE49-F238E27FC236}">
                <a16:creationId xmlns:a16="http://schemas.microsoft.com/office/drawing/2014/main" id="{AA04984A-D9FE-1B00-376C-AAFEDC6C89FD}"/>
              </a:ext>
            </a:extLst>
          </p:cNvPr>
          <p:cNvSpPr txBox="1"/>
          <p:nvPr/>
        </p:nvSpPr>
        <p:spPr>
          <a:xfrm>
            <a:off x="6156268" y="2585648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wettbewerbsfähig sein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70990E43-3924-70BB-A57C-8C538D4227C9}"/>
              </a:ext>
            </a:extLst>
          </p:cNvPr>
          <p:cNvSpPr txBox="1"/>
          <p:nvPr/>
        </p:nvSpPr>
        <p:spPr>
          <a:xfrm>
            <a:off x="3861031" y="422365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ausüben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C89B7F7-642D-38DA-1207-204955E70C46}"/>
              </a:ext>
            </a:extLst>
          </p:cNvPr>
          <p:cNvSpPr txBox="1"/>
          <p:nvPr/>
        </p:nvSpPr>
        <p:spPr>
          <a:xfrm>
            <a:off x="3861031" y="3650230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bestimmen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B1412030-6393-4C74-3676-D55F893ED054}"/>
              </a:ext>
            </a:extLst>
          </p:cNvPr>
          <p:cNvSpPr txBox="1"/>
          <p:nvPr/>
        </p:nvSpPr>
        <p:spPr>
          <a:xfrm>
            <a:off x="3861031" y="257343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Zukunft ausgestalten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FC8CA6EE-92B4-862F-0030-2F0D76E01C61}"/>
              </a:ext>
            </a:extLst>
          </p:cNvPr>
          <p:cNvSpPr txBox="1"/>
          <p:nvPr/>
        </p:nvSpPr>
        <p:spPr>
          <a:xfrm>
            <a:off x="3861031" y="2836067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Handlungsfähigkeit sein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114215F9-9501-462F-797E-ED4B4BAA0834}"/>
              </a:ext>
            </a:extLst>
          </p:cNvPr>
          <p:cNvSpPr txBox="1"/>
          <p:nvPr/>
        </p:nvSpPr>
        <p:spPr>
          <a:xfrm>
            <a:off x="3469782" y="4728128"/>
            <a:ext cx="25105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notwendige Befugnisse haben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19191A3C-8577-80E4-450C-1B536B714385}"/>
              </a:ext>
            </a:extLst>
          </p:cNvPr>
          <p:cNvSpPr txBox="1"/>
          <p:nvPr/>
        </p:nvSpPr>
        <p:spPr>
          <a:xfrm>
            <a:off x="6156268" y="364766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Prioritäten setzen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062F9491-2853-E669-E702-EE8ADBB4CEF6}"/>
              </a:ext>
            </a:extLst>
          </p:cNvPr>
          <p:cNvSpPr txBox="1"/>
          <p:nvPr/>
        </p:nvSpPr>
        <p:spPr>
          <a:xfrm>
            <a:off x="4256412" y="3376551"/>
            <a:ext cx="17239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frei entscheiden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FEBB517-55AD-9A6F-4D94-E8486C695331}"/>
              </a:ext>
            </a:extLst>
          </p:cNvPr>
          <p:cNvSpPr txBox="1"/>
          <p:nvPr/>
        </p:nvSpPr>
        <p:spPr>
          <a:xfrm>
            <a:off x="6156268" y="282830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gestalten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89D60B7E-D79F-9E40-3D66-582B2CC5965B}"/>
              </a:ext>
            </a:extLst>
          </p:cNvPr>
          <p:cNvSpPr txBox="1"/>
          <p:nvPr/>
        </p:nvSpPr>
        <p:spPr>
          <a:xfrm>
            <a:off x="6156268" y="4700780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vermeiden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D60899AB-F8A4-9986-D5D0-520A950067BA}"/>
              </a:ext>
            </a:extLst>
          </p:cNvPr>
          <p:cNvSpPr txBox="1"/>
          <p:nvPr/>
        </p:nvSpPr>
        <p:spPr>
          <a:xfrm>
            <a:off x="6156268" y="3397092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selbstbewusst entscheiden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A0B1DCF-E91B-9DD9-6352-70647C6D7A2D}"/>
              </a:ext>
            </a:extLst>
          </p:cNvPr>
          <p:cNvSpPr txBox="1"/>
          <p:nvPr/>
        </p:nvSpPr>
        <p:spPr>
          <a:xfrm>
            <a:off x="3675897" y="4478417"/>
            <a:ext cx="2304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das Funktionieren absichern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0AF14BFD-7EA8-1449-2BB0-9F08D8D3D433}"/>
              </a:ext>
            </a:extLst>
          </p:cNvPr>
          <p:cNvSpPr txBox="1"/>
          <p:nvPr/>
        </p:nvSpPr>
        <p:spPr>
          <a:xfrm>
            <a:off x="6156268" y="445849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den Zugriff bestimmen</a:t>
            </a: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595AA844-5114-AE77-5A34-A95E85E906FE}"/>
              </a:ext>
            </a:extLst>
          </p:cNvPr>
          <p:cNvSpPr/>
          <p:nvPr/>
        </p:nvSpPr>
        <p:spPr>
          <a:xfrm>
            <a:off x="5206124" y="1201015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42D0C6">
                  <a:alpha val="46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42D0C6"/>
                </a:solidFill>
                <a:latin typeface="Gilroy Bold" panose="00000800000000000000" pitchFamily="50" charset="0"/>
              </a:rPr>
              <a:t>Leistungsfähigkeit</a:t>
            </a:r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4DA6DBFF-BCB0-E873-9C3F-BE3F47F3207A}"/>
              </a:ext>
            </a:extLst>
          </p:cNvPr>
          <p:cNvSpPr/>
          <p:nvPr/>
        </p:nvSpPr>
        <p:spPr>
          <a:xfrm>
            <a:off x="5206124" y="4666970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7ED878">
                  <a:alpha val="50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7ED878"/>
                </a:solidFill>
                <a:latin typeface="Gilroy Bold" panose="00000800000000000000" pitchFamily="50" charset="0"/>
              </a:rPr>
              <a:t>Kontrolle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F8EA20C4-F69F-9492-9F8C-B0B8B40C727A}"/>
              </a:ext>
            </a:extLst>
          </p:cNvPr>
          <p:cNvSpPr txBox="1"/>
          <p:nvPr/>
        </p:nvSpPr>
        <p:spPr>
          <a:xfrm>
            <a:off x="6156268" y="421983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Kapazitäten aufbauen</a:t>
            </a:r>
          </a:p>
        </p:txBody>
      </p:sp>
    </p:spTree>
    <p:extLst>
      <p:ext uri="{BB962C8B-B14F-4D97-AF65-F5344CB8AC3E}">
        <p14:creationId xmlns:p14="http://schemas.microsoft.com/office/powerpoint/2010/main" val="3409311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53539E3-CF93-F8D7-604E-CA4F7BEC47C0}"/>
              </a:ext>
            </a:extLst>
          </p:cNvPr>
          <p:cNvCxnSpPr>
            <a:cxnSpLocks/>
          </p:cNvCxnSpPr>
          <p:nvPr/>
        </p:nvCxnSpPr>
        <p:spPr>
          <a:xfrm>
            <a:off x="6063901" y="2654327"/>
            <a:ext cx="0" cy="2330508"/>
          </a:xfrm>
          <a:prstGeom prst="line">
            <a:avLst/>
          </a:prstGeom>
          <a:ln w="38100">
            <a:gradFill>
              <a:gsLst>
                <a:gs pos="0">
                  <a:srgbClr val="42D0C6"/>
                </a:gs>
                <a:gs pos="52200">
                  <a:schemeClr val="bg1">
                    <a:lumMod val="85000"/>
                  </a:schemeClr>
                </a:gs>
                <a:gs pos="100000">
                  <a:srgbClr val="42D0C6"/>
                </a:gs>
              </a:gsLst>
              <a:lin ang="16200000" scaled="0"/>
            </a:gra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6477F67F-3535-9151-380E-A9760AF62F36}"/>
              </a:ext>
            </a:extLst>
          </p:cNvPr>
          <p:cNvSpPr/>
          <p:nvPr/>
        </p:nvSpPr>
        <p:spPr>
          <a:xfrm>
            <a:off x="5206124" y="1201015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42D0C6">
                  <a:alpha val="46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42D0C6"/>
                </a:solidFill>
                <a:latin typeface="Gilroy Bold" panose="00000800000000000000" pitchFamily="50" charset="0"/>
              </a:rPr>
              <a:t>Leistungsfähigkeit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52AEA71-1C79-314F-E553-501812A5193F}"/>
              </a:ext>
            </a:extLst>
          </p:cNvPr>
          <p:cNvSpPr/>
          <p:nvPr/>
        </p:nvSpPr>
        <p:spPr>
          <a:xfrm>
            <a:off x="5206124" y="4666970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7ED878">
                  <a:alpha val="50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7ED878"/>
                </a:solidFill>
                <a:latin typeface="Gilroy Bold" panose="00000800000000000000" pitchFamily="50" charset="0"/>
              </a:rPr>
              <a:t>Kontrolle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9C42E6-8FE5-6902-3B3C-0637FB6E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Begriffs-Cluster in den Definitionen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14A9ADE-65B3-E9B7-1B1A-E38EE90888B1}"/>
              </a:ext>
            </a:extLst>
          </p:cNvPr>
          <p:cNvSpPr/>
          <p:nvPr/>
        </p:nvSpPr>
        <p:spPr>
          <a:xfrm>
            <a:off x="1497780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Wer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A9BE52-5A14-5DAF-2660-59CFAD3763AE}"/>
              </a:ext>
            </a:extLst>
          </p:cNvPr>
          <p:cNvSpPr/>
          <p:nvPr/>
        </p:nvSpPr>
        <p:spPr>
          <a:xfrm>
            <a:off x="8619135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was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1BA92CD-7934-B00E-A54F-E5278F9D9DBC}"/>
              </a:ext>
            </a:extLst>
          </p:cNvPr>
          <p:cNvSpPr txBox="1"/>
          <p:nvPr/>
        </p:nvSpPr>
        <p:spPr>
          <a:xfrm>
            <a:off x="848905" y="4032890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9290D54-43CD-50FE-5E10-0767C5257046}"/>
              </a:ext>
            </a:extLst>
          </p:cNvPr>
          <p:cNvSpPr txBox="1"/>
          <p:nvPr/>
        </p:nvSpPr>
        <p:spPr>
          <a:xfrm>
            <a:off x="1522628" y="4662391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Bürger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FC80027-1393-52A5-413D-2D8709853230}"/>
              </a:ext>
            </a:extLst>
          </p:cNvPr>
          <p:cNvSpPr txBox="1"/>
          <p:nvPr/>
        </p:nvSpPr>
        <p:spPr>
          <a:xfrm>
            <a:off x="1548279" y="266360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Gesellschaft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B621A22-95F2-4E6D-87D3-F34244A25BC9}"/>
              </a:ext>
            </a:extLst>
          </p:cNvPr>
          <p:cNvSpPr txBox="1"/>
          <p:nvPr/>
        </p:nvSpPr>
        <p:spPr>
          <a:xfrm>
            <a:off x="848905" y="36152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Politik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2499532-F61C-4B64-E0A7-B919836AF5BC}"/>
              </a:ext>
            </a:extLst>
          </p:cNvPr>
          <p:cNvSpPr txBox="1"/>
          <p:nvPr/>
        </p:nvSpPr>
        <p:spPr>
          <a:xfrm>
            <a:off x="750749" y="321843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D1CD40B-28E2-3114-254D-7DF1F2ABC50A}"/>
              </a:ext>
            </a:extLst>
          </p:cNvPr>
          <p:cNvSpPr txBox="1"/>
          <p:nvPr/>
        </p:nvSpPr>
        <p:spPr>
          <a:xfrm>
            <a:off x="711466" y="28320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Staat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3BBE54A1-EF1F-49DD-B61E-FC91BE98BD0C}"/>
              </a:ext>
            </a:extLst>
          </p:cNvPr>
          <p:cNvSpPr txBox="1"/>
          <p:nvPr/>
        </p:nvSpPr>
        <p:spPr>
          <a:xfrm>
            <a:off x="1020566" y="432755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Wirtschaft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AED4A34E-9BC3-D67A-0C5F-901C3AAB7C35}"/>
              </a:ext>
            </a:extLst>
          </p:cNvPr>
          <p:cNvSpPr txBox="1"/>
          <p:nvPr/>
        </p:nvSpPr>
        <p:spPr>
          <a:xfrm>
            <a:off x="9366304" y="2420360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digitaler Raum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6E12F8F-2BBF-44C8-07BB-EF88FE4CA840}"/>
              </a:ext>
            </a:extLst>
          </p:cNvPr>
          <p:cNvSpPr txBox="1"/>
          <p:nvPr/>
        </p:nvSpPr>
        <p:spPr>
          <a:xfrm>
            <a:off x="9714551" y="2691851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Schlüssel-technologien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79A28CC6-7A2A-FB4F-C3BF-B67717A30400}"/>
              </a:ext>
            </a:extLst>
          </p:cNvPr>
          <p:cNvSpPr txBox="1"/>
          <p:nvPr/>
        </p:nvSpPr>
        <p:spPr>
          <a:xfrm>
            <a:off x="9958308" y="319105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Digitalisierung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90104F1F-58EA-0CEF-3C55-F1D3E5F10E7B}"/>
              </a:ext>
            </a:extLst>
          </p:cNvPr>
          <p:cNvSpPr txBox="1"/>
          <p:nvPr/>
        </p:nvSpPr>
        <p:spPr>
          <a:xfrm>
            <a:off x="9958308" y="350080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Dienstleistungen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245321D-7BE2-408A-FEA9-9600BB467606}"/>
              </a:ext>
            </a:extLst>
          </p:cNvPr>
          <p:cNvSpPr txBox="1"/>
          <p:nvPr/>
        </p:nvSpPr>
        <p:spPr>
          <a:xfrm>
            <a:off x="9958308" y="3810552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Standards auf globalen Märkten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A178FBB-FA89-64A6-4EA6-28F18F938B03}"/>
              </a:ext>
            </a:extLst>
          </p:cNvPr>
          <p:cNvSpPr txBox="1"/>
          <p:nvPr/>
        </p:nvSpPr>
        <p:spPr>
          <a:xfrm>
            <a:off x="9743114" y="4381161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Alternativen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9917F888-BB5F-DBF4-D741-6214259B29F5}"/>
              </a:ext>
            </a:extLst>
          </p:cNvPr>
          <p:cNvSpPr txBox="1"/>
          <p:nvPr/>
        </p:nvSpPr>
        <p:spPr>
          <a:xfrm>
            <a:off x="9743113" y="4750935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29087FF-E3F7-275A-D6FE-11084071F078}"/>
              </a:ext>
            </a:extLst>
          </p:cNvPr>
          <p:cNvSpPr txBox="1"/>
          <p:nvPr/>
        </p:nvSpPr>
        <p:spPr>
          <a:xfrm>
            <a:off x="9366302" y="5089477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Netzwerke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AA04984A-D9FE-1B00-376C-AAFEDC6C89FD}"/>
              </a:ext>
            </a:extLst>
          </p:cNvPr>
          <p:cNvSpPr txBox="1"/>
          <p:nvPr/>
        </p:nvSpPr>
        <p:spPr>
          <a:xfrm>
            <a:off x="6156268" y="2585648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wettbewerbsfähig sein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70990E43-3924-70BB-A57C-8C538D4227C9}"/>
              </a:ext>
            </a:extLst>
          </p:cNvPr>
          <p:cNvSpPr txBox="1"/>
          <p:nvPr/>
        </p:nvSpPr>
        <p:spPr>
          <a:xfrm>
            <a:off x="3861031" y="422365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ausüben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C89B7F7-642D-38DA-1207-204955E70C46}"/>
              </a:ext>
            </a:extLst>
          </p:cNvPr>
          <p:cNvSpPr txBox="1"/>
          <p:nvPr/>
        </p:nvSpPr>
        <p:spPr>
          <a:xfrm>
            <a:off x="3861031" y="3650230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bestimmen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B1412030-6393-4C74-3676-D55F893ED054}"/>
              </a:ext>
            </a:extLst>
          </p:cNvPr>
          <p:cNvSpPr txBox="1"/>
          <p:nvPr/>
        </p:nvSpPr>
        <p:spPr>
          <a:xfrm>
            <a:off x="3861031" y="257343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Zukunft ausgestalten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FC8CA6EE-92B4-862F-0030-2F0D76E01C61}"/>
              </a:ext>
            </a:extLst>
          </p:cNvPr>
          <p:cNvSpPr txBox="1"/>
          <p:nvPr/>
        </p:nvSpPr>
        <p:spPr>
          <a:xfrm>
            <a:off x="3861031" y="2836067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Handlungsfähigkeit sein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114215F9-9501-462F-797E-ED4B4BAA0834}"/>
              </a:ext>
            </a:extLst>
          </p:cNvPr>
          <p:cNvSpPr txBox="1"/>
          <p:nvPr/>
        </p:nvSpPr>
        <p:spPr>
          <a:xfrm>
            <a:off x="3469782" y="4728128"/>
            <a:ext cx="25105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notwendige Befugnisse haben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19191A3C-8577-80E4-450C-1B536B714385}"/>
              </a:ext>
            </a:extLst>
          </p:cNvPr>
          <p:cNvSpPr txBox="1"/>
          <p:nvPr/>
        </p:nvSpPr>
        <p:spPr>
          <a:xfrm>
            <a:off x="6156268" y="364766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Prioritäten setzen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062F9491-2853-E669-E702-EE8ADBB4CEF6}"/>
              </a:ext>
            </a:extLst>
          </p:cNvPr>
          <p:cNvSpPr txBox="1"/>
          <p:nvPr/>
        </p:nvSpPr>
        <p:spPr>
          <a:xfrm>
            <a:off x="4256412" y="3376551"/>
            <a:ext cx="17239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frei entscheiden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FEBB517-55AD-9A6F-4D94-E8486C695331}"/>
              </a:ext>
            </a:extLst>
          </p:cNvPr>
          <p:cNvSpPr txBox="1"/>
          <p:nvPr/>
        </p:nvSpPr>
        <p:spPr>
          <a:xfrm>
            <a:off x="6156268" y="282830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gestalten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89D60B7E-D79F-9E40-3D66-582B2CC5965B}"/>
              </a:ext>
            </a:extLst>
          </p:cNvPr>
          <p:cNvSpPr txBox="1"/>
          <p:nvPr/>
        </p:nvSpPr>
        <p:spPr>
          <a:xfrm>
            <a:off x="6156268" y="4700780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vermeiden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D60899AB-F8A4-9986-D5D0-520A950067BA}"/>
              </a:ext>
            </a:extLst>
          </p:cNvPr>
          <p:cNvSpPr txBox="1"/>
          <p:nvPr/>
        </p:nvSpPr>
        <p:spPr>
          <a:xfrm>
            <a:off x="6156268" y="3397092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selbstbewusst entscheiden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A0B1DCF-E91B-9DD9-6352-70647C6D7A2D}"/>
              </a:ext>
            </a:extLst>
          </p:cNvPr>
          <p:cNvSpPr txBox="1"/>
          <p:nvPr/>
        </p:nvSpPr>
        <p:spPr>
          <a:xfrm>
            <a:off x="3675897" y="4478417"/>
            <a:ext cx="2304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das Funktionieren absichern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0AF14BFD-7EA8-1449-2BB0-9F08D8D3D433}"/>
              </a:ext>
            </a:extLst>
          </p:cNvPr>
          <p:cNvSpPr txBox="1"/>
          <p:nvPr/>
        </p:nvSpPr>
        <p:spPr>
          <a:xfrm>
            <a:off x="6156268" y="445849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den Zugriff bestimmen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F8EA20C4-F69F-9492-9F8C-B0B8B40C727A}"/>
              </a:ext>
            </a:extLst>
          </p:cNvPr>
          <p:cNvSpPr txBox="1"/>
          <p:nvPr/>
        </p:nvSpPr>
        <p:spPr>
          <a:xfrm>
            <a:off x="6156268" y="421983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Kapazitäten aufbauen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528B9D0-A044-47A8-C2D2-F458D8C5187C}"/>
              </a:ext>
            </a:extLst>
          </p:cNvPr>
          <p:cNvSpPr/>
          <p:nvPr/>
        </p:nvSpPr>
        <p:spPr>
          <a:xfrm>
            <a:off x="3605654" y="2573431"/>
            <a:ext cx="5044891" cy="2444212"/>
          </a:xfrm>
          <a:prstGeom prst="rect">
            <a:avLst/>
          </a:prstGeom>
          <a:gradFill flip="none" rotWithShape="1">
            <a:gsLst>
              <a:gs pos="0">
                <a:srgbClr val="42D0C6"/>
              </a:gs>
              <a:gs pos="100000">
                <a:srgbClr val="7ED878"/>
              </a:gs>
            </a:gsLst>
            <a:lin ang="2700000" scaled="1"/>
            <a:tileRect/>
          </a:gradFill>
          <a:ln w="9525">
            <a:solidFill>
              <a:schemeClr val="bg1">
                <a:lumMod val="95000"/>
              </a:schemeClr>
            </a:solidFill>
          </a:ln>
          <a:effectLst>
            <a:outerShdw blurRad="368300" dist="38100" dir="8100000" algn="tr" rotWithShape="0">
              <a:srgbClr val="42D0C6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80000" rIns="180000" rtlCol="0" anchor="ctr"/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Digitale Souveränität ist die Fähigkeit, zu </a:t>
            </a:r>
            <a:r>
              <a:rPr lang="de-DE" sz="2400" dirty="0">
                <a:solidFill>
                  <a:srgbClr val="11111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selbstbestimmtem Handeln im digitalen Raum</a:t>
            </a: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708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AE85B-5E24-85DF-4FEB-C5C1D9593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349" y="2828834"/>
            <a:ext cx="8637301" cy="1200329"/>
          </a:xfrm>
        </p:spPr>
        <p:txBody>
          <a:bodyPr/>
          <a:lstStyle/>
          <a:p>
            <a:r>
              <a:rPr lang="de-DE" dirty="0"/>
              <a:t>Gibt es einen Unterschied </a:t>
            </a:r>
            <a:br>
              <a:rPr lang="de-DE" dirty="0"/>
            </a:br>
            <a:r>
              <a:rPr lang="de-DE" dirty="0"/>
              <a:t>zwischen </a:t>
            </a:r>
            <a:r>
              <a:rPr lang="de-DE" dirty="0">
                <a:solidFill>
                  <a:srgbClr val="111111"/>
                </a:solidFill>
              </a:rPr>
              <a:t>Souveränität</a:t>
            </a:r>
            <a:r>
              <a:rPr lang="de-DE" dirty="0"/>
              <a:t> und </a:t>
            </a:r>
            <a:r>
              <a:rPr lang="de-DE" dirty="0">
                <a:solidFill>
                  <a:srgbClr val="111111"/>
                </a:solidFill>
              </a:rPr>
              <a:t>Autarkie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20108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B50BD-E877-D72F-2C48-F732ACC8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Spektrum digitaler Souveränität lt. Bitkom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62271F4-A7BE-4AFC-B9F5-031D75299084}"/>
              </a:ext>
            </a:extLst>
          </p:cNvPr>
          <p:cNvGrpSpPr/>
          <p:nvPr/>
        </p:nvGrpSpPr>
        <p:grpSpPr>
          <a:xfrm>
            <a:off x="901260" y="2120902"/>
            <a:ext cx="10389483" cy="2844796"/>
            <a:chOff x="1848449" y="2380257"/>
            <a:chExt cx="8495103" cy="2326087"/>
          </a:xfrm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6EA06F88-3CF6-0AE1-4583-20491AE6F2A7}"/>
                </a:ext>
              </a:extLst>
            </p:cNvPr>
            <p:cNvCxnSpPr/>
            <p:nvPr/>
          </p:nvCxnSpPr>
          <p:spPr>
            <a:xfrm>
              <a:off x="3060700" y="3556000"/>
              <a:ext cx="6172200" cy="0"/>
            </a:xfrm>
            <a:prstGeom prst="line">
              <a:avLst/>
            </a:prstGeom>
            <a:ln w="57150">
              <a:gradFill>
                <a:gsLst>
                  <a:gs pos="0">
                    <a:srgbClr val="8494E8"/>
                  </a:gs>
                  <a:gs pos="36000">
                    <a:srgbClr val="5DAED8"/>
                  </a:gs>
                  <a:gs pos="70000">
                    <a:srgbClr val="36C8BB"/>
                  </a:gs>
                  <a:gs pos="100000">
                    <a:srgbClr val="268D6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0343B5F-DB93-BF67-5BE9-9F19809CD25F}"/>
                </a:ext>
              </a:extLst>
            </p:cNvPr>
            <p:cNvGrpSpPr/>
            <p:nvPr/>
          </p:nvGrpSpPr>
          <p:grpSpPr>
            <a:xfrm>
              <a:off x="1848449" y="2380257"/>
              <a:ext cx="8495103" cy="2326087"/>
              <a:chOff x="1911153" y="2265957"/>
              <a:chExt cx="8495103" cy="2326087"/>
            </a:xfrm>
            <a:gradFill>
              <a:gsLst>
                <a:gs pos="68000">
                  <a:srgbClr val="34CA8B"/>
                </a:gs>
                <a:gs pos="45000">
                  <a:srgbClr val="36C8C8"/>
                </a:gs>
                <a:gs pos="24000">
                  <a:srgbClr val="6DA3DE"/>
                </a:gs>
                <a:gs pos="0">
                  <a:srgbClr val="BA71FF"/>
                </a:gs>
                <a:gs pos="100000">
                  <a:srgbClr val="123A27"/>
                </a:gs>
              </a:gsLst>
              <a:lin ang="1200000" scaled="0"/>
            </a:gradFill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ED04900C-D5E4-6727-69AA-1CFA4B67DC82}"/>
                  </a:ext>
                </a:extLst>
              </p:cNvPr>
              <p:cNvSpPr/>
              <p:nvPr/>
            </p:nvSpPr>
            <p:spPr>
              <a:xfrm>
                <a:off x="8080169" y="2265957"/>
                <a:ext cx="2326087" cy="2326087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r>
                  <a:rPr lang="de-DE" sz="24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Autarkie</a:t>
                </a:r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31D9CDA2-D406-6929-3511-A3BEF390CE04}"/>
                  </a:ext>
                </a:extLst>
              </p:cNvPr>
              <p:cNvSpPr/>
              <p:nvPr/>
            </p:nvSpPr>
            <p:spPr>
              <a:xfrm>
                <a:off x="4995661" y="2265957"/>
                <a:ext cx="2326087" cy="2326087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r>
                  <a:rPr lang="de-DE" sz="24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Souveränität</a:t>
                </a:r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191DAD62-31D3-1250-B29E-87930290F0C9}"/>
                  </a:ext>
                </a:extLst>
              </p:cNvPr>
              <p:cNvSpPr/>
              <p:nvPr/>
            </p:nvSpPr>
            <p:spPr>
              <a:xfrm>
                <a:off x="1911153" y="2265957"/>
                <a:ext cx="2326087" cy="2326087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r>
                  <a:rPr lang="de-DE" sz="24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Fremd-</a:t>
                </a:r>
                <a:br>
                  <a:rPr lang="de-DE" sz="24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</a:br>
                <a:r>
                  <a:rPr lang="de-DE" sz="2400" b="1" dirty="0" err="1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bestimmung</a:t>
                </a:r>
                <a:endParaRPr lang="de-DE" sz="24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</p:txBody>
          </p:sp>
        </p:grp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182C22FA-F743-B0FC-EB53-0A2C51624195}"/>
              </a:ext>
            </a:extLst>
          </p:cNvPr>
          <p:cNvSpPr txBox="1"/>
          <p:nvPr/>
        </p:nvSpPr>
        <p:spPr>
          <a:xfrm>
            <a:off x="352893" y="6086396"/>
            <a:ext cx="48895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700" dirty="0">
                <a:hlinkClick r:id="rId2"/>
              </a:rPr>
              <a:t>https://www.bitkom.org/sites/main/files/file/import/BITKOM-Position-Digitale-Souveraenitaet.pdf</a:t>
            </a:r>
            <a:r>
              <a:rPr lang="de-DE" sz="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5861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B50BD-E877-D72F-2C48-F732ACC8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Spektrum digitaler Souveränität </a:t>
            </a:r>
            <a:r>
              <a:rPr lang="de-DE" sz="2800" b="0" dirty="0">
                <a:latin typeface="Gilroy" panose="00000500000000000000" pitchFamily="50" charset="0"/>
              </a:rPr>
              <a:t>lt. Bitkom</a:t>
            </a:r>
            <a:endParaRPr lang="de-DE" dirty="0">
              <a:latin typeface="Gilroy" panose="00000500000000000000" pitchFamily="50" charset="0"/>
            </a:endParaRP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EA06F88-3CF6-0AE1-4583-20491AE6F2A7}"/>
              </a:ext>
            </a:extLst>
          </p:cNvPr>
          <p:cNvCxnSpPr/>
          <p:nvPr/>
        </p:nvCxnSpPr>
        <p:spPr>
          <a:xfrm>
            <a:off x="2383840" y="3050834"/>
            <a:ext cx="7548580" cy="0"/>
          </a:xfrm>
          <a:prstGeom prst="line">
            <a:avLst/>
          </a:prstGeom>
          <a:ln w="57150">
            <a:gradFill>
              <a:gsLst>
                <a:gs pos="0">
                  <a:srgbClr val="8494E8"/>
                </a:gs>
                <a:gs pos="36000">
                  <a:srgbClr val="5DAED8"/>
                </a:gs>
                <a:gs pos="70000">
                  <a:srgbClr val="36C8BB"/>
                </a:gs>
                <a:gs pos="100000">
                  <a:srgbClr val="268D6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0343B5F-DB93-BF67-5BE9-9F19809CD25F}"/>
              </a:ext>
            </a:extLst>
          </p:cNvPr>
          <p:cNvGrpSpPr/>
          <p:nvPr/>
        </p:nvGrpSpPr>
        <p:grpSpPr>
          <a:xfrm>
            <a:off x="1929961" y="2641606"/>
            <a:ext cx="8332082" cy="787394"/>
            <a:chOff x="2752284" y="3107089"/>
            <a:chExt cx="6812841" cy="643824"/>
          </a:xfrm>
          <a:gradFill>
            <a:gsLst>
              <a:gs pos="52000">
                <a:srgbClr val="34CA8B"/>
              </a:gs>
              <a:gs pos="31000">
                <a:srgbClr val="36C8C8"/>
              </a:gs>
              <a:gs pos="24000">
                <a:srgbClr val="6DA3DE"/>
              </a:gs>
              <a:gs pos="0">
                <a:srgbClr val="BA71FF"/>
              </a:gs>
              <a:gs pos="100000">
                <a:srgbClr val="123A27"/>
              </a:gs>
            </a:gsLst>
            <a:lin ang="1200000" scaled="0"/>
          </a:gradFill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D04900C-D5E4-6727-69AA-1CFA4B67DC82}"/>
                </a:ext>
              </a:extLst>
            </p:cNvPr>
            <p:cNvSpPr/>
            <p:nvPr/>
          </p:nvSpPr>
          <p:spPr>
            <a:xfrm>
              <a:off x="8921300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31D9CDA2-D406-6929-3511-A3BEF390CE04}"/>
                </a:ext>
              </a:extLst>
            </p:cNvPr>
            <p:cNvSpPr/>
            <p:nvPr/>
          </p:nvSpPr>
          <p:spPr>
            <a:xfrm>
              <a:off x="5836792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34CA8C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Souveränität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91DAD62-31D3-1250-B29E-87930290F0C9}"/>
                </a:ext>
              </a:extLst>
            </p:cNvPr>
            <p:cNvSpPr/>
            <p:nvPr/>
          </p:nvSpPr>
          <p:spPr>
            <a:xfrm>
              <a:off x="2752284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182C22FA-F743-B0FC-EB53-0A2C51624195}"/>
              </a:ext>
            </a:extLst>
          </p:cNvPr>
          <p:cNvSpPr txBox="1"/>
          <p:nvPr/>
        </p:nvSpPr>
        <p:spPr>
          <a:xfrm>
            <a:off x="352893" y="6086396"/>
            <a:ext cx="48895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700" dirty="0">
                <a:hlinkClick r:id="rId2"/>
              </a:rPr>
              <a:t>https://www.bitkom.org/sites/main/files/file/import/BITKOM-Position-Digitale-Souveraenitaet.pdf</a:t>
            </a:r>
            <a:r>
              <a:rPr lang="de-DE" sz="700" dirty="0"/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D56145F-7E8C-35C1-E633-E287DD6D913D}"/>
              </a:ext>
            </a:extLst>
          </p:cNvPr>
          <p:cNvSpPr txBox="1"/>
          <p:nvPr/>
        </p:nvSpPr>
        <p:spPr>
          <a:xfrm>
            <a:off x="1144151" y="3756226"/>
            <a:ext cx="2359016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Wir verfügen in digitalen Schlüsseltechnologien über keine eigene Kompetenz.</a:t>
            </a:r>
          </a:p>
          <a:p>
            <a:pPr>
              <a:spcBef>
                <a:spcPts val="12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Uns fehlt die Fähigkeit, Technologien in puncto Sicherheit zuverlässig zu bewerten und sie im Bedarfsfall zu härten.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F7EA5CD-10E2-0EB7-5D01-889536745539}"/>
              </a:ext>
            </a:extLst>
          </p:cNvPr>
          <p:cNvSpPr txBox="1"/>
          <p:nvPr/>
        </p:nvSpPr>
        <p:spPr>
          <a:xfrm>
            <a:off x="4328160" y="3756226"/>
            <a:ext cx="353568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1200"/>
              </a:spcBef>
              <a:defRPr sz="11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de-DE" sz="1200" dirty="0">
                <a:latin typeface="Gilroy" panose="00000500000000000000" pitchFamily="50" charset="0"/>
              </a:rPr>
              <a:t>Wir verfügen in zentralen Technologiefeldern, Diensten und Plattformen über eigene Fähigkeiten auf weltweitem Spitzenniveau.</a:t>
            </a:r>
          </a:p>
          <a:p>
            <a:pPr algn="ctr"/>
            <a:r>
              <a:rPr lang="de-DE" sz="1200" dirty="0">
                <a:latin typeface="Gilroy" panose="00000500000000000000" pitchFamily="50" charset="0"/>
              </a:rPr>
              <a:t>Wir sind in der Lage, selbstbestimmt und selbstbewusst zwischen Alternativen leistungsfähiger und vertrauenswürdiger Partner zu entscheiden.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B589216-A59D-6B0C-AD83-852DAB52C081}"/>
              </a:ext>
            </a:extLst>
          </p:cNvPr>
          <p:cNvSpPr txBox="1"/>
          <p:nvPr/>
        </p:nvSpPr>
        <p:spPr>
          <a:xfrm>
            <a:off x="8628504" y="3756226"/>
            <a:ext cx="2359016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1200"/>
              </a:spcBef>
              <a:defRPr sz="11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r"/>
            <a:r>
              <a:rPr lang="de-DE" sz="1200" dirty="0">
                <a:latin typeface="Gilroy" panose="00000500000000000000" pitchFamily="50" charset="0"/>
              </a:rPr>
              <a:t>Wir entwickeln und fertigen Schlüsseltechnologien mit eigenen Ressourcen.</a:t>
            </a:r>
          </a:p>
          <a:p>
            <a:pPr algn="r"/>
            <a:r>
              <a:rPr lang="de-DE" sz="1200" dirty="0">
                <a:latin typeface="Gilroy" panose="00000500000000000000" pitchFamily="50" charset="0"/>
              </a:rPr>
              <a:t>Wir ziehen Technologien aus eigener Fertigung Technologien Dritter auch dann vor, wenn sie weniger leistungsfähig sind.</a:t>
            </a:r>
          </a:p>
        </p:txBody>
      </p:sp>
    </p:spTree>
    <p:extLst>
      <p:ext uri="{BB962C8B-B14F-4D97-AF65-F5344CB8AC3E}">
        <p14:creationId xmlns:p14="http://schemas.microsoft.com/office/powerpoint/2010/main" val="1904395679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792</Words>
  <Application>Microsoft Office PowerPoint</Application>
  <PresentationFormat>Widescreen</PresentationFormat>
  <Paragraphs>202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1_Digit - Multi 1 - Bright</vt:lpstr>
      <vt:lpstr>Was ist digitale Souveränität?</vt:lpstr>
      <vt:lpstr>Schwerpunktstudie „Digitale Souveränität“</vt:lpstr>
      <vt:lpstr>Digitale Souveränität – viele Definitionen</vt:lpstr>
      <vt:lpstr>Begriffs-Cluster in den Definitionen zur Souveränität</vt:lpstr>
      <vt:lpstr>Begriffs-Cluster in den Definitionen</vt:lpstr>
      <vt:lpstr>Begriffs-Cluster in den Definitionen</vt:lpstr>
      <vt:lpstr>Gibt es einen Unterschied  zwischen Souveränität und Autarkie?</vt:lpstr>
      <vt:lpstr>Spektrum digitaler Souveränität lt. Bitkom</vt:lpstr>
      <vt:lpstr>Spektrum digitaler Souveränität lt. Bitkom</vt:lpstr>
      <vt:lpstr>Die Küchen-Analogie zur Souveränität</vt:lpstr>
      <vt:lpstr>Selbstbestimmtes Kochen</vt:lpstr>
      <vt:lpstr>Digitale Souveränität vs. Digitale Autarkie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2022-09-04T16:21:47Z</dcterms:created>
  <dcterms:modified xsi:type="dcterms:W3CDTF">2022-09-04T16:21:56Z</dcterms:modified>
</cp:coreProperties>
</file>