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3723" r:id="rId4"/>
  </p:sldMasterIdLst>
  <p:notesMasterIdLst>
    <p:notesMasterId r:id="rId25"/>
  </p:notesMasterIdLst>
  <p:handoutMasterIdLst>
    <p:handoutMasterId r:id="rId26"/>
  </p:handoutMasterIdLst>
  <p:sldIdLst>
    <p:sldId id="1864" r:id="rId5"/>
    <p:sldId id="1866" r:id="rId6"/>
    <p:sldId id="1918" r:id="rId7"/>
    <p:sldId id="1868" r:id="rId8"/>
    <p:sldId id="1881" r:id="rId9"/>
    <p:sldId id="1883" r:id="rId10"/>
    <p:sldId id="1907" r:id="rId11"/>
    <p:sldId id="1889" r:id="rId12"/>
    <p:sldId id="1885" r:id="rId13"/>
    <p:sldId id="1909" r:id="rId14"/>
    <p:sldId id="1887" r:id="rId15"/>
    <p:sldId id="1911" r:id="rId16"/>
    <p:sldId id="1888" r:id="rId17"/>
    <p:sldId id="1915" r:id="rId18"/>
    <p:sldId id="1891" r:id="rId19"/>
    <p:sldId id="1917" r:id="rId20"/>
    <p:sldId id="1898" r:id="rId21"/>
    <p:sldId id="1900" r:id="rId22"/>
    <p:sldId id="1892" r:id="rId23"/>
    <p:sldId id="1901" r:id="rId24"/>
  </p:sldIdLst>
  <p:sldSz cx="7559675" cy="10691813"/>
  <p:notesSz cx="7099300" cy="10234613"/>
  <p:embeddedFontLst>
    <p:embeddedFont>
      <p:font typeface="Calibri" panose="020F0502020204030204" pitchFamily="34" charset="0"/>
      <p:regular r:id="rId27"/>
      <p:bold r:id="rId28"/>
      <p:italic r:id="rId29"/>
      <p:boldItalic r:id="rId30"/>
    </p:embeddedFont>
    <p:embeddedFont>
      <p:font typeface="Gilroy" panose="00000500000000000000" pitchFamily="50" charset="0"/>
      <p:regular r:id="rId31"/>
    </p:embeddedFont>
    <p:embeddedFont>
      <p:font typeface="Gilroy Bold" panose="00000800000000000000" pitchFamily="50" charset="0"/>
      <p:bold r:id="rId32"/>
    </p:embeddedFont>
    <p:embeddedFont>
      <p:font typeface="Gilroy Heavy" panose="00000A00000000000000" pitchFamily="50" charset="0"/>
      <p:bold r:id="rId33"/>
    </p:embeddedFont>
    <p:embeddedFont>
      <p:font typeface="Gilroy Light" panose="00000400000000000000" pitchFamily="50" charset="0"/>
      <p:regular r:id="rId34"/>
    </p:embeddedFont>
    <p:embeddedFont>
      <p:font typeface="Gilroy SemiBold" panose="00000700000000000000" pitchFamily="50" charset="0"/>
      <p:bold r:id="rId35"/>
    </p:embeddedFont>
    <p:embeddedFont>
      <p:font typeface="Gilroy-Regular" panose="00000500000000000000" pitchFamily="50" charset="0"/>
      <p:regular r:id="rId36"/>
    </p:embeddedFont>
    <p:embeddedFont>
      <p:font typeface="Montserrat" panose="00000500000000000000" pitchFamily="2" charset="0"/>
      <p:regular r:id="rId37"/>
      <p:bold r:id="rId38"/>
      <p:italic r:id="rId39"/>
      <p:boldItalic r:id="rId40"/>
    </p:embeddedFont>
    <p:embeddedFont>
      <p:font typeface="Open Sans" panose="020B0606030504020204" pitchFamily="34" charset="0"/>
      <p:regular r:id="rId41"/>
      <p:bold r:id="rId42"/>
      <p:italic r:id="rId43"/>
      <p:boldItalic r:id="rId44"/>
    </p:embeddedFont>
    <p:embeddedFont>
      <p:font typeface="Open Sans Semibold" panose="020B0706030804020204" pitchFamily="34" charset="0"/>
      <p:bold r:id="rId45"/>
      <p:boldItalic r:id="rId46"/>
    </p:embeddedFont>
    <p:embeddedFont>
      <p:font typeface="Poppins" panose="00000500000000000000" pitchFamily="2" charset="0"/>
      <p:regular r:id="rId47"/>
      <p:bold r:id="rId48"/>
      <p:italic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224" userDrawn="1">
          <p15:clr>
            <a:srgbClr val="A4A3A4"/>
          </p15:clr>
        </p15:guide>
        <p15:guide id="2" pos="2237"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366B"/>
    <a:srgbClr val="2ACFC8"/>
    <a:srgbClr val="57D673"/>
    <a:srgbClr val="51B5D3"/>
    <a:srgbClr val="36CA83"/>
    <a:srgbClr val="F2F2F2"/>
    <a:srgbClr val="F6CAEC"/>
    <a:srgbClr val="BD6DFC"/>
    <a:srgbClr val="2A8CD7"/>
    <a:srgbClr val="61A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854C86-B61F-485A-A2FE-9A44133DB95A}" v="7" dt="2023-03-20T21:19:47.6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75" autoAdjust="0"/>
    <p:restoredTop sz="94660"/>
  </p:normalViewPr>
  <p:slideViewPr>
    <p:cSldViewPr snapToGrid="0">
      <p:cViewPr varScale="1">
        <p:scale>
          <a:sx n="84" d="100"/>
          <a:sy n="84" d="100"/>
        </p:scale>
        <p:origin x="2256" y="7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224"/>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9" Type="http://schemas.openxmlformats.org/officeDocument/2006/relationships/font" Target="fonts/font13.fntdata"/><Relationship Id="rId21" Type="http://schemas.openxmlformats.org/officeDocument/2006/relationships/slide" Target="slides/slide17.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font" Target="fonts/font21.fntdata"/><Relationship Id="rId50" Type="http://schemas.openxmlformats.org/officeDocument/2006/relationships/font" Target="fonts/font24.fntdata"/><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3.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font" Target="fonts/font19.fntdata"/><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font" Target="fonts/font22.fntdata"/><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font" Target="fonts/font20.fntdata"/><Relationship Id="rId20" Type="http://schemas.openxmlformats.org/officeDocument/2006/relationships/slide" Target="slides/slide16.xml"/><Relationship Id="rId41" Type="http://schemas.openxmlformats.org/officeDocument/2006/relationships/font" Target="fonts/font15.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49" Type="http://schemas.openxmlformats.org/officeDocument/2006/relationships/font" Target="fonts/font23.fntdata"/><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font" Target="fonts/font5.fntdata"/><Relationship Id="rId44" Type="http://schemas.openxmlformats.org/officeDocument/2006/relationships/font" Target="fonts/font18.fntdata"/><Relationship Id="rId5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76364" cy="513509"/>
          </a:xfrm>
          <a:prstGeom prst="rect">
            <a:avLst/>
          </a:prstGeom>
        </p:spPr>
        <p:txBody>
          <a:bodyPr vert="horz" lIns="99060" tIns="49530" rIns="99060" bIns="49530" rtlCol="0"/>
          <a:lstStyle>
            <a:lvl1pPr algn="l">
              <a:defRPr sz="1300"/>
            </a:lvl1pPr>
          </a:lstStyle>
          <a:p>
            <a:endParaRPr lang="en-US"/>
          </a:p>
        </p:txBody>
      </p:sp>
      <p:sp>
        <p:nvSpPr>
          <p:cNvPr id="3" name="Date Placeholder 2"/>
          <p:cNvSpPr>
            <a:spLocks noGrp="1"/>
          </p:cNvSpPr>
          <p:nvPr>
            <p:ph type="dt" sz="quarter" idx="1"/>
          </p:nvPr>
        </p:nvSpPr>
        <p:spPr>
          <a:xfrm>
            <a:off x="4021295" y="0"/>
            <a:ext cx="3076364" cy="513509"/>
          </a:xfrm>
          <a:prstGeom prst="rect">
            <a:avLst/>
          </a:prstGeom>
        </p:spPr>
        <p:txBody>
          <a:bodyPr vert="horz" lIns="99060" tIns="49530" rIns="99060" bIns="49530" rtlCol="0"/>
          <a:lstStyle>
            <a:lvl1pPr algn="r">
              <a:defRPr sz="1300"/>
            </a:lvl1pPr>
          </a:lstStyle>
          <a:p>
            <a:fld id="{D7D4DFA9-38CF-7D4C-9EB4-7A6A0A01A9C5}" type="datetimeFigureOut">
              <a:rPr lang="en-US" smtClean="0"/>
              <a:t>3/20/2023</a:t>
            </a:fld>
            <a:endParaRPr lang="en-US"/>
          </a:p>
        </p:txBody>
      </p:sp>
      <p:sp>
        <p:nvSpPr>
          <p:cNvPr id="4" name="Footer Placeholder 3"/>
          <p:cNvSpPr>
            <a:spLocks noGrp="1"/>
          </p:cNvSpPr>
          <p:nvPr>
            <p:ph type="ftr" sz="quarter" idx="2"/>
          </p:nvPr>
        </p:nvSpPr>
        <p:spPr>
          <a:xfrm>
            <a:off x="2" y="9721107"/>
            <a:ext cx="3076364" cy="513506"/>
          </a:xfrm>
          <a:prstGeom prst="rect">
            <a:avLst/>
          </a:prstGeom>
        </p:spPr>
        <p:txBody>
          <a:bodyPr vert="horz" lIns="99060" tIns="49530" rIns="99060" bIns="49530" rtlCol="0" anchor="b"/>
          <a:lstStyle>
            <a:lvl1pPr algn="l">
              <a:defRPr sz="1300"/>
            </a:lvl1pPr>
          </a:lstStyle>
          <a:p>
            <a:endParaRPr lang="en-US"/>
          </a:p>
        </p:txBody>
      </p:sp>
      <p:sp>
        <p:nvSpPr>
          <p:cNvPr id="5" name="Slide Number Placeholder 4"/>
          <p:cNvSpPr>
            <a:spLocks noGrp="1"/>
          </p:cNvSpPr>
          <p:nvPr>
            <p:ph type="sldNum" sz="quarter" idx="3"/>
          </p:nvPr>
        </p:nvSpPr>
        <p:spPr>
          <a:xfrm>
            <a:off x="4021295" y="9721107"/>
            <a:ext cx="3076364" cy="513506"/>
          </a:xfrm>
          <a:prstGeom prst="rect">
            <a:avLst/>
          </a:prstGeom>
        </p:spPr>
        <p:txBody>
          <a:bodyPr vert="horz" lIns="99060" tIns="49530" rIns="99060" bIns="49530" rtlCol="0" anchor="b"/>
          <a:lstStyle>
            <a:lvl1pPr algn="r">
              <a:defRPr sz="13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76364" cy="513509"/>
          </a:xfrm>
          <a:prstGeom prst="rect">
            <a:avLst/>
          </a:prstGeom>
        </p:spPr>
        <p:txBody>
          <a:bodyPr vert="horz" lIns="99060" tIns="49530" rIns="99060" bIns="49530" rtlCol="0"/>
          <a:lstStyle>
            <a:lvl1pPr algn="l">
              <a:defRPr sz="1300"/>
            </a:lvl1pPr>
          </a:lstStyle>
          <a:p>
            <a:endParaRPr lang="en-US"/>
          </a:p>
        </p:txBody>
      </p:sp>
      <p:sp>
        <p:nvSpPr>
          <p:cNvPr id="3" name="Date Placeholder 2"/>
          <p:cNvSpPr>
            <a:spLocks noGrp="1"/>
          </p:cNvSpPr>
          <p:nvPr>
            <p:ph type="dt" idx="1"/>
          </p:nvPr>
        </p:nvSpPr>
        <p:spPr>
          <a:xfrm>
            <a:off x="4021295" y="0"/>
            <a:ext cx="3076364" cy="513509"/>
          </a:xfrm>
          <a:prstGeom prst="rect">
            <a:avLst/>
          </a:prstGeom>
        </p:spPr>
        <p:txBody>
          <a:bodyPr vert="horz" lIns="99060" tIns="49530" rIns="99060" bIns="49530" rtlCol="0"/>
          <a:lstStyle>
            <a:lvl1pPr algn="r">
              <a:defRPr sz="1300"/>
            </a:lvl1pPr>
          </a:lstStyle>
          <a:p>
            <a:fld id="{EF09CB90-614C-5144-87C1-67812BEDF5FB}" type="datetimeFigureOut">
              <a:rPr lang="en-US" smtClean="0"/>
              <a:t>3/20/2023</a:t>
            </a:fld>
            <a:endParaRPr lang="en-US"/>
          </a:p>
        </p:txBody>
      </p:sp>
      <p:sp>
        <p:nvSpPr>
          <p:cNvPr id="4" name="Slide Image Placeholder 3"/>
          <p:cNvSpPr>
            <a:spLocks noGrp="1" noRot="1" noChangeAspect="1"/>
          </p:cNvSpPr>
          <p:nvPr>
            <p:ph type="sldImg" idx="2"/>
          </p:nvPr>
        </p:nvSpPr>
        <p:spPr>
          <a:xfrm>
            <a:off x="2328863" y="1279525"/>
            <a:ext cx="2441575" cy="3454400"/>
          </a:xfrm>
          <a:prstGeom prst="rect">
            <a:avLst/>
          </a:prstGeom>
          <a:noFill/>
          <a:ln w="12700">
            <a:solidFill>
              <a:prstClr val="black"/>
            </a:solidFill>
          </a:ln>
        </p:spPr>
        <p:txBody>
          <a:bodyPr vert="horz" lIns="99060" tIns="49530" rIns="99060" bIns="49530" rtlCol="0" anchor="ctr"/>
          <a:lstStyle/>
          <a:p>
            <a:endParaRPr lang="en-US"/>
          </a:p>
        </p:txBody>
      </p:sp>
      <p:sp>
        <p:nvSpPr>
          <p:cNvPr id="5" name="Notes Placeholder 4"/>
          <p:cNvSpPr>
            <a:spLocks noGrp="1"/>
          </p:cNvSpPr>
          <p:nvPr>
            <p:ph type="body" sz="quarter" idx="3"/>
          </p:nvPr>
        </p:nvSpPr>
        <p:spPr>
          <a:xfrm>
            <a:off x="709930" y="4925408"/>
            <a:ext cx="5679440" cy="4029879"/>
          </a:xfrm>
          <a:prstGeom prst="rect">
            <a:avLst/>
          </a:prstGeom>
        </p:spPr>
        <p:txBody>
          <a:bodyPr vert="horz" lIns="99060" tIns="49530" rIns="99060" bIns="4953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721107"/>
            <a:ext cx="3076364" cy="513506"/>
          </a:xfrm>
          <a:prstGeom prst="rect">
            <a:avLst/>
          </a:prstGeom>
        </p:spPr>
        <p:txBody>
          <a:bodyPr vert="horz" lIns="99060" tIns="49530" rIns="99060" bIns="49530" rtlCol="0" anchor="b"/>
          <a:lstStyle>
            <a:lvl1pPr algn="l">
              <a:defRPr sz="1300"/>
            </a:lvl1pPr>
          </a:lstStyle>
          <a:p>
            <a:endParaRPr lang="en-US"/>
          </a:p>
        </p:txBody>
      </p:sp>
      <p:sp>
        <p:nvSpPr>
          <p:cNvPr id="7" name="Slide Number Placeholder 6"/>
          <p:cNvSpPr>
            <a:spLocks noGrp="1"/>
          </p:cNvSpPr>
          <p:nvPr>
            <p:ph type="sldNum" sz="quarter" idx="5"/>
          </p:nvPr>
        </p:nvSpPr>
        <p:spPr>
          <a:xfrm>
            <a:off x="4021295" y="9721107"/>
            <a:ext cx="3076364" cy="513506"/>
          </a:xfrm>
          <a:prstGeom prst="rect">
            <a:avLst/>
          </a:prstGeom>
        </p:spPr>
        <p:txBody>
          <a:bodyPr vert="horz" lIns="99060" tIns="49530" rIns="99060" bIns="49530" rtlCol="0" anchor="b"/>
          <a:lstStyle>
            <a:lvl1pPr algn="r">
              <a:defRPr sz="13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p:nvPr>
        </p:nvSpPr>
        <p:spPr/>
        <p:txBody>
          <a:bodyPr/>
          <a:lstStyle/>
          <a:p>
            <a:endParaRPr lang="en-US"/>
          </a:p>
        </p:txBody>
      </p:sp>
      <p:sp>
        <p:nvSpPr>
          <p:cNvPr id="5" name="Fußzeilenplatzhalter 4"/>
          <p:cNvSpPr>
            <a:spLocks noGrp="1"/>
          </p:cNvSpPr>
          <p:nvPr>
            <p:ph type="ftr" sz="quarter" idx="4"/>
          </p:nvPr>
        </p:nvSpPr>
        <p:spPr/>
        <p:txBody>
          <a:bodyPr/>
          <a:lstStyle/>
          <a:p>
            <a:endParaRPr lang="en-US"/>
          </a:p>
        </p:txBody>
      </p:sp>
      <p:sp>
        <p:nvSpPr>
          <p:cNvPr id="6" name="Foliennummernplatzhalter 5"/>
          <p:cNvSpPr>
            <a:spLocks noGrp="1"/>
          </p:cNvSpPr>
          <p:nvPr>
            <p:ph type="sldNum" sz="quarter" idx="5"/>
          </p:nvPr>
        </p:nvSpPr>
        <p:spPr/>
        <p:txBody>
          <a:bodyPr/>
          <a:lstStyle/>
          <a:p>
            <a:fld id="{B36E7EC0-9BE3-5541-9D76-7DE32A6C9D42}" type="slidenum">
              <a:rPr lang="en-US" smtClean="0"/>
              <a:t>4</a:t>
            </a:fld>
            <a:endParaRPr lang="en-US"/>
          </a:p>
        </p:txBody>
      </p:sp>
    </p:spTree>
    <p:extLst>
      <p:ext uri="{BB962C8B-B14F-4D97-AF65-F5344CB8AC3E}">
        <p14:creationId xmlns:p14="http://schemas.microsoft.com/office/powerpoint/2010/main" val="270065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p:nvPr>
        </p:nvSpPr>
        <p:spPr/>
        <p:txBody>
          <a:bodyPr/>
          <a:lstStyle/>
          <a:p>
            <a:endParaRPr lang="en-US"/>
          </a:p>
        </p:txBody>
      </p:sp>
      <p:sp>
        <p:nvSpPr>
          <p:cNvPr id="5" name="Fußzeilenplatzhalter 4"/>
          <p:cNvSpPr>
            <a:spLocks noGrp="1"/>
          </p:cNvSpPr>
          <p:nvPr>
            <p:ph type="ftr" sz="quarter" idx="4"/>
          </p:nvPr>
        </p:nvSpPr>
        <p:spPr/>
        <p:txBody>
          <a:bodyPr/>
          <a:lstStyle/>
          <a:p>
            <a:endParaRPr lang="en-US"/>
          </a:p>
        </p:txBody>
      </p:sp>
      <p:sp>
        <p:nvSpPr>
          <p:cNvPr id="6" name="Foliennummernplatzhalter 5"/>
          <p:cNvSpPr>
            <a:spLocks noGrp="1"/>
          </p:cNvSpPr>
          <p:nvPr>
            <p:ph type="sldNum" sz="quarter" idx="5"/>
          </p:nvPr>
        </p:nvSpPr>
        <p:spPr/>
        <p:txBody>
          <a:bodyPr/>
          <a:lstStyle/>
          <a:p>
            <a:fld id="{B36E7EC0-9BE3-5541-9D76-7DE32A6C9D42}" type="slidenum">
              <a:rPr lang="en-US" smtClean="0"/>
              <a:t>7</a:t>
            </a:fld>
            <a:endParaRPr lang="en-US"/>
          </a:p>
        </p:txBody>
      </p:sp>
    </p:spTree>
    <p:extLst>
      <p:ext uri="{BB962C8B-B14F-4D97-AF65-F5344CB8AC3E}">
        <p14:creationId xmlns:p14="http://schemas.microsoft.com/office/powerpoint/2010/main" val="1618118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p:nvPr>
        </p:nvSpPr>
        <p:spPr/>
        <p:txBody>
          <a:bodyPr/>
          <a:lstStyle/>
          <a:p>
            <a:endParaRPr lang="en-US"/>
          </a:p>
        </p:txBody>
      </p:sp>
      <p:sp>
        <p:nvSpPr>
          <p:cNvPr id="5" name="Fußzeilenplatzhalter 4"/>
          <p:cNvSpPr>
            <a:spLocks noGrp="1"/>
          </p:cNvSpPr>
          <p:nvPr>
            <p:ph type="ftr" sz="quarter" idx="4"/>
          </p:nvPr>
        </p:nvSpPr>
        <p:spPr/>
        <p:txBody>
          <a:bodyPr/>
          <a:lstStyle/>
          <a:p>
            <a:endParaRPr lang="en-US"/>
          </a:p>
        </p:txBody>
      </p:sp>
      <p:sp>
        <p:nvSpPr>
          <p:cNvPr id="6" name="Foliennummernplatzhalter 5"/>
          <p:cNvSpPr>
            <a:spLocks noGrp="1"/>
          </p:cNvSpPr>
          <p:nvPr>
            <p:ph type="sldNum" sz="quarter" idx="5"/>
          </p:nvPr>
        </p:nvSpPr>
        <p:spPr/>
        <p:txBody>
          <a:bodyPr/>
          <a:lstStyle/>
          <a:p>
            <a:fld id="{B36E7EC0-9BE3-5541-9D76-7DE32A6C9D42}" type="slidenum">
              <a:rPr lang="en-US" smtClean="0"/>
              <a:t>8</a:t>
            </a:fld>
            <a:endParaRPr lang="en-US"/>
          </a:p>
        </p:txBody>
      </p:sp>
    </p:spTree>
    <p:extLst>
      <p:ext uri="{BB962C8B-B14F-4D97-AF65-F5344CB8AC3E}">
        <p14:creationId xmlns:p14="http://schemas.microsoft.com/office/powerpoint/2010/main" val="3443034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p:nvPr>
        </p:nvSpPr>
        <p:spPr/>
        <p:txBody>
          <a:bodyPr/>
          <a:lstStyle/>
          <a:p>
            <a:endParaRPr lang="en-US"/>
          </a:p>
        </p:txBody>
      </p:sp>
      <p:sp>
        <p:nvSpPr>
          <p:cNvPr id="5" name="Fußzeilenplatzhalter 4"/>
          <p:cNvSpPr>
            <a:spLocks noGrp="1"/>
          </p:cNvSpPr>
          <p:nvPr>
            <p:ph type="ftr" sz="quarter" idx="4"/>
          </p:nvPr>
        </p:nvSpPr>
        <p:spPr/>
        <p:txBody>
          <a:bodyPr/>
          <a:lstStyle/>
          <a:p>
            <a:endParaRPr lang="en-US"/>
          </a:p>
        </p:txBody>
      </p:sp>
      <p:sp>
        <p:nvSpPr>
          <p:cNvPr id="6" name="Foliennummernplatzhalter 5"/>
          <p:cNvSpPr>
            <a:spLocks noGrp="1"/>
          </p:cNvSpPr>
          <p:nvPr>
            <p:ph type="sldNum" sz="quarter" idx="5"/>
          </p:nvPr>
        </p:nvSpPr>
        <p:spPr/>
        <p:txBody>
          <a:bodyPr/>
          <a:lstStyle/>
          <a:p>
            <a:fld id="{B36E7EC0-9BE3-5541-9D76-7DE32A6C9D42}" type="slidenum">
              <a:rPr lang="en-US" smtClean="0"/>
              <a:t>11</a:t>
            </a:fld>
            <a:endParaRPr lang="en-US"/>
          </a:p>
        </p:txBody>
      </p:sp>
    </p:spTree>
    <p:extLst>
      <p:ext uri="{BB962C8B-B14F-4D97-AF65-F5344CB8AC3E}">
        <p14:creationId xmlns:p14="http://schemas.microsoft.com/office/powerpoint/2010/main" val="4101079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p:nvPr>
        </p:nvSpPr>
        <p:spPr/>
        <p:txBody>
          <a:bodyPr/>
          <a:lstStyle/>
          <a:p>
            <a:endParaRPr lang="en-US"/>
          </a:p>
        </p:txBody>
      </p:sp>
      <p:sp>
        <p:nvSpPr>
          <p:cNvPr id="5" name="Fußzeilenplatzhalter 4"/>
          <p:cNvSpPr>
            <a:spLocks noGrp="1"/>
          </p:cNvSpPr>
          <p:nvPr>
            <p:ph type="ftr" sz="quarter" idx="4"/>
          </p:nvPr>
        </p:nvSpPr>
        <p:spPr/>
        <p:txBody>
          <a:bodyPr/>
          <a:lstStyle/>
          <a:p>
            <a:endParaRPr lang="en-US"/>
          </a:p>
        </p:txBody>
      </p:sp>
      <p:sp>
        <p:nvSpPr>
          <p:cNvPr id="6" name="Foliennummernplatzhalter 5"/>
          <p:cNvSpPr>
            <a:spLocks noGrp="1"/>
          </p:cNvSpPr>
          <p:nvPr>
            <p:ph type="sldNum" sz="quarter" idx="5"/>
          </p:nvPr>
        </p:nvSpPr>
        <p:spPr/>
        <p:txBody>
          <a:bodyPr/>
          <a:lstStyle/>
          <a:p>
            <a:fld id="{B36E7EC0-9BE3-5541-9D76-7DE32A6C9D42}" type="slidenum">
              <a:rPr lang="en-US" smtClean="0"/>
              <a:t>16</a:t>
            </a:fld>
            <a:endParaRPr lang="en-US"/>
          </a:p>
        </p:txBody>
      </p:sp>
    </p:spTree>
    <p:extLst>
      <p:ext uri="{BB962C8B-B14F-4D97-AF65-F5344CB8AC3E}">
        <p14:creationId xmlns:p14="http://schemas.microsoft.com/office/powerpoint/2010/main" val="1048046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p:nvPr>
        </p:nvSpPr>
        <p:spPr/>
        <p:txBody>
          <a:bodyPr/>
          <a:lstStyle/>
          <a:p>
            <a:endParaRPr lang="en-US"/>
          </a:p>
        </p:txBody>
      </p:sp>
      <p:sp>
        <p:nvSpPr>
          <p:cNvPr id="5" name="Fußzeilenplatzhalter 4"/>
          <p:cNvSpPr>
            <a:spLocks noGrp="1"/>
          </p:cNvSpPr>
          <p:nvPr>
            <p:ph type="ftr" sz="quarter" idx="4"/>
          </p:nvPr>
        </p:nvSpPr>
        <p:spPr/>
        <p:txBody>
          <a:bodyPr/>
          <a:lstStyle/>
          <a:p>
            <a:endParaRPr lang="en-US"/>
          </a:p>
        </p:txBody>
      </p:sp>
      <p:sp>
        <p:nvSpPr>
          <p:cNvPr id="6" name="Foliennummernplatzhalt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3574342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72_Full Image without Header &amp; Footer">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292615" y="644836"/>
            <a:ext cx="6520220" cy="1227579"/>
          </a:xfrm>
        </p:spPr>
        <p:txBody>
          <a:bodyPr/>
          <a:lstStyle>
            <a:lvl1pPr algn="l">
              <a:defRPr>
                <a:latin typeface="Gilroy Bold" panose="00000800000000000000" pitchFamily="50" charset="0"/>
              </a:defRPr>
            </a:lvl1pPr>
          </a:lstStyle>
          <a:p>
            <a:r>
              <a:rPr lang="de-DE"/>
              <a:t>Mastertitelformat bearbeiten</a:t>
            </a:r>
            <a:endParaRPr lang="en-US"/>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582" y="2230992"/>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1FE88754-24A5-455A-B627-993C93503C04}"/>
              </a:ext>
            </a:extLst>
          </p:cNvPr>
          <p:cNvSpPr>
            <a:spLocks noGrp="1"/>
          </p:cNvSpPr>
          <p:nvPr>
            <p:ph type="pic" sz="quarter" idx="22" hasCustomPrompt="1"/>
          </p:nvPr>
        </p:nvSpPr>
        <p:spPr>
          <a:xfrm>
            <a:off x="4151373" y="3534237"/>
            <a:ext cx="3066471" cy="5568654"/>
          </a:xfrm>
          <a:custGeom>
            <a:avLst/>
            <a:gdLst>
              <a:gd name="connsiteX0" fmla="*/ 0 w 4945505"/>
              <a:gd name="connsiteY0" fmla="*/ 0 h 3571876"/>
              <a:gd name="connsiteX1" fmla="*/ 4945505 w 4945505"/>
              <a:gd name="connsiteY1" fmla="*/ 0 h 3571876"/>
              <a:gd name="connsiteX2" fmla="*/ 4945505 w 4945505"/>
              <a:gd name="connsiteY2" fmla="*/ 3571876 h 3571876"/>
              <a:gd name="connsiteX3" fmla="*/ 0 w 4945505"/>
              <a:gd name="connsiteY3" fmla="*/ 3571876 h 3571876"/>
            </a:gdLst>
            <a:ahLst/>
            <a:cxnLst>
              <a:cxn ang="0">
                <a:pos x="connsiteX0" y="connsiteY0"/>
              </a:cxn>
              <a:cxn ang="0">
                <a:pos x="connsiteX1" y="connsiteY1"/>
              </a:cxn>
              <a:cxn ang="0">
                <a:pos x="connsiteX2" y="connsiteY2"/>
              </a:cxn>
              <a:cxn ang="0">
                <a:pos x="connsiteX3" y="connsiteY3"/>
              </a:cxn>
            </a:cxnLst>
            <a:rect l="l" t="t" r="r" b="b"/>
            <a:pathLst>
              <a:path w="4945505" h="3571876">
                <a:moveTo>
                  <a:pt x="0" y="0"/>
                </a:moveTo>
                <a:lnTo>
                  <a:pt x="4945505" y="0"/>
                </a:lnTo>
                <a:lnTo>
                  <a:pt x="4945505" y="3571876"/>
                </a:lnTo>
                <a:lnTo>
                  <a:pt x="0" y="3571876"/>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30" name="Rechteck 29">
            <a:extLst>
              <a:ext uri="{FF2B5EF4-FFF2-40B4-BE49-F238E27FC236}">
                <a16:creationId xmlns:a16="http://schemas.microsoft.com/office/drawing/2014/main" id="{20386762-E9F3-86C3-7ADE-290A3948A9BD}"/>
              </a:ext>
            </a:extLst>
          </p:cNvPr>
          <p:cNvSpPr/>
          <p:nvPr userDrawn="1"/>
        </p:nvSpPr>
        <p:spPr>
          <a:xfrm>
            <a:off x="5892800" y="269371"/>
            <a:ext cx="1666875" cy="454530"/>
          </a:xfrm>
          <a:prstGeom prst="rect">
            <a:avLst/>
          </a:prstGeom>
          <a:gradFill>
            <a:gsLst>
              <a:gs pos="0">
                <a:srgbClr val="7ED878"/>
              </a:gs>
              <a:gs pos="56600">
                <a:srgbClr val="34CA8C"/>
              </a:gs>
              <a:gs pos="100000">
                <a:srgbClr val="42D0C6"/>
              </a:gs>
            </a:gsLst>
            <a:lin ang="4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b="1" dirty="0">
                <a:solidFill>
                  <a:schemeClr val="bg1"/>
                </a:solidFill>
                <a:latin typeface="Gilroy Bold" panose="00000800000000000000" pitchFamily="50" charset="0"/>
                <a:cs typeface="Poppins" panose="00000500000000000000" pitchFamily="2" charset="0"/>
              </a:rPr>
              <a:t>cloud ahead</a:t>
            </a:r>
          </a:p>
        </p:txBody>
      </p:sp>
    </p:spTree>
    <p:extLst>
      <p:ext uri="{BB962C8B-B14F-4D97-AF65-F5344CB8AC3E}">
        <p14:creationId xmlns:p14="http://schemas.microsoft.com/office/powerpoint/2010/main" val="403361466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79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8" name="Picture Placeholder 7">
            <a:extLst>
              <a:ext uri="{FF2B5EF4-FFF2-40B4-BE49-F238E27FC236}">
                <a16:creationId xmlns:a16="http://schemas.microsoft.com/office/drawing/2014/main" id="{DDB37AFC-1ACE-4070-8CA4-C8BED4B95C60}"/>
              </a:ext>
            </a:extLst>
          </p:cNvPr>
          <p:cNvSpPr>
            <a:spLocks noGrp="1"/>
          </p:cNvSpPr>
          <p:nvPr>
            <p:ph type="pic" sz="quarter" idx="22" hasCustomPrompt="1"/>
          </p:nvPr>
        </p:nvSpPr>
        <p:spPr>
          <a:xfrm>
            <a:off x="0" y="3227343"/>
            <a:ext cx="7559675" cy="4534121"/>
          </a:xfrm>
          <a:custGeom>
            <a:avLst/>
            <a:gdLst>
              <a:gd name="connsiteX0" fmla="*/ 0 w 12192000"/>
              <a:gd name="connsiteY0" fmla="*/ 0 h 2908300"/>
              <a:gd name="connsiteX1" fmla="*/ 12192000 w 12192000"/>
              <a:gd name="connsiteY1" fmla="*/ 0 h 2908300"/>
              <a:gd name="connsiteX2" fmla="*/ 12192000 w 12192000"/>
              <a:gd name="connsiteY2" fmla="*/ 2908300 h 2908300"/>
              <a:gd name="connsiteX3" fmla="*/ 0 w 12192000"/>
              <a:gd name="connsiteY3" fmla="*/ 2908300 h 2908300"/>
            </a:gdLst>
            <a:ahLst/>
            <a:cxnLst>
              <a:cxn ang="0">
                <a:pos x="connsiteX0" y="connsiteY0"/>
              </a:cxn>
              <a:cxn ang="0">
                <a:pos x="connsiteX1" y="connsiteY1"/>
              </a:cxn>
              <a:cxn ang="0">
                <a:pos x="connsiteX2" y="connsiteY2"/>
              </a:cxn>
              <a:cxn ang="0">
                <a:pos x="connsiteX3" y="connsiteY3"/>
              </a:cxn>
            </a:cxnLst>
            <a:rect l="l" t="t" r="r" b="b"/>
            <a:pathLst>
              <a:path w="12192000" h="2908300">
                <a:moveTo>
                  <a:pt x="0" y="0"/>
                </a:moveTo>
                <a:lnTo>
                  <a:pt x="12192000" y="0"/>
                </a:lnTo>
                <a:lnTo>
                  <a:pt x="12192000" y="2908300"/>
                </a:lnTo>
                <a:lnTo>
                  <a:pt x="0" y="290830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728870074"/>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77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8" name="Picture Placeholder 7">
            <a:extLst>
              <a:ext uri="{FF2B5EF4-FFF2-40B4-BE49-F238E27FC236}">
                <a16:creationId xmlns:a16="http://schemas.microsoft.com/office/drawing/2014/main" id="{0C005C4D-CEDE-4A7E-95F6-5275C080B29A}"/>
              </a:ext>
            </a:extLst>
          </p:cNvPr>
          <p:cNvSpPr>
            <a:spLocks noGrp="1"/>
          </p:cNvSpPr>
          <p:nvPr>
            <p:ph type="pic" sz="quarter" idx="22" hasCustomPrompt="1"/>
          </p:nvPr>
        </p:nvSpPr>
        <p:spPr>
          <a:xfrm>
            <a:off x="3095867" y="859484"/>
            <a:ext cx="4121976" cy="4054589"/>
          </a:xfrm>
          <a:custGeom>
            <a:avLst/>
            <a:gdLst>
              <a:gd name="connsiteX0" fmla="*/ 0 w 6647790"/>
              <a:gd name="connsiteY0" fmla="*/ 0 h 2600716"/>
              <a:gd name="connsiteX1" fmla="*/ 6647790 w 6647790"/>
              <a:gd name="connsiteY1" fmla="*/ 0 h 2600716"/>
              <a:gd name="connsiteX2" fmla="*/ 6647790 w 6647790"/>
              <a:gd name="connsiteY2" fmla="*/ 2600716 h 2600716"/>
              <a:gd name="connsiteX3" fmla="*/ 0 w 6647790"/>
              <a:gd name="connsiteY3" fmla="*/ 2600716 h 2600716"/>
            </a:gdLst>
            <a:ahLst/>
            <a:cxnLst>
              <a:cxn ang="0">
                <a:pos x="connsiteX0" y="connsiteY0"/>
              </a:cxn>
              <a:cxn ang="0">
                <a:pos x="connsiteX1" y="connsiteY1"/>
              </a:cxn>
              <a:cxn ang="0">
                <a:pos x="connsiteX2" y="connsiteY2"/>
              </a:cxn>
              <a:cxn ang="0">
                <a:pos x="connsiteX3" y="connsiteY3"/>
              </a:cxn>
            </a:cxnLst>
            <a:rect l="l" t="t" r="r" b="b"/>
            <a:pathLst>
              <a:path w="6647790" h="2600716">
                <a:moveTo>
                  <a:pt x="0" y="0"/>
                </a:moveTo>
                <a:lnTo>
                  <a:pt x="6647790" y="0"/>
                </a:lnTo>
                <a:lnTo>
                  <a:pt x="6647790" y="2600716"/>
                </a:lnTo>
                <a:lnTo>
                  <a:pt x="0" y="2600716"/>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2" name="Picture Placeholder 11">
            <a:extLst>
              <a:ext uri="{FF2B5EF4-FFF2-40B4-BE49-F238E27FC236}">
                <a16:creationId xmlns:a16="http://schemas.microsoft.com/office/drawing/2014/main" id="{D652CAC4-2A63-4103-AB43-D364F26B9047}"/>
              </a:ext>
            </a:extLst>
          </p:cNvPr>
          <p:cNvSpPr>
            <a:spLocks noGrp="1"/>
          </p:cNvSpPr>
          <p:nvPr>
            <p:ph type="pic" sz="quarter" idx="23" hasCustomPrompt="1"/>
          </p:nvPr>
        </p:nvSpPr>
        <p:spPr>
          <a:xfrm>
            <a:off x="3095867" y="5300166"/>
            <a:ext cx="1984210" cy="4054589"/>
          </a:xfrm>
          <a:custGeom>
            <a:avLst/>
            <a:gdLst>
              <a:gd name="connsiteX0" fmla="*/ 0 w 3200070"/>
              <a:gd name="connsiteY0" fmla="*/ 0 h 2600716"/>
              <a:gd name="connsiteX1" fmla="*/ 3200070 w 3200070"/>
              <a:gd name="connsiteY1" fmla="*/ 0 h 2600716"/>
              <a:gd name="connsiteX2" fmla="*/ 3200070 w 3200070"/>
              <a:gd name="connsiteY2" fmla="*/ 2600716 h 2600716"/>
              <a:gd name="connsiteX3" fmla="*/ 0 w 3200070"/>
              <a:gd name="connsiteY3" fmla="*/ 2600716 h 2600716"/>
            </a:gdLst>
            <a:ahLst/>
            <a:cxnLst>
              <a:cxn ang="0">
                <a:pos x="connsiteX0" y="connsiteY0"/>
              </a:cxn>
              <a:cxn ang="0">
                <a:pos x="connsiteX1" y="connsiteY1"/>
              </a:cxn>
              <a:cxn ang="0">
                <a:pos x="connsiteX2" y="connsiteY2"/>
              </a:cxn>
              <a:cxn ang="0">
                <a:pos x="connsiteX3" y="connsiteY3"/>
              </a:cxn>
            </a:cxnLst>
            <a:rect l="l" t="t" r="r" b="b"/>
            <a:pathLst>
              <a:path w="3200070" h="2600716">
                <a:moveTo>
                  <a:pt x="0" y="0"/>
                </a:moveTo>
                <a:lnTo>
                  <a:pt x="3200070" y="0"/>
                </a:lnTo>
                <a:lnTo>
                  <a:pt x="3200070" y="2600716"/>
                </a:lnTo>
                <a:lnTo>
                  <a:pt x="0" y="2600716"/>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4" name="Picture Placeholder 13">
            <a:extLst>
              <a:ext uri="{FF2B5EF4-FFF2-40B4-BE49-F238E27FC236}">
                <a16:creationId xmlns:a16="http://schemas.microsoft.com/office/drawing/2014/main" id="{13F0594A-77B0-483A-96F0-B745B751D8E4}"/>
              </a:ext>
            </a:extLst>
          </p:cNvPr>
          <p:cNvSpPr>
            <a:spLocks noGrp="1"/>
          </p:cNvSpPr>
          <p:nvPr>
            <p:ph type="pic" sz="quarter" idx="24" hasCustomPrompt="1"/>
          </p:nvPr>
        </p:nvSpPr>
        <p:spPr>
          <a:xfrm>
            <a:off x="5233633" y="5300166"/>
            <a:ext cx="1984210" cy="4054589"/>
          </a:xfrm>
          <a:custGeom>
            <a:avLst/>
            <a:gdLst>
              <a:gd name="connsiteX0" fmla="*/ 0 w 3200070"/>
              <a:gd name="connsiteY0" fmla="*/ 0 h 2600716"/>
              <a:gd name="connsiteX1" fmla="*/ 3200070 w 3200070"/>
              <a:gd name="connsiteY1" fmla="*/ 0 h 2600716"/>
              <a:gd name="connsiteX2" fmla="*/ 3200070 w 3200070"/>
              <a:gd name="connsiteY2" fmla="*/ 2600716 h 2600716"/>
              <a:gd name="connsiteX3" fmla="*/ 0 w 3200070"/>
              <a:gd name="connsiteY3" fmla="*/ 2600716 h 2600716"/>
            </a:gdLst>
            <a:ahLst/>
            <a:cxnLst>
              <a:cxn ang="0">
                <a:pos x="connsiteX0" y="connsiteY0"/>
              </a:cxn>
              <a:cxn ang="0">
                <a:pos x="connsiteX1" y="connsiteY1"/>
              </a:cxn>
              <a:cxn ang="0">
                <a:pos x="connsiteX2" y="connsiteY2"/>
              </a:cxn>
              <a:cxn ang="0">
                <a:pos x="connsiteX3" y="connsiteY3"/>
              </a:cxn>
            </a:cxnLst>
            <a:rect l="l" t="t" r="r" b="b"/>
            <a:pathLst>
              <a:path w="3200070" h="2600716">
                <a:moveTo>
                  <a:pt x="0" y="0"/>
                </a:moveTo>
                <a:lnTo>
                  <a:pt x="3200070" y="0"/>
                </a:lnTo>
                <a:lnTo>
                  <a:pt x="3200070" y="2600716"/>
                </a:lnTo>
                <a:lnTo>
                  <a:pt x="0" y="2600716"/>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57013797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75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6" name="Picture Placeholder 5">
            <a:extLst>
              <a:ext uri="{FF2B5EF4-FFF2-40B4-BE49-F238E27FC236}">
                <a16:creationId xmlns:a16="http://schemas.microsoft.com/office/drawing/2014/main" id="{C45A999C-C221-43C5-A019-1CF201662E76}"/>
              </a:ext>
            </a:extLst>
          </p:cNvPr>
          <p:cNvSpPr>
            <a:spLocks noGrp="1"/>
          </p:cNvSpPr>
          <p:nvPr>
            <p:ph type="pic" sz="quarter" idx="22" hasCustomPrompt="1"/>
          </p:nvPr>
        </p:nvSpPr>
        <p:spPr>
          <a:xfrm>
            <a:off x="341832" y="859486"/>
            <a:ext cx="6876011" cy="8466151"/>
          </a:xfrm>
          <a:custGeom>
            <a:avLst/>
            <a:gdLst>
              <a:gd name="connsiteX0" fmla="*/ 0 w 11089408"/>
              <a:gd name="connsiteY0" fmla="*/ 0 h 5430404"/>
              <a:gd name="connsiteX1" fmla="*/ 11089408 w 11089408"/>
              <a:gd name="connsiteY1" fmla="*/ 0 h 5430404"/>
              <a:gd name="connsiteX2" fmla="*/ 11089408 w 11089408"/>
              <a:gd name="connsiteY2" fmla="*/ 5430404 h 5430404"/>
              <a:gd name="connsiteX3" fmla="*/ 0 w 11089408"/>
              <a:gd name="connsiteY3" fmla="*/ 5430404 h 5430404"/>
            </a:gdLst>
            <a:ahLst/>
            <a:cxnLst>
              <a:cxn ang="0">
                <a:pos x="connsiteX0" y="connsiteY0"/>
              </a:cxn>
              <a:cxn ang="0">
                <a:pos x="connsiteX1" y="connsiteY1"/>
              </a:cxn>
              <a:cxn ang="0">
                <a:pos x="connsiteX2" y="connsiteY2"/>
              </a:cxn>
              <a:cxn ang="0">
                <a:pos x="connsiteX3" y="connsiteY3"/>
              </a:cxn>
            </a:cxnLst>
            <a:rect l="l" t="t" r="r" b="b"/>
            <a:pathLst>
              <a:path w="11089408" h="5430404">
                <a:moveTo>
                  <a:pt x="0" y="0"/>
                </a:moveTo>
                <a:lnTo>
                  <a:pt x="11089408" y="0"/>
                </a:lnTo>
                <a:lnTo>
                  <a:pt x="11089408" y="5430404"/>
                </a:lnTo>
                <a:lnTo>
                  <a:pt x="0" y="5430404"/>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752647055"/>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76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6" name="Picture Placeholder 5">
            <a:extLst>
              <a:ext uri="{FF2B5EF4-FFF2-40B4-BE49-F238E27FC236}">
                <a16:creationId xmlns:a16="http://schemas.microsoft.com/office/drawing/2014/main" id="{C45A999C-C221-43C5-A019-1CF201662E76}"/>
              </a:ext>
            </a:extLst>
          </p:cNvPr>
          <p:cNvSpPr>
            <a:spLocks noGrp="1"/>
          </p:cNvSpPr>
          <p:nvPr>
            <p:ph type="pic" sz="quarter" idx="22" hasCustomPrompt="1"/>
          </p:nvPr>
        </p:nvSpPr>
        <p:spPr>
          <a:xfrm>
            <a:off x="2393897" y="859486"/>
            <a:ext cx="4823946" cy="8466151"/>
          </a:xfrm>
          <a:custGeom>
            <a:avLst/>
            <a:gdLst>
              <a:gd name="connsiteX0" fmla="*/ 0 w 11089408"/>
              <a:gd name="connsiteY0" fmla="*/ 0 h 5430404"/>
              <a:gd name="connsiteX1" fmla="*/ 11089408 w 11089408"/>
              <a:gd name="connsiteY1" fmla="*/ 0 h 5430404"/>
              <a:gd name="connsiteX2" fmla="*/ 11089408 w 11089408"/>
              <a:gd name="connsiteY2" fmla="*/ 5430404 h 5430404"/>
              <a:gd name="connsiteX3" fmla="*/ 0 w 11089408"/>
              <a:gd name="connsiteY3" fmla="*/ 5430404 h 5430404"/>
            </a:gdLst>
            <a:ahLst/>
            <a:cxnLst>
              <a:cxn ang="0">
                <a:pos x="connsiteX0" y="connsiteY0"/>
              </a:cxn>
              <a:cxn ang="0">
                <a:pos x="connsiteX1" y="connsiteY1"/>
              </a:cxn>
              <a:cxn ang="0">
                <a:pos x="connsiteX2" y="connsiteY2"/>
              </a:cxn>
              <a:cxn ang="0">
                <a:pos x="connsiteX3" y="connsiteY3"/>
              </a:cxn>
            </a:cxnLst>
            <a:rect l="l" t="t" r="r" b="b"/>
            <a:pathLst>
              <a:path w="11089408" h="5430404">
                <a:moveTo>
                  <a:pt x="0" y="0"/>
                </a:moveTo>
                <a:lnTo>
                  <a:pt x="11089408" y="0"/>
                </a:lnTo>
                <a:lnTo>
                  <a:pt x="11089408" y="5430404"/>
                </a:lnTo>
                <a:lnTo>
                  <a:pt x="0" y="5430404"/>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97189879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24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2392233"/>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40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7047AE84-3721-44FB-9C9A-088624DF00AF}"/>
              </a:ext>
            </a:extLst>
          </p:cNvPr>
          <p:cNvSpPr>
            <a:spLocks noGrp="1"/>
          </p:cNvSpPr>
          <p:nvPr>
            <p:ph type="pic" sz="quarter" idx="17" hasCustomPrompt="1"/>
          </p:nvPr>
        </p:nvSpPr>
        <p:spPr>
          <a:xfrm>
            <a:off x="2685132" y="3459715"/>
            <a:ext cx="2189578" cy="5846124"/>
          </a:xfrm>
          <a:custGeom>
            <a:avLst/>
            <a:gdLst>
              <a:gd name="connsiteX0" fmla="*/ 0 w 3531280"/>
              <a:gd name="connsiteY0" fmla="*/ 0 h 3749852"/>
              <a:gd name="connsiteX1" fmla="*/ 3531280 w 3531280"/>
              <a:gd name="connsiteY1" fmla="*/ 0 h 3749852"/>
              <a:gd name="connsiteX2" fmla="*/ 3531280 w 3531280"/>
              <a:gd name="connsiteY2" fmla="*/ 3749852 h 3749852"/>
              <a:gd name="connsiteX3" fmla="*/ 0 w 3531280"/>
              <a:gd name="connsiteY3" fmla="*/ 3749852 h 3749852"/>
            </a:gdLst>
            <a:ahLst/>
            <a:cxnLst>
              <a:cxn ang="0">
                <a:pos x="connsiteX0" y="connsiteY0"/>
              </a:cxn>
              <a:cxn ang="0">
                <a:pos x="connsiteX1" y="connsiteY1"/>
              </a:cxn>
              <a:cxn ang="0">
                <a:pos x="connsiteX2" y="connsiteY2"/>
              </a:cxn>
              <a:cxn ang="0">
                <a:pos x="connsiteX3" y="connsiteY3"/>
              </a:cxn>
            </a:cxnLst>
            <a:rect l="l" t="t" r="r" b="b"/>
            <a:pathLst>
              <a:path w="3531280" h="3749852">
                <a:moveTo>
                  <a:pt x="0" y="0"/>
                </a:moveTo>
                <a:lnTo>
                  <a:pt x="3531280" y="0"/>
                </a:lnTo>
                <a:lnTo>
                  <a:pt x="3531280" y="3749852"/>
                </a:lnTo>
                <a:lnTo>
                  <a:pt x="0" y="3749852"/>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93198670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25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306882"/>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89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BA584749-310A-4148-9B72-72A81527669B}"/>
              </a:ext>
            </a:extLst>
          </p:cNvPr>
          <p:cNvSpPr>
            <a:spLocks noGrp="1"/>
          </p:cNvSpPr>
          <p:nvPr>
            <p:ph type="pic" sz="quarter" idx="17" hasCustomPrompt="1"/>
          </p:nvPr>
        </p:nvSpPr>
        <p:spPr>
          <a:xfrm>
            <a:off x="3816135" y="3024415"/>
            <a:ext cx="3211585" cy="5893058"/>
          </a:xfrm>
          <a:custGeom>
            <a:avLst/>
            <a:gdLst>
              <a:gd name="connsiteX0" fmla="*/ 93688 w 5179540"/>
              <a:gd name="connsiteY0" fmla="*/ 0 h 3779957"/>
              <a:gd name="connsiteX1" fmla="*/ 5084181 w 5179540"/>
              <a:gd name="connsiteY1" fmla="*/ 0 h 3779957"/>
              <a:gd name="connsiteX2" fmla="*/ 5179540 w 5179540"/>
              <a:gd name="connsiteY2" fmla="*/ 95504 h 3779957"/>
              <a:gd name="connsiteX3" fmla="*/ 5179540 w 5179540"/>
              <a:gd name="connsiteY3" fmla="*/ 3684453 h 3779957"/>
              <a:gd name="connsiteX4" fmla="*/ 5084181 w 5179540"/>
              <a:gd name="connsiteY4" fmla="*/ 3779957 h 3779957"/>
              <a:gd name="connsiteX5" fmla="*/ 93688 w 5179540"/>
              <a:gd name="connsiteY5" fmla="*/ 3779957 h 3779957"/>
              <a:gd name="connsiteX6" fmla="*/ 0 w 5179540"/>
              <a:gd name="connsiteY6" fmla="*/ 3684453 h 3779957"/>
              <a:gd name="connsiteX7" fmla="*/ 0 w 5179540"/>
              <a:gd name="connsiteY7" fmla="*/ 95504 h 3779957"/>
              <a:gd name="connsiteX8" fmla="*/ 93688 w 5179540"/>
              <a:gd name="connsiteY8" fmla="*/ 0 h 377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9540" h="3779957">
                <a:moveTo>
                  <a:pt x="93688" y="0"/>
                </a:moveTo>
                <a:cubicBezTo>
                  <a:pt x="93688" y="0"/>
                  <a:pt x="93688" y="0"/>
                  <a:pt x="5084181" y="0"/>
                </a:cubicBezTo>
                <a:cubicBezTo>
                  <a:pt x="5136043" y="0"/>
                  <a:pt x="5179540" y="43563"/>
                  <a:pt x="5179540" y="95504"/>
                </a:cubicBezTo>
                <a:cubicBezTo>
                  <a:pt x="5179540" y="95504"/>
                  <a:pt x="5179540" y="95504"/>
                  <a:pt x="5179540" y="3684453"/>
                </a:cubicBezTo>
                <a:cubicBezTo>
                  <a:pt x="5179540" y="3738069"/>
                  <a:pt x="5136043" y="3779957"/>
                  <a:pt x="5084181" y="3779957"/>
                </a:cubicBezTo>
                <a:cubicBezTo>
                  <a:pt x="5084181" y="3779957"/>
                  <a:pt x="5084181" y="3779957"/>
                  <a:pt x="93688" y="3779957"/>
                </a:cubicBezTo>
                <a:cubicBezTo>
                  <a:pt x="41825" y="3779957"/>
                  <a:pt x="0" y="3738069"/>
                  <a:pt x="0" y="3684453"/>
                </a:cubicBezTo>
                <a:lnTo>
                  <a:pt x="0" y="95504"/>
                </a:lnTo>
                <a:cubicBezTo>
                  <a:pt x="0" y="43563"/>
                  <a:pt x="41825" y="0"/>
                  <a:pt x="93688"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71104853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88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F879BA11-903E-4D37-A851-D764B7CEE97C}"/>
              </a:ext>
            </a:extLst>
          </p:cNvPr>
          <p:cNvSpPr>
            <a:spLocks noGrp="1"/>
          </p:cNvSpPr>
          <p:nvPr>
            <p:ph type="pic" sz="quarter" idx="17" hasCustomPrompt="1"/>
          </p:nvPr>
        </p:nvSpPr>
        <p:spPr>
          <a:xfrm>
            <a:off x="3600914" y="3776953"/>
            <a:ext cx="2895932" cy="4769274"/>
          </a:xfrm>
          <a:custGeom>
            <a:avLst/>
            <a:gdLst>
              <a:gd name="connsiteX0" fmla="*/ 119057 w 4670466"/>
              <a:gd name="connsiteY0" fmla="*/ 0 h 3059133"/>
              <a:gd name="connsiteX1" fmla="*/ 4552844 w 4670466"/>
              <a:gd name="connsiteY1" fmla="*/ 0 h 3059133"/>
              <a:gd name="connsiteX2" fmla="*/ 4670466 w 4670466"/>
              <a:gd name="connsiteY2" fmla="*/ 119094 h 3059133"/>
              <a:gd name="connsiteX3" fmla="*/ 4670466 w 4670466"/>
              <a:gd name="connsiteY3" fmla="*/ 3059133 h 3059133"/>
              <a:gd name="connsiteX4" fmla="*/ 0 w 4670466"/>
              <a:gd name="connsiteY4" fmla="*/ 3059133 h 3059133"/>
              <a:gd name="connsiteX5" fmla="*/ 0 w 4670466"/>
              <a:gd name="connsiteY5" fmla="*/ 119094 h 3059133"/>
              <a:gd name="connsiteX6" fmla="*/ 119057 w 4670466"/>
              <a:gd name="connsiteY6" fmla="*/ 0 h 305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0466" h="3059133">
                <a:moveTo>
                  <a:pt x="119057" y="0"/>
                </a:moveTo>
                <a:cubicBezTo>
                  <a:pt x="119057" y="0"/>
                  <a:pt x="119057" y="0"/>
                  <a:pt x="4552844" y="0"/>
                </a:cubicBezTo>
                <a:cubicBezTo>
                  <a:pt x="4617392" y="0"/>
                  <a:pt x="4670466" y="53808"/>
                  <a:pt x="4670466" y="119094"/>
                </a:cubicBezTo>
                <a:cubicBezTo>
                  <a:pt x="4670466" y="119094"/>
                  <a:pt x="4670466" y="119094"/>
                  <a:pt x="4670466" y="3059133"/>
                </a:cubicBezTo>
                <a:cubicBezTo>
                  <a:pt x="4670466" y="3059133"/>
                  <a:pt x="4670466" y="3059133"/>
                  <a:pt x="0" y="3059133"/>
                </a:cubicBezTo>
                <a:cubicBezTo>
                  <a:pt x="0" y="3059133"/>
                  <a:pt x="0" y="3059133"/>
                  <a:pt x="0" y="119094"/>
                </a:cubicBezTo>
                <a:cubicBezTo>
                  <a:pt x="0" y="53808"/>
                  <a:pt x="54509" y="0"/>
                  <a:pt x="1190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594987094"/>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90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F879BA11-903E-4D37-A851-D764B7CEE97C}"/>
              </a:ext>
            </a:extLst>
          </p:cNvPr>
          <p:cNvSpPr>
            <a:spLocks noGrp="1"/>
          </p:cNvSpPr>
          <p:nvPr>
            <p:ph type="pic" sz="quarter" idx="17" hasCustomPrompt="1"/>
          </p:nvPr>
        </p:nvSpPr>
        <p:spPr>
          <a:xfrm>
            <a:off x="694035" y="3776953"/>
            <a:ext cx="2895932" cy="4769274"/>
          </a:xfrm>
          <a:custGeom>
            <a:avLst/>
            <a:gdLst>
              <a:gd name="connsiteX0" fmla="*/ 119057 w 4670466"/>
              <a:gd name="connsiteY0" fmla="*/ 0 h 3059133"/>
              <a:gd name="connsiteX1" fmla="*/ 4552844 w 4670466"/>
              <a:gd name="connsiteY1" fmla="*/ 0 h 3059133"/>
              <a:gd name="connsiteX2" fmla="*/ 4670466 w 4670466"/>
              <a:gd name="connsiteY2" fmla="*/ 119094 h 3059133"/>
              <a:gd name="connsiteX3" fmla="*/ 4670466 w 4670466"/>
              <a:gd name="connsiteY3" fmla="*/ 3059133 h 3059133"/>
              <a:gd name="connsiteX4" fmla="*/ 0 w 4670466"/>
              <a:gd name="connsiteY4" fmla="*/ 3059133 h 3059133"/>
              <a:gd name="connsiteX5" fmla="*/ 0 w 4670466"/>
              <a:gd name="connsiteY5" fmla="*/ 119094 h 3059133"/>
              <a:gd name="connsiteX6" fmla="*/ 119057 w 4670466"/>
              <a:gd name="connsiteY6" fmla="*/ 0 h 305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0466" h="3059133">
                <a:moveTo>
                  <a:pt x="119057" y="0"/>
                </a:moveTo>
                <a:cubicBezTo>
                  <a:pt x="119057" y="0"/>
                  <a:pt x="119057" y="0"/>
                  <a:pt x="4552844" y="0"/>
                </a:cubicBezTo>
                <a:cubicBezTo>
                  <a:pt x="4617392" y="0"/>
                  <a:pt x="4670466" y="53808"/>
                  <a:pt x="4670466" y="119094"/>
                </a:cubicBezTo>
                <a:cubicBezTo>
                  <a:pt x="4670466" y="119094"/>
                  <a:pt x="4670466" y="119094"/>
                  <a:pt x="4670466" y="3059133"/>
                </a:cubicBezTo>
                <a:cubicBezTo>
                  <a:pt x="4670466" y="3059133"/>
                  <a:pt x="4670466" y="3059133"/>
                  <a:pt x="0" y="3059133"/>
                </a:cubicBezTo>
                <a:cubicBezTo>
                  <a:pt x="0" y="3059133"/>
                  <a:pt x="0" y="3059133"/>
                  <a:pt x="0" y="119094"/>
                </a:cubicBezTo>
                <a:cubicBezTo>
                  <a:pt x="0" y="53808"/>
                  <a:pt x="54509" y="0"/>
                  <a:pt x="1190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42113004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Full Image without Header &amp; Footer">
    <p:spTree>
      <p:nvGrpSpPr>
        <p:cNvPr id="1" name=""/>
        <p:cNvGrpSpPr/>
        <p:nvPr/>
      </p:nvGrpSpPr>
      <p:grpSpPr>
        <a:xfrm>
          <a:off x="0" y="0"/>
          <a:ext cx="0" cy="0"/>
          <a:chOff x="0" y="0"/>
          <a:chExt cx="0" cy="0"/>
        </a:xfrm>
      </p:grpSpPr>
      <p:pic>
        <p:nvPicPr>
          <p:cNvPr id="2" name="Picture 62">
            <a:extLst>
              <a:ext uri="{FF2B5EF4-FFF2-40B4-BE49-F238E27FC236}">
                <a16:creationId xmlns:a16="http://schemas.microsoft.com/office/drawing/2014/main" id="{7B24E859-C13E-EEF3-AE28-79193D0A0E83}"/>
              </a:ext>
            </a:extLst>
          </p:cNvPr>
          <p:cNvPicPr>
            <a:picLocks noChangeAspect="1"/>
          </p:cNvPicPr>
          <p:nvPr userDrawn="1"/>
        </p:nvPicPr>
        <p:blipFill>
          <a:blip r:embed="rId2">
            <a:lum bright="70000" contrast="-70000"/>
          </a:blip>
          <a:stretch>
            <a:fillRect/>
          </a:stretch>
        </p:blipFill>
        <p:spPr>
          <a:xfrm>
            <a:off x="-80057" y="2"/>
            <a:ext cx="7719789" cy="10691810"/>
          </a:xfrm>
          <a:prstGeom prst="rect">
            <a:avLst/>
          </a:prstGeom>
        </p:spPr>
      </p:pic>
      <p:sp>
        <p:nvSpPr>
          <p:cNvPr id="4" name="Title 11">
            <a:extLst>
              <a:ext uri="{FF2B5EF4-FFF2-40B4-BE49-F238E27FC236}">
                <a16:creationId xmlns:a16="http://schemas.microsoft.com/office/drawing/2014/main" id="{72D36832-A7D7-9976-4054-3E4696B04EC2}"/>
              </a:ext>
            </a:extLst>
          </p:cNvPr>
          <p:cNvSpPr>
            <a:spLocks noGrp="1"/>
          </p:cNvSpPr>
          <p:nvPr>
            <p:ph type="title"/>
          </p:nvPr>
        </p:nvSpPr>
        <p:spPr>
          <a:xfrm>
            <a:off x="-815330" y="4903859"/>
            <a:ext cx="9190336" cy="884088"/>
          </a:xfrm>
          <a:noFill/>
        </p:spPr>
        <p:txBody>
          <a:bodyPr vert="horz" wrap="none" lIns="91440" tIns="45720" rIns="91440" bIns="45720" rtlCol="0" anchor="ctr">
            <a:spAutoFit/>
          </a:bodyPr>
          <a:lstStyle>
            <a:lvl1pPr>
              <a:defRPr lang="en-US" dirty="0">
                <a:gradFill flip="none" rotWithShape="1">
                  <a:gsLst>
                    <a:gs pos="0">
                      <a:srgbClr val="7ED878"/>
                    </a:gs>
                    <a:gs pos="100000">
                      <a:srgbClr val="42D0C6"/>
                    </a:gs>
                  </a:gsLst>
                  <a:lin ang="2700000" scaled="1"/>
                  <a:tileRect/>
                </a:gradFill>
                <a:latin typeface="Gilroy Bold" panose="00000800000000000000" pitchFamily="50" charset="0"/>
              </a:defRPr>
            </a:lvl1pPr>
          </a:lstStyle>
          <a:p>
            <a:pPr marL="0" lvl="0"/>
            <a:r>
              <a:rPr lang="de-DE"/>
              <a:t>Mastertitelformat bearbeiten</a:t>
            </a:r>
            <a:endParaRPr lang="en-US"/>
          </a:p>
        </p:txBody>
      </p:sp>
    </p:spTree>
    <p:extLst>
      <p:ext uri="{BB962C8B-B14F-4D97-AF65-F5344CB8AC3E}">
        <p14:creationId xmlns:p14="http://schemas.microsoft.com/office/powerpoint/2010/main" val="157517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87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A9C2ED03-881F-4FEF-BC8B-3F367AF9C4CE}"/>
              </a:ext>
            </a:extLst>
          </p:cNvPr>
          <p:cNvSpPr>
            <a:spLocks noGrp="1"/>
          </p:cNvSpPr>
          <p:nvPr>
            <p:ph type="pic" sz="quarter" idx="17" hasCustomPrompt="1"/>
          </p:nvPr>
        </p:nvSpPr>
        <p:spPr>
          <a:xfrm>
            <a:off x="3026350" y="1266411"/>
            <a:ext cx="1506212" cy="8158988"/>
          </a:xfrm>
          <a:custGeom>
            <a:avLst/>
            <a:gdLst>
              <a:gd name="connsiteX0" fmla="*/ 320356 w 2429170"/>
              <a:gd name="connsiteY0" fmla="*/ 0 h 5233382"/>
              <a:gd name="connsiteX1" fmla="*/ 2108815 w 2429170"/>
              <a:gd name="connsiteY1" fmla="*/ 0 h 5233382"/>
              <a:gd name="connsiteX2" fmla="*/ 2429170 w 2429170"/>
              <a:gd name="connsiteY2" fmla="*/ 319895 h 5233382"/>
              <a:gd name="connsiteX3" fmla="*/ 2429170 w 2429170"/>
              <a:gd name="connsiteY3" fmla="*/ 4913488 h 5233382"/>
              <a:gd name="connsiteX4" fmla="*/ 2108815 w 2429170"/>
              <a:gd name="connsiteY4" fmla="*/ 5233382 h 5233382"/>
              <a:gd name="connsiteX5" fmla="*/ 320356 w 2429170"/>
              <a:gd name="connsiteY5" fmla="*/ 5233382 h 5233382"/>
              <a:gd name="connsiteX6" fmla="*/ 0 w 2429170"/>
              <a:gd name="connsiteY6" fmla="*/ 4913488 h 5233382"/>
              <a:gd name="connsiteX7" fmla="*/ 0 w 2429170"/>
              <a:gd name="connsiteY7" fmla="*/ 319895 h 5233382"/>
              <a:gd name="connsiteX8" fmla="*/ 320356 w 2429170"/>
              <a:gd name="connsiteY8" fmla="*/ 0 h 523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9170" h="5233382">
                <a:moveTo>
                  <a:pt x="320356" y="0"/>
                </a:moveTo>
                <a:lnTo>
                  <a:pt x="2108815" y="0"/>
                </a:lnTo>
                <a:cubicBezTo>
                  <a:pt x="2286278" y="0"/>
                  <a:pt x="2429170" y="142687"/>
                  <a:pt x="2429170" y="319895"/>
                </a:cubicBezTo>
                <a:cubicBezTo>
                  <a:pt x="2429170" y="319895"/>
                  <a:pt x="2429170" y="319895"/>
                  <a:pt x="2429170" y="4913488"/>
                </a:cubicBezTo>
                <a:cubicBezTo>
                  <a:pt x="2429170" y="5090695"/>
                  <a:pt x="2286278" y="5233382"/>
                  <a:pt x="2108815" y="5233382"/>
                </a:cubicBezTo>
                <a:cubicBezTo>
                  <a:pt x="2108815" y="5233382"/>
                  <a:pt x="2108815" y="5233382"/>
                  <a:pt x="320356" y="5233382"/>
                </a:cubicBezTo>
                <a:cubicBezTo>
                  <a:pt x="142893" y="5233382"/>
                  <a:pt x="0" y="5090695"/>
                  <a:pt x="0" y="4913488"/>
                </a:cubicBezTo>
                <a:cubicBezTo>
                  <a:pt x="0" y="4913488"/>
                  <a:pt x="0" y="4913488"/>
                  <a:pt x="0" y="319895"/>
                </a:cubicBezTo>
                <a:cubicBezTo>
                  <a:pt x="0" y="142687"/>
                  <a:pt x="142893" y="0"/>
                  <a:pt x="320356"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255685989"/>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86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2428E60A-EBA8-4853-B85F-A0A6FE6E8BFF}"/>
              </a:ext>
            </a:extLst>
          </p:cNvPr>
          <p:cNvSpPr>
            <a:spLocks noGrp="1"/>
          </p:cNvSpPr>
          <p:nvPr>
            <p:ph type="pic" sz="quarter" idx="17" hasCustomPrompt="1"/>
          </p:nvPr>
        </p:nvSpPr>
        <p:spPr>
          <a:xfrm>
            <a:off x="2685132" y="3459715"/>
            <a:ext cx="1425314" cy="5846124"/>
          </a:xfrm>
          <a:custGeom>
            <a:avLst/>
            <a:gdLst>
              <a:gd name="connsiteX0" fmla="*/ 0 w 2298700"/>
              <a:gd name="connsiteY0" fmla="*/ 0 h 3749852"/>
              <a:gd name="connsiteX1" fmla="*/ 2298700 w 2298700"/>
              <a:gd name="connsiteY1" fmla="*/ 0 h 3749852"/>
              <a:gd name="connsiteX2" fmla="*/ 2298700 w 2298700"/>
              <a:gd name="connsiteY2" fmla="*/ 3749852 h 3749852"/>
              <a:gd name="connsiteX3" fmla="*/ 0 w 2298700"/>
              <a:gd name="connsiteY3" fmla="*/ 3749852 h 3749852"/>
            </a:gdLst>
            <a:ahLst/>
            <a:cxnLst>
              <a:cxn ang="0">
                <a:pos x="connsiteX0" y="connsiteY0"/>
              </a:cxn>
              <a:cxn ang="0">
                <a:pos x="connsiteX1" y="connsiteY1"/>
              </a:cxn>
              <a:cxn ang="0">
                <a:pos x="connsiteX2" y="connsiteY2"/>
              </a:cxn>
              <a:cxn ang="0">
                <a:pos x="connsiteX3" y="connsiteY3"/>
              </a:cxn>
            </a:cxnLst>
            <a:rect l="l" t="t" r="r" b="b"/>
            <a:pathLst>
              <a:path w="2298700" h="3749852">
                <a:moveTo>
                  <a:pt x="0" y="0"/>
                </a:moveTo>
                <a:lnTo>
                  <a:pt x="2298700" y="0"/>
                </a:lnTo>
                <a:lnTo>
                  <a:pt x="2298700" y="3749852"/>
                </a:lnTo>
                <a:lnTo>
                  <a:pt x="0" y="3749852"/>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9114003"/>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78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6A184126-711A-4345-BB13-133FC5E0D164}"/>
              </a:ext>
            </a:extLst>
          </p:cNvPr>
          <p:cNvSpPr>
            <a:spLocks noGrp="1"/>
          </p:cNvSpPr>
          <p:nvPr>
            <p:ph type="pic" sz="quarter" idx="22" hasCustomPrompt="1"/>
          </p:nvPr>
        </p:nvSpPr>
        <p:spPr>
          <a:xfrm>
            <a:off x="341833" y="3190574"/>
            <a:ext cx="2177739" cy="6064350"/>
          </a:xfrm>
          <a:custGeom>
            <a:avLst/>
            <a:gdLst>
              <a:gd name="connsiteX0" fmla="*/ 0 w 3512187"/>
              <a:gd name="connsiteY0" fmla="*/ 0 h 3889828"/>
              <a:gd name="connsiteX1" fmla="*/ 3512187 w 3512187"/>
              <a:gd name="connsiteY1" fmla="*/ 0 h 3889828"/>
              <a:gd name="connsiteX2" fmla="*/ 3512187 w 3512187"/>
              <a:gd name="connsiteY2" fmla="*/ 3889828 h 3889828"/>
              <a:gd name="connsiteX3" fmla="*/ 0 w 3512187"/>
              <a:gd name="connsiteY3" fmla="*/ 3889828 h 3889828"/>
            </a:gdLst>
            <a:ahLst/>
            <a:cxnLst>
              <a:cxn ang="0">
                <a:pos x="connsiteX0" y="connsiteY0"/>
              </a:cxn>
              <a:cxn ang="0">
                <a:pos x="connsiteX1" y="connsiteY1"/>
              </a:cxn>
              <a:cxn ang="0">
                <a:pos x="connsiteX2" y="connsiteY2"/>
              </a:cxn>
              <a:cxn ang="0">
                <a:pos x="connsiteX3" y="connsiteY3"/>
              </a:cxn>
            </a:cxnLst>
            <a:rect l="l" t="t" r="r" b="b"/>
            <a:pathLst>
              <a:path w="3512187" h="3889828">
                <a:moveTo>
                  <a:pt x="0" y="0"/>
                </a:moveTo>
                <a:lnTo>
                  <a:pt x="3512187" y="0"/>
                </a:lnTo>
                <a:lnTo>
                  <a:pt x="3512187" y="3889828"/>
                </a:lnTo>
                <a:lnTo>
                  <a:pt x="0" y="388982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8" name="Picture Placeholder 17">
            <a:extLst>
              <a:ext uri="{FF2B5EF4-FFF2-40B4-BE49-F238E27FC236}">
                <a16:creationId xmlns:a16="http://schemas.microsoft.com/office/drawing/2014/main" id="{43EF2E37-1122-4411-B035-84084E105ED2}"/>
              </a:ext>
            </a:extLst>
          </p:cNvPr>
          <p:cNvSpPr>
            <a:spLocks noGrp="1"/>
          </p:cNvSpPr>
          <p:nvPr>
            <p:ph type="pic" sz="quarter" idx="23" hasCustomPrompt="1"/>
          </p:nvPr>
        </p:nvSpPr>
        <p:spPr>
          <a:xfrm>
            <a:off x="2673128" y="3190574"/>
            <a:ext cx="2213419" cy="6064350"/>
          </a:xfrm>
          <a:custGeom>
            <a:avLst/>
            <a:gdLst>
              <a:gd name="connsiteX0" fmla="*/ 0 w 3569730"/>
              <a:gd name="connsiteY0" fmla="*/ 0 h 3889828"/>
              <a:gd name="connsiteX1" fmla="*/ 3569730 w 3569730"/>
              <a:gd name="connsiteY1" fmla="*/ 0 h 3889828"/>
              <a:gd name="connsiteX2" fmla="*/ 3569730 w 3569730"/>
              <a:gd name="connsiteY2" fmla="*/ 3889828 h 3889828"/>
              <a:gd name="connsiteX3" fmla="*/ 0 w 3569730"/>
              <a:gd name="connsiteY3" fmla="*/ 3889828 h 3889828"/>
            </a:gdLst>
            <a:ahLst/>
            <a:cxnLst>
              <a:cxn ang="0">
                <a:pos x="connsiteX0" y="connsiteY0"/>
              </a:cxn>
              <a:cxn ang="0">
                <a:pos x="connsiteX1" y="connsiteY1"/>
              </a:cxn>
              <a:cxn ang="0">
                <a:pos x="connsiteX2" y="connsiteY2"/>
              </a:cxn>
              <a:cxn ang="0">
                <a:pos x="connsiteX3" y="connsiteY3"/>
              </a:cxn>
            </a:cxnLst>
            <a:rect l="l" t="t" r="r" b="b"/>
            <a:pathLst>
              <a:path w="3569730" h="3889828">
                <a:moveTo>
                  <a:pt x="0" y="0"/>
                </a:moveTo>
                <a:lnTo>
                  <a:pt x="3569730" y="0"/>
                </a:lnTo>
                <a:lnTo>
                  <a:pt x="3569730" y="3889828"/>
                </a:lnTo>
                <a:lnTo>
                  <a:pt x="0" y="388982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0" name="Picture Placeholder 19">
            <a:extLst>
              <a:ext uri="{FF2B5EF4-FFF2-40B4-BE49-F238E27FC236}">
                <a16:creationId xmlns:a16="http://schemas.microsoft.com/office/drawing/2014/main" id="{ECAB097F-865E-44D0-BF1D-1349D908961E}"/>
              </a:ext>
            </a:extLst>
          </p:cNvPr>
          <p:cNvSpPr>
            <a:spLocks noGrp="1"/>
          </p:cNvSpPr>
          <p:nvPr>
            <p:ph type="pic" sz="quarter" idx="24" hasCustomPrompt="1"/>
          </p:nvPr>
        </p:nvSpPr>
        <p:spPr>
          <a:xfrm>
            <a:off x="5040104" y="3190574"/>
            <a:ext cx="2177739" cy="6064350"/>
          </a:xfrm>
          <a:custGeom>
            <a:avLst/>
            <a:gdLst>
              <a:gd name="connsiteX0" fmla="*/ 0 w 3512187"/>
              <a:gd name="connsiteY0" fmla="*/ 0 h 3889828"/>
              <a:gd name="connsiteX1" fmla="*/ 3512187 w 3512187"/>
              <a:gd name="connsiteY1" fmla="*/ 0 h 3889828"/>
              <a:gd name="connsiteX2" fmla="*/ 3512187 w 3512187"/>
              <a:gd name="connsiteY2" fmla="*/ 3889828 h 3889828"/>
              <a:gd name="connsiteX3" fmla="*/ 0 w 3512187"/>
              <a:gd name="connsiteY3" fmla="*/ 3889828 h 3889828"/>
            </a:gdLst>
            <a:ahLst/>
            <a:cxnLst>
              <a:cxn ang="0">
                <a:pos x="connsiteX0" y="connsiteY0"/>
              </a:cxn>
              <a:cxn ang="0">
                <a:pos x="connsiteX1" y="connsiteY1"/>
              </a:cxn>
              <a:cxn ang="0">
                <a:pos x="connsiteX2" y="connsiteY2"/>
              </a:cxn>
              <a:cxn ang="0">
                <a:pos x="connsiteX3" y="connsiteY3"/>
              </a:cxn>
            </a:cxnLst>
            <a:rect l="l" t="t" r="r" b="b"/>
            <a:pathLst>
              <a:path w="3512187" h="3889828">
                <a:moveTo>
                  <a:pt x="0" y="0"/>
                </a:moveTo>
                <a:lnTo>
                  <a:pt x="3512187" y="0"/>
                </a:lnTo>
                <a:lnTo>
                  <a:pt x="3512187" y="3889828"/>
                </a:lnTo>
                <a:lnTo>
                  <a:pt x="0" y="388982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02268885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74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50E2E523-B885-4A95-A09A-C7A5E50D3F1C}"/>
              </a:ext>
            </a:extLst>
          </p:cNvPr>
          <p:cNvSpPr>
            <a:spLocks noGrp="1"/>
          </p:cNvSpPr>
          <p:nvPr>
            <p:ph type="pic" sz="quarter" idx="22" hasCustomPrompt="1"/>
          </p:nvPr>
        </p:nvSpPr>
        <p:spPr>
          <a:xfrm>
            <a:off x="4914614" y="3620509"/>
            <a:ext cx="2305572" cy="5490639"/>
          </a:xfrm>
          <a:custGeom>
            <a:avLst/>
            <a:gdLst>
              <a:gd name="connsiteX0" fmla="*/ 0 w 3718352"/>
              <a:gd name="connsiteY0" fmla="*/ 0 h 3521835"/>
              <a:gd name="connsiteX1" fmla="*/ 3718352 w 3718352"/>
              <a:gd name="connsiteY1" fmla="*/ 0 h 3521835"/>
              <a:gd name="connsiteX2" fmla="*/ 3718352 w 3718352"/>
              <a:gd name="connsiteY2" fmla="*/ 3521835 h 3521835"/>
              <a:gd name="connsiteX3" fmla="*/ 0 w 3718352"/>
              <a:gd name="connsiteY3" fmla="*/ 3521835 h 3521835"/>
            </a:gdLst>
            <a:ahLst/>
            <a:cxnLst>
              <a:cxn ang="0">
                <a:pos x="connsiteX0" y="connsiteY0"/>
              </a:cxn>
              <a:cxn ang="0">
                <a:pos x="connsiteX1" y="connsiteY1"/>
              </a:cxn>
              <a:cxn ang="0">
                <a:pos x="connsiteX2" y="connsiteY2"/>
              </a:cxn>
              <a:cxn ang="0">
                <a:pos x="connsiteX3" y="connsiteY3"/>
              </a:cxn>
            </a:cxnLst>
            <a:rect l="l" t="t" r="r" b="b"/>
            <a:pathLst>
              <a:path w="3718352" h="3521835">
                <a:moveTo>
                  <a:pt x="0" y="0"/>
                </a:moveTo>
                <a:lnTo>
                  <a:pt x="3718352" y="0"/>
                </a:lnTo>
                <a:lnTo>
                  <a:pt x="3718352" y="3521835"/>
                </a:lnTo>
                <a:lnTo>
                  <a:pt x="0" y="3521835"/>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489515103"/>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71_Full Image without Header &amp; Footer">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E021B62C-BD60-4BC0-A130-CBF80D65A964}"/>
              </a:ext>
            </a:extLst>
          </p:cNvPr>
          <p:cNvSpPr>
            <a:spLocks noGrp="1"/>
          </p:cNvSpPr>
          <p:nvPr>
            <p:ph type="pic" sz="quarter" idx="23" hasCustomPrompt="1"/>
          </p:nvPr>
        </p:nvSpPr>
        <p:spPr>
          <a:xfrm>
            <a:off x="2615509" y="3455192"/>
            <a:ext cx="791845" cy="1990975"/>
          </a:xfrm>
          <a:custGeom>
            <a:avLst/>
            <a:gdLst>
              <a:gd name="connsiteX0" fmla="*/ 638531 w 1277062"/>
              <a:gd name="connsiteY0" fmla="*/ 0 h 1277062"/>
              <a:gd name="connsiteX1" fmla="*/ 1277062 w 1277062"/>
              <a:gd name="connsiteY1" fmla="*/ 638531 h 1277062"/>
              <a:gd name="connsiteX2" fmla="*/ 638531 w 1277062"/>
              <a:gd name="connsiteY2" fmla="*/ 1277062 h 1277062"/>
              <a:gd name="connsiteX3" fmla="*/ 0 w 1277062"/>
              <a:gd name="connsiteY3" fmla="*/ 638531 h 1277062"/>
              <a:gd name="connsiteX4" fmla="*/ 638531 w 1277062"/>
              <a:gd name="connsiteY4" fmla="*/ 0 h 1277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7062" h="1277062">
                <a:moveTo>
                  <a:pt x="638531" y="0"/>
                </a:moveTo>
                <a:cubicBezTo>
                  <a:pt x="991182" y="0"/>
                  <a:pt x="1277062" y="285880"/>
                  <a:pt x="1277062" y="638531"/>
                </a:cubicBezTo>
                <a:cubicBezTo>
                  <a:pt x="1277062" y="991182"/>
                  <a:pt x="991182" y="1277062"/>
                  <a:pt x="638531" y="1277062"/>
                </a:cubicBezTo>
                <a:cubicBezTo>
                  <a:pt x="285880" y="1277062"/>
                  <a:pt x="0" y="991182"/>
                  <a:pt x="0" y="638531"/>
                </a:cubicBezTo>
                <a:cubicBezTo>
                  <a:pt x="0" y="285880"/>
                  <a:pt x="285880" y="0"/>
                  <a:pt x="638531"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9" name="Picture Placeholder 18">
            <a:extLst>
              <a:ext uri="{FF2B5EF4-FFF2-40B4-BE49-F238E27FC236}">
                <a16:creationId xmlns:a16="http://schemas.microsoft.com/office/drawing/2014/main" id="{601A6492-BD42-4656-A15B-9720D8754A8E}"/>
              </a:ext>
            </a:extLst>
          </p:cNvPr>
          <p:cNvSpPr>
            <a:spLocks noGrp="1"/>
          </p:cNvSpPr>
          <p:nvPr>
            <p:ph type="pic" sz="quarter" idx="24" hasCustomPrompt="1"/>
          </p:nvPr>
        </p:nvSpPr>
        <p:spPr>
          <a:xfrm>
            <a:off x="4152321" y="3455192"/>
            <a:ext cx="791845" cy="1990975"/>
          </a:xfrm>
          <a:custGeom>
            <a:avLst/>
            <a:gdLst>
              <a:gd name="connsiteX0" fmla="*/ 638531 w 1277062"/>
              <a:gd name="connsiteY0" fmla="*/ 0 h 1277062"/>
              <a:gd name="connsiteX1" fmla="*/ 1277062 w 1277062"/>
              <a:gd name="connsiteY1" fmla="*/ 638531 h 1277062"/>
              <a:gd name="connsiteX2" fmla="*/ 638531 w 1277062"/>
              <a:gd name="connsiteY2" fmla="*/ 1277062 h 1277062"/>
              <a:gd name="connsiteX3" fmla="*/ 0 w 1277062"/>
              <a:gd name="connsiteY3" fmla="*/ 638531 h 1277062"/>
              <a:gd name="connsiteX4" fmla="*/ 638531 w 1277062"/>
              <a:gd name="connsiteY4" fmla="*/ 0 h 1277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7062" h="1277062">
                <a:moveTo>
                  <a:pt x="638531" y="0"/>
                </a:moveTo>
                <a:cubicBezTo>
                  <a:pt x="991182" y="0"/>
                  <a:pt x="1277062" y="285880"/>
                  <a:pt x="1277062" y="638531"/>
                </a:cubicBezTo>
                <a:cubicBezTo>
                  <a:pt x="1277062" y="991182"/>
                  <a:pt x="991182" y="1277062"/>
                  <a:pt x="638531" y="1277062"/>
                </a:cubicBezTo>
                <a:cubicBezTo>
                  <a:pt x="285880" y="1277062"/>
                  <a:pt x="0" y="991182"/>
                  <a:pt x="0" y="638531"/>
                </a:cubicBezTo>
                <a:cubicBezTo>
                  <a:pt x="0" y="285880"/>
                  <a:pt x="285880" y="0"/>
                  <a:pt x="638531"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0" name="Picture Placeholder 19">
            <a:extLst>
              <a:ext uri="{FF2B5EF4-FFF2-40B4-BE49-F238E27FC236}">
                <a16:creationId xmlns:a16="http://schemas.microsoft.com/office/drawing/2014/main" id="{0EFB202D-C7CA-4CE2-AA3B-F70DF81A677B}"/>
              </a:ext>
            </a:extLst>
          </p:cNvPr>
          <p:cNvSpPr>
            <a:spLocks noGrp="1"/>
          </p:cNvSpPr>
          <p:nvPr>
            <p:ph type="pic" sz="quarter" idx="25" hasCustomPrompt="1"/>
          </p:nvPr>
        </p:nvSpPr>
        <p:spPr>
          <a:xfrm>
            <a:off x="5689132" y="3455192"/>
            <a:ext cx="791845" cy="1990975"/>
          </a:xfrm>
          <a:custGeom>
            <a:avLst/>
            <a:gdLst>
              <a:gd name="connsiteX0" fmla="*/ 638531 w 1277062"/>
              <a:gd name="connsiteY0" fmla="*/ 0 h 1277062"/>
              <a:gd name="connsiteX1" fmla="*/ 1277062 w 1277062"/>
              <a:gd name="connsiteY1" fmla="*/ 638531 h 1277062"/>
              <a:gd name="connsiteX2" fmla="*/ 638531 w 1277062"/>
              <a:gd name="connsiteY2" fmla="*/ 1277062 h 1277062"/>
              <a:gd name="connsiteX3" fmla="*/ 0 w 1277062"/>
              <a:gd name="connsiteY3" fmla="*/ 638531 h 1277062"/>
              <a:gd name="connsiteX4" fmla="*/ 638531 w 1277062"/>
              <a:gd name="connsiteY4" fmla="*/ 0 h 1277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7062" h="1277062">
                <a:moveTo>
                  <a:pt x="638531" y="0"/>
                </a:moveTo>
                <a:cubicBezTo>
                  <a:pt x="991182" y="0"/>
                  <a:pt x="1277062" y="285880"/>
                  <a:pt x="1277062" y="638531"/>
                </a:cubicBezTo>
                <a:cubicBezTo>
                  <a:pt x="1277062" y="991182"/>
                  <a:pt x="991182" y="1277062"/>
                  <a:pt x="638531" y="1277062"/>
                </a:cubicBezTo>
                <a:cubicBezTo>
                  <a:pt x="285880" y="1277062"/>
                  <a:pt x="0" y="991182"/>
                  <a:pt x="0" y="638531"/>
                </a:cubicBezTo>
                <a:cubicBezTo>
                  <a:pt x="0" y="285880"/>
                  <a:pt x="285880" y="0"/>
                  <a:pt x="638531"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icture Placeholder 16">
            <a:extLst>
              <a:ext uri="{FF2B5EF4-FFF2-40B4-BE49-F238E27FC236}">
                <a16:creationId xmlns:a16="http://schemas.microsoft.com/office/drawing/2014/main" id="{7E522B5E-DDD2-43E0-8917-07DE6A5200C0}"/>
              </a:ext>
            </a:extLst>
          </p:cNvPr>
          <p:cNvSpPr>
            <a:spLocks noGrp="1"/>
          </p:cNvSpPr>
          <p:nvPr>
            <p:ph type="pic" sz="quarter" idx="22" hasCustomPrompt="1"/>
          </p:nvPr>
        </p:nvSpPr>
        <p:spPr>
          <a:xfrm>
            <a:off x="1078698" y="3455192"/>
            <a:ext cx="791845" cy="1990975"/>
          </a:xfrm>
          <a:custGeom>
            <a:avLst/>
            <a:gdLst>
              <a:gd name="connsiteX0" fmla="*/ 638531 w 1277062"/>
              <a:gd name="connsiteY0" fmla="*/ 0 h 1277062"/>
              <a:gd name="connsiteX1" fmla="*/ 1277062 w 1277062"/>
              <a:gd name="connsiteY1" fmla="*/ 638531 h 1277062"/>
              <a:gd name="connsiteX2" fmla="*/ 638531 w 1277062"/>
              <a:gd name="connsiteY2" fmla="*/ 1277062 h 1277062"/>
              <a:gd name="connsiteX3" fmla="*/ 0 w 1277062"/>
              <a:gd name="connsiteY3" fmla="*/ 638531 h 1277062"/>
              <a:gd name="connsiteX4" fmla="*/ 638531 w 1277062"/>
              <a:gd name="connsiteY4" fmla="*/ 0 h 1277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7062" h="1277062">
                <a:moveTo>
                  <a:pt x="638531" y="0"/>
                </a:moveTo>
                <a:cubicBezTo>
                  <a:pt x="991182" y="0"/>
                  <a:pt x="1277062" y="285880"/>
                  <a:pt x="1277062" y="638531"/>
                </a:cubicBezTo>
                <a:cubicBezTo>
                  <a:pt x="1277062" y="991182"/>
                  <a:pt x="991182" y="1277062"/>
                  <a:pt x="638531" y="1277062"/>
                </a:cubicBezTo>
                <a:cubicBezTo>
                  <a:pt x="285880" y="1277062"/>
                  <a:pt x="0" y="991182"/>
                  <a:pt x="0" y="638531"/>
                </a:cubicBezTo>
                <a:cubicBezTo>
                  <a:pt x="0" y="285880"/>
                  <a:pt x="285880" y="0"/>
                  <a:pt x="638531"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295448972"/>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69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95B93FE6-3787-48AD-B65E-E05D7187D6AE}"/>
              </a:ext>
            </a:extLst>
          </p:cNvPr>
          <p:cNvSpPr>
            <a:spLocks noGrp="1"/>
          </p:cNvSpPr>
          <p:nvPr>
            <p:ph type="pic" sz="quarter" idx="22" hasCustomPrompt="1"/>
          </p:nvPr>
        </p:nvSpPr>
        <p:spPr>
          <a:xfrm>
            <a:off x="341832" y="3535652"/>
            <a:ext cx="3092636" cy="5314643"/>
          </a:xfrm>
          <a:custGeom>
            <a:avLst/>
            <a:gdLst>
              <a:gd name="connsiteX0" fmla="*/ 0 w 4987704"/>
              <a:gd name="connsiteY0" fmla="*/ 0 h 3408947"/>
              <a:gd name="connsiteX1" fmla="*/ 4987704 w 4987704"/>
              <a:gd name="connsiteY1" fmla="*/ 0 h 3408947"/>
              <a:gd name="connsiteX2" fmla="*/ 4987704 w 4987704"/>
              <a:gd name="connsiteY2" fmla="*/ 3408947 h 3408947"/>
              <a:gd name="connsiteX3" fmla="*/ 0 w 4987704"/>
              <a:gd name="connsiteY3" fmla="*/ 3408947 h 3408947"/>
            </a:gdLst>
            <a:ahLst/>
            <a:cxnLst>
              <a:cxn ang="0">
                <a:pos x="connsiteX0" y="connsiteY0"/>
              </a:cxn>
              <a:cxn ang="0">
                <a:pos x="connsiteX1" y="connsiteY1"/>
              </a:cxn>
              <a:cxn ang="0">
                <a:pos x="connsiteX2" y="connsiteY2"/>
              </a:cxn>
              <a:cxn ang="0">
                <a:pos x="connsiteX3" y="connsiteY3"/>
              </a:cxn>
            </a:cxnLst>
            <a:rect l="l" t="t" r="r" b="b"/>
            <a:pathLst>
              <a:path w="4987704" h="3408947">
                <a:moveTo>
                  <a:pt x="0" y="0"/>
                </a:moveTo>
                <a:lnTo>
                  <a:pt x="4987704" y="0"/>
                </a:lnTo>
                <a:lnTo>
                  <a:pt x="4987704" y="3408947"/>
                </a:lnTo>
                <a:lnTo>
                  <a:pt x="0" y="3408947"/>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25585771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73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3C733B14-B070-449A-B614-A0E01F151FC6}"/>
              </a:ext>
            </a:extLst>
          </p:cNvPr>
          <p:cNvSpPr>
            <a:spLocks noGrp="1"/>
          </p:cNvSpPr>
          <p:nvPr>
            <p:ph type="pic" sz="quarter" idx="22" hasCustomPrompt="1"/>
          </p:nvPr>
        </p:nvSpPr>
        <p:spPr>
          <a:xfrm>
            <a:off x="341833" y="3365941"/>
            <a:ext cx="3055296" cy="5821098"/>
          </a:xfrm>
          <a:custGeom>
            <a:avLst/>
            <a:gdLst>
              <a:gd name="connsiteX0" fmla="*/ 0 w 4927483"/>
              <a:gd name="connsiteY0" fmla="*/ 0 h 3733800"/>
              <a:gd name="connsiteX1" fmla="*/ 4927483 w 4927483"/>
              <a:gd name="connsiteY1" fmla="*/ 0 h 3733800"/>
              <a:gd name="connsiteX2" fmla="*/ 4927483 w 4927483"/>
              <a:gd name="connsiteY2" fmla="*/ 3733800 h 3733800"/>
              <a:gd name="connsiteX3" fmla="*/ 0 w 4927483"/>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4927483" h="3733800">
                <a:moveTo>
                  <a:pt x="0" y="0"/>
                </a:moveTo>
                <a:lnTo>
                  <a:pt x="4927483" y="0"/>
                </a:lnTo>
                <a:lnTo>
                  <a:pt x="4927483" y="3733800"/>
                </a:lnTo>
                <a:lnTo>
                  <a:pt x="0" y="373380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504792674"/>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68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E22223B1-3377-4BBD-88D3-A6D76D81D9AB}"/>
              </a:ext>
            </a:extLst>
          </p:cNvPr>
          <p:cNvSpPr>
            <a:spLocks noGrp="1"/>
          </p:cNvSpPr>
          <p:nvPr>
            <p:ph type="pic" sz="quarter" idx="22" hasCustomPrompt="1"/>
          </p:nvPr>
        </p:nvSpPr>
        <p:spPr>
          <a:xfrm>
            <a:off x="2003346" y="2946514"/>
            <a:ext cx="2557438" cy="6179718"/>
          </a:xfrm>
          <a:custGeom>
            <a:avLst/>
            <a:gdLst/>
            <a:ahLst/>
            <a:cxnLst/>
            <a:rect l="l" t="t" r="r" b="b"/>
            <a:pathLst>
              <a:path w="4124553" h="3963828">
                <a:moveTo>
                  <a:pt x="2397845" y="0"/>
                </a:moveTo>
                <a:lnTo>
                  <a:pt x="3824823" y="0"/>
                </a:lnTo>
                <a:lnTo>
                  <a:pt x="3881294" y="0"/>
                </a:lnTo>
                <a:lnTo>
                  <a:pt x="4033331" y="34751"/>
                </a:lnTo>
                <a:cubicBezTo>
                  <a:pt x="4094146" y="68055"/>
                  <a:pt x="4124553" y="127421"/>
                  <a:pt x="4124553" y="212852"/>
                </a:cubicBezTo>
                <a:cubicBezTo>
                  <a:pt x="4124553" y="308418"/>
                  <a:pt x="4089078" y="383351"/>
                  <a:pt x="4018127" y="437650"/>
                </a:cubicBezTo>
                <a:cubicBezTo>
                  <a:pt x="3947176" y="491949"/>
                  <a:pt x="3848714" y="519098"/>
                  <a:pt x="3722741" y="519098"/>
                </a:cubicBezTo>
                <a:lnTo>
                  <a:pt x="3327444" y="519098"/>
                </a:lnTo>
                <a:lnTo>
                  <a:pt x="2575946" y="2371780"/>
                </a:lnTo>
                <a:cubicBezTo>
                  <a:pt x="2393501" y="2820652"/>
                  <a:pt x="2254496" y="3125813"/>
                  <a:pt x="2158930" y="3287262"/>
                </a:cubicBezTo>
                <a:cubicBezTo>
                  <a:pt x="2063363" y="3448711"/>
                  <a:pt x="1940286" y="3588802"/>
                  <a:pt x="1789696" y="3707536"/>
                </a:cubicBezTo>
                <a:cubicBezTo>
                  <a:pt x="1568156" y="3878397"/>
                  <a:pt x="1314761" y="3963828"/>
                  <a:pt x="1029510" y="3963828"/>
                </a:cubicBezTo>
                <a:cubicBezTo>
                  <a:pt x="723987" y="3963828"/>
                  <a:pt x="476022" y="3867899"/>
                  <a:pt x="285613" y="3676043"/>
                </a:cubicBezTo>
                <a:cubicBezTo>
                  <a:pt x="95205" y="3484186"/>
                  <a:pt x="0" y="3234049"/>
                  <a:pt x="0" y="2925630"/>
                </a:cubicBezTo>
                <a:cubicBezTo>
                  <a:pt x="0" y="2518750"/>
                  <a:pt x="149866" y="2162548"/>
                  <a:pt x="449597" y="1857026"/>
                </a:cubicBezTo>
                <a:cubicBezTo>
                  <a:pt x="610322" y="1693405"/>
                  <a:pt x="811590" y="1561639"/>
                  <a:pt x="1053401" y="1461729"/>
                </a:cubicBezTo>
                <a:cubicBezTo>
                  <a:pt x="1295213" y="1361819"/>
                  <a:pt x="1534129" y="1311864"/>
                  <a:pt x="1770149" y="1311864"/>
                </a:cubicBezTo>
                <a:cubicBezTo>
                  <a:pt x="1883090" y="1311864"/>
                  <a:pt x="1974675" y="1337565"/>
                  <a:pt x="2044902" y="1388969"/>
                </a:cubicBezTo>
                <a:cubicBezTo>
                  <a:pt x="2115128" y="1440372"/>
                  <a:pt x="2150242" y="1507340"/>
                  <a:pt x="2150242" y="1589875"/>
                </a:cubicBezTo>
                <a:cubicBezTo>
                  <a:pt x="2150242" y="1679649"/>
                  <a:pt x="2112595" y="1751324"/>
                  <a:pt x="2037300" y="1804899"/>
                </a:cubicBezTo>
                <a:cubicBezTo>
                  <a:pt x="1995308" y="1835306"/>
                  <a:pt x="1911325" y="1857026"/>
                  <a:pt x="1785352" y="1870058"/>
                </a:cubicBezTo>
                <a:cubicBezTo>
                  <a:pt x="1495758" y="1896121"/>
                  <a:pt x="1263358" y="1962004"/>
                  <a:pt x="1088153" y="2067706"/>
                </a:cubicBezTo>
                <a:cubicBezTo>
                  <a:pt x="940459" y="2157480"/>
                  <a:pt x="823897" y="2273318"/>
                  <a:pt x="738467" y="2415220"/>
                </a:cubicBezTo>
                <a:cubicBezTo>
                  <a:pt x="653036" y="2557121"/>
                  <a:pt x="610322" y="2706986"/>
                  <a:pt x="610322" y="2864815"/>
                </a:cubicBezTo>
                <a:cubicBezTo>
                  <a:pt x="610322" y="3026988"/>
                  <a:pt x="653036" y="3155134"/>
                  <a:pt x="738467" y="3249252"/>
                </a:cubicBezTo>
                <a:cubicBezTo>
                  <a:pt x="823897" y="3343371"/>
                  <a:pt x="939735" y="3390430"/>
                  <a:pt x="1085981" y="3390430"/>
                </a:cubicBezTo>
                <a:cubicBezTo>
                  <a:pt x="1259737" y="3390430"/>
                  <a:pt x="1411775" y="3315135"/>
                  <a:pt x="1542093" y="3164546"/>
                </a:cubicBezTo>
                <a:cubicBezTo>
                  <a:pt x="1672410" y="3013957"/>
                  <a:pt x="1814312" y="2749702"/>
                  <a:pt x="1967797" y="2371780"/>
                </a:cubicBezTo>
                <a:lnTo>
                  <a:pt x="2719295" y="519098"/>
                </a:lnTo>
                <a:lnTo>
                  <a:pt x="2295762" y="519098"/>
                </a:lnTo>
                <a:cubicBezTo>
                  <a:pt x="2095943" y="519098"/>
                  <a:pt x="1996032" y="448148"/>
                  <a:pt x="1996032" y="306246"/>
                </a:cubicBezTo>
                <a:cubicBezTo>
                  <a:pt x="1996032" y="210680"/>
                  <a:pt x="2031508" y="135747"/>
                  <a:pt x="2102459" y="81448"/>
                </a:cubicBezTo>
                <a:cubicBezTo>
                  <a:pt x="2173409" y="27149"/>
                  <a:pt x="2271871" y="0"/>
                  <a:pt x="239784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38147098"/>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7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C41A992D-FB2A-4BC6-8B49-3349083F7AA5}"/>
              </a:ext>
            </a:extLst>
          </p:cNvPr>
          <p:cNvSpPr>
            <a:spLocks noGrp="1"/>
          </p:cNvSpPr>
          <p:nvPr>
            <p:ph type="pic" sz="quarter" idx="22" hasCustomPrompt="1"/>
          </p:nvPr>
        </p:nvSpPr>
        <p:spPr>
          <a:xfrm>
            <a:off x="2303255" y="3175787"/>
            <a:ext cx="1793842" cy="5641322"/>
          </a:xfrm>
          <a:custGeom>
            <a:avLst/>
            <a:gdLst/>
            <a:ahLst/>
            <a:cxnLst/>
            <a:rect l="l" t="t" r="r" b="b"/>
            <a:pathLst>
              <a:path w="2893051" h="3618487">
                <a:moveTo>
                  <a:pt x="2069878" y="510411"/>
                </a:moveTo>
                <a:cubicBezTo>
                  <a:pt x="1958384" y="510411"/>
                  <a:pt x="1838926" y="554575"/>
                  <a:pt x="1711505" y="642901"/>
                </a:cubicBezTo>
                <a:cubicBezTo>
                  <a:pt x="1584083" y="731227"/>
                  <a:pt x="1466073" y="852133"/>
                  <a:pt x="1357476" y="1005618"/>
                </a:cubicBezTo>
                <a:lnTo>
                  <a:pt x="1781007" y="1005618"/>
                </a:lnTo>
                <a:cubicBezTo>
                  <a:pt x="2140105" y="1005618"/>
                  <a:pt x="2319654" y="907880"/>
                  <a:pt x="2319654" y="712403"/>
                </a:cubicBezTo>
                <a:cubicBezTo>
                  <a:pt x="2319654" y="654485"/>
                  <a:pt x="2296124" y="606339"/>
                  <a:pt x="2249065" y="567968"/>
                </a:cubicBezTo>
                <a:cubicBezTo>
                  <a:pt x="2202006" y="529597"/>
                  <a:pt x="2142277" y="510411"/>
                  <a:pt x="2069878" y="510411"/>
                </a:cubicBezTo>
                <a:close/>
                <a:moveTo>
                  <a:pt x="2124177" y="0"/>
                </a:moveTo>
                <a:cubicBezTo>
                  <a:pt x="2350061" y="0"/>
                  <a:pt x="2534678" y="65159"/>
                  <a:pt x="2678027" y="195477"/>
                </a:cubicBezTo>
                <a:cubicBezTo>
                  <a:pt x="2821377" y="325795"/>
                  <a:pt x="2893051" y="493760"/>
                  <a:pt x="2893051" y="699372"/>
                </a:cubicBezTo>
                <a:cubicBezTo>
                  <a:pt x="2893051" y="988967"/>
                  <a:pt x="2756942" y="1211955"/>
                  <a:pt x="2484723" y="1368336"/>
                </a:cubicBezTo>
                <a:cubicBezTo>
                  <a:pt x="2303726" y="1472590"/>
                  <a:pt x="2032231" y="1524717"/>
                  <a:pt x="1670237" y="1524717"/>
                </a:cubicBezTo>
                <a:lnTo>
                  <a:pt x="1018649" y="1524717"/>
                </a:lnTo>
                <a:cubicBezTo>
                  <a:pt x="804350" y="1930149"/>
                  <a:pt x="697200" y="2274767"/>
                  <a:pt x="697200" y="2558570"/>
                </a:cubicBezTo>
                <a:cubicBezTo>
                  <a:pt x="697200" y="2717847"/>
                  <a:pt x="739191" y="2845269"/>
                  <a:pt x="823173" y="2940835"/>
                </a:cubicBezTo>
                <a:cubicBezTo>
                  <a:pt x="907156" y="3036401"/>
                  <a:pt x="1018649" y="3084184"/>
                  <a:pt x="1157655" y="3084184"/>
                </a:cubicBezTo>
                <a:cubicBezTo>
                  <a:pt x="1350235" y="3084184"/>
                  <a:pt x="1541368" y="2971242"/>
                  <a:pt x="1731052" y="2745358"/>
                </a:cubicBezTo>
                <a:cubicBezTo>
                  <a:pt x="1920737" y="2519475"/>
                  <a:pt x="2061190" y="2236396"/>
                  <a:pt x="2152413" y="1896122"/>
                </a:cubicBezTo>
                <a:lnTo>
                  <a:pt x="2187164" y="1765804"/>
                </a:lnTo>
                <a:cubicBezTo>
                  <a:pt x="2234947" y="1587704"/>
                  <a:pt x="2330513" y="1498653"/>
                  <a:pt x="2473863" y="1498653"/>
                </a:cubicBezTo>
                <a:cubicBezTo>
                  <a:pt x="2550606" y="1498653"/>
                  <a:pt x="2613230" y="1526889"/>
                  <a:pt x="2661738" y="1583360"/>
                </a:cubicBezTo>
                <a:cubicBezTo>
                  <a:pt x="2710245" y="1639831"/>
                  <a:pt x="2734498" y="1712954"/>
                  <a:pt x="2734498" y="1802728"/>
                </a:cubicBezTo>
                <a:cubicBezTo>
                  <a:pt x="2734498" y="2086531"/>
                  <a:pt x="2612869" y="2421736"/>
                  <a:pt x="2369609" y="2808345"/>
                </a:cubicBezTo>
                <a:cubicBezTo>
                  <a:pt x="2030783" y="3348439"/>
                  <a:pt x="1622454" y="3618487"/>
                  <a:pt x="1144623" y="3618487"/>
                </a:cubicBezTo>
                <a:cubicBezTo>
                  <a:pt x="847789" y="3618487"/>
                  <a:pt x="604892" y="3518938"/>
                  <a:pt x="415931" y="3319842"/>
                </a:cubicBezTo>
                <a:cubicBezTo>
                  <a:pt x="226970" y="3120746"/>
                  <a:pt x="132490" y="2864816"/>
                  <a:pt x="132490" y="2552054"/>
                </a:cubicBezTo>
                <a:cubicBezTo>
                  <a:pt x="132490" y="2256667"/>
                  <a:pt x="225160" y="1914222"/>
                  <a:pt x="410501" y="1524717"/>
                </a:cubicBezTo>
                <a:lnTo>
                  <a:pt x="301903" y="1524717"/>
                </a:lnTo>
                <a:cubicBezTo>
                  <a:pt x="100635" y="1524717"/>
                  <a:pt x="0" y="1455938"/>
                  <a:pt x="0" y="1318380"/>
                </a:cubicBezTo>
                <a:cubicBezTo>
                  <a:pt x="0" y="1219918"/>
                  <a:pt x="35114" y="1143176"/>
                  <a:pt x="105340" y="1088153"/>
                </a:cubicBezTo>
                <a:cubicBezTo>
                  <a:pt x="175567" y="1033130"/>
                  <a:pt x="274391" y="1005618"/>
                  <a:pt x="401813" y="1005618"/>
                </a:cubicBezTo>
                <a:lnTo>
                  <a:pt x="705888" y="1005618"/>
                </a:lnTo>
                <a:lnTo>
                  <a:pt x="766703" y="923084"/>
                </a:lnTo>
                <a:cubicBezTo>
                  <a:pt x="1217022" y="307695"/>
                  <a:pt x="1669514" y="0"/>
                  <a:pt x="212417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400886442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66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DA5E88EA-9074-4BC3-9C8E-F3CFCE77165E}"/>
              </a:ext>
            </a:extLst>
          </p:cNvPr>
          <p:cNvSpPr>
            <a:spLocks noGrp="1"/>
          </p:cNvSpPr>
          <p:nvPr>
            <p:ph type="pic" sz="quarter" idx="22" hasCustomPrompt="1"/>
          </p:nvPr>
        </p:nvSpPr>
        <p:spPr>
          <a:xfrm>
            <a:off x="1060406" y="3845896"/>
            <a:ext cx="3471866" cy="4842191"/>
          </a:xfrm>
          <a:custGeom>
            <a:avLst/>
            <a:gdLst/>
            <a:ahLst/>
            <a:cxnLst/>
            <a:rect l="l" t="t" r="r" b="b"/>
            <a:pathLst>
              <a:path w="5599314" h="3105904">
                <a:moveTo>
                  <a:pt x="1194579" y="0"/>
                </a:moveTo>
                <a:cubicBezTo>
                  <a:pt x="1476934" y="0"/>
                  <a:pt x="1681460" y="82897"/>
                  <a:pt x="1808157" y="248690"/>
                </a:cubicBezTo>
                <a:cubicBezTo>
                  <a:pt x="1934855" y="414483"/>
                  <a:pt x="1998204" y="679824"/>
                  <a:pt x="1998204" y="1044713"/>
                </a:cubicBezTo>
                <a:lnTo>
                  <a:pt x="2000376" y="1216298"/>
                </a:lnTo>
                <a:lnTo>
                  <a:pt x="2013407" y="1972140"/>
                </a:lnTo>
                <a:lnTo>
                  <a:pt x="2788797" y="288871"/>
                </a:lnTo>
                <a:cubicBezTo>
                  <a:pt x="2875676" y="96291"/>
                  <a:pt x="3008165" y="0"/>
                  <a:pt x="3186266" y="0"/>
                </a:cubicBezTo>
                <a:cubicBezTo>
                  <a:pt x="3287624" y="0"/>
                  <a:pt x="3369435" y="30046"/>
                  <a:pt x="3431698" y="90137"/>
                </a:cubicBezTo>
                <a:cubicBezTo>
                  <a:pt x="3493961" y="150228"/>
                  <a:pt x="3525092" y="230228"/>
                  <a:pt x="3525092" y="330138"/>
                </a:cubicBezTo>
                <a:lnTo>
                  <a:pt x="3522920" y="354030"/>
                </a:lnTo>
                <a:lnTo>
                  <a:pt x="3483824" y="2006892"/>
                </a:lnTo>
                <a:lnTo>
                  <a:pt x="4461207" y="323622"/>
                </a:lnTo>
                <a:lnTo>
                  <a:pt x="4506818" y="238916"/>
                </a:lnTo>
                <a:cubicBezTo>
                  <a:pt x="4586457" y="99911"/>
                  <a:pt x="4708810" y="30408"/>
                  <a:pt x="4873879" y="30408"/>
                </a:cubicBezTo>
                <a:lnTo>
                  <a:pt x="5297412" y="30408"/>
                </a:lnTo>
                <a:cubicBezTo>
                  <a:pt x="5498680" y="30408"/>
                  <a:pt x="5599314" y="101358"/>
                  <a:pt x="5599314" y="243260"/>
                </a:cubicBezTo>
                <a:cubicBezTo>
                  <a:pt x="5599314" y="338826"/>
                  <a:pt x="5563839" y="413759"/>
                  <a:pt x="5492888" y="468058"/>
                </a:cubicBezTo>
                <a:cubicBezTo>
                  <a:pt x="5421937" y="522357"/>
                  <a:pt x="5323475" y="549506"/>
                  <a:pt x="5197501" y="549506"/>
                </a:cubicBezTo>
                <a:lnTo>
                  <a:pt x="4954242" y="549506"/>
                </a:lnTo>
                <a:lnTo>
                  <a:pt x="3616315" y="2849612"/>
                </a:lnTo>
                <a:cubicBezTo>
                  <a:pt x="3516404" y="3020473"/>
                  <a:pt x="3395499" y="3105904"/>
                  <a:pt x="3253597" y="3105904"/>
                </a:cubicBezTo>
                <a:cubicBezTo>
                  <a:pt x="3144999" y="3105904"/>
                  <a:pt x="3061016" y="3072238"/>
                  <a:pt x="3001650" y="3004907"/>
                </a:cubicBezTo>
                <a:cubicBezTo>
                  <a:pt x="2942283" y="2937577"/>
                  <a:pt x="2912599" y="2841649"/>
                  <a:pt x="2912599" y="2717123"/>
                </a:cubicBezTo>
                <a:lnTo>
                  <a:pt x="2969070" y="1159827"/>
                </a:lnTo>
                <a:lnTo>
                  <a:pt x="2178477" y="2849612"/>
                </a:lnTo>
                <a:cubicBezTo>
                  <a:pt x="2098838" y="3020473"/>
                  <a:pt x="1983724" y="3105904"/>
                  <a:pt x="1833135" y="3105904"/>
                </a:cubicBezTo>
                <a:cubicBezTo>
                  <a:pt x="1724537" y="3105904"/>
                  <a:pt x="1639468" y="3071514"/>
                  <a:pt x="1577929" y="3002735"/>
                </a:cubicBezTo>
                <a:cubicBezTo>
                  <a:pt x="1516391" y="2933957"/>
                  <a:pt x="1485621" y="2838752"/>
                  <a:pt x="1485621" y="2717123"/>
                </a:cubicBezTo>
                <a:lnTo>
                  <a:pt x="1440010" y="1216298"/>
                </a:lnTo>
                <a:cubicBezTo>
                  <a:pt x="1440010" y="951319"/>
                  <a:pt x="1417204" y="772856"/>
                  <a:pt x="1371593" y="680910"/>
                </a:cubicBezTo>
                <a:cubicBezTo>
                  <a:pt x="1325982" y="588964"/>
                  <a:pt x="1237294" y="542990"/>
                  <a:pt x="1105528" y="542990"/>
                </a:cubicBezTo>
                <a:cubicBezTo>
                  <a:pt x="988242" y="542990"/>
                  <a:pt x="871680" y="604891"/>
                  <a:pt x="755843" y="728693"/>
                </a:cubicBezTo>
                <a:cubicBezTo>
                  <a:pt x="640004" y="852495"/>
                  <a:pt x="582086" y="977382"/>
                  <a:pt x="582086" y="1103356"/>
                </a:cubicBezTo>
                <a:cubicBezTo>
                  <a:pt x="582086" y="1209058"/>
                  <a:pt x="614665" y="1294489"/>
                  <a:pt x="679824" y="1359647"/>
                </a:cubicBezTo>
                <a:cubicBezTo>
                  <a:pt x="744983" y="1424806"/>
                  <a:pt x="830413" y="1457386"/>
                  <a:pt x="936115" y="1457386"/>
                </a:cubicBezTo>
                <a:cubicBezTo>
                  <a:pt x="966523" y="1457386"/>
                  <a:pt x="995482" y="1456662"/>
                  <a:pt x="1022994" y="1455214"/>
                </a:cubicBezTo>
                <a:cubicBezTo>
                  <a:pt x="1050505" y="1453766"/>
                  <a:pt x="1067881" y="1453042"/>
                  <a:pt x="1075121" y="1453042"/>
                </a:cubicBezTo>
                <a:cubicBezTo>
                  <a:pt x="1251774" y="1453042"/>
                  <a:pt x="1340100" y="1526164"/>
                  <a:pt x="1340100" y="1672410"/>
                </a:cubicBezTo>
                <a:cubicBezTo>
                  <a:pt x="1340100" y="1769424"/>
                  <a:pt x="1290144" y="1850149"/>
                  <a:pt x="1190234" y="1914583"/>
                </a:cubicBezTo>
                <a:cubicBezTo>
                  <a:pt x="1090324" y="1979018"/>
                  <a:pt x="964351" y="2011236"/>
                  <a:pt x="812313" y="2011236"/>
                </a:cubicBezTo>
                <a:cubicBezTo>
                  <a:pt x="577742" y="2011236"/>
                  <a:pt x="383713" y="1930873"/>
                  <a:pt x="230228" y="1770148"/>
                </a:cubicBezTo>
                <a:cubicBezTo>
                  <a:pt x="76743" y="1609423"/>
                  <a:pt x="0" y="1405983"/>
                  <a:pt x="0" y="1159827"/>
                </a:cubicBezTo>
                <a:cubicBezTo>
                  <a:pt x="0" y="860097"/>
                  <a:pt x="121992" y="591860"/>
                  <a:pt x="365976" y="355116"/>
                </a:cubicBezTo>
                <a:cubicBezTo>
                  <a:pt x="609959" y="118372"/>
                  <a:pt x="886160" y="0"/>
                  <a:pt x="1194579"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454292082"/>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27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vert="horz" lIns="91440" tIns="45720" rIns="91440" bIns="45720" rtlCol="0" anchor="ctr"/>
          <a:lstStyle>
            <a:lvl1pPr>
              <a:defRPr lang="en-US" smtClean="0"/>
            </a:lvl1pPr>
          </a:lstStyle>
          <a:p>
            <a:endParaRPr lang="de-DE"/>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sz="1715"/>
            </a:lvl1pPr>
          </a:lstStyle>
          <a:p>
            <a:endParaRPr lang="en-US"/>
          </a:p>
        </p:txBody>
      </p:sp>
      <p:sp>
        <p:nvSpPr>
          <p:cNvPr id="2" name="Rectangle 6">
            <a:extLst>
              <a:ext uri="{FF2B5EF4-FFF2-40B4-BE49-F238E27FC236}">
                <a16:creationId xmlns:a16="http://schemas.microsoft.com/office/drawing/2014/main" id="{88F602D3-1589-16E3-EFCC-26F1EE0B7D62}"/>
              </a:ext>
            </a:extLst>
          </p:cNvPr>
          <p:cNvSpPr/>
          <p:nvPr userDrawn="1"/>
        </p:nvSpPr>
        <p:spPr>
          <a:xfrm>
            <a:off x="0" y="0"/>
            <a:ext cx="7559675" cy="10691813"/>
          </a:xfrm>
          <a:prstGeom prst="rect">
            <a:avLst/>
          </a:prstGeom>
          <a:gradFill flip="none" rotWithShape="1">
            <a:gsLst>
              <a:gs pos="0">
                <a:schemeClr val="accent1"/>
              </a:gs>
              <a:gs pos="100000">
                <a:schemeClr val="accent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a:p>
        </p:txBody>
      </p:sp>
      <p:sp>
        <p:nvSpPr>
          <p:cNvPr id="4" name="Rectangle 3">
            <a:extLst>
              <a:ext uri="{FF2B5EF4-FFF2-40B4-BE49-F238E27FC236}">
                <a16:creationId xmlns:a16="http://schemas.microsoft.com/office/drawing/2014/main" id="{9E51E082-D5E4-FEF7-16DD-E52B28985ABC}"/>
              </a:ext>
            </a:extLst>
          </p:cNvPr>
          <p:cNvSpPr/>
          <p:nvPr userDrawn="1"/>
        </p:nvSpPr>
        <p:spPr>
          <a:xfrm>
            <a:off x="-1" y="0"/>
            <a:ext cx="7559675" cy="10691813"/>
          </a:xfrm>
          <a:prstGeom prst="rect">
            <a:avLst/>
          </a:prstGeom>
          <a:gradFill flip="none" rotWithShape="1">
            <a:gsLst>
              <a:gs pos="0">
                <a:schemeClr val="accent1">
                  <a:alpha val="25000"/>
                </a:schemeClr>
              </a:gs>
              <a:gs pos="100000">
                <a:schemeClr val="accent6">
                  <a:alpha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a:p>
        </p:txBody>
      </p:sp>
      <p:sp>
        <p:nvSpPr>
          <p:cNvPr id="7" name="Title 11">
            <a:extLst>
              <a:ext uri="{FF2B5EF4-FFF2-40B4-BE49-F238E27FC236}">
                <a16:creationId xmlns:a16="http://schemas.microsoft.com/office/drawing/2014/main" id="{6666B46E-1A8F-99D1-B8E2-654992A3420C}"/>
              </a:ext>
            </a:extLst>
          </p:cNvPr>
          <p:cNvSpPr>
            <a:spLocks noGrp="1"/>
          </p:cNvSpPr>
          <p:nvPr>
            <p:ph type="title"/>
          </p:nvPr>
        </p:nvSpPr>
        <p:spPr>
          <a:xfrm>
            <a:off x="1013734" y="4004287"/>
            <a:ext cx="5532210" cy="2683235"/>
          </a:xfrm>
          <a:noFill/>
        </p:spPr>
        <p:txBody>
          <a:bodyPr wrap="square" rtlCol="0" anchor="ctr">
            <a:spAutoFit/>
          </a:bodyPr>
          <a:lstStyle>
            <a:lvl1pPr>
              <a:defRPr lang="en-US" sz="5612" spc="156" baseline="0" dirty="0">
                <a:solidFill>
                  <a:schemeClr val="bg1"/>
                </a:solidFill>
                <a:latin typeface="Gilroy Bold" panose="00000800000000000000" pitchFamily="50" charset="0"/>
                <a:ea typeface="+mn-ea"/>
                <a:cs typeface="+mn-cs"/>
              </a:defRPr>
            </a:lvl1pPr>
          </a:lstStyle>
          <a:p>
            <a:pPr marL="0" lvl="0" indent="0">
              <a:spcBef>
                <a:spcPts val="1559"/>
              </a:spcBef>
              <a:buFontTx/>
            </a:pPr>
            <a:r>
              <a:rPr lang="de-DE"/>
              <a:t>Mastertitelformat bearbeiten</a:t>
            </a:r>
            <a:endParaRPr lang="en-US"/>
          </a:p>
        </p:txBody>
      </p:sp>
    </p:spTree>
    <p:extLst>
      <p:ext uri="{BB962C8B-B14F-4D97-AF65-F5344CB8AC3E}">
        <p14:creationId xmlns:p14="http://schemas.microsoft.com/office/powerpoint/2010/main" val="3799160909"/>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65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AD63E33A-79F1-416B-9B12-AE11039F3181}"/>
              </a:ext>
            </a:extLst>
          </p:cNvPr>
          <p:cNvSpPr>
            <a:spLocks noGrp="1"/>
          </p:cNvSpPr>
          <p:nvPr>
            <p:ph type="pic" sz="quarter" idx="22" hasCustomPrompt="1"/>
          </p:nvPr>
        </p:nvSpPr>
        <p:spPr>
          <a:xfrm>
            <a:off x="2374073" y="2790690"/>
            <a:ext cx="1924475" cy="6271144"/>
          </a:xfrm>
          <a:custGeom>
            <a:avLst/>
            <a:gdLst/>
            <a:ahLst/>
            <a:cxnLst/>
            <a:rect l="l" t="t" r="r" b="b"/>
            <a:pathLst>
              <a:path w="3103732" h="4022471">
                <a:moveTo>
                  <a:pt x="2228431" y="514755"/>
                </a:moveTo>
                <a:cubicBezTo>
                  <a:pt x="2072050" y="514755"/>
                  <a:pt x="1929787" y="563262"/>
                  <a:pt x="1801641" y="660276"/>
                </a:cubicBezTo>
                <a:cubicBezTo>
                  <a:pt x="1673496" y="757290"/>
                  <a:pt x="1605080" y="868061"/>
                  <a:pt x="1596392" y="992586"/>
                </a:cubicBezTo>
                <a:lnTo>
                  <a:pt x="2117661" y="992586"/>
                </a:lnTo>
                <a:cubicBezTo>
                  <a:pt x="2411600" y="992586"/>
                  <a:pt x="2558570" y="907156"/>
                  <a:pt x="2558570" y="736295"/>
                </a:cubicBezTo>
                <a:cubicBezTo>
                  <a:pt x="2558570" y="669688"/>
                  <a:pt x="2528524" y="616113"/>
                  <a:pt x="2468433" y="575570"/>
                </a:cubicBezTo>
                <a:cubicBezTo>
                  <a:pt x="2408342" y="535027"/>
                  <a:pt x="2328342" y="514755"/>
                  <a:pt x="2228431" y="514755"/>
                </a:cubicBezTo>
                <a:close/>
                <a:moveTo>
                  <a:pt x="2274043" y="0"/>
                </a:moveTo>
                <a:cubicBezTo>
                  <a:pt x="2518750" y="0"/>
                  <a:pt x="2718209" y="67331"/>
                  <a:pt x="2872418" y="201993"/>
                </a:cubicBezTo>
                <a:cubicBezTo>
                  <a:pt x="3026627" y="336654"/>
                  <a:pt x="3103732" y="511135"/>
                  <a:pt x="3103732" y="725435"/>
                </a:cubicBezTo>
                <a:cubicBezTo>
                  <a:pt x="3103732" y="1010686"/>
                  <a:pt x="2981378" y="1229330"/>
                  <a:pt x="2736670" y="1381367"/>
                </a:cubicBezTo>
                <a:cubicBezTo>
                  <a:pt x="2597665" y="1468246"/>
                  <a:pt x="2376849" y="1511685"/>
                  <a:pt x="2074222" y="1511685"/>
                </a:cubicBezTo>
                <a:lnTo>
                  <a:pt x="1857026" y="1511685"/>
                </a:lnTo>
                <a:lnTo>
                  <a:pt x="2056847" y="1763633"/>
                </a:lnTo>
                <a:lnTo>
                  <a:pt x="2171960" y="1902638"/>
                </a:lnTo>
                <a:cubicBezTo>
                  <a:pt x="2394948" y="2177752"/>
                  <a:pt x="2506442" y="2468795"/>
                  <a:pt x="2506442" y="2775766"/>
                </a:cubicBezTo>
                <a:cubicBezTo>
                  <a:pt x="2506442" y="3074048"/>
                  <a:pt x="2407980" y="3335407"/>
                  <a:pt x="2211056" y="3559843"/>
                </a:cubicBezTo>
                <a:cubicBezTo>
                  <a:pt x="1941733" y="3868262"/>
                  <a:pt x="1589151" y="4022471"/>
                  <a:pt x="1153312" y="4022471"/>
                </a:cubicBezTo>
                <a:cubicBezTo>
                  <a:pt x="815933" y="4022471"/>
                  <a:pt x="539370" y="3918579"/>
                  <a:pt x="323623" y="3710795"/>
                </a:cubicBezTo>
                <a:cubicBezTo>
                  <a:pt x="107874" y="3503011"/>
                  <a:pt x="0" y="3236945"/>
                  <a:pt x="0" y="2912599"/>
                </a:cubicBezTo>
                <a:cubicBezTo>
                  <a:pt x="0" y="2515854"/>
                  <a:pt x="167965" y="2184992"/>
                  <a:pt x="503895" y="1920013"/>
                </a:cubicBezTo>
                <a:cubicBezTo>
                  <a:pt x="681996" y="1779560"/>
                  <a:pt x="846340" y="1709333"/>
                  <a:pt x="996931" y="1709333"/>
                </a:cubicBezTo>
                <a:cubicBezTo>
                  <a:pt x="1075120" y="1709333"/>
                  <a:pt x="1138831" y="1731777"/>
                  <a:pt x="1188062" y="1776664"/>
                </a:cubicBezTo>
                <a:cubicBezTo>
                  <a:pt x="1237294" y="1821551"/>
                  <a:pt x="1261909" y="1879470"/>
                  <a:pt x="1261909" y="1950421"/>
                </a:cubicBezTo>
                <a:cubicBezTo>
                  <a:pt x="1261909" y="2045987"/>
                  <a:pt x="1205439" y="2128521"/>
                  <a:pt x="1092497" y="2198024"/>
                </a:cubicBezTo>
                <a:lnTo>
                  <a:pt x="918739" y="2304450"/>
                </a:lnTo>
                <a:cubicBezTo>
                  <a:pt x="818829" y="2366713"/>
                  <a:pt x="735571" y="2453592"/>
                  <a:pt x="668964" y="2565085"/>
                </a:cubicBezTo>
                <a:cubicBezTo>
                  <a:pt x="602358" y="2676580"/>
                  <a:pt x="569054" y="2786625"/>
                  <a:pt x="569054" y="2895223"/>
                </a:cubicBezTo>
                <a:cubicBezTo>
                  <a:pt x="569054" y="3067532"/>
                  <a:pt x="627335" y="3209796"/>
                  <a:pt x="743896" y="3322014"/>
                </a:cubicBezTo>
                <a:cubicBezTo>
                  <a:pt x="860459" y="3434232"/>
                  <a:pt x="1008514" y="3490341"/>
                  <a:pt x="1188062" y="3490341"/>
                </a:cubicBezTo>
                <a:cubicBezTo>
                  <a:pt x="1386435" y="3490341"/>
                  <a:pt x="1558744" y="3416132"/>
                  <a:pt x="1704989" y="3267715"/>
                </a:cubicBezTo>
                <a:cubicBezTo>
                  <a:pt x="1851235" y="3119297"/>
                  <a:pt x="1924357" y="2944454"/>
                  <a:pt x="1924357" y="2743186"/>
                </a:cubicBezTo>
                <a:cubicBezTo>
                  <a:pt x="1924357" y="2615765"/>
                  <a:pt x="1894674" y="2499927"/>
                  <a:pt x="1835307" y="2395673"/>
                </a:cubicBezTo>
                <a:cubicBezTo>
                  <a:pt x="1775940" y="2291418"/>
                  <a:pt x="1647794" y="2129969"/>
                  <a:pt x="1450870" y="1911326"/>
                </a:cubicBezTo>
                <a:cubicBezTo>
                  <a:pt x="1313313" y="1759288"/>
                  <a:pt x="1214850" y="1626075"/>
                  <a:pt x="1155484" y="1511685"/>
                </a:cubicBezTo>
                <a:lnTo>
                  <a:pt x="569054" y="1511685"/>
                </a:lnTo>
                <a:cubicBezTo>
                  <a:pt x="369233" y="1511685"/>
                  <a:pt x="269323" y="1442906"/>
                  <a:pt x="269323" y="1305349"/>
                </a:cubicBezTo>
                <a:cubicBezTo>
                  <a:pt x="269323" y="1205438"/>
                  <a:pt x="304437" y="1128334"/>
                  <a:pt x="374664" y="1074035"/>
                </a:cubicBezTo>
                <a:cubicBezTo>
                  <a:pt x="444891" y="1019736"/>
                  <a:pt x="543715" y="992586"/>
                  <a:pt x="671136" y="992586"/>
                </a:cubicBezTo>
                <a:lnTo>
                  <a:pt x="1042542" y="992586"/>
                </a:lnTo>
                <a:cubicBezTo>
                  <a:pt x="1071501" y="705887"/>
                  <a:pt x="1202543" y="468782"/>
                  <a:pt x="1435666" y="281269"/>
                </a:cubicBezTo>
                <a:cubicBezTo>
                  <a:pt x="1668790" y="93757"/>
                  <a:pt x="1948249" y="0"/>
                  <a:pt x="2274043"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14923322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64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71C6A7DB-B899-43CD-82C3-7F0D8A22AB64}"/>
              </a:ext>
            </a:extLst>
          </p:cNvPr>
          <p:cNvSpPr>
            <a:spLocks noGrp="1"/>
          </p:cNvSpPr>
          <p:nvPr>
            <p:ph type="pic" sz="quarter" idx="22" hasCustomPrompt="1"/>
          </p:nvPr>
        </p:nvSpPr>
        <p:spPr>
          <a:xfrm>
            <a:off x="3969787" y="3535652"/>
            <a:ext cx="3248055" cy="5314645"/>
          </a:xfrm>
          <a:custGeom>
            <a:avLst/>
            <a:gdLst>
              <a:gd name="connsiteX0" fmla="*/ 0 w 5269056"/>
              <a:gd name="connsiteY0" fmla="*/ 0 h 3408948"/>
              <a:gd name="connsiteX1" fmla="*/ 5269056 w 5269056"/>
              <a:gd name="connsiteY1" fmla="*/ 0 h 3408948"/>
              <a:gd name="connsiteX2" fmla="*/ 5269056 w 5269056"/>
              <a:gd name="connsiteY2" fmla="*/ 3408948 h 3408948"/>
              <a:gd name="connsiteX3" fmla="*/ 0 w 5269056"/>
              <a:gd name="connsiteY3" fmla="*/ 3408948 h 3408948"/>
            </a:gdLst>
            <a:ahLst/>
            <a:cxnLst>
              <a:cxn ang="0">
                <a:pos x="connsiteX0" y="connsiteY0"/>
              </a:cxn>
              <a:cxn ang="0">
                <a:pos x="connsiteX1" y="connsiteY1"/>
              </a:cxn>
              <a:cxn ang="0">
                <a:pos x="connsiteX2" y="connsiteY2"/>
              </a:cxn>
              <a:cxn ang="0">
                <a:pos x="connsiteX3" y="connsiteY3"/>
              </a:cxn>
            </a:cxnLst>
            <a:rect l="l" t="t" r="r" b="b"/>
            <a:pathLst>
              <a:path w="5269056" h="3408948">
                <a:moveTo>
                  <a:pt x="0" y="0"/>
                </a:moveTo>
                <a:lnTo>
                  <a:pt x="5269056" y="0"/>
                </a:lnTo>
                <a:lnTo>
                  <a:pt x="5269056" y="3408948"/>
                </a:lnTo>
                <a:lnTo>
                  <a:pt x="0" y="340894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68899710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70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71C6A7DB-B899-43CD-82C3-7F0D8A22AB64}"/>
              </a:ext>
            </a:extLst>
          </p:cNvPr>
          <p:cNvSpPr>
            <a:spLocks noGrp="1"/>
          </p:cNvSpPr>
          <p:nvPr>
            <p:ph type="pic" sz="quarter" idx="22" hasCustomPrompt="1"/>
          </p:nvPr>
        </p:nvSpPr>
        <p:spPr>
          <a:xfrm>
            <a:off x="4075138" y="3535652"/>
            <a:ext cx="3142705" cy="5314645"/>
          </a:xfrm>
          <a:custGeom>
            <a:avLst/>
            <a:gdLst>
              <a:gd name="connsiteX0" fmla="*/ 0 w 5269056"/>
              <a:gd name="connsiteY0" fmla="*/ 0 h 3408948"/>
              <a:gd name="connsiteX1" fmla="*/ 5269056 w 5269056"/>
              <a:gd name="connsiteY1" fmla="*/ 0 h 3408948"/>
              <a:gd name="connsiteX2" fmla="*/ 5269056 w 5269056"/>
              <a:gd name="connsiteY2" fmla="*/ 3408948 h 3408948"/>
              <a:gd name="connsiteX3" fmla="*/ 0 w 5269056"/>
              <a:gd name="connsiteY3" fmla="*/ 3408948 h 3408948"/>
            </a:gdLst>
            <a:ahLst/>
            <a:cxnLst>
              <a:cxn ang="0">
                <a:pos x="connsiteX0" y="connsiteY0"/>
              </a:cxn>
              <a:cxn ang="0">
                <a:pos x="connsiteX1" y="connsiteY1"/>
              </a:cxn>
              <a:cxn ang="0">
                <a:pos x="connsiteX2" y="connsiteY2"/>
              </a:cxn>
              <a:cxn ang="0">
                <a:pos x="connsiteX3" y="connsiteY3"/>
              </a:cxn>
            </a:cxnLst>
            <a:rect l="l" t="t" r="r" b="b"/>
            <a:pathLst>
              <a:path w="5269056" h="3408948">
                <a:moveTo>
                  <a:pt x="0" y="0"/>
                </a:moveTo>
                <a:lnTo>
                  <a:pt x="5269056" y="0"/>
                </a:lnTo>
                <a:lnTo>
                  <a:pt x="5269056" y="3408948"/>
                </a:lnTo>
                <a:lnTo>
                  <a:pt x="0" y="340894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959467913"/>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63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6" name="Picture Placeholder 5">
            <a:extLst>
              <a:ext uri="{FF2B5EF4-FFF2-40B4-BE49-F238E27FC236}">
                <a16:creationId xmlns:a16="http://schemas.microsoft.com/office/drawing/2014/main" id="{CA59712A-82C8-41F8-B08E-35738AA5D910}"/>
              </a:ext>
            </a:extLst>
          </p:cNvPr>
          <p:cNvSpPr>
            <a:spLocks noGrp="1"/>
          </p:cNvSpPr>
          <p:nvPr>
            <p:ph type="pic" sz="quarter" idx="22" hasCustomPrompt="1"/>
          </p:nvPr>
        </p:nvSpPr>
        <p:spPr>
          <a:xfrm>
            <a:off x="341833" y="859486"/>
            <a:ext cx="2239088" cy="8446351"/>
          </a:xfrm>
          <a:custGeom>
            <a:avLst/>
            <a:gdLst>
              <a:gd name="connsiteX0" fmla="*/ 0 w 3611129"/>
              <a:gd name="connsiteY0" fmla="*/ 0 h 5417704"/>
              <a:gd name="connsiteX1" fmla="*/ 3611129 w 3611129"/>
              <a:gd name="connsiteY1" fmla="*/ 0 h 5417704"/>
              <a:gd name="connsiteX2" fmla="*/ 3611129 w 3611129"/>
              <a:gd name="connsiteY2" fmla="*/ 5417704 h 5417704"/>
              <a:gd name="connsiteX3" fmla="*/ 0 w 3611129"/>
              <a:gd name="connsiteY3" fmla="*/ 5417704 h 5417704"/>
            </a:gdLst>
            <a:ahLst/>
            <a:cxnLst>
              <a:cxn ang="0">
                <a:pos x="connsiteX0" y="connsiteY0"/>
              </a:cxn>
              <a:cxn ang="0">
                <a:pos x="connsiteX1" y="connsiteY1"/>
              </a:cxn>
              <a:cxn ang="0">
                <a:pos x="connsiteX2" y="connsiteY2"/>
              </a:cxn>
              <a:cxn ang="0">
                <a:pos x="connsiteX3" y="connsiteY3"/>
              </a:cxn>
            </a:cxnLst>
            <a:rect l="l" t="t" r="r" b="b"/>
            <a:pathLst>
              <a:path w="3611129" h="5417704">
                <a:moveTo>
                  <a:pt x="0" y="0"/>
                </a:moveTo>
                <a:lnTo>
                  <a:pt x="3611129" y="0"/>
                </a:lnTo>
                <a:lnTo>
                  <a:pt x="3611129" y="5417704"/>
                </a:lnTo>
                <a:lnTo>
                  <a:pt x="0" y="5417704"/>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32940854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61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5FDB561A-9E5E-4CD1-96CE-B97092FC9F9E}"/>
              </a:ext>
            </a:extLst>
          </p:cNvPr>
          <p:cNvSpPr>
            <a:spLocks noGrp="1"/>
          </p:cNvSpPr>
          <p:nvPr>
            <p:ph type="pic" sz="quarter" idx="22" hasCustomPrompt="1"/>
          </p:nvPr>
        </p:nvSpPr>
        <p:spPr>
          <a:xfrm>
            <a:off x="2906875" y="3535653"/>
            <a:ext cx="4310891" cy="5770185"/>
          </a:xfrm>
          <a:custGeom>
            <a:avLst/>
            <a:gdLst>
              <a:gd name="connsiteX0" fmla="*/ 0 w 6952466"/>
              <a:gd name="connsiteY0" fmla="*/ 0 h 3701143"/>
              <a:gd name="connsiteX1" fmla="*/ 6952466 w 6952466"/>
              <a:gd name="connsiteY1" fmla="*/ 0 h 3701143"/>
              <a:gd name="connsiteX2" fmla="*/ 6952466 w 6952466"/>
              <a:gd name="connsiteY2" fmla="*/ 3701143 h 3701143"/>
              <a:gd name="connsiteX3" fmla="*/ 0 w 6952466"/>
              <a:gd name="connsiteY3" fmla="*/ 3701143 h 3701143"/>
            </a:gdLst>
            <a:ahLst/>
            <a:cxnLst>
              <a:cxn ang="0">
                <a:pos x="connsiteX0" y="connsiteY0"/>
              </a:cxn>
              <a:cxn ang="0">
                <a:pos x="connsiteX1" y="connsiteY1"/>
              </a:cxn>
              <a:cxn ang="0">
                <a:pos x="connsiteX2" y="connsiteY2"/>
              </a:cxn>
              <a:cxn ang="0">
                <a:pos x="connsiteX3" y="connsiteY3"/>
              </a:cxn>
            </a:cxnLst>
            <a:rect l="l" t="t" r="r" b="b"/>
            <a:pathLst>
              <a:path w="6952466" h="3701143">
                <a:moveTo>
                  <a:pt x="0" y="0"/>
                </a:moveTo>
                <a:lnTo>
                  <a:pt x="6952466" y="0"/>
                </a:lnTo>
                <a:lnTo>
                  <a:pt x="6952466" y="3701143"/>
                </a:lnTo>
                <a:lnTo>
                  <a:pt x="0" y="370114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4277263712"/>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62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5FDB561A-9E5E-4CD1-96CE-B97092FC9F9E}"/>
              </a:ext>
            </a:extLst>
          </p:cNvPr>
          <p:cNvSpPr>
            <a:spLocks noGrp="1"/>
          </p:cNvSpPr>
          <p:nvPr>
            <p:ph type="pic" sz="quarter" idx="22" hasCustomPrompt="1"/>
          </p:nvPr>
        </p:nvSpPr>
        <p:spPr>
          <a:xfrm>
            <a:off x="341832" y="3535653"/>
            <a:ext cx="4310891" cy="5770185"/>
          </a:xfrm>
          <a:custGeom>
            <a:avLst/>
            <a:gdLst>
              <a:gd name="connsiteX0" fmla="*/ 0 w 6952466"/>
              <a:gd name="connsiteY0" fmla="*/ 0 h 3701143"/>
              <a:gd name="connsiteX1" fmla="*/ 6952466 w 6952466"/>
              <a:gd name="connsiteY1" fmla="*/ 0 h 3701143"/>
              <a:gd name="connsiteX2" fmla="*/ 6952466 w 6952466"/>
              <a:gd name="connsiteY2" fmla="*/ 3701143 h 3701143"/>
              <a:gd name="connsiteX3" fmla="*/ 0 w 6952466"/>
              <a:gd name="connsiteY3" fmla="*/ 3701143 h 3701143"/>
            </a:gdLst>
            <a:ahLst/>
            <a:cxnLst>
              <a:cxn ang="0">
                <a:pos x="connsiteX0" y="connsiteY0"/>
              </a:cxn>
              <a:cxn ang="0">
                <a:pos x="connsiteX1" y="connsiteY1"/>
              </a:cxn>
              <a:cxn ang="0">
                <a:pos x="connsiteX2" y="connsiteY2"/>
              </a:cxn>
              <a:cxn ang="0">
                <a:pos x="connsiteX3" y="connsiteY3"/>
              </a:cxn>
            </a:cxnLst>
            <a:rect l="l" t="t" r="r" b="b"/>
            <a:pathLst>
              <a:path w="6952466" h="3701143">
                <a:moveTo>
                  <a:pt x="0" y="0"/>
                </a:moveTo>
                <a:lnTo>
                  <a:pt x="6952466" y="0"/>
                </a:lnTo>
                <a:lnTo>
                  <a:pt x="6952466" y="3701143"/>
                </a:lnTo>
                <a:lnTo>
                  <a:pt x="0" y="370114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849122769"/>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60_Full Image without Header &amp; Footer">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BC6E629D-BDB1-4BDD-8BCE-065482BE490A}"/>
              </a:ext>
            </a:extLst>
          </p:cNvPr>
          <p:cNvSpPr>
            <a:spLocks noGrp="1"/>
          </p:cNvSpPr>
          <p:nvPr>
            <p:ph type="pic" sz="quarter" idx="31" hasCustomPrompt="1"/>
          </p:nvPr>
        </p:nvSpPr>
        <p:spPr>
          <a:xfrm>
            <a:off x="604119" y="5337427"/>
            <a:ext cx="737685" cy="1854797"/>
          </a:xfrm>
          <a:custGeom>
            <a:avLst/>
            <a:gdLst>
              <a:gd name="connsiteX0" fmla="*/ 594857 w 1189714"/>
              <a:gd name="connsiteY0" fmla="*/ 0 h 1189714"/>
              <a:gd name="connsiteX1" fmla="*/ 1189714 w 1189714"/>
              <a:gd name="connsiteY1" fmla="*/ 594857 h 1189714"/>
              <a:gd name="connsiteX2" fmla="*/ 594857 w 1189714"/>
              <a:gd name="connsiteY2" fmla="*/ 1189714 h 1189714"/>
              <a:gd name="connsiteX3" fmla="*/ 0 w 1189714"/>
              <a:gd name="connsiteY3" fmla="*/ 594857 h 1189714"/>
              <a:gd name="connsiteX4" fmla="*/ 594857 w 1189714"/>
              <a:gd name="connsiteY4" fmla="*/ 0 h 1189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714" h="1189714">
                <a:moveTo>
                  <a:pt x="594857" y="0"/>
                </a:moveTo>
                <a:cubicBezTo>
                  <a:pt x="923387" y="0"/>
                  <a:pt x="1189714" y="266327"/>
                  <a:pt x="1189714" y="594857"/>
                </a:cubicBezTo>
                <a:cubicBezTo>
                  <a:pt x="1189714" y="923387"/>
                  <a:pt x="923387" y="1189714"/>
                  <a:pt x="594857" y="1189714"/>
                </a:cubicBezTo>
                <a:cubicBezTo>
                  <a:pt x="266327" y="1189714"/>
                  <a:pt x="0" y="923387"/>
                  <a:pt x="0" y="594857"/>
                </a:cubicBezTo>
                <a:cubicBezTo>
                  <a:pt x="0" y="266327"/>
                  <a:pt x="266327" y="0"/>
                  <a:pt x="5948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6" name="Picture Placeholder 25">
            <a:extLst>
              <a:ext uri="{FF2B5EF4-FFF2-40B4-BE49-F238E27FC236}">
                <a16:creationId xmlns:a16="http://schemas.microsoft.com/office/drawing/2014/main" id="{02EFB150-A111-4BA5-9618-3D1E58DC834B}"/>
              </a:ext>
            </a:extLst>
          </p:cNvPr>
          <p:cNvSpPr>
            <a:spLocks noGrp="1"/>
          </p:cNvSpPr>
          <p:nvPr>
            <p:ph type="pic" sz="quarter" idx="32" hasCustomPrompt="1"/>
          </p:nvPr>
        </p:nvSpPr>
        <p:spPr>
          <a:xfrm>
            <a:off x="604119" y="7396591"/>
            <a:ext cx="737685" cy="1854797"/>
          </a:xfrm>
          <a:custGeom>
            <a:avLst/>
            <a:gdLst>
              <a:gd name="connsiteX0" fmla="*/ 594857 w 1189714"/>
              <a:gd name="connsiteY0" fmla="*/ 0 h 1189714"/>
              <a:gd name="connsiteX1" fmla="*/ 1189714 w 1189714"/>
              <a:gd name="connsiteY1" fmla="*/ 594857 h 1189714"/>
              <a:gd name="connsiteX2" fmla="*/ 594857 w 1189714"/>
              <a:gd name="connsiteY2" fmla="*/ 1189714 h 1189714"/>
              <a:gd name="connsiteX3" fmla="*/ 0 w 1189714"/>
              <a:gd name="connsiteY3" fmla="*/ 594857 h 1189714"/>
              <a:gd name="connsiteX4" fmla="*/ 594857 w 1189714"/>
              <a:gd name="connsiteY4" fmla="*/ 0 h 1189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714" h="1189714">
                <a:moveTo>
                  <a:pt x="594857" y="0"/>
                </a:moveTo>
                <a:cubicBezTo>
                  <a:pt x="923387" y="0"/>
                  <a:pt x="1189714" y="266327"/>
                  <a:pt x="1189714" y="594857"/>
                </a:cubicBezTo>
                <a:cubicBezTo>
                  <a:pt x="1189714" y="923387"/>
                  <a:pt x="923387" y="1189714"/>
                  <a:pt x="594857" y="1189714"/>
                </a:cubicBezTo>
                <a:cubicBezTo>
                  <a:pt x="266327" y="1189714"/>
                  <a:pt x="0" y="923387"/>
                  <a:pt x="0" y="594857"/>
                </a:cubicBezTo>
                <a:cubicBezTo>
                  <a:pt x="0" y="266327"/>
                  <a:pt x="266327" y="0"/>
                  <a:pt x="5948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3" name="Picture Placeholder 22">
            <a:extLst>
              <a:ext uri="{FF2B5EF4-FFF2-40B4-BE49-F238E27FC236}">
                <a16:creationId xmlns:a16="http://schemas.microsoft.com/office/drawing/2014/main" id="{BCE1C0CD-63D4-4FE9-A6A0-35AD6D51F20E}"/>
              </a:ext>
            </a:extLst>
          </p:cNvPr>
          <p:cNvSpPr>
            <a:spLocks noGrp="1"/>
          </p:cNvSpPr>
          <p:nvPr>
            <p:ph type="pic" sz="quarter" idx="29" hasCustomPrompt="1"/>
          </p:nvPr>
        </p:nvSpPr>
        <p:spPr>
          <a:xfrm>
            <a:off x="5265038" y="5337427"/>
            <a:ext cx="737685" cy="1854797"/>
          </a:xfrm>
          <a:custGeom>
            <a:avLst/>
            <a:gdLst>
              <a:gd name="connsiteX0" fmla="*/ 594857 w 1189714"/>
              <a:gd name="connsiteY0" fmla="*/ 0 h 1189714"/>
              <a:gd name="connsiteX1" fmla="*/ 1189714 w 1189714"/>
              <a:gd name="connsiteY1" fmla="*/ 594857 h 1189714"/>
              <a:gd name="connsiteX2" fmla="*/ 594857 w 1189714"/>
              <a:gd name="connsiteY2" fmla="*/ 1189714 h 1189714"/>
              <a:gd name="connsiteX3" fmla="*/ 0 w 1189714"/>
              <a:gd name="connsiteY3" fmla="*/ 594857 h 1189714"/>
              <a:gd name="connsiteX4" fmla="*/ 594857 w 1189714"/>
              <a:gd name="connsiteY4" fmla="*/ 0 h 1189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714" h="1189714">
                <a:moveTo>
                  <a:pt x="594857" y="0"/>
                </a:moveTo>
                <a:cubicBezTo>
                  <a:pt x="923387" y="0"/>
                  <a:pt x="1189714" y="266327"/>
                  <a:pt x="1189714" y="594857"/>
                </a:cubicBezTo>
                <a:cubicBezTo>
                  <a:pt x="1189714" y="923387"/>
                  <a:pt x="923387" y="1189714"/>
                  <a:pt x="594857" y="1189714"/>
                </a:cubicBezTo>
                <a:cubicBezTo>
                  <a:pt x="266327" y="1189714"/>
                  <a:pt x="0" y="923387"/>
                  <a:pt x="0" y="594857"/>
                </a:cubicBezTo>
                <a:cubicBezTo>
                  <a:pt x="0" y="266327"/>
                  <a:pt x="266327" y="0"/>
                  <a:pt x="5948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4" name="Picture Placeholder 23">
            <a:extLst>
              <a:ext uri="{FF2B5EF4-FFF2-40B4-BE49-F238E27FC236}">
                <a16:creationId xmlns:a16="http://schemas.microsoft.com/office/drawing/2014/main" id="{52F81365-5A43-4344-9269-24D96945CDAD}"/>
              </a:ext>
            </a:extLst>
          </p:cNvPr>
          <p:cNvSpPr>
            <a:spLocks noGrp="1"/>
          </p:cNvSpPr>
          <p:nvPr>
            <p:ph type="pic" sz="quarter" idx="30" hasCustomPrompt="1"/>
          </p:nvPr>
        </p:nvSpPr>
        <p:spPr>
          <a:xfrm>
            <a:off x="5265038" y="7396591"/>
            <a:ext cx="737685" cy="1854797"/>
          </a:xfrm>
          <a:custGeom>
            <a:avLst/>
            <a:gdLst>
              <a:gd name="connsiteX0" fmla="*/ 594857 w 1189714"/>
              <a:gd name="connsiteY0" fmla="*/ 0 h 1189714"/>
              <a:gd name="connsiteX1" fmla="*/ 1189714 w 1189714"/>
              <a:gd name="connsiteY1" fmla="*/ 594857 h 1189714"/>
              <a:gd name="connsiteX2" fmla="*/ 594857 w 1189714"/>
              <a:gd name="connsiteY2" fmla="*/ 1189714 h 1189714"/>
              <a:gd name="connsiteX3" fmla="*/ 0 w 1189714"/>
              <a:gd name="connsiteY3" fmla="*/ 594857 h 1189714"/>
              <a:gd name="connsiteX4" fmla="*/ 594857 w 1189714"/>
              <a:gd name="connsiteY4" fmla="*/ 0 h 1189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714" h="1189714">
                <a:moveTo>
                  <a:pt x="594857" y="0"/>
                </a:moveTo>
                <a:cubicBezTo>
                  <a:pt x="923387" y="0"/>
                  <a:pt x="1189714" y="266327"/>
                  <a:pt x="1189714" y="594857"/>
                </a:cubicBezTo>
                <a:cubicBezTo>
                  <a:pt x="1189714" y="923387"/>
                  <a:pt x="923387" y="1189714"/>
                  <a:pt x="594857" y="1189714"/>
                </a:cubicBezTo>
                <a:cubicBezTo>
                  <a:pt x="266327" y="1189714"/>
                  <a:pt x="0" y="923387"/>
                  <a:pt x="0" y="594857"/>
                </a:cubicBezTo>
                <a:cubicBezTo>
                  <a:pt x="0" y="266327"/>
                  <a:pt x="266327" y="0"/>
                  <a:pt x="5948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1" name="Picture Placeholder 20">
            <a:extLst>
              <a:ext uri="{FF2B5EF4-FFF2-40B4-BE49-F238E27FC236}">
                <a16:creationId xmlns:a16="http://schemas.microsoft.com/office/drawing/2014/main" id="{D57A955C-3601-46DD-9709-172D1CC5381A}"/>
              </a:ext>
            </a:extLst>
          </p:cNvPr>
          <p:cNvSpPr>
            <a:spLocks noGrp="1"/>
          </p:cNvSpPr>
          <p:nvPr>
            <p:ph type="pic" sz="quarter" idx="27" hasCustomPrompt="1"/>
          </p:nvPr>
        </p:nvSpPr>
        <p:spPr>
          <a:xfrm>
            <a:off x="2934579" y="5337427"/>
            <a:ext cx="737685" cy="1854797"/>
          </a:xfrm>
          <a:custGeom>
            <a:avLst/>
            <a:gdLst>
              <a:gd name="connsiteX0" fmla="*/ 594857 w 1189714"/>
              <a:gd name="connsiteY0" fmla="*/ 0 h 1189714"/>
              <a:gd name="connsiteX1" fmla="*/ 1189714 w 1189714"/>
              <a:gd name="connsiteY1" fmla="*/ 594857 h 1189714"/>
              <a:gd name="connsiteX2" fmla="*/ 594857 w 1189714"/>
              <a:gd name="connsiteY2" fmla="*/ 1189714 h 1189714"/>
              <a:gd name="connsiteX3" fmla="*/ 0 w 1189714"/>
              <a:gd name="connsiteY3" fmla="*/ 594857 h 1189714"/>
              <a:gd name="connsiteX4" fmla="*/ 594857 w 1189714"/>
              <a:gd name="connsiteY4" fmla="*/ 0 h 1189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714" h="1189714">
                <a:moveTo>
                  <a:pt x="594857" y="0"/>
                </a:moveTo>
                <a:cubicBezTo>
                  <a:pt x="923387" y="0"/>
                  <a:pt x="1189714" y="266327"/>
                  <a:pt x="1189714" y="594857"/>
                </a:cubicBezTo>
                <a:cubicBezTo>
                  <a:pt x="1189714" y="923387"/>
                  <a:pt x="923387" y="1189714"/>
                  <a:pt x="594857" y="1189714"/>
                </a:cubicBezTo>
                <a:cubicBezTo>
                  <a:pt x="266327" y="1189714"/>
                  <a:pt x="0" y="923387"/>
                  <a:pt x="0" y="594857"/>
                </a:cubicBezTo>
                <a:cubicBezTo>
                  <a:pt x="0" y="266327"/>
                  <a:pt x="266327" y="0"/>
                  <a:pt x="5948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2" name="Picture Placeholder 21">
            <a:extLst>
              <a:ext uri="{FF2B5EF4-FFF2-40B4-BE49-F238E27FC236}">
                <a16:creationId xmlns:a16="http://schemas.microsoft.com/office/drawing/2014/main" id="{420BE34B-8833-413C-A615-EB43CD8A7A36}"/>
              </a:ext>
            </a:extLst>
          </p:cNvPr>
          <p:cNvSpPr>
            <a:spLocks noGrp="1"/>
          </p:cNvSpPr>
          <p:nvPr>
            <p:ph type="pic" sz="quarter" idx="28" hasCustomPrompt="1"/>
          </p:nvPr>
        </p:nvSpPr>
        <p:spPr>
          <a:xfrm>
            <a:off x="2934579" y="7396591"/>
            <a:ext cx="737685" cy="1854797"/>
          </a:xfrm>
          <a:custGeom>
            <a:avLst/>
            <a:gdLst>
              <a:gd name="connsiteX0" fmla="*/ 594857 w 1189714"/>
              <a:gd name="connsiteY0" fmla="*/ 0 h 1189714"/>
              <a:gd name="connsiteX1" fmla="*/ 1189714 w 1189714"/>
              <a:gd name="connsiteY1" fmla="*/ 594857 h 1189714"/>
              <a:gd name="connsiteX2" fmla="*/ 594857 w 1189714"/>
              <a:gd name="connsiteY2" fmla="*/ 1189714 h 1189714"/>
              <a:gd name="connsiteX3" fmla="*/ 0 w 1189714"/>
              <a:gd name="connsiteY3" fmla="*/ 594857 h 1189714"/>
              <a:gd name="connsiteX4" fmla="*/ 594857 w 1189714"/>
              <a:gd name="connsiteY4" fmla="*/ 0 h 1189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714" h="1189714">
                <a:moveTo>
                  <a:pt x="594857" y="0"/>
                </a:moveTo>
                <a:cubicBezTo>
                  <a:pt x="923387" y="0"/>
                  <a:pt x="1189714" y="266327"/>
                  <a:pt x="1189714" y="594857"/>
                </a:cubicBezTo>
                <a:cubicBezTo>
                  <a:pt x="1189714" y="923387"/>
                  <a:pt x="923387" y="1189714"/>
                  <a:pt x="594857" y="1189714"/>
                </a:cubicBezTo>
                <a:cubicBezTo>
                  <a:pt x="266327" y="1189714"/>
                  <a:pt x="0" y="923387"/>
                  <a:pt x="0" y="594857"/>
                </a:cubicBezTo>
                <a:cubicBezTo>
                  <a:pt x="0" y="266327"/>
                  <a:pt x="266327" y="0"/>
                  <a:pt x="5948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Picture Placeholder 19">
            <a:extLst>
              <a:ext uri="{FF2B5EF4-FFF2-40B4-BE49-F238E27FC236}">
                <a16:creationId xmlns:a16="http://schemas.microsoft.com/office/drawing/2014/main" id="{D8203AE7-F739-49C0-8554-40F82A69E8FE}"/>
              </a:ext>
            </a:extLst>
          </p:cNvPr>
          <p:cNvSpPr>
            <a:spLocks noGrp="1"/>
          </p:cNvSpPr>
          <p:nvPr>
            <p:ph type="pic" sz="quarter" idx="26" hasCustomPrompt="1"/>
          </p:nvPr>
        </p:nvSpPr>
        <p:spPr>
          <a:xfrm>
            <a:off x="2934579" y="2758522"/>
            <a:ext cx="737685" cy="1854797"/>
          </a:xfrm>
          <a:custGeom>
            <a:avLst/>
            <a:gdLst>
              <a:gd name="connsiteX0" fmla="*/ 594857 w 1189714"/>
              <a:gd name="connsiteY0" fmla="*/ 0 h 1189714"/>
              <a:gd name="connsiteX1" fmla="*/ 1189714 w 1189714"/>
              <a:gd name="connsiteY1" fmla="*/ 594857 h 1189714"/>
              <a:gd name="connsiteX2" fmla="*/ 594857 w 1189714"/>
              <a:gd name="connsiteY2" fmla="*/ 1189714 h 1189714"/>
              <a:gd name="connsiteX3" fmla="*/ 0 w 1189714"/>
              <a:gd name="connsiteY3" fmla="*/ 594857 h 1189714"/>
              <a:gd name="connsiteX4" fmla="*/ 594857 w 1189714"/>
              <a:gd name="connsiteY4" fmla="*/ 0 h 1189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714" h="1189714">
                <a:moveTo>
                  <a:pt x="594857" y="0"/>
                </a:moveTo>
                <a:cubicBezTo>
                  <a:pt x="923387" y="0"/>
                  <a:pt x="1189714" y="266327"/>
                  <a:pt x="1189714" y="594857"/>
                </a:cubicBezTo>
                <a:cubicBezTo>
                  <a:pt x="1189714" y="923387"/>
                  <a:pt x="923387" y="1189714"/>
                  <a:pt x="594857" y="1189714"/>
                </a:cubicBezTo>
                <a:cubicBezTo>
                  <a:pt x="266327" y="1189714"/>
                  <a:pt x="0" y="923387"/>
                  <a:pt x="0" y="594857"/>
                </a:cubicBezTo>
                <a:cubicBezTo>
                  <a:pt x="0" y="266327"/>
                  <a:pt x="266327" y="0"/>
                  <a:pt x="594857"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038117705"/>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59_Full Image without Header &amp; Footer">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B1D2C874-EBE6-42CC-89F6-353B8350A9CA}"/>
              </a:ext>
            </a:extLst>
          </p:cNvPr>
          <p:cNvSpPr>
            <a:spLocks noGrp="1"/>
          </p:cNvSpPr>
          <p:nvPr>
            <p:ph type="pic" sz="quarter" idx="25" hasCustomPrompt="1"/>
          </p:nvPr>
        </p:nvSpPr>
        <p:spPr>
          <a:xfrm>
            <a:off x="425020" y="4738487"/>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7" name="Picture Placeholder 16">
            <a:extLst>
              <a:ext uri="{FF2B5EF4-FFF2-40B4-BE49-F238E27FC236}">
                <a16:creationId xmlns:a16="http://schemas.microsoft.com/office/drawing/2014/main" id="{5E2BEE88-B2FE-40D8-A1E9-0CFF0ED4D622}"/>
              </a:ext>
            </a:extLst>
          </p:cNvPr>
          <p:cNvSpPr>
            <a:spLocks noGrp="1"/>
          </p:cNvSpPr>
          <p:nvPr>
            <p:ph type="pic" sz="quarter" idx="26" hasCustomPrompt="1"/>
          </p:nvPr>
        </p:nvSpPr>
        <p:spPr>
          <a:xfrm>
            <a:off x="2126425" y="4738487"/>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8" name="Picture Placeholder 17">
            <a:extLst>
              <a:ext uri="{FF2B5EF4-FFF2-40B4-BE49-F238E27FC236}">
                <a16:creationId xmlns:a16="http://schemas.microsoft.com/office/drawing/2014/main" id="{3ED014AA-7DC2-4A35-8706-CB3F615D0491}"/>
              </a:ext>
            </a:extLst>
          </p:cNvPr>
          <p:cNvSpPr>
            <a:spLocks noGrp="1"/>
          </p:cNvSpPr>
          <p:nvPr>
            <p:ph type="pic" sz="quarter" idx="27" hasCustomPrompt="1"/>
          </p:nvPr>
        </p:nvSpPr>
        <p:spPr>
          <a:xfrm>
            <a:off x="3827831" y="4738487"/>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9" name="Picture Placeholder 18">
            <a:extLst>
              <a:ext uri="{FF2B5EF4-FFF2-40B4-BE49-F238E27FC236}">
                <a16:creationId xmlns:a16="http://schemas.microsoft.com/office/drawing/2014/main" id="{37429380-862C-449C-8FF7-940B4E92542A}"/>
              </a:ext>
            </a:extLst>
          </p:cNvPr>
          <p:cNvSpPr>
            <a:spLocks noGrp="1"/>
          </p:cNvSpPr>
          <p:nvPr>
            <p:ph type="pic" sz="quarter" idx="28" hasCustomPrompt="1"/>
          </p:nvPr>
        </p:nvSpPr>
        <p:spPr>
          <a:xfrm>
            <a:off x="5529236" y="4738487"/>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162973"/>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58_Full Image without Header &amp; Footer">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6FF66CA0-03F1-4D28-9266-574546A91444}"/>
              </a:ext>
            </a:extLst>
          </p:cNvPr>
          <p:cNvSpPr>
            <a:spLocks noGrp="1"/>
          </p:cNvSpPr>
          <p:nvPr>
            <p:ph type="pic" sz="quarter" idx="24" hasCustomPrompt="1"/>
          </p:nvPr>
        </p:nvSpPr>
        <p:spPr>
          <a:xfrm>
            <a:off x="5031262" y="6039602"/>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1" name="Picture Placeholder 20">
            <a:extLst>
              <a:ext uri="{FF2B5EF4-FFF2-40B4-BE49-F238E27FC236}">
                <a16:creationId xmlns:a16="http://schemas.microsoft.com/office/drawing/2014/main" id="{7DAD99D4-0050-4CF3-A7C9-58CDB05073F3}"/>
              </a:ext>
            </a:extLst>
          </p:cNvPr>
          <p:cNvSpPr>
            <a:spLocks noGrp="1"/>
          </p:cNvSpPr>
          <p:nvPr>
            <p:ph type="pic" sz="quarter" idx="25" hasCustomPrompt="1"/>
          </p:nvPr>
        </p:nvSpPr>
        <p:spPr>
          <a:xfrm>
            <a:off x="3329857" y="3050561"/>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icture Placeholder 16">
            <a:extLst>
              <a:ext uri="{FF2B5EF4-FFF2-40B4-BE49-F238E27FC236}">
                <a16:creationId xmlns:a16="http://schemas.microsoft.com/office/drawing/2014/main" id="{75B75223-B6C8-4E1C-B313-3959986FCFBD}"/>
              </a:ext>
            </a:extLst>
          </p:cNvPr>
          <p:cNvSpPr>
            <a:spLocks noGrp="1"/>
          </p:cNvSpPr>
          <p:nvPr>
            <p:ph type="pic" sz="quarter" idx="22" hasCustomPrompt="1"/>
          </p:nvPr>
        </p:nvSpPr>
        <p:spPr>
          <a:xfrm>
            <a:off x="1628451" y="6039602"/>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9" name="Picture Placeholder 18">
            <a:extLst>
              <a:ext uri="{FF2B5EF4-FFF2-40B4-BE49-F238E27FC236}">
                <a16:creationId xmlns:a16="http://schemas.microsoft.com/office/drawing/2014/main" id="{F79B63F4-E11C-4F1E-A7E0-368CDE77D9C9}"/>
              </a:ext>
            </a:extLst>
          </p:cNvPr>
          <p:cNvSpPr>
            <a:spLocks noGrp="1"/>
          </p:cNvSpPr>
          <p:nvPr>
            <p:ph type="pic" sz="quarter" idx="23" hasCustomPrompt="1"/>
          </p:nvPr>
        </p:nvSpPr>
        <p:spPr>
          <a:xfrm>
            <a:off x="3329857" y="6039602"/>
            <a:ext cx="899962" cy="2262820"/>
          </a:xfrm>
          <a:custGeom>
            <a:avLst/>
            <a:gdLst>
              <a:gd name="connsiteX0" fmla="*/ 725715 w 1451430"/>
              <a:gd name="connsiteY0" fmla="*/ 0 h 1451430"/>
              <a:gd name="connsiteX1" fmla="*/ 1451430 w 1451430"/>
              <a:gd name="connsiteY1" fmla="*/ 725715 h 1451430"/>
              <a:gd name="connsiteX2" fmla="*/ 725715 w 1451430"/>
              <a:gd name="connsiteY2" fmla="*/ 1451430 h 1451430"/>
              <a:gd name="connsiteX3" fmla="*/ 0 w 1451430"/>
              <a:gd name="connsiteY3" fmla="*/ 725715 h 1451430"/>
              <a:gd name="connsiteX4" fmla="*/ 725715 w 1451430"/>
              <a:gd name="connsiteY4" fmla="*/ 0 h 14514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1430" h="1451430">
                <a:moveTo>
                  <a:pt x="725715" y="0"/>
                </a:moveTo>
                <a:cubicBezTo>
                  <a:pt x="1126516" y="0"/>
                  <a:pt x="1451430" y="324914"/>
                  <a:pt x="1451430" y="725715"/>
                </a:cubicBezTo>
                <a:cubicBezTo>
                  <a:pt x="1451430" y="1126516"/>
                  <a:pt x="1126516" y="1451430"/>
                  <a:pt x="725715" y="1451430"/>
                </a:cubicBezTo>
                <a:cubicBezTo>
                  <a:pt x="324914" y="1451430"/>
                  <a:pt x="0" y="1126516"/>
                  <a:pt x="0" y="725715"/>
                </a:cubicBezTo>
                <a:cubicBezTo>
                  <a:pt x="0" y="324914"/>
                  <a:pt x="324914" y="0"/>
                  <a:pt x="725715"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10263032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57_Full Image without Header &amp; Footer">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C7AC50C8-23CD-49F3-9BDC-6A3366F4CD04}"/>
              </a:ext>
            </a:extLst>
          </p:cNvPr>
          <p:cNvSpPr>
            <a:spLocks noGrp="1"/>
          </p:cNvSpPr>
          <p:nvPr>
            <p:ph type="pic" sz="quarter" idx="23" hasCustomPrompt="1"/>
          </p:nvPr>
        </p:nvSpPr>
        <p:spPr>
          <a:xfrm>
            <a:off x="2435326" y="4278428"/>
            <a:ext cx="970021" cy="2438971"/>
          </a:xfrm>
          <a:custGeom>
            <a:avLst/>
            <a:gdLst>
              <a:gd name="connsiteX0" fmla="*/ 782209 w 1564418"/>
              <a:gd name="connsiteY0" fmla="*/ 0 h 1564418"/>
              <a:gd name="connsiteX1" fmla="*/ 1564418 w 1564418"/>
              <a:gd name="connsiteY1" fmla="*/ 782209 h 1564418"/>
              <a:gd name="connsiteX2" fmla="*/ 782209 w 1564418"/>
              <a:gd name="connsiteY2" fmla="*/ 1564418 h 1564418"/>
              <a:gd name="connsiteX3" fmla="*/ 0 w 1564418"/>
              <a:gd name="connsiteY3" fmla="*/ 782209 h 1564418"/>
              <a:gd name="connsiteX4" fmla="*/ 782209 w 1564418"/>
              <a:gd name="connsiteY4" fmla="*/ 0 h 156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4418" h="1564418">
                <a:moveTo>
                  <a:pt x="782209" y="0"/>
                </a:moveTo>
                <a:cubicBezTo>
                  <a:pt x="1214211" y="0"/>
                  <a:pt x="1564418" y="350207"/>
                  <a:pt x="1564418" y="782209"/>
                </a:cubicBezTo>
                <a:cubicBezTo>
                  <a:pt x="1564418" y="1214211"/>
                  <a:pt x="1214211" y="1564418"/>
                  <a:pt x="782209" y="1564418"/>
                </a:cubicBezTo>
                <a:cubicBezTo>
                  <a:pt x="350207" y="1564418"/>
                  <a:pt x="0" y="1214211"/>
                  <a:pt x="0" y="782209"/>
                </a:cubicBezTo>
                <a:cubicBezTo>
                  <a:pt x="0" y="350207"/>
                  <a:pt x="350207" y="0"/>
                  <a:pt x="782209"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F45DE1C0-5E75-4896-ADE3-2F770540B406}"/>
              </a:ext>
            </a:extLst>
          </p:cNvPr>
          <p:cNvSpPr>
            <a:spLocks noGrp="1"/>
          </p:cNvSpPr>
          <p:nvPr>
            <p:ph type="pic" sz="quarter" idx="22" hasCustomPrompt="1"/>
          </p:nvPr>
        </p:nvSpPr>
        <p:spPr>
          <a:xfrm>
            <a:off x="716322" y="4278428"/>
            <a:ext cx="970021" cy="2438971"/>
          </a:xfrm>
          <a:custGeom>
            <a:avLst/>
            <a:gdLst>
              <a:gd name="connsiteX0" fmla="*/ 782209 w 1564418"/>
              <a:gd name="connsiteY0" fmla="*/ 0 h 1564418"/>
              <a:gd name="connsiteX1" fmla="*/ 1564418 w 1564418"/>
              <a:gd name="connsiteY1" fmla="*/ 782209 h 1564418"/>
              <a:gd name="connsiteX2" fmla="*/ 782209 w 1564418"/>
              <a:gd name="connsiteY2" fmla="*/ 1564418 h 1564418"/>
              <a:gd name="connsiteX3" fmla="*/ 0 w 1564418"/>
              <a:gd name="connsiteY3" fmla="*/ 782209 h 1564418"/>
              <a:gd name="connsiteX4" fmla="*/ 782209 w 1564418"/>
              <a:gd name="connsiteY4" fmla="*/ 0 h 1564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4418" h="1564418">
                <a:moveTo>
                  <a:pt x="782209" y="0"/>
                </a:moveTo>
                <a:cubicBezTo>
                  <a:pt x="1214211" y="0"/>
                  <a:pt x="1564418" y="350207"/>
                  <a:pt x="1564418" y="782209"/>
                </a:cubicBezTo>
                <a:cubicBezTo>
                  <a:pt x="1564418" y="1214211"/>
                  <a:pt x="1214211" y="1564418"/>
                  <a:pt x="782209" y="1564418"/>
                </a:cubicBezTo>
                <a:cubicBezTo>
                  <a:pt x="350207" y="1564418"/>
                  <a:pt x="0" y="1214211"/>
                  <a:pt x="0" y="782209"/>
                </a:cubicBezTo>
                <a:cubicBezTo>
                  <a:pt x="0" y="350207"/>
                  <a:pt x="350207" y="0"/>
                  <a:pt x="782209"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45310293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84_Full Image without Header &amp; Footer">
    <p:spTree>
      <p:nvGrpSpPr>
        <p:cNvPr id="1" name=""/>
        <p:cNvGrpSpPr/>
        <p:nvPr/>
      </p:nvGrpSpPr>
      <p:grpSpPr>
        <a:xfrm>
          <a:off x="0" y="0"/>
          <a:ext cx="0" cy="0"/>
          <a:chOff x="0" y="0"/>
          <a:chExt cx="0" cy="0"/>
        </a:xfrm>
      </p:grpSpPr>
      <p:grpSp>
        <p:nvGrpSpPr>
          <p:cNvPr id="10" name="Gruppieren 9">
            <a:extLst>
              <a:ext uri="{FF2B5EF4-FFF2-40B4-BE49-F238E27FC236}">
                <a16:creationId xmlns:a16="http://schemas.microsoft.com/office/drawing/2014/main" id="{4488EEE2-E6FA-5F86-C4D2-420747B18069}"/>
              </a:ext>
            </a:extLst>
          </p:cNvPr>
          <p:cNvGrpSpPr/>
          <p:nvPr userDrawn="1"/>
        </p:nvGrpSpPr>
        <p:grpSpPr>
          <a:xfrm>
            <a:off x="0" y="0"/>
            <a:ext cx="7559675" cy="10807700"/>
            <a:chOff x="0" y="0"/>
            <a:chExt cx="7559675" cy="10807700"/>
          </a:xfrm>
        </p:grpSpPr>
        <p:cxnSp>
          <p:nvCxnSpPr>
            <p:cNvPr id="13" name="Gerader Verbinder 12">
              <a:extLst>
                <a:ext uri="{FF2B5EF4-FFF2-40B4-BE49-F238E27FC236}">
                  <a16:creationId xmlns:a16="http://schemas.microsoft.com/office/drawing/2014/main" id="{E2185AF8-02D1-4CD9-882D-60BC4A01E2C9}"/>
                </a:ext>
              </a:extLst>
            </p:cNvPr>
            <p:cNvCxnSpPr>
              <a:cxnSpLocks/>
            </p:cNvCxnSpPr>
            <p:nvPr userDrawn="1"/>
          </p:nvCxnSpPr>
          <p:spPr>
            <a:xfrm>
              <a:off x="5435465" y="0"/>
              <a:ext cx="0" cy="106918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657CE0BF-8E64-1ED8-F20F-EA1FB1CEF2CE}"/>
                </a:ext>
              </a:extLst>
            </p:cNvPr>
            <p:cNvCxnSpPr/>
            <p:nvPr userDrawn="1"/>
          </p:nvCxnSpPr>
          <p:spPr>
            <a:xfrm>
              <a:off x="0" y="977900"/>
              <a:ext cx="75596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Gerader Verbinder 15">
              <a:extLst>
                <a:ext uri="{FF2B5EF4-FFF2-40B4-BE49-F238E27FC236}">
                  <a16:creationId xmlns:a16="http://schemas.microsoft.com/office/drawing/2014/main" id="{00835712-CAC7-D709-0938-892EDAB5A60E}"/>
                </a:ext>
              </a:extLst>
            </p:cNvPr>
            <p:cNvCxnSpPr/>
            <p:nvPr userDrawn="1"/>
          </p:nvCxnSpPr>
          <p:spPr>
            <a:xfrm>
              <a:off x="5571770" y="0"/>
              <a:ext cx="0" cy="108077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664B8CC7-87F8-CD04-8093-1A41079D9F26}"/>
                </a:ext>
              </a:extLst>
            </p:cNvPr>
            <p:cNvCxnSpPr/>
            <p:nvPr userDrawn="1"/>
          </p:nvCxnSpPr>
          <p:spPr>
            <a:xfrm>
              <a:off x="506281" y="0"/>
              <a:ext cx="0" cy="106918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Gerader Verbinder 6">
              <a:extLst>
                <a:ext uri="{FF2B5EF4-FFF2-40B4-BE49-F238E27FC236}">
                  <a16:creationId xmlns:a16="http://schemas.microsoft.com/office/drawing/2014/main" id="{BBBDE6AA-E883-0A3B-9CD7-7E2ED8D1FC8C}"/>
                </a:ext>
              </a:extLst>
            </p:cNvPr>
            <p:cNvCxnSpPr/>
            <p:nvPr userDrawn="1"/>
          </p:nvCxnSpPr>
          <p:spPr>
            <a:xfrm>
              <a:off x="7048688" y="0"/>
              <a:ext cx="0" cy="1069181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Picture Placeholder 7">
            <a:extLst>
              <a:ext uri="{FF2B5EF4-FFF2-40B4-BE49-F238E27FC236}">
                <a16:creationId xmlns:a16="http://schemas.microsoft.com/office/drawing/2014/main" id="{2258A4F3-ED94-43B2-AB97-F75465644603}"/>
              </a:ext>
            </a:extLst>
          </p:cNvPr>
          <p:cNvSpPr>
            <a:spLocks noGrp="1"/>
          </p:cNvSpPr>
          <p:nvPr>
            <p:ph type="pic" sz="quarter" idx="24" hasCustomPrompt="1"/>
          </p:nvPr>
        </p:nvSpPr>
        <p:spPr>
          <a:xfrm>
            <a:off x="341832" y="859489"/>
            <a:ext cx="2189633" cy="8395437"/>
          </a:xfrm>
          <a:custGeom>
            <a:avLst/>
            <a:gdLst>
              <a:gd name="connsiteX0" fmla="*/ 0 w 3531369"/>
              <a:gd name="connsiteY0" fmla="*/ 0 h 5385046"/>
              <a:gd name="connsiteX1" fmla="*/ 3531369 w 3531369"/>
              <a:gd name="connsiteY1" fmla="*/ 0 h 5385046"/>
              <a:gd name="connsiteX2" fmla="*/ 3531369 w 3531369"/>
              <a:gd name="connsiteY2" fmla="*/ 5385046 h 5385046"/>
              <a:gd name="connsiteX3" fmla="*/ 0 w 3531369"/>
              <a:gd name="connsiteY3" fmla="*/ 5385046 h 5385046"/>
            </a:gdLst>
            <a:ahLst/>
            <a:cxnLst>
              <a:cxn ang="0">
                <a:pos x="connsiteX0" y="connsiteY0"/>
              </a:cxn>
              <a:cxn ang="0">
                <a:pos x="connsiteX1" y="connsiteY1"/>
              </a:cxn>
              <a:cxn ang="0">
                <a:pos x="connsiteX2" y="connsiteY2"/>
              </a:cxn>
              <a:cxn ang="0">
                <a:pos x="connsiteX3" y="connsiteY3"/>
              </a:cxn>
            </a:cxnLst>
            <a:rect l="l" t="t" r="r" b="b"/>
            <a:pathLst>
              <a:path w="3531369" h="5385046">
                <a:moveTo>
                  <a:pt x="0" y="0"/>
                </a:moveTo>
                <a:lnTo>
                  <a:pt x="3531369" y="0"/>
                </a:lnTo>
                <a:lnTo>
                  <a:pt x="3531369" y="5385046"/>
                </a:lnTo>
                <a:lnTo>
                  <a:pt x="0" y="5385046"/>
                </a:lnTo>
                <a:close/>
              </a:path>
            </a:pathLst>
          </a:custGeom>
        </p:spPr>
        <p:txBody>
          <a:bodyPr wrap="square">
            <a:noAutofit/>
          </a:bodyPr>
          <a:lstStyle>
            <a:lvl1pPr marL="0" indent="0">
              <a:buFontTx/>
              <a:buNone/>
              <a:defRPr sz="1871">
                <a:latin typeface="Gilroy-Regular" panose="00000500000000000000" pitchFamily="2" charset="0"/>
                <a:ea typeface="Open Sans" panose="020B0606030504020204" pitchFamily="34" charset="0"/>
                <a:cs typeface="Open Sans" panose="020B0606030504020204" pitchFamily="34" charset="0"/>
              </a:defRPr>
            </a:lvl1pPr>
          </a:lstStyle>
          <a:p>
            <a:r>
              <a:rPr lang="en-US"/>
              <a:t>Picture</a:t>
            </a:r>
          </a:p>
        </p:txBody>
      </p:sp>
      <p:sp>
        <p:nvSpPr>
          <p:cNvPr id="12" name="Picture Placeholder 11">
            <a:extLst>
              <a:ext uri="{FF2B5EF4-FFF2-40B4-BE49-F238E27FC236}">
                <a16:creationId xmlns:a16="http://schemas.microsoft.com/office/drawing/2014/main" id="{701D30E9-54F6-4953-A10E-985B73E331FD}"/>
              </a:ext>
            </a:extLst>
          </p:cNvPr>
          <p:cNvSpPr>
            <a:spLocks noGrp="1"/>
          </p:cNvSpPr>
          <p:nvPr>
            <p:ph type="pic" sz="quarter" idx="25" hasCustomPrompt="1"/>
          </p:nvPr>
        </p:nvSpPr>
        <p:spPr>
          <a:xfrm>
            <a:off x="2685022" y="859487"/>
            <a:ext cx="2189633" cy="8395437"/>
          </a:xfrm>
          <a:custGeom>
            <a:avLst/>
            <a:gdLst>
              <a:gd name="connsiteX0" fmla="*/ 0 w 3531369"/>
              <a:gd name="connsiteY0" fmla="*/ 0 h 5385046"/>
              <a:gd name="connsiteX1" fmla="*/ 3531369 w 3531369"/>
              <a:gd name="connsiteY1" fmla="*/ 0 h 5385046"/>
              <a:gd name="connsiteX2" fmla="*/ 3531369 w 3531369"/>
              <a:gd name="connsiteY2" fmla="*/ 5385046 h 5385046"/>
              <a:gd name="connsiteX3" fmla="*/ 0 w 3531369"/>
              <a:gd name="connsiteY3" fmla="*/ 5385046 h 5385046"/>
            </a:gdLst>
            <a:ahLst/>
            <a:cxnLst>
              <a:cxn ang="0">
                <a:pos x="connsiteX0" y="connsiteY0"/>
              </a:cxn>
              <a:cxn ang="0">
                <a:pos x="connsiteX1" y="connsiteY1"/>
              </a:cxn>
              <a:cxn ang="0">
                <a:pos x="connsiteX2" y="connsiteY2"/>
              </a:cxn>
              <a:cxn ang="0">
                <a:pos x="connsiteX3" y="connsiteY3"/>
              </a:cxn>
            </a:cxnLst>
            <a:rect l="l" t="t" r="r" b="b"/>
            <a:pathLst>
              <a:path w="3531369" h="5385046">
                <a:moveTo>
                  <a:pt x="0" y="0"/>
                </a:moveTo>
                <a:lnTo>
                  <a:pt x="3531369" y="0"/>
                </a:lnTo>
                <a:lnTo>
                  <a:pt x="3531369" y="5385046"/>
                </a:lnTo>
                <a:lnTo>
                  <a:pt x="0" y="5385046"/>
                </a:lnTo>
                <a:close/>
              </a:path>
            </a:pathLst>
          </a:custGeom>
        </p:spPr>
        <p:txBody>
          <a:bodyPr wrap="square">
            <a:noAutofit/>
          </a:bodyPr>
          <a:lstStyle>
            <a:lvl1pPr marL="0" indent="0">
              <a:buFontTx/>
              <a:buNone/>
              <a:defRPr sz="1871">
                <a:latin typeface="Gilroy-Regular" panose="00000500000000000000" pitchFamily="2" charset="0"/>
                <a:ea typeface="Open Sans" panose="020B0606030504020204" pitchFamily="34" charset="0"/>
                <a:cs typeface="Open Sans" panose="020B0606030504020204" pitchFamily="34" charset="0"/>
              </a:defRPr>
            </a:lvl1pPr>
          </a:lstStyle>
          <a:p>
            <a:r>
              <a:rPr lang="en-US"/>
              <a:t>Picture</a:t>
            </a:r>
          </a:p>
        </p:txBody>
      </p:sp>
      <p:sp>
        <p:nvSpPr>
          <p:cNvPr id="14" name="Picture Placeholder 13">
            <a:extLst>
              <a:ext uri="{FF2B5EF4-FFF2-40B4-BE49-F238E27FC236}">
                <a16:creationId xmlns:a16="http://schemas.microsoft.com/office/drawing/2014/main" id="{B7C0604B-C728-4FB5-B24A-8CEF49D8901E}"/>
              </a:ext>
            </a:extLst>
          </p:cNvPr>
          <p:cNvSpPr>
            <a:spLocks noGrp="1"/>
          </p:cNvSpPr>
          <p:nvPr>
            <p:ph type="pic" sz="quarter" idx="26" hasCustomPrompt="1"/>
          </p:nvPr>
        </p:nvSpPr>
        <p:spPr>
          <a:xfrm>
            <a:off x="5028211" y="859487"/>
            <a:ext cx="2189633" cy="8395437"/>
          </a:xfrm>
          <a:custGeom>
            <a:avLst/>
            <a:gdLst>
              <a:gd name="connsiteX0" fmla="*/ 0 w 3531369"/>
              <a:gd name="connsiteY0" fmla="*/ 0 h 5385046"/>
              <a:gd name="connsiteX1" fmla="*/ 3531369 w 3531369"/>
              <a:gd name="connsiteY1" fmla="*/ 0 h 5385046"/>
              <a:gd name="connsiteX2" fmla="*/ 3531369 w 3531369"/>
              <a:gd name="connsiteY2" fmla="*/ 5385046 h 5385046"/>
              <a:gd name="connsiteX3" fmla="*/ 0 w 3531369"/>
              <a:gd name="connsiteY3" fmla="*/ 5385046 h 5385046"/>
            </a:gdLst>
            <a:ahLst/>
            <a:cxnLst>
              <a:cxn ang="0">
                <a:pos x="connsiteX0" y="connsiteY0"/>
              </a:cxn>
              <a:cxn ang="0">
                <a:pos x="connsiteX1" y="connsiteY1"/>
              </a:cxn>
              <a:cxn ang="0">
                <a:pos x="connsiteX2" y="connsiteY2"/>
              </a:cxn>
              <a:cxn ang="0">
                <a:pos x="connsiteX3" y="connsiteY3"/>
              </a:cxn>
            </a:cxnLst>
            <a:rect l="l" t="t" r="r" b="b"/>
            <a:pathLst>
              <a:path w="3531369" h="5385046">
                <a:moveTo>
                  <a:pt x="0" y="0"/>
                </a:moveTo>
                <a:lnTo>
                  <a:pt x="3531369" y="0"/>
                </a:lnTo>
                <a:lnTo>
                  <a:pt x="3531369" y="5385046"/>
                </a:lnTo>
                <a:lnTo>
                  <a:pt x="0" y="5385046"/>
                </a:lnTo>
                <a:close/>
              </a:path>
            </a:pathLst>
          </a:custGeom>
        </p:spPr>
        <p:txBody>
          <a:bodyPr wrap="square">
            <a:noAutofit/>
          </a:bodyPr>
          <a:lstStyle>
            <a:lvl1pPr marL="0" indent="0">
              <a:buFontTx/>
              <a:buNone/>
              <a:defRPr sz="1871">
                <a:latin typeface="Gilroy-Regular" panose="00000500000000000000" pitchFamily="2" charset="0"/>
                <a:ea typeface="Open Sans" panose="020B0606030504020204" pitchFamily="34" charset="0"/>
                <a:cs typeface="Open Sans" panose="020B0606030504020204" pitchFamily="34" charset="0"/>
              </a:defRPr>
            </a:lvl1pPr>
          </a:lstStyle>
          <a:p>
            <a:r>
              <a:rPr lang="en-US"/>
              <a:t>Picture</a:t>
            </a:r>
          </a:p>
        </p:txBody>
      </p:sp>
      <p:sp>
        <p:nvSpPr>
          <p:cNvPr id="9" name="Titel 2">
            <a:extLst>
              <a:ext uri="{FF2B5EF4-FFF2-40B4-BE49-F238E27FC236}">
                <a16:creationId xmlns:a16="http://schemas.microsoft.com/office/drawing/2014/main" id="{29BD152E-6911-4974-6A97-7915AA92A62B}"/>
              </a:ext>
            </a:extLst>
          </p:cNvPr>
          <p:cNvSpPr txBox="1">
            <a:spLocks/>
          </p:cNvSpPr>
          <p:nvPr userDrawn="1"/>
        </p:nvSpPr>
        <p:spPr>
          <a:xfrm>
            <a:off x="513234" y="409433"/>
            <a:ext cx="5546722" cy="212091"/>
          </a:xfrm>
          <a:prstGeom prst="rect">
            <a:avLst/>
          </a:prstGeom>
        </p:spPr>
        <p:txBody>
          <a:bodyPr lIns="0"/>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r>
              <a:rPr lang="de-DE" sz="1050">
                <a:latin typeface="Gilroy" panose="00000500000000000000" pitchFamily="50" charset="0"/>
              </a:rPr>
              <a:t>Digitale Souveränität im Cloud-Zeitalter</a:t>
            </a:r>
          </a:p>
        </p:txBody>
      </p:sp>
      <p:sp>
        <p:nvSpPr>
          <p:cNvPr id="18" name="Rechteck 17">
            <a:extLst>
              <a:ext uri="{FF2B5EF4-FFF2-40B4-BE49-F238E27FC236}">
                <a16:creationId xmlns:a16="http://schemas.microsoft.com/office/drawing/2014/main" id="{7F0830E7-A182-1B81-DBD3-14FEA347912E}"/>
              </a:ext>
            </a:extLst>
          </p:cNvPr>
          <p:cNvSpPr/>
          <p:nvPr userDrawn="1"/>
        </p:nvSpPr>
        <p:spPr>
          <a:xfrm>
            <a:off x="399985" y="10032001"/>
            <a:ext cx="2183717" cy="45453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800" b="1" dirty="0">
                <a:solidFill>
                  <a:schemeClr val="tx1"/>
                </a:solidFill>
                <a:latin typeface="Gilroy Bold" panose="00000800000000000000" pitchFamily="50" charset="0"/>
                <a:cs typeface="Poppins" panose="00000500000000000000" pitchFamily="2" charset="0"/>
              </a:rPr>
              <a:t>cloud ahead</a:t>
            </a:r>
          </a:p>
        </p:txBody>
      </p:sp>
    </p:spTree>
    <p:extLst>
      <p:ext uri="{BB962C8B-B14F-4D97-AF65-F5344CB8AC3E}">
        <p14:creationId xmlns:p14="http://schemas.microsoft.com/office/powerpoint/2010/main" val="2608239633"/>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56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878BF65F-99F7-4D2C-AD30-B09802DB1DE8}"/>
              </a:ext>
            </a:extLst>
          </p:cNvPr>
          <p:cNvSpPr>
            <a:spLocks noGrp="1"/>
          </p:cNvSpPr>
          <p:nvPr>
            <p:ph type="pic" sz="quarter" idx="22" hasCustomPrompt="1"/>
          </p:nvPr>
        </p:nvSpPr>
        <p:spPr>
          <a:xfrm>
            <a:off x="1550183" y="3535651"/>
            <a:ext cx="2078911" cy="5770185"/>
          </a:xfrm>
          <a:custGeom>
            <a:avLst/>
            <a:gdLst>
              <a:gd name="connsiteX0" fmla="*/ 0 w 3352801"/>
              <a:gd name="connsiteY0" fmla="*/ 0 h 3701143"/>
              <a:gd name="connsiteX1" fmla="*/ 3352801 w 3352801"/>
              <a:gd name="connsiteY1" fmla="*/ 0 h 3701143"/>
              <a:gd name="connsiteX2" fmla="*/ 3352801 w 3352801"/>
              <a:gd name="connsiteY2" fmla="*/ 3701143 h 3701143"/>
              <a:gd name="connsiteX3" fmla="*/ 0 w 3352801"/>
              <a:gd name="connsiteY3" fmla="*/ 3701143 h 3701143"/>
            </a:gdLst>
            <a:ahLst/>
            <a:cxnLst>
              <a:cxn ang="0">
                <a:pos x="connsiteX0" y="connsiteY0"/>
              </a:cxn>
              <a:cxn ang="0">
                <a:pos x="connsiteX1" y="connsiteY1"/>
              </a:cxn>
              <a:cxn ang="0">
                <a:pos x="connsiteX2" y="connsiteY2"/>
              </a:cxn>
              <a:cxn ang="0">
                <a:pos x="connsiteX3" y="connsiteY3"/>
              </a:cxn>
            </a:cxnLst>
            <a:rect l="l" t="t" r="r" b="b"/>
            <a:pathLst>
              <a:path w="3352801" h="3701143">
                <a:moveTo>
                  <a:pt x="0" y="0"/>
                </a:moveTo>
                <a:lnTo>
                  <a:pt x="3352801" y="0"/>
                </a:lnTo>
                <a:lnTo>
                  <a:pt x="3352801" y="3701143"/>
                </a:lnTo>
                <a:lnTo>
                  <a:pt x="0" y="370114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50754571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55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E5206C6B-0AE7-4F90-A7F6-4A125908B067}"/>
              </a:ext>
            </a:extLst>
          </p:cNvPr>
          <p:cNvSpPr>
            <a:spLocks noGrp="1"/>
          </p:cNvSpPr>
          <p:nvPr>
            <p:ph type="pic" sz="quarter" idx="22" hasCustomPrompt="1"/>
          </p:nvPr>
        </p:nvSpPr>
        <p:spPr>
          <a:xfrm>
            <a:off x="341832" y="3535652"/>
            <a:ext cx="1840580" cy="5770183"/>
          </a:xfrm>
          <a:custGeom>
            <a:avLst/>
            <a:gdLst>
              <a:gd name="connsiteX0" fmla="*/ 0 w 2968428"/>
              <a:gd name="connsiteY0" fmla="*/ 0 h 3701142"/>
              <a:gd name="connsiteX1" fmla="*/ 2968428 w 2968428"/>
              <a:gd name="connsiteY1" fmla="*/ 0 h 3701142"/>
              <a:gd name="connsiteX2" fmla="*/ 2968428 w 2968428"/>
              <a:gd name="connsiteY2" fmla="*/ 3701142 h 3701142"/>
              <a:gd name="connsiteX3" fmla="*/ 0 w 2968428"/>
              <a:gd name="connsiteY3" fmla="*/ 3701142 h 3701142"/>
            </a:gdLst>
            <a:ahLst/>
            <a:cxnLst>
              <a:cxn ang="0">
                <a:pos x="connsiteX0" y="connsiteY0"/>
              </a:cxn>
              <a:cxn ang="0">
                <a:pos x="connsiteX1" y="connsiteY1"/>
              </a:cxn>
              <a:cxn ang="0">
                <a:pos x="connsiteX2" y="connsiteY2"/>
              </a:cxn>
              <a:cxn ang="0">
                <a:pos x="connsiteX3" y="connsiteY3"/>
              </a:cxn>
            </a:cxnLst>
            <a:rect l="l" t="t" r="r" b="b"/>
            <a:pathLst>
              <a:path w="2968428" h="3701142">
                <a:moveTo>
                  <a:pt x="0" y="0"/>
                </a:moveTo>
                <a:lnTo>
                  <a:pt x="2968428" y="0"/>
                </a:lnTo>
                <a:lnTo>
                  <a:pt x="2968428" y="3701142"/>
                </a:lnTo>
                <a:lnTo>
                  <a:pt x="0" y="3701142"/>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19867875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54_Full Image without Header &amp; Footer">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25421DE-301B-41CF-820C-CCCA53AFD8F3}"/>
              </a:ext>
            </a:extLst>
          </p:cNvPr>
          <p:cNvSpPr>
            <a:spLocks noGrp="1"/>
          </p:cNvSpPr>
          <p:nvPr>
            <p:ph type="pic" sz="quarter" idx="22" hasCustomPrompt="1"/>
          </p:nvPr>
        </p:nvSpPr>
        <p:spPr>
          <a:xfrm>
            <a:off x="1620417" y="3618107"/>
            <a:ext cx="1124951" cy="2828521"/>
          </a:xfrm>
          <a:custGeom>
            <a:avLst/>
            <a:gdLst>
              <a:gd name="connsiteX0" fmla="*/ 0 w 1814285"/>
              <a:gd name="connsiteY0" fmla="*/ 0 h 1814285"/>
              <a:gd name="connsiteX1" fmla="*/ 1814285 w 1814285"/>
              <a:gd name="connsiteY1" fmla="*/ 0 h 1814285"/>
              <a:gd name="connsiteX2" fmla="*/ 1814285 w 1814285"/>
              <a:gd name="connsiteY2" fmla="*/ 1814285 h 1814285"/>
              <a:gd name="connsiteX3" fmla="*/ 0 w 1814285"/>
              <a:gd name="connsiteY3" fmla="*/ 1814285 h 1814285"/>
            </a:gdLst>
            <a:ahLst/>
            <a:cxnLst>
              <a:cxn ang="0">
                <a:pos x="connsiteX0" y="connsiteY0"/>
              </a:cxn>
              <a:cxn ang="0">
                <a:pos x="connsiteX1" y="connsiteY1"/>
              </a:cxn>
              <a:cxn ang="0">
                <a:pos x="connsiteX2" y="connsiteY2"/>
              </a:cxn>
              <a:cxn ang="0">
                <a:pos x="connsiteX3" y="connsiteY3"/>
              </a:cxn>
            </a:cxnLst>
            <a:rect l="l" t="t" r="r" b="b"/>
            <a:pathLst>
              <a:path w="1814285" h="1814285">
                <a:moveTo>
                  <a:pt x="0" y="0"/>
                </a:moveTo>
                <a:lnTo>
                  <a:pt x="1814285" y="0"/>
                </a:lnTo>
                <a:lnTo>
                  <a:pt x="1814285" y="1814285"/>
                </a:lnTo>
                <a:lnTo>
                  <a:pt x="0" y="1814285"/>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8" name="Picture Placeholder 17">
            <a:extLst>
              <a:ext uri="{FF2B5EF4-FFF2-40B4-BE49-F238E27FC236}">
                <a16:creationId xmlns:a16="http://schemas.microsoft.com/office/drawing/2014/main" id="{9DF746D6-E554-4133-92D7-7F7E50E01FBC}"/>
              </a:ext>
            </a:extLst>
          </p:cNvPr>
          <p:cNvSpPr>
            <a:spLocks noGrp="1"/>
          </p:cNvSpPr>
          <p:nvPr>
            <p:ph type="pic" sz="quarter" idx="23" hasCustomPrompt="1"/>
          </p:nvPr>
        </p:nvSpPr>
        <p:spPr>
          <a:xfrm>
            <a:off x="2898924" y="3618107"/>
            <a:ext cx="1124951" cy="2828521"/>
          </a:xfrm>
          <a:custGeom>
            <a:avLst/>
            <a:gdLst>
              <a:gd name="connsiteX0" fmla="*/ 0 w 1814285"/>
              <a:gd name="connsiteY0" fmla="*/ 0 h 1814285"/>
              <a:gd name="connsiteX1" fmla="*/ 1814285 w 1814285"/>
              <a:gd name="connsiteY1" fmla="*/ 0 h 1814285"/>
              <a:gd name="connsiteX2" fmla="*/ 1814285 w 1814285"/>
              <a:gd name="connsiteY2" fmla="*/ 1814285 h 1814285"/>
              <a:gd name="connsiteX3" fmla="*/ 0 w 1814285"/>
              <a:gd name="connsiteY3" fmla="*/ 1814285 h 1814285"/>
            </a:gdLst>
            <a:ahLst/>
            <a:cxnLst>
              <a:cxn ang="0">
                <a:pos x="connsiteX0" y="connsiteY0"/>
              </a:cxn>
              <a:cxn ang="0">
                <a:pos x="connsiteX1" y="connsiteY1"/>
              </a:cxn>
              <a:cxn ang="0">
                <a:pos x="connsiteX2" y="connsiteY2"/>
              </a:cxn>
              <a:cxn ang="0">
                <a:pos x="connsiteX3" y="connsiteY3"/>
              </a:cxn>
            </a:cxnLst>
            <a:rect l="l" t="t" r="r" b="b"/>
            <a:pathLst>
              <a:path w="1814285" h="1814285">
                <a:moveTo>
                  <a:pt x="0" y="0"/>
                </a:moveTo>
                <a:lnTo>
                  <a:pt x="1814285" y="0"/>
                </a:lnTo>
                <a:lnTo>
                  <a:pt x="1814285" y="1814285"/>
                </a:lnTo>
                <a:lnTo>
                  <a:pt x="0" y="1814285"/>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47D820B0-0F42-42D3-8B3C-72EFF85855EA}"/>
              </a:ext>
            </a:extLst>
          </p:cNvPr>
          <p:cNvSpPr>
            <a:spLocks noGrp="1"/>
          </p:cNvSpPr>
          <p:nvPr>
            <p:ph type="pic" sz="quarter" idx="21" hasCustomPrompt="1"/>
          </p:nvPr>
        </p:nvSpPr>
        <p:spPr>
          <a:xfrm>
            <a:off x="341910" y="3618107"/>
            <a:ext cx="1124951" cy="2828521"/>
          </a:xfrm>
          <a:custGeom>
            <a:avLst/>
            <a:gdLst>
              <a:gd name="connsiteX0" fmla="*/ 0 w 1814285"/>
              <a:gd name="connsiteY0" fmla="*/ 0 h 1814285"/>
              <a:gd name="connsiteX1" fmla="*/ 1814285 w 1814285"/>
              <a:gd name="connsiteY1" fmla="*/ 0 h 1814285"/>
              <a:gd name="connsiteX2" fmla="*/ 1814285 w 1814285"/>
              <a:gd name="connsiteY2" fmla="*/ 1814285 h 1814285"/>
              <a:gd name="connsiteX3" fmla="*/ 0 w 1814285"/>
              <a:gd name="connsiteY3" fmla="*/ 1814285 h 1814285"/>
            </a:gdLst>
            <a:ahLst/>
            <a:cxnLst>
              <a:cxn ang="0">
                <a:pos x="connsiteX0" y="connsiteY0"/>
              </a:cxn>
              <a:cxn ang="0">
                <a:pos x="connsiteX1" y="connsiteY1"/>
              </a:cxn>
              <a:cxn ang="0">
                <a:pos x="connsiteX2" y="connsiteY2"/>
              </a:cxn>
              <a:cxn ang="0">
                <a:pos x="connsiteX3" y="connsiteY3"/>
              </a:cxn>
            </a:cxnLst>
            <a:rect l="l" t="t" r="r" b="b"/>
            <a:pathLst>
              <a:path w="1814285" h="1814285">
                <a:moveTo>
                  <a:pt x="0" y="0"/>
                </a:moveTo>
                <a:lnTo>
                  <a:pt x="1814285" y="0"/>
                </a:lnTo>
                <a:lnTo>
                  <a:pt x="1814285" y="1814285"/>
                </a:lnTo>
                <a:lnTo>
                  <a:pt x="0" y="1814285"/>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715325249"/>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53_Full Image without Header &amp; Footer">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CEC66BA5-A4DE-41BA-8A9A-481C34F15CE9}"/>
              </a:ext>
            </a:extLst>
          </p:cNvPr>
          <p:cNvSpPr>
            <a:spLocks noGrp="1"/>
          </p:cNvSpPr>
          <p:nvPr>
            <p:ph type="pic" sz="quarter" idx="23" hasCustomPrompt="1"/>
          </p:nvPr>
        </p:nvSpPr>
        <p:spPr>
          <a:xfrm>
            <a:off x="5812142" y="3535653"/>
            <a:ext cx="1405701" cy="3117031"/>
          </a:xfrm>
          <a:custGeom>
            <a:avLst/>
            <a:gdLst>
              <a:gd name="connsiteX0" fmla="*/ 0 w 2267070"/>
              <a:gd name="connsiteY0" fmla="*/ 0 h 1999343"/>
              <a:gd name="connsiteX1" fmla="*/ 2267070 w 2267070"/>
              <a:gd name="connsiteY1" fmla="*/ 0 h 1999343"/>
              <a:gd name="connsiteX2" fmla="*/ 2267070 w 2267070"/>
              <a:gd name="connsiteY2" fmla="*/ 1999343 h 1999343"/>
              <a:gd name="connsiteX3" fmla="*/ 0 w 2267070"/>
              <a:gd name="connsiteY3" fmla="*/ 1999343 h 1999343"/>
            </a:gdLst>
            <a:ahLst/>
            <a:cxnLst>
              <a:cxn ang="0">
                <a:pos x="connsiteX0" y="connsiteY0"/>
              </a:cxn>
              <a:cxn ang="0">
                <a:pos x="connsiteX1" y="connsiteY1"/>
              </a:cxn>
              <a:cxn ang="0">
                <a:pos x="connsiteX2" y="connsiteY2"/>
              </a:cxn>
              <a:cxn ang="0">
                <a:pos x="connsiteX3" y="connsiteY3"/>
              </a:cxn>
            </a:cxnLst>
            <a:rect l="l" t="t" r="r" b="b"/>
            <a:pathLst>
              <a:path w="2267070" h="1999343">
                <a:moveTo>
                  <a:pt x="0" y="0"/>
                </a:moveTo>
                <a:lnTo>
                  <a:pt x="2267070" y="0"/>
                </a:lnTo>
                <a:lnTo>
                  <a:pt x="2267070" y="1999343"/>
                </a:lnTo>
                <a:lnTo>
                  <a:pt x="0" y="199934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7" name="Picture Placeholder 16">
            <a:extLst>
              <a:ext uri="{FF2B5EF4-FFF2-40B4-BE49-F238E27FC236}">
                <a16:creationId xmlns:a16="http://schemas.microsoft.com/office/drawing/2014/main" id="{4A7A51E6-F9A0-40AA-ADDC-A7400CAF6FF5}"/>
              </a:ext>
            </a:extLst>
          </p:cNvPr>
          <p:cNvSpPr>
            <a:spLocks noGrp="1"/>
          </p:cNvSpPr>
          <p:nvPr>
            <p:ph type="pic" sz="quarter" idx="22" hasCustomPrompt="1"/>
          </p:nvPr>
        </p:nvSpPr>
        <p:spPr>
          <a:xfrm>
            <a:off x="3176053" y="4991475"/>
            <a:ext cx="1405701" cy="3117031"/>
          </a:xfrm>
          <a:custGeom>
            <a:avLst/>
            <a:gdLst>
              <a:gd name="connsiteX0" fmla="*/ 0 w 2267070"/>
              <a:gd name="connsiteY0" fmla="*/ 0 h 1999343"/>
              <a:gd name="connsiteX1" fmla="*/ 2267070 w 2267070"/>
              <a:gd name="connsiteY1" fmla="*/ 0 h 1999343"/>
              <a:gd name="connsiteX2" fmla="*/ 2267070 w 2267070"/>
              <a:gd name="connsiteY2" fmla="*/ 1999343 h 1999343"/>
              <a:gd name="connsiteX3" fmla="*/ 0 w 2267070"/>
              <a:gd name="connsiteY3" fmla="*/ 1999343 h 1999343"/>
            </a:gdLst>
            <a:ahLst/>
            <a:cxnLst>
              <a:cxn ang="0">
                <a:pos x="connsiteX0" y="connsiteY0"/>
              </a:cxn>
              <a:cxn ang="0">
                <a:pos x="connsiteX1" y="connsiteY1"/>
              </a:cxn>
              <a:cxn ang="0">
                <a:pos x="connsiteX2" y="connsiteY2"/>
              </a:cxn>
              <a:cxn ang="0">
                <a:pos x="connsiteX3" y="connsiteY3"/>
              </a:cxn>
            </a:cxnLst>
            <a:rect l="l" t="t" r="r" b="b"/>
            <a:pathLst>
              <a:path w="2267070" h="1999343">
                <a:moveTo>
                  <a:pt x="0" y="0"/>
                </a:moveTo>
                <a:lnTo>
                  <a:pt x="2267070" y="0"/>
                </a:lnTo>
                <a:lnTo>
                  <a:pt x="2267070" y="1999343"/>
                </a:lnTo>
                <a:lnTo>
                  <a:pt x="0" y="199934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FF82645-75A6-4495-8F43-66C8D9713347}"/>
              </a:ext>
            </a:extLst>
          </p:cNvPr>
          <p:cNvSpPr>
            <a:spLocks noGrp="1"/>
          </p:cNvSpPr>
          <p:nvPr>
            <p:ph type="pic" sz="quarter" idx="21" hasCustomPrompt="1"/>
          </p:nvPr>
        </p:nvSpPr>
        <p:spPr>
          <a:xfrm>
            <a:off x="556061" y="3535655"/>
            <a:ext cx="1405701" cy="3117031"/>
          </a:xfrm>
          <a:custGeom>
            <a:avLst/>
            <a:gdLst>
              <a:gd name="connsiteX0" fmla="*/ 0 w 2267070"/>
              <a:gd name="connsiteY0" fmla="*/ 0 h 1999343"/>
              <a:gd name="connsiteX1" fmla="*/ 2267070 w 2267070"/>
              <a:gd name="connsiteY1" fmla="*/ 0 h 1999343"/>
              <a:gd name="connsiteX2" fmla="*/ 2267070 w 2267070"/>
              <a:gd name="connsiteY2" fmla="*/ 1999343 h 1999343"/>
              <a:gd name="connsiteX3" fmla="*/ 0 w 2267070"/>
              <a:gd name="connsiteY3" fmla="*/ 1999343 h 1999343"/>
            </a:gdLst>
            <a:ahLst/>
            <a:cxnLst>
              <a:cxn ang="0">
                <a:pos x="connsiteX0" y="connsiteY0"/>
              </a:cxn>
              <a:cxn ang="0">
                <a:pos x="connsiteX1" y="connsiteY1"/>
              </a:cxn>
              <a:cxn ang="0">
                <a:pos x="connsiteX2" y="connsiteY2"/>
              </a:cxn>
              <a:cxn ang="0">
                <a:pos x="connsiteX3" y="connsiteY3"/>
              </a:cxn>
            </a:cxnLst>
            <a:rect l="l" t="t" r="r" b="b"/>
            <a:pathLst>
              <a:path w="2267070" h="1999343">
                <a:moveTo>
                  <a:pt x="0" y="0"/>
                </a:moveTo>
                <a:lnTo>
                  <a:pt x="2267070" y="0"/>
                </a:lnTo>
                <a:lnTo>
                  <a:pt x="2267070" y="1999343"/>
                </a:lnTo>
                <a:lnTo>
                  <a:pt x="0" y="199934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143317732"/>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52_Full Image without Header &amp; Footer">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EC01FE1B-3451-420C-B770-C23E1F7C6673}"/>
              </a:ext>
            </a:extLst>
          </p:cNvPr>
          <p:cNvSpPr>
            <a:spLocks noGrp="1"/>
          </p:cNvSpPr>
          <p:nvPr>
            <p:ph type="pic" sz="quarter" idx="22" hasCustomPrompt="1"/>
          </p:nvPr>
        </p:nvSpPr>
        <p:spPr>
          <a:xfrm>
            <a:off x="2099224" y="3583737"/>
            <a:ext cx="1603835" cy="3742135"/>
          </a:xfrm>
          <a:custGeom>
            <a:avLst/>
            <a:gdLst>
              <a:gd name="connsiteX0" fmla="*/ 0 w 2586614"/>
              <a:gd name="connsiteY0" fmla="*/ 0 h 2400300"/>
              <a:gd name="connsiteX1" fmla="*/ 2586614 w 2586614"/>
              <a:gd name="connsiteY1" fmla="*/ 0 h 2400300"/>
              <a:gd name="connsiteX2" fmla="*/ 2586614 w 2586614"/>
              <a:gd name="connsiteY2" fmla="*/ 2400300 h 2400300"/>
              <a:gd name="connsiteX3" fmla="*/ 0 w 2586614"/>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586614" h="2400300">
                <a:moveTo>
                  <a:pt x="0" y="0"/>
                </a:moveTo>
                <a:lnTo>
                  <a:pt x="2586614" y="0"/>
                </a:lnTo>
                <a:lnTo>
                  <a:pt x="2586614" y="2400300"/>
                </a:lnTo>
                <a:lnTo>
                  <a:pt x="0" y="240030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9" name="Picture Placeholder 18">
            <a:extLst>
              <a:ext uri="{FF2B5EF4-FFF2-40B4-BE49-F238E27FC236}">
                <a16:creationId xmlns:a16="http://schemas.microsoft.com/office/drawing/2014/main" id="{E69C6D93-FE47-41F1-8925-2AB2EA7FE118}"/>
              </a:ext>
            </a:extLst>
          </p:cNvPr>
          <p:cNvSpPr>
            <a:spLocks noGrp="1"/>
          </p:cNvSpPr>
          <p:nvPr>
            <p:ph type="pic" sz="quarter" idx="23" hasCustomPrompt="1"/>
          </p:nvPr>
        </p:nvSpPr>
        <p:spPr>
          <a:xfrm>
            <a:off x="3856615" y="3583737"/>
            <a:ext cx="1603835" cy="3742135"/>
          </a:xfrm>
          <a:custGeom>
            <a:avLst/>
            <a:gdLst>
              <a:gd name="connsiteX0" fmla="*/ 0 w 2586614"/>
              <a:gd name="connsiteY0" fmla="*/ 0 h 2400300"/>
              <a:gd name="connsiteX1" fmla="*/ 2586614 w 2586614"/>
              <a:gd name="connsiteY1" fmla="*/ 0 h 2400300"/>
              <a:gd name="connsiteX2" fmla="*/ 2586614 w 2586614"/>
              <a:gd name="connsiteY2" fmla="*/ 2400300 h 2400300"/>
              <a:gd name="connsiteX3" fmla="*/ 0 w 2586614"/>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586614" h="2400300">
                <a:moveTo>
                  <a:pt x="0" y="0"/>
                </a:moveTo>
                <a:lnTo>
                  <a:pt x="2586614" y="0"/>
                </a:lnTo>
                <a:lnTo>
                  <a:pt x="2586614" y="2400300"/>
                </a:lnTo>
                <a:lnTo>
                  <a:pt x="0" y="240030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0" name="Picture Placeholder 19">
            <a:extLst>
              <a:ext uri="{FF2B5EF4-FFF2-40B4-BE49-F238E27FC236}">
                <a16:creationId xmlns:a16="http://schemas.microsoft.com/office/drawing/2014/main" id="{CCF712EE-FBC7-4AAB-8B38-5A2BDF367A1A}"/>
              </a:ext>
            </a:extLst>
          </p:cNvPr>
          <p:cNvSpPr>
            <a:spLocks noGrp="1"/>
          </p:cNvSpPr>
          <p:nvPr>
            <p:ph type="pic" sz="quarter" idx="24" hasCustomPrompt="1"/>
          </p:nvPr>
        </p:nvSpPr>
        <p:spPr>
          <a:xfrm>
            <a:off x="5614008" y="3583737"/>
            <a:ext cx="1603835" cy="3742135"/>
          </a:xfrm>
          <a:custGeom>
            <a:avLst/>
            <a:gdLst>
              <a:gd name="connsiteX0" fmla="*/ 0 w 2586614"/>
              <a:gd name="connsiteY0" fmla="*/ 0 h 2400300"/>
              <a:gd name="connsiteX1" fmla="*/ 2586614 w 2586614"/>
              <a:gd name="connsiteY1" fmla="*/ 0 h 2400300"/>
              <a:gd name="connsiteX2" fmla="*/ 2586614 w 2586614"/>
              <a:gd name="connsiteY2" fmla="*/ 2400300 h 2400300"/>
              <a:gd name="connsiteX3" fmla="*/ 0 w 2586614"/>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586614" h="2400300">
                <a:moveTo>
                  <a:pt x="0" y="0"/>
                </a:moveTo>
                <a:lnTo>
                  <a:pt x="2586614" y="0"/>
                </a:lnTo>
                <a:lnTo>
                  <a:pt x="2586614" y="2400300"/>
                </a:lnTo>
                <a:lnTo>
                  <a:pt x="0" y="240030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icture Placeholder 16">
            <a:extLst>
              <a:ext uri="{FF2B5EF4-FFF2-40B4-BE49-F238E27FC236}">
                <a16:creationId xmlns:a16="http://schemas.microsoft.com/office/drawing/2014/main" id="{8C258C2C-7CDB-42DA-A985-ADD37DD88C17}"/>
              </a:ext>
            </a:extLst>
          </p:cNvPr>
          <p:cNvSpPr>
            <a:spLocks noGrp="1"/>
          </p:cNvSpPr>
          <p:nvPr>
            <p:ph type="pic" sz="quarter" idx="21" hasCustomPrompt="1"/>
          </p:nvPr>
        </p:nvSpPr>
        <p:spPr>
          <a:xfrm>
            <a:off x="341832" y="3583737"/>
            <a:ext cx="1603835" cy="3742135"/>
          </a:xfrm>
          <a:custGeom>
            <a:avLst/>
            <a:gdLst>
              <a:gd name="connsiteX0" fmla="*/ 0 w 2586614"/>
              <a:gd name="connsiteY0" fmla="*/ 0 h 2400300"/>
              <a:gd name="connsiteX1" fmla="*/ 2586614 w 2586614"/>
              <a:gd name="connsiteY1" fmla="*/ 0 h 2400300"/>
              <a:gd name="connsiteX2" fmla="*/ 2586614 w 2586614"/>
              <a:gd name="connsiteY2" fmla="*/ 2400300 h 2400300"/>
              <a:gd name="connsiteX3" fmla="*/ 0 w 2586614"/>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586614" h="2400300">
                <a:moveTo>
                  <a:pt x="0" y="0"/>
                </a:moveTo>
                <a:lnTo>
                  <a:pt x="2586614" y="0"/>
                </a:lnTo>
                <a:lnTo>
                  <a:pt x="2586614" y="2400300"/>
                </a:lnTo>
                <a:lnTo>
                  <a:pt x="0" y="240030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446411105"/>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51_Full Image without Header &amp; Footer">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BA42209-D0B5-4686-A4FB-78562097DD93}"/>
              </a:ext>
            </a:extLst>
          </p:cNvPr>
          <p:cNvSpPr>
            <a:spLocks noGrp="1"/>
          </p:cNvSpPr>
          <p:nvPr>
            <p:ph type="pic" sz="quarter" idx="22" hasCustomPrompt="1"/>
          </p:nvPr>
        </p:nvSpPr>
        <p:spPr>
          <a:xfrm>
            <a:off x="3006998" y="3815361"/>
            <a:ext cx="1217449" cy="3061092"/>
          </a:xfrm>
          <a:custGeom>
            <a:avLst/>
            <a:gdLst>
              <a:gd name="connsiteX0" fmla="*/ 981731 w 1963462"/>
              <a:gd name="connsiteY0" fmla="*/ 0 h 1963462"/>
              <a:gd name="connsiteX1" fmla="*/ 1963462 w 1963462"/>
              <a:gd name="connsiteY1" fmla="*/ 981731 h 1963462"/>
              <a:gd name="connsiteX2" fmla="*/ 981731 w 1963462"/>
              <a:gd name="connsiteY2" fmla="*/ 1963462 h 1963462"/>
              <a:gd name="connsiteX3" fmla="*/ 0 w 1963462"/>
              <a:gd name="connsiteY3" fmla="*/ 981731 h 1963462"/>
              <a:gd name="connsiteX4" fmla="*/ 981731 w 1963462"/>
              <a:gd name="connsiteY4" fmla="*/ 0 h 196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2" h="1963462">
                <a:moveTo>
                  <a:pt x="981731" y="0"/>
                </a:moveTo>
                <a:cubicBezTo>
                  <a:pt x="1523926" y="0"/>
                  <a:pt x="1963462" y="439536"/>
                  <a:pt x="1963462" y="981731"/>
                </a:cubicBezTo>
                <a:cubicBezTo>
                  <a:pt x="1963462" y="1523926"/>
                  <a:pt x="1523926" y="1963462"/>
                  <a:pt x="981731" y="1963462"/>
                </a:cubicBezTo>
                <a:cubicBezTo>
                  <a:pt x="439536" y="1963462"/>
                  <a:pt x="0" y="1523926"/>
                  <a:pt x="0" y="981731"/>
                </a:cubicBezTo>
                <a:cubicBezTo>
                  <a:pt x="0" y="439536"/>
                  <a:pt x="439536" y="0"/>
                  <a:pt x="981731"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8" name="Picture Placeholder 17">
            <a:extLst>
              <a:ext uri="{FF2B5EF4-FFF2-40B4-BE49-F238E27FC236}">
                <a16:creationId xmlns:a16="http://schemas.microsoft.com/office/drawing/2014/main" id="{12F08FDB-26F1-41E7-BC36-E1E5E34FAF83}"/>
              </a:ext>
            </a:extLst>
          </p:cNvPr>
          <p:cNvSpPr>
            <a:spLocks noGrp="1"/>
          </p:cNvSpPr>
          <p:nvPr>
            <p:ph type="pic" sz="quarter" idx="23" hasCustomPrompt="1"/>
          </p:nvPr>
        </p:nvSpPr>
        <p:spPr>
          <a:xfrm>
            <a:off x="883089" y="3815361"/>
            <a:ext cx="1217449" cy="3061092"/>
          </a:xfrm>
          <a:custGeom>
            <a:avLst/>
            <a:gdLst>
              <a:gd name="connsiteX0" fmla="*/ 981731 w 1963462"/>
              <a:gd name="connsiteY0" fmla="*/ 0 h 1963462"/>
              <a:gd name="connsiteX1" fmla="*/ 1963462 w 1963462"/>
              <a:gd name="connsiteY1" fmla="*/ 981731 h 1963462"/>
              <a:gd name="connsiteX2" fmla="*/ 981731 w 1963462"/>
              <a:gd name="connsiteY2" fmla="*/ 1963462 h 1963462"/>
              <a:gd name="connsiteX3" fmla="*/ 0 w 1963462"/>
              <a:gd name="connsiteY3" fmla="*/ 981731 h 1963462"/>
              <a:gd name="connsiteX4" fmla="*/ 981731 w 1963462"/>
              <a:gd name="connsiteY4" fmla="*/ 0 h 196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2" h="1963462">
                <a:moveTo>
                  <a:pt x="981731" y="0"/>
                </a:moveTo>
                <a:cubicBezTo>
                  <a:pt x="1523926" y="0"/>
                  <a:pt x="1963462" y="439536"/>
                  <a:pt x="1963462" y="981731"/>
                </a:cubicBezTo>
                <a:cubicBezTo>
                  <a:pt x="1963462" y="1523926"/>
                  <a:pt x="1523926" y="1963462"/>
                  <a:pt x="981731" y="1963462"/>
                </a:cubicBezTo>
                <a:cubicBezTo>
                  <a:pt x="439536" y="1963462"/>
                  <a:pt x="0" y="1523926"/>
                  <a:pt x="0" y="981731"/>
                </a:cubicBezTo>
                <a:cubicBezTo>
                  <a:pt x="0" y="439536"/>
                  <a:pt x="439536" y="0"/>
                  <a:pt x="981731"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73ED955A-CD75-4955-865A-E8CA1F36695E}"/>
              </a:ext>
            </a:extLst>
          </p:cNvPr>
          <p:cNvSpPr>
            <a:spLocks noGrp="1"/>
          </p:cNvSpPr>
          <p:nvPr>
            <p:ph type="pic" sz="quarter" idx="21" hasCustomPrompt="1"/>
          </p:nvPr>
        </p:nvSpPr>
        <p:spPr>
          <a:xfrm>
            <a:off x="5130907" y="3815361"/>
            <a:ext cx="1217449" cy="3061092"/>
          </a:xfrm>
          <a:custGeom>
            <a:avLst/>
            <a:gdLst>
              <a:gd name="connsiteX0" fmla="*/ 981731 w 1963462"/>
              <a:gd name="connsiteY0" fmla="*/ 0 h 1963462"/>
              <a:gd name="connsiteX1" fmla="*/ 1963462 w 1963462"/>
              <a:gd name="connsiteY1" fmla="*/ 981731 h 1963462"/>
              <a:gd name="connsiteX2" fmla="*/ 981731 w 1963462"/>
              <a:gd name="connsiteY2" fmla="*/ 1963462 h 1963462"/>
              <a:gd name="connsiteX3" fmla="*/ 0 w 1963462"/>
              <a:gd name="connsiteY3" fmla="*/ 981731 h 1963462"/>
              <a:gd name="connsiteX4" fmla="*/ 981731 w 1963462"/>
              <a:gd name="connsiteY4" fmla="*/ 0 h 196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2" h="1963462">
                <a:moveTo>
                  <a:pt x="981731" y="0"/>
                </a:moveTo>
                <a:cubicBezTo>
                  <a:pt x="1523926" y="0"/>
                  <a:pt x="1963462" y="439536"/>
                  <a:pt x="1963462" y="981731"/>
                </a:cubicBezTo>
                <a:cubicBezTo>
                  <a:pt x="1963462" y="1523926"/>
                  <a:pt x="1523926" y="1963462"/>
                  <a:pt x="981731" y="1963462"/>
                </a:cubicBezTo>
                <a:cubicBezTo>
                  <a:pt x="439536" y="1963462"/>
                  <a:pt x="0" y="1523926"/>
                  <a:pt x="0" y="981731"/>
                </a:cubicBezTo>
                <a:cubicBezTo>
                  <a:pt x="0" y="439536"/>
                  <a:pt x="439536" y="0"/>
                  <a:pt x="981731"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881872252"/>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47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8021DB56-E65F-4BDA-B6DC-75052C471A32}"/>
              </a:ext>
            </a:extLst>
          </p:cNvPr>
          <p:cNvSpPr>
            <a:spLocks noGrp="1"/>
          </p:cNvSpPr>
          <p:nvPr>
            <p:ph type="pic" sz="quarter" idx="21" hasCustomPrompt="1"/>
          </p:nvPr>
        </p:nvSpPr>
        <p:spPr>
          <a:xfrm>
            <a:off x="5156856" y="4395523"/>
            <a:ext cx="2060988" cy="4739426"/>
          </a:xfrm>
          <a:custGeom>
            <a:avLst/>
            <a:gdLst>
              <a:gd name="connsiteX0" fmla="*/ 0 w 3323895"/>
              <a:gd name="connsiteY0" fmla="*/ 0 h 3039988"/>
              <a:gd name="connsiteX1" fmla="*/ 3323895 w 3323895"/>
              <a:gd name="connsiteY1" fmla="*/ 0 h 3039988"/>
              <a:gd name="connsiteX2" fmla="*/ 3323895 w 3323895"/>
              <a:gd name="connsiteY2" fmla="*/ 3039988 h 3039988"/>
              <a:gd name="connsiteX3" fmla="*/ 0 w 3323895"/>
              <a:gd name="connsiteY3" fmla="*/ 3039988 h 3039988"/>
            </a:gdLst>
            <a:ahLst/>
            <a:cxnLst>
              <a:cxn ang="0">
                <a:pos x="connsiteX0" y="connsiteY0"/>
              </a:cxn>
              <a:cxn ang="0">
                <a:pos x="connsiteX1" y="connsiteY1"/>
              </a:cxn>
              <a:cxn ang="0">
                <a:pos x="connsiteX2" y="connsiteY2"/>
              </a:cxn>
              <a:cxn ang="0">
                <a:pos x="connsiteX3" y="connsiteY3"/>
              </a:cxn>
            </a:cxnLst>
            <a:rect l="l" t="t" r="r" b="b"/>
            <a:pathLst>
              <a:path w="3323895" h="3039988">
                <a:moveTo>
                  <a:pt x="0" y="0"/>
                </a:moveTo>
                <a:lnTo>
                  <a:pt x="3323895" y="0"/>
                </a:lnTo>
                <a:lnTo>
                  <a:pt x="3323895" y="3039988"/>
                </a:lnTo>
                <a:lnTo>
                  <a:pt x="0" y="303998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645572295"/>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46_Full Image without Header &amp; Footer">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E492CF32-FD56-45F3-90FD-AA60479275F7}"/>
              </a:ext>
            </a:extLst>
          </p:cNvPr>
          <p:cNvSpPr>
            <a:spLocks noGrp="1"/>
          </p:cNvSpPr>
          <p:nvPr>
            <p:ph type="pic" sz="quarter" idx="22" hasCustomPrompt="1"/>
          </p:nvPr>
        </p:nvSpPr>
        <p:spPr>
          <a:xfrm>
            <a:off x="5555290" y="3459713"/>
            <a:ext cx="1662553" cy="5846125"/>
          </a:xfrm>
          <a:custGeom>
            <a:avLst/>
            <a:gdLst>
              <a:gd name="connsiteX0" fmla="*/ 0 w 2681312"/>
              <a:gd name="connsiteY0" fmla="*/ 0 h 3749853"/>
              <a:gd name="connsiteX1" fmla="*/ 2681312 w 2681312"/>
              <a:gd name="connsiteY1" fmla="*/ 0 h 3749853"/>
              <a:gd name="connsiteX2" fmla="*/ 2681312 w 2681312"/>
              <a:gd name="connsiteY2" fmla="*/ 3749853 h 3749853"/>
              <a:gd name="connsiteX3" fmla="*/ 0 w 2681312"/>
              <a:gd name="connsiteY3" fmla="*/ 3749853 h 3749853"/>
            </a:gdLst>
            <a:ahLst/>
            <a:cxnLst>
              <a:cxn ang="0">
                <a:pos x="connsiteX0" y="connsiteY0"/>
              </a:cxn>
              <a:cxn ang="0">
                <a:pos x="connsiteX1" y="connsiteY1"/>
              </a:cxn>
              <a:cxn ang="0">
                <a:pos x="connsiteX2" y="connsiteY2"/>
              </a:cxn>
              <a:cxn ang="0">
                <a:pos x="connsiteX3" y="connsiteY3"/>
              </a:cxn>
            </a:cxnLst>
            <a:rect l="l" t="t" r="r" b="b"/>
            <a:pathLst>
              <a:path w="2681312" h="3749853">
                <a:moveTo>
                  <a:pt x="0" y="0"/>
                </a:moveTo>
                <a:lnTo>
                  <a:pt x="2681312" y="0"/>
                </a:lnTo>
                <a:lnTo>
                  <a:pt x="2681312" y="3749853"/>
                </a:lnTo>
                <a:lnTo>
                  <a:pt x="0" y="374985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925C2B41-BBF1-4228-B6F4-3A63AC1660C3}"/>
              </a:ext>
            </a:extLst>
          </p:cNvPr>
          <p:cNvSpPr>
            <a:spLocks noGrp="1"/>
          </p:cNvSpPr>
          <p:nvPr>
            <p:ph type="pic" sz="quarter" idx="21" hasCustomPrompt="1"/>
          </p:nvPr>
        </p:nvSpPr>
        <p:spPr>
          <a:xfrm>
            <a:off x="3779838" y="3459713"/>
            <a:ext cx="1662553" cy="5846125"/>
          </a:xfrm>
          <a:custGeom>
            <a:avLst/>
            <a:gdLst>
              <a:gd name="connsiteX0" fmla="*/ 0 w 2681312"/>
              <a:gd name="connsiteY0" fmla="*/ 0 h 3749853"/>
              <a:gd name="connsiteX1" fmla="*/ 2681312 w 2681312"/>
              <a:gd name="connsiteY1" fmla="*/ 0 h 3749853"/>
              <a:gd name="connsiteX2" fmla="*/ 2681312 w 2681312"/>
              <a:gd name="connsiteY2" fmla="*/ 3749853 h 3749853"/>
              <a:gd name="connsiteX3" fmla="*/ 0 w 2681312"/>
              <a:gd name="connsiteY3" fmla="*/ 3749853 h 3749853"/>
            </a:gdLst>
            <a:ahLst/>
            <a:cxnLst>
              <a:cxn ang="0">
                <a:pos x="connsiteX0" y="connsiteY0"/>
              </a:cxn>
              <a:cxn ang="0">
                <a:pos x="connsiteX1" y="connsiteY1"/>
              </a:cxn>
              <a:cxn ang="0">
                <a:pos x="connsiteX2" y="connsiteY2"/>
              </a:cxn>
              <a:cxn ang="0">
                <a:pos x="connsiteX3" y="connsiteY3"/>
              </a:cxn>
            </a:cxnLst>
            <a:rect l="l" t="t" r="r" b="b"/>
            <a:pathLst>
              <a:path w="2681312" h="3749853">
                <a:moveTo>
                  <a:pt x="0" y="0"/>
                </a:moveTo>
                <a:lnTo>
                  <a:pt x="2681312" y="0"/>
                </a:lnTo>
                <a:lnTo>
                  <a:pt x="2681312" y="3749853"/>
                </a:lnTo>
                <a:lnTo>
                  <a:pt x="0" y="374985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72978116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45_Full Image without Header &amp; Footer">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019DB9A6-C048-4B44-9904-108D9404291C}"/>
              </a:ext>
            </a:extLst>
          </p:cNvPr>
          <p:cNvSpPr>
            <a:spLocks noGrp="1"/>
          </p:cNvSpPr>
          <p:nvPr>
            <p:ph type="pic" sz="quarter" idx="23" hasCustomPrompt="1"/>
          </p:nvPr>
        </p:nvSpPr>
        <p:spPr>
          <a:xfrm>
            <a:off x="442235" y="4553920"/>
            <a:ext cx="1118202" cy="2811551"/>
          </a:xfrm>
          <a:custGeom>
            <a:avLst/>
            <a:gdLst>
              <a:gd name="connsiteX0" fmla="*/ 901700 w 1803400"/>
              <a:gd name="connsiteY0" fmla="*/ 0 h 1803400"/>
              <a:gd name="connsiteX1" fmla="*/ 1803400 w 1803400"/>
              <a:gd name="connsiteY1" fmla="*/ 901700 h 1803400"/>
              <a:gd name="connsiteX2" fmla="*/ 901700 w 1803400"/>
              <a:gd name="connsiteY2" fmla="*/ 1803400 h 1803400"/>
              <a:gd name="connsiteX3" fmla="*/ 0 w 1803400"/>
              <a:gd name="connsiteY3" fmla="*/ 901700 h 1803400"/>
              <a:gd name="connsiteX4" fmla="*/ 901700 w 1803400"/>
              <a:gd name="connsiteY4" fmla="*/ 0 h 180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3400" h="1803400">
                <a:moveTo>
                  <a:pt x="901700" y="0"/>
                </a:moveTo>
                <a:cubicBezTo>
                  <a:pt x="1399695" y="0"/>
                  <a:pt x="1803400" y="403705"/>
                  <a:pt x="1803400" y="901700"/>
                </a:cubicBezTo>
                <a:cubicBezTo>
                  <a:pt x="1803400" y="1399695"/>
                  <a:pt x="1399695" y="1803400"/>
                  <a:pt x="901700" y="1803400"/>
                </a:cubicBezTo>
                <a:cubicBezTo>
                  <a:pt x="403705" y="1803400"/>
                  <a:pt x="0" y="1399695"/>
                  <a:pt x="0" y="901700"/>
                </a:cubicBezTo>
                <a:cubicBezTo>
                  <a:pt x="0" y="403705"/>
                  <a:pt x="403705" y="0"/>
                  <a:pt x="901700"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7" name="Picture Placeholder 16">
            <a:extLst>
              <a:ext uri="{FF2B5EF4-FFF2-40B4-BE49-F238E27FC236}">
                <a16:creationId xmlns:a16="http://schemas.microsoft.com/office/drawing/2014/main" id="{EB7C5E37-01A7-439D-8E5A-DD9F36D4523B}"/>
              </a:ext>
            </a:extLst>
          </p:cNvPr>
          <p:cNvSpPr>
            <a:spLocks noGrp="1"/>
          </p:cNvSpPr>
          <p:nvPr>
            <p:ph type="pic" sz="quarter" idx="22" hasCustomPrompt="1"/>
          </p:nvPr>
        </p:nvSpPr>
        <p:spPr>
          <a:xfrm>
            <a:off x="1888816" y="4553920"/>
            <a:ext cx="1118202" cy="2811551"/>
          </a:xfrm>
          <a:custGeom>
            <a:avLst/>
            <a:gdLst>
              <a:gd name="connsiteX0" fmla="*/ 901700 w 1803400"/>
              <a:gd name="connsiteY0" fmla="*/ 0 h 1803400"/>
              <a:gd name="connsiteX1" fmla="*/ 1803400 w 1803400"/>
              <a:gd name="connsiteY1" fmla="*/ 901700 h 1803400"/>
              <a:gd name="connsiteX2" fmla="*/ 901700 w 1803400"/>
              <a:gd name="connsiteY2" fmla="*/ 1803400 h 1803400"/>
              <a:gd name="connsiteX3" fmla="*/ 0 w 1803400"/>
              <a:gd name="connsiteY3" fmla="*/ 901700 h 1803400"/>
              <a:gd name="connsiteX4" fmla="*/ 901700 w 1803400"/>
              <a:gd name="connsiteY4" fmla="*/ 0 h 180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3400" h="1803400">
                <a:moveTo>
                  <a:pt x="901700" y="0"/>
                </a:moveTo>
                <a:cubicBezTo>
                  <a:pt x="1399695" y="0"/>
                  <a:pt x="1803400" y="403705"/>
                  <a:pt x="1803400" y="901700"/>
                </a:cubicBezTo>
                <a:cubicBezTo>
                  <a:pt x="1803400" y="1399695"/>
                  <a:pt x="1399695" y="1803400"/>
                  <a:pt x="901700" y="1803400"/>
                </a:cubicBezTo>
                <a:cubicBezTo>
                  <a:pt x="403705" y="1803400"/>
                  <a:pt x="0" y="1399695"/>
                  <a:pt x="0" y="901700"/>
                </a:cubicBezTo>
                <a:cubicBezTo>
                  <a:pt x="0" y="403705"/>
                  <a:pt x="403705" y="0"/>
                  <a:pt x="901700"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DD0C8EB5-55E8-4D69-A8AE-8AEFF48D0AC1}"/>
              </a:ext>
            </a:extLst>
          </p:cNvPr>
          <p:cNvSpPr>
            <a:spLocks noGrp="1"/>
          </p:cNvSpPr>
          <p:nvPr>
            <p:ph type="pic" sz="quarter" idx="21" hasCustomPrompt="1"/>
          </p:nvPr>
        </p:nvSpPr>
        <p:spPr>
          <a:xfrm>
            <a:off x="3335398" y="4553920"/>
            <a:ext cx="1118202" cy="2811551"/>
          </a:xfrm>
          <a:custGeom>
            <a:avLst/>
            <a:gdLst>
              <a:gd name="connsiteX0" fmla="*/ 901700 w 1803400"/>
              <a:gd name="connsiteY0" fmla="*/ 0 h 1803400"/>
              <a:gd name="connsiteX1" fmla="*/ 1803400 w 1803400"/>
              <a:gd name="connsiteY1" fmla="*/ 901700 h 1803400"/>
              <a:gd name="connsiteX2" fmla="*/ 901700 w 1803400"/>
              <a:gd name="connsiteY2" fmla="*/ 1803400 h 1803400"/>
              <a:gd name="connsiteX3" fmla="*/ 0 w 1803400"/>
              <a:gd name="connsiteY3" fmla="*/ 901700 h 1803400"/>
              <a:gd name="connsiteX4" fmla="*/ 901700 w 1803400"/>
              <a:gd name="connsiteY4" fmla="*/ 0 h 180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3400" h="1803400">
                <a:moveTo>
                  <a:pt x="901700" y="0"/>
                </a:moveTo>
                <a:cubicBezTo>
                  <a:pt x="1399695" y="0"/>
                  <a:pt x="1803400" y="403705"/>
                  <a:pt x="1803400" y="901700"/>
                </a:cubicBezTo>
                <a:cubicBezTo>
                  <a:pt x="1803400" y="1399695"/>
                  <a:pt x="1399695" y="1803400"/>
                  <a:pt x="901700" y="1803400"/>
                </a:cubicBezTo>
                <a:cubicBezTo>
                  <a:pt x="403705" y="1803400"/>
                  <a:pt x="0" y="1399695"/>
                  <a:pt x="0" y="901700"/>
                </a:cubicBezTo>
                <a:cubicBezTo>
                  <a:pt x="0" y="403705"/>
                  <a:pt x="403705" y="0"/>
                  <a:pt x="901700" y="0"/>
                </a:cubicBez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16392909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44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8A305907-FDB1-40ED-B5BD-5633C0304CF6}"/>
              </a:ext>
            </a:extLst>
          </p:cNvPr>
          <p:cNvSpPr>
            <a:spLocks noGrp="1"/>
          </p:cNvSpPr>
          <p:nvPr>
            <p:ph type="pic" sz="quarter" idx="20" hasCustomPrompt="1"/>
          </p:nvPr>
        </p:nvSpPr>
        <p:spPr>
          <a:xfrm>
            <a:off x="2708884" y="6553686"/>
            <a:ext cx="1070954" cy="2752150"/>
          </a:xfrm>
          <a:custGeom>
            <a:avLst/>
            <a:gdLst>
              <a:gd name="connsiteX0" fmla="*/ 0 w 1727200"/>
              <a:gd name="connsiteY0" fmla="*/ 0 h 1765299"/>
              <a:gd name="connsiteX1" fmla="*/ 1727200 w 1727200"/>
              <a:gd name="connsiteY1" fmla="*/ 0 h 1765299"/>
              <a:gd name="connsiteX2" fmla="*/ 1727200 w 1727200"/>
              <a:gd name="connsiteY2" fmla="*/ 1765299 h 1765299"/>
              <a:gd name="connsiteX3" fmla="*/ 0 w 1727200"/>
              <a:gd name="connsiteY3" fmla="*/ 1765299 h 1765299"/>
            </a:gdLst>
            <a:ahLst/>
            <a:cxnLst>
              <a:cxn ang="0">
                <a:pos x="connsiteX0" y="connsiteY0"/>
              </a:cxn>
              <a:cxn ang="0">
                <a:pos x="connsiteX1" y="connsiteY1"/>
              </a:cxn>
              <a:cxn ang="0">
                <a:pos x="connsiteX2" y="connsiteY2"/>
              </a:cxn>
              <a:cxn ang="0">
                <a:pos x="connsiteX3" y="connsiteY3"/>
              </a:cxn>
            </a:cxnLst>
            <a:rect l="l" t="t" r="r" b="b"/>
            <a:pathLst>
              <a:path w="1727200" h="1765299">
                <a:moveTo>
                  <a:pt x="0" y="0"/>
                </a:moveTo>
                <a:lnTo>
                  <a:pt x="1727200" y="0"/>
                </a:lnTo>
                <a:lnTo>
                  <a:pt x="1727200" y="1765299"/>
                </a:lnTo>
                <a:lnTo>
                  <a:pt x="0" y="1765299"/>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7" name="Picture Placeholder 16">
            <a:extLst>
              <a:ext uri="{FF2B5EF4-FFF2-40B4-BE49-F238E27FC236}">
                <a16:creationId xmlns:a16="http://schemas.microsoft.com/office/drawing/2014/main" id="{4D4D30B4-0605-4AE6-955F-1BA759129DBD}"/>
              </a:ext>
            </a:extLst>
          </p:cNvPr>
          <p:cNvSpPr>
            <a:spLocks noGrp="1"/>
          </p:cNvSpPr>
          <p:nvPr>
            <p:ph type="pic" sz="quarter" idx="21" hasCustomPrompt="1"/>
          </p:nvPr>
        </p:nvSpPr>
        <p:spPr>
          <a:xfrm>
            <a:off x="3779838" y="3459711"/>
            <a:ext cx="3438005" cy="5846125"/>
          </a:xfrm>
          <a:custGeom>
            <a:avLst/>
            <a:gdLst>
              <a:gd name="connsiteX0" fmla="*/ 0 w 5544704"/>
              <a:gd name="connsiteY0" fmla="*/ 0 h 3749853"/>
              <a:gd name="connsiteX1" fmla="*/ 5544704 w 5544704"/>
              <a:gd name="connsiteY1" fmla="*/ 0 h 3749853"/>
              <a:gd name="connsiteX2" fmla="*/ 5544704 w 5544704"/>
              <a:gd name="connsiteY2" fmla="*/ 3749853 h 3749853"/>
              <a:gd name="connsiteX3" fmla="*/ 0 w 5544704"/>
              <a:gd name="connsiteY3" fmla="*/ 3749853 h 3749853"/>
            </a:gdLst>
            <a:ahLst/>
            <a:cxnLst>
              <a:cxn ang="0">
                <a:pos x="connsiteX0" y="connsiteY0"/>
              </a:cxn>
              <a:cxn ang="0">
                <a:pos x="connsiteX1" y="connsiteY1"/>
              </a:cxn>
              <a:cxn ang="0">
                <a:pos x="connsiteX2" y="connsiteY2"/>
              </a:cxn>
              <a:cxn ang="0">
                <a:pos x="connsiteX3" y="connsiteY3"/>
              </a:cxn>
            </a:cxnLst>
            <a:rect l="l" t="t" r="r" b="b"/>
            <a:pathLst>
              <a:path w="5544704" h="3749853">
                <a:moveTo>
                  <a:pt x="0" y="0"/>
                </a:moveTo>
                <a:lnTo>
                  <a:pt x="5544704" y="0"/>
                </a:lnTo>
                <a:lnTo>
                  <a:pt x="5544704" y="3749853"/>
                </a:lnTo>
                <a:lnTo>
                  <a:pt x="0" y="374985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95610599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85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8" name="Picture Placeholder 7">
            <a:extLst>
              <a:ext uri="{FF2B5EF4-FFF2-40B4-BE49-F238E27FC236}">
                <a16:creationId xmlns:a16="http://schemas.microsoft.com/office/drawing/2014/main" id="{2258A4F3-ED94-43B2-AB97-F75465644603}"/>
              </a:ext>
            </a:extLst>
          </p:cNvPr>
          <p:cNvSpPr>
            <a:spLocks noGrp="1"/>
          </p:cNvSpPr>
          <p:nvPr>
            <p:ph type="pic" sz="quarter" idx="24" hasCustomPrompt="1"/>
          </p:nvPr>
        </p:nvSpPr>
        <p:spPr>
          <a:xfrm>
            <a:off x="341832" y="859489"/>
            <a:ext cx="2189633" cy="4486421"/>
          </a:xfrm>
          <a:custGeom>
            <a:avLst/>
            <a:gdLst>
              <a:gd name="connsiteX0" fmla="*/ 0 w 3531369"/>
              <a:gd name="connsiteY0" fmla="*/ 0 h 5385046"/>
              <a:gd name="connsiteX1" fmla="*/ 3531369 w 3531369"/>
              <a:gd name="connsiteY1" fmla="*/ 0 h 5385046"/>
              <a:gd name="connsiteX2" fmla="*/ 3531369 w 3531369"/>
              <a:gd name="connsiteY2" fmla="*/ 5385046 h 5385046"/>
              <a:gd name="connsiteX3" fmla="*/ 0 w 3531369"/>
              <a:gd name="connsiteY3" fmla="*/ 5385046 h 5385046"/>
            </a:gdLst>
            <a:ahLst/>
            <a:cxnLst>
              <a:cxn ang="0">
                <a:pos x="connsiteX0" y="connsiteY0"/>
              </a:cxn>
              <a:cxn ang="0">
                <a:pos x="connsiteX1" y="connsiteY1"/>
              </a:cxn>
              <a:cxn ang="0">
                <a:pos x="connsiteX2" y="connsiteY2"/>
              </a:cxn>
              <a:cxn ang="0">
                <a:pos x="connsiteX3" y="connsiteY3"/>
              </a:cxn>
            </a:cxnLst>
            <a:rect l="l" t="t" r="r" b="b"/>
            <a:pathLst>
              <a:path w="3531369" h="5385046">
                <a:moveTo>
                  <a:pt x="0" y="0"/>
                </a:moveTo>
                <a:lnTo>
                  <a:pt x="3531369" y="0"/>
                </a:lnTo>
                <a:lnTo>
                  <a:pt x="3531369" y="5385046"/>
                </a:lnTo>
                <a:lnTo>
                  <a:pt x="0" y="5385046"/>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2" name="Picture Placeholder 11">
            <a:extLst>
              <a:ext uri="{FF2B5EF4-FFF2-40B4-BE49-F238E27FC236}">
                <a16:creationId xmlns:a16="http://schemas.microsoft.com/office/drawing/2014/main" id="{701D30E9-54F6-4953-A10E-985B73E331FD}"/>
              </a:ext>
            </a:extLst>
          </p:cNvPr>
          <p:cNvSpPr>
            <a:spLocks noGrp="1"/>
          </p:cNvSpPr>
          <p:nvPr>
            <p:ph type="pic" sz="quarter" idx="25" hasCustomPrompt="1"/>
          </p:nvPr>
        </p:nvSpPr>
        <p:spPr>
          <a:xfrm>
            <a:off x="2685022" y="859487"/>
            <a:ext cx="2189633" cy="4486421"/>
          </a:xfrm>
          <a:custGeom>
            <a:avLst/>
            <a:gdLst>
              <a:gd name="connsiteX0" fmla="*/ 0 w 3531369"/>
              <a:gd name="connsiteY0" fmla="*/ 0 h 5385046"/>
              <a:gd name="connsiteX1" fmla="*/ 3531369 w 3531369"/>
              <a:gd name="connsiteY1" fmla="*/ 0 h 5385046"/>
              <a:gd name="connsiteX2" fmla="*/ 3531369 w 3531369"/>
              <a:gd name="connsiteY2" fmla="*/ 5385046 h 5385046"/>
              <a:gd name="connsiteX3" fmla="*/ 0 w 3531369"/>
              <a:gd name="connsiteY3" fmla="*/ 5385046 h 5385046"/>
            </a:gdLst>
            <a:ahLst/>
            <a:cxnLst>
              <a:cxn ang="0">
                <a:pos x="connsiteX0" y="connsiteY0"/>
              </a:cxn>
              <a:cxn ang="0">
                <a:pos x="connsiteX1" y="connsiteY1"/>
              </a:cxn>
              <a:cxn ang="0">
                <a:pos x="connsiteX2" y="connsiteY2"/>
              </a:cxn>
              <a:cxn ang="0">
                <a:pos x="connsiteX3" y="connsiteY3"/>
              </a:cxn>
            </a:cxnLst>
            <a:rect l="l" t="t" r="r" b="b"/>
            <a:pathLst>
              <a:path w="3531369" h="5385046">
                <a:moveTo>
                  <a:pt x="0" y="0"/>
                </a:moveTo>
                <a:lnTo>
                  <a:pt x="3531369" y="0"/>
                </a:lnTo>
                <a:lnTo>
                  <a:pt x="3531369" y="5385046"/>
                </a:lnTo>
                <a:lnTo>
                  <a:pt x="0" y="5385046"/>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4" name="Picture Placeholder 13">
            <a:extLst>
              <a:ext uri="{FF2B5EF4-FFF2-40B4-BE49-F238E27FC236}">
                <a16:creationId xmlns:a16="http://schemas.microsoft.com/office/drawing/2014/main" id="{B7C0604B-C728-4FB5-B24A-8CEF49D8901E}"/>
              </a:ext>
            </a:extLst>
          </p:cNvPr>
          <p:cNvSpPr>
            <a:spLocks noGrp="1"/>
          </p:cNvSpPr>
          <p:nvPr>
            <p:ph type="pic" sz="quarter" idx="26" hasCustomPrompt="1"/>
          </p:nvPr>
        </p:nvSpPr>
        <p:spPr>
          <a:xfrm>
            <a:off x="5028211" y="859487"/>
            <a:ext cx="2189633" cy="4486421"/>
          </a:xfrm>
          <a:custGeom>
            <a:avLst/>
            <a:gdLst>
              <a:gd name="connsiteX0" fmla="*/ 0 w 3531369"/>
              <a:gd name="connsiteY0" fmla="*/ 0 h 5385046"/>
              <a:gd name="connsiteX1" fmla="*/ 3531369 w 3531369"/>
              <a:gd name="connsiteY1" fmla="*/ 0 h 5385046"/>
              <a:gd name="connsiteX2" fmla="*/ 3531369 w 3531369"/>
              <a:gd name="connsiteY2" fmla="*/ 5385046 h 5385046"/>
              <a:gd name="connsiteX3" fmla="*/ 0 w 3531369"/>
              <a:gd name="connsiteY3" fmla="*/ 5385046 h 5385046"/>
            </a:gdLst>
            <a:ahLst/>
            <a:cxnLst>
              <a:cxn ang="0">
                <a:pos x="connsiteX0" y="connsiteY0"/>
              </a:cxn>
              <a:cxn ang="0">
                <a:pos x="connsiteX1" y="connsiteY1"/>
              </a:cxn>
              <a:cxn ang="0">
                <a:pos x="connsiteX2" y="connsiteY2"/>
              </a:cxn>
              <a:cxn ang="0">
                <a:pos x="connsiteX3" y="connsiteY3"/>
              </a:cxn>
            </a:cxnLst>
            <a:rect l="l" t="t" r="r" b="b"/>
            <a:pathLst>
              <a:path w="3531369" h="5385046">
                <a:moveTo>
                  <a:pt x="0" y="0"/>
                </a:moveTo>
                <a:lnTo>
                  <a:pt x="3531369" y="0"/>
                </a:lnTo>
                <a:lnTo>
                  <a:pt x="3531369" y="5385046"/>
                </a:lnTo>
                <a:lnTo>
                  <a:pt x="0" y="5385046"/>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238076039"/>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43_Full Image without Header &amp; Footer">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77B9A0D6-79B9-441A-A773-98A6D39FF32E}"/>
              </a:ext>
            </a:extLst>
          </p:cNvPr>
          <p:cNvSpPr>
            <a:spLocks noGrp="1"/>
          </p:cNvSpPr>
          <p:nvPr>
            <p:ph type="pic" sz="quarter" idx="18" hasCustomPrompt="1"/>
          </p:nvPr>
        </p:nvSpPr>
        <p:spPr>
          <a:xfrm>
            <a:off x="3921582" y="4425222"/>
            <a:ext cx="1098515" cy="2762052"/>
          </a:xfrm>
          <a:custGeom>
            <a:avLst/>
            <a:gdLst>
              <a:gd name="connsiteX0" fmla="*/ 0 w 1771650"/>
              <a:gd name="connsiteY0" fmla="*/ 0 h 1771650"/>
              <a:gd name="connsiteX1" fmla="*/ 1771650 w 1771650"/>
              <a:gd name="connsiteY1" fmla="*/ 0 h 1771650"/>
              <a:gd name="connsiteX2" fmla="*/ 1771650 w 1771650"/>
              <a:gd name="connsiteY2" fmla="*/ 1771650 h 1771650"/>
              <a:gd name="connsiteX3" fmla="*/ 0 w 1771650"/>
              <a:gd name="connsiteY3" fmla="*/ 1771650 h 1771650"/>
            </a:gdLst>
            <a:ahLst/>
            <a:cxnLst>
              <a:cxn ang="0">
                <a:pos x="connsiteX0" y="connsiteY0"/>
              </a:cxn>
              <a:cxn ang="0">
                <a:pos x="connsiteX1" y="connsiteY1"/>
              </a:cxn>
              <a:cxn ang="0">
                <a:pos x="connsiteX2" y="connsiteY2"/>
              </a:cxn>
              <a:cxn ang="0">
                <a:pos x="connsiteX3" y="connsiteY3"/>
              </a:cxn>
            </a:cxnLst>
            <a:rect l="l" t="t" r="r" b="b"/>
            <a:pathLst>
              <a:path w="1771650" h="1771650">
                <a:moveTo>
                  <a:pt x="0" y="0"/>
                </a:moveTo>
                <a:lnTo>
                  <a:pt x="1771650" y="0"/>
                </a:lnTo>
                <a:lnTo>
                  <a:pt x="1771650" y="1771650"/>
                </a:lnTo>
                <a:lnTo>
                  <a:pt x="0" y="177165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9" name="Picture Placeholder 18">
            <a:extLst>
              <a:ext uri="{FF2B5EF4-FFF2-40B4-BE49-F238E27FC236}">
                <a16:creationId xmlns:a16="http://schemas.microsoft.com/office/drawing/2014/main" id="{F3C75811-76B2-4593-817C-47088AFC97A9}"/>
              </a:ext>
            </a:extLst>
          </p:cNvPr>
          <p:cNvSpPr>
            <a:spLocks noGrp="1"/>
          </p:cNvSpPr>
          <p:nvPr>
            <p:ph type="pic" sz="quarter" idx="19" hasCustomPrompt="1"/>
          </p:nvPr>
        </p:nvSpPr>
        <p:spPr>
          <a:xfrm>
            <a:off x="2539578" y="4425222"/>
            <a:ext cx="1098515" cy="2762052"/>
          </a:xfrm>
          <a:custGeom>
            <a:avLst/>
            <a:gdLst>
              <a:gd name="connsiteX0" fmla="*/ 0 w 1771650"/>
              <a:gd name="connsiteY0" fmla="*/ 0 h 1771650"/>
              <a:gd name="connsiteX1" fmla="*/ 1771650 w 1771650"/>
              <a:gd name="connsiteY1" fmla="*/ 0 h 1771650"/>
              <a:gd name="connsiteX2" fmla="*/ 1771650 w 1771650"/>
              <a:gd name="connsiteY2" fmla="*/ 1771650 h 1771650"/>
              <a:gd name="connsiteX3" fmla="*/ 0 w 1771650"/>
              <a:gd name="connsiteY3" fmla="*/ 1771650 h 1771650"/>
            </a:gdLst>
            <a:ahLst/>
            <a:cxnLst>
              <a:cxn ang="0">
                <a:pos x="connsiteX0" y="connsiteY0"/>
              </a:cxn>
              <a:cxn ang="0">
                <a:pos x="connsiteX1" y="connsiteY1"/>
              </a:cxn>
              <a:cxn ang="0">
                <a:pos x="connsiteX2" y="connsiteY2"/>
              </a:cxn>
              <a:cxn ang="0">
                <a:pos x="connsiteX3" y="connsiteY3"/>
              </a:cxn>
            </a:cxnLst>
            <a:rect l="l" t="t" r="r" b="b"/>
            <a:pathLst>
              <a:path w="1771650" h="1771650">
                <a:moveTo>
                  <a:pt x="0" y="0"/>
                </a:moveTo>
                <a:lnTo>
                  <a:pt x="1771650" y="0"/>
                </a:lnTo>
                <a:lnTo>
                  <a:pt x="1771650" y="1771650"/>
                </a:lnTo>
                <a:lnTo>
                  <a:pt x="0" y="177165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0" name="Picture Placeholder 19">
            <a:extLst>
              <a:ext uri="{FF2B5EF4-FFF2-40B4-BE49-F238E27FC236}">
                <a16:creationId xmlns:a16="http://schemas.microsoft.com/office/drawing/2014/main" id="{50182F0E-2F48-4B03-B1A6-4F25C44ACA23}"/>
              </a:ext>
            </a:extLst>
          </p:cNvPr>
          <p:cNvSpPr>
            <a:spLocks noGrp="1"/>
          </p:cNvSpPr>
          <p:nvPr>
            <p:ph type="pic" sz="quarter" idx="20" hasCustomPrompt="1"/>
          </p:nvPr>
        </p:nvSpPr>
        <p:spPr>
          <a:xfrm>
            <a:off x="1157575" y="4425222"/>
            <a:ext cx="1098515" cy="2762052"/>
          </a:xfrm>
          <a:custGeom>
            <a:avLst/>
            <a:gdLst>
              <a:gd name="connsiteX0" fmla="*/ 0 w 1771650"/>
              <a:gd name="connsiteY0" fmla="*/ 0 h 1771650"/>
              <a:gd name="connsiteX1" fmla="*/ 1771650 w 1771650"/>
              <a:gd name="connsiteY1" fmla="*/ 0 h 1771650"/>
              <a:gd name="connsiteX2" fmla="*/ 1771650 w 1771650"/>
              <a:gd name="connsiteY2" fmla="*/ 1771650 h 1771650"/>
              <a:gd name="connsiteX3" fmla="*/ 0 w 1771650"/>
              <a:gd name="connsiteY3" fmla="*/ 1771650 h 1771650"/>
            </a:gdLst>
            <a:ahLst/>
            <a:cxnLst>
              <a:cxn ang="0">
                <a:pos x="connsiteX0" y="connsiteY0"/>
              </a:cxn>
              <a:cxn ang="0">
                <a:pos x="connsiteX1" y="connsiteY1"/>
              </a:cxn>
              <a:cxn ang="0">
                <a:pos x="connsiteX2" y="connsiteY2"/>
              </a:cxn>
              <a:cxn ang="0">
                <a:pos x="connsiteX3" y="connsiteY3"/>
              </a:cxn>
            </a:cxnLst>
            <a:rect l="l" t="t" r="r" b="b"/>
            <a:pathLst>
              <a:path w="1771650" h="1771650">
                <a:moveTo>
                  <a:pt x="0" y="0"/>
                </a:moveTo>
                <a:lnTo>
                  <a:pt x="1771650" y="0"/>
                </a:lnTo>
                <a:lnTo>
                  <a:pt x="1771650" y="1771650"/>
                </a:lnTo>
                <a:lnTo>
                  <a:pt x="0" y="177165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Picture Placeholder 16">
            <a:extLst>
              <a:ext uri="{FF2B5EF4-FFF2-40B4-BE49-F238E27FC236}">
                <a16:creationId xmlns:a16="http://schemas.microsoft.com/office/drawing/2014/main" id="{402392F2-0AE6-4B25-A80D-3CA69C754C13}"/>
              </a:ext>
            </a:extLst>
          </p:cNvPr>
          <p:cNvSpPr>
            <a:spLocks noGrp="1"/>
          </p:cNvSpPr>
          <p:nvPr>
            <p:ph type="pic" sz="quarter" idx="17" hasCustomPrompt="1"/>
          </p:nvPr>
        </p:nvSpPr>
        <p:spPr>
          <a:xfrm>
            <a:off x="5303585" y="4425222"/>
            <a:ext cx="1098515" cy="2762052"/>
          </a:xfrm>
          <a:custGeom>
            <a:avLst/>
            <a:gdLst>
              <a:gd name="connsiteX0" fmla="*/ 0 w 1771650"/>
              <a:gd name="connsiteY0" fmla="*/ 0 h 1771650"/>
              <a:gd name="connsiteX1" fmla="*/ 1771650 w 1771650"/>
              <a:gd name="connsiteY1" fmla="*/ 0 h 1771650"/>
              <a:gd name="connsiteX2" fmla="*/ 1771650 w 1771650"/>
              <a:gd name="connsiteY2" fmla="*/ 1771650 h 1771650"/>
              <a:gd name="connsiteX3" fmla="*/ 0 w 1771650"/>
              <a:gd name="connsiteY3" fmla="*/ 1771650 h 1771650"/>
            </a:gdLst>
            <a:ahLst/>
            <a:cxnLst>
              <a:cxn ang="0">
                <a:pos x="connsiteX0" y="connsiteY0"/>
              </a:cxn>
              <a:cxn ang="0">
                <a:pos x="connsiteX1" y="connsiteY1"/>
              </a:cxn>
              <a:cxn ang="0">
                <a:pos x="connsiteX2" y="connsiteY2"/>
              </a:cxn>
              <a:cxn ang="0">
                <a:pos x="connsiteX3" y="connsiteY3"/>
              </a:cxn>
            </a:cxnLst>
            <a:rect l="l" t="t" r="r" b="b"/>
            <a:pathLst>
              <a:path w="1771650" h="1771650">
                <a:moveTo>
                  <a:pt x="0" y="0"/>
                </a:moveTo>
                <a:lnTo>
                  <a:pt x="1771650" y="0"/>
                </a:lnTo>
                <a:lnTo>
                  <a:pt x="1771650" y="1771650"/>
                </a:lnTo>
                <a:lnTo>
                  <a:pt x="0" y="177165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409370434"/>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42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637A592C-FD0B-430D-87B8-ED8E5A236E7E}"/>
              </a:ext>
            </a:extLst>
          </p:cNvPr>
          <p:cNvSpPr>
            <a:spLocks noGrp="1"/>
          </p:cNvSpPr>
          <p:nvPr>
            <p:ph type="pic" sz="quarter" idx="17" hasCustomPrompt="1"/>
          </p:nvPr>
        </p:nvSpPr>
        <p:spPr>
          <a:xfrm>
            <a:off x="5107902" y="2851152"/>
            <a:ext cx="2088063" cy="5999144"/>
          </a:xfrm>
          <a:custGeom>
            <a:avLst/>
            <a:gdLst>
              <a:gd name="connsiteX0" fmla="*/ 0 w 3367561"/>
              <a:gd name="connsiteY0" fmla="*/ 0 h 3848003"/>
              <a:gd name="connsiteX1" fmla="*/ 3367561 w 3367561"/>
              <a:gd name="connsiteY1" fmla="*/ 0 h 3848003"/>
              <a:gd name="connsiteX2" fmla="*/ 3367561 w 3367561"/>
              <a:gd name="connsiteY2" fmla="*/ 3848003 h 3848003"/>
              <a:gd name="connsiteX3" fmla="*/ 0 w 3367561"/>
              <a:gd name="connsiteY3" fmla="*/ 3848003 h 3848003"/>
            </a:gdLst>
            <a:ahLst/>
            <a:cxnLst>
              <a:cxn ang="0">
                <a:pos x="connsiteX0" y="connsiteY0"/>
              </a:cxn>
              <a:cxn ang="0">
                <a:pos x="connsiteX1" y="connsiteY1"/>
              </a:cxn>
              <a:cxn ang="0">
                <a:pos x="connsiteX2" y="connsiteY2"/>
              </a:cxn>
              <a:cxn ang="0">
                <a:pos x="connsiteX3" y="connsiteY3"/>
              </a:cxn>
            </a:cxnLst>
            <a:rect l="l" t="t" r="r" b="b"/>
            <a:pathLst>
              <a:path w="3367561" h="3848003">
                <a:moveTo>
                  <a:pt x="0" y="0"/>
                </a:moveTo>
                <a:lnTo>
                  <a:pt x="3367561" y="0"/>
                </a:lnTo>
                <a:lnTo>
                  <a:pt x="3367561" y="3848003"/>
                </a:lnTo>
                <a:lnTo>
                  <a:pt x="0" y="384800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72980996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50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637A592C-FD0B-430D-87B8-ED8E5A236E7E}"/>
              </a:ext>
            </a:extLst>
          </p:cNvPr>
          <p:cNvSpPr>
            <a:spLocks noGrp="1"/>
          </p:cNvSpPr>
          <p:nvPr>
            <p:ph type="pic" sz="quarter" idx="17" hasCustomPrompt="1"/>
          </p:nvPr>
        </p:nvSpPr>
        <p:spPr>
          <a:xfrm>
            <a:off x="5107902" y="859487"/>
            <a:ext cx="2088063" cy="7990810"/>
          </a:xfrm>
          <a:custGeom>
            <a:avLst/>
            <a:gdLst>
              <a:gd name="connsiteX0" fmla="*/ 0 w 3367561"/>
              <a:gd name="connsiteY0" fmla="*/ 0 h 3848003"/>
              <a:gd name="connsiteX1" fmla="*/ 3367561 w 3367561"/>
              <a:gd name="connsiteY1" fmla="*/ 0 h 3848003"/>
              <a:gd name="connsiteX2" fmla="*/ 3367561 w 3367561"/>
              <a:gd name="connsiteY2" fmla="*/ 3848003 h 3848003"/>
              <a:gd name="connsiteX3" fmla="*/ 0 w 3367561"/>
              <a:gd name="connsiteY3" fmla="*/ 3848003 h 3848003"/>
            </a:gdLst>
            <a:ahLst/>
            <a:cxnLst>
              <a:cxn ang="0">
                <a:pos x="connsiteX0" y="connsiteY0"/>
              </a:cxn>
              <a:cxn ang="0">
                <a:pos x="connsiteX1" y="connsiteY1"/>
              </a:cxn>
              <a:cxn ang="0">
                <a:pos x="connsiteX2" y="connsiteY2"/>
              </a:cxn>
              <a:cxn ang="0">
                <a:pos x="connsiteX3" y="connsiteY3"/>
              </a:cxn>
            </a:cxnLst>
            <a:rect l="l" t="t" r="r" b="b"/>
            <a:pathLst>
              <a:path w="3367561" h="3848003">
                <a:moveTo>
                  <a:pt x="0" y="0"/>
                </a:moveTo>
                <a:lnTo>
                  <a:pt x="3367561" y="0"/>
                </a:lnTo>
                <a:lnTo>
                  <a:pt x="3367561" y="3848003"/>
                </a:lnTo>
                <a:lnTo>
                  <a:pt x="0" y="384800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257973929"/>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48_Full Image without Header &amp; Foot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A592C-FD0B-430D-87B8-ED8E5A236E7E}"/>
              </a:ext>
            </a:extLst>
          </p:cNvPr>
          <p:cNvSpPr>
            <a:spLocks noGrp="1"/>
          </p:cNvSpPr>
          <p:nvPr>
            <p:ph type="pic" sz="quarter" idx="17" hasCustomPrompt="1"/>
          </p:nvPr>
        </p:nvSpPr>
        <p:spPr>
          <a:xfrm>
            <a:off x="5705755" y="2851152"/>
            <a:ext cx="1490210" cy="5999144"/>
          </a:xfrm>
          <a:custGeom>
            <a:avLst/>
            <a:gdLst>
              <a:gd name="connsiteX0" fmla="*/ 0 w 3367561"/>
              <a:gd name="connsiteY0" fmla="*/ 0 h 3848003"/>
              <a:gd name="connsiteX1" fmla="*/ 3367561 w 3367561"/>
              <a:gd name="connsiteY1" fmla="*/ 0 h 3848003"/>
              <a:gd name="connsiteX2" fmla="*/ 3367561 w 3367561"/>
              <a:gd name="connsiteY2" fmla="*/ 3848003 h 3848003"/>
              <a:gd name="connsiteX3" fmla="*/ 0 w 3367561"/>
              <a:gd name="connsiteY3" fmla="*/ 3848003 h 3848003"/>
            </a:gdLst>
            <a:ahLst/>
            <a:cxnLst>
              <a:cxn ang="0">
                <a:pos x="connsiteX0" y="connsiteY0"/>
              </a:cxn>
              <a:cxn ang="0">
                <a:pos x="connsiteX1" y="connsiteY1"/>
              </a:cxn>
              <a:cxn ang="0">
                <a:pos x="connsiteX2" y="connsiteY2"/>
              </a:cxn>
              <a:cxn ang="0">
                <a:pos x="connsiteX3" y="connsiteY3"/>
              </a:cxn>
            </a:cxnLst>
            <a:rect l="l" t="t" r="r" b="b"/>
            <a:pathLst>
              <a:path w="3367561" h="3848003">
                <a:moveTo>
                  <a:pt x="0" y="0"/>
                </a:moveTo>
                <a:lnTo>
                  <a:pt x="3367561" y="0"/>
                </a:lnTo>
                <a:lnTo>
                  <a:pt x="3367561" y="3848003"/>
                </a:lnTo>
                <a:lnTo>
                  <a:pt x="0" y="384800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180425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41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9EC9DCC5-14A3-4C20-975E-83F25A484E82}"/>
              </a:ext>
            </a:extLst>
          </p:cNvPr>
          <p:cNvSpPr>
            <a:spLocks noGrp="1"/>
          </p:cNvSpPr>
          <p:nvPr>
            <p:ph type="pic" sz="quarter" idx="17" hasCustomPrompt="1"/>
          </p:nvPr>
        </p:nvSpPr>
        <p:spPr>
          <a:xfrm>
            <a:off x="2584426" y="3459713"/>
            <a:ext cx="1342494" cy="5675237"/>
          </a:xfrm>
          <a:custGeom>
            <a:avLst/>
            <a:gdLst>
              <a:gd name="connsiteX0" fmla="*/ 0 w 2165131"/>
              <a:gd name="connsiteY0" fmla="*/ 0 h 3640241"/>
              <a:gd name="connsiteX1" fmla="*/ 2165131 w 2165131"/>
              <a:gd name="connsiteY1" fmla="*/ 0 h 3640241"/>
              <a:gd name="connsiteX2" fmla="*/ 2165131 w 2165131"/>
              <a:gd name="connsiteY2" fmla="*/ 3640241 h 3640241"/>
              <a:gd name="connsiteX3" fmla="*/ 0 w 2165131"/>
              <a:gd name="connsiteY3" fmla="*/ 3640241 h 3640241"/>
            </a:gdLst>
            <a:ahLst/>
            <a:cxnLst>
              <a:cxn ang="0">
                <a:pos x="connsiteX0" y="connsiteY0"/>
              </a:cxn>
              <a:cxn ang="0">
                <a:pos x="connsiteX1" y="connsiteY1"/>
              </a:cxn>
              <a:cxn ang="0">
                <a:pos x="connsiteX2" y="connsiteY2"/>
              </a:cxn>
              <a:cxn ang="0">
                <a:pos x="connsiteX3" y="connsiteY3"/>
              </a:cxn>
            </a:cxnLst>
            <a:rect l="l" t="t" r="r" b="b"/>
            <a:pathLst>
              <a:path w="2165131" h="3640241">
                <a:moveTo>
                  <a:pt x="0" y="0"/>
                </a:moveTo>
                <a:lnTo>
                  <a:pt x="2165131" y="0"/>
                </a:lnTo>
                <a:lnTo>
                  <a:pt x="2165131" y="3640241"/>
                </a:lnTo>
                <a:lnTo>
                  <a:pt x="0" y="3640241"/>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652014104"/>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138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76A7A39A-6A3C-4F32-A8A4-688A8E8D33B4}"/>
              </a:ext>
            </a:extLst>
          </p:cNvPr>
          <p:cNvSpPr>
            <a:spLocks noGrp="1"/>
          </p:cNvSpPr>
          <p:nvPr>
            <p:ph type="pic" sz="quarter" idx="17" hasCustomPrompt="1"/>
          </p:nvPr>
        </p:nvSpPr>
        <p:spPr>
          <a:xfrm>
            <a:off x="5129781" y="3459713"/>
            <a:ext cx="2088063" cy="5846125"/>
          </a:xfrm>
          <a:custGeom>
            <a:avLst/>
            <a:gdLst>
              <a:gd name="connsiteX0" fmla="*/ 0 w 3367561"/>
              <a:gd name="connsiteY0" fmla="*/ 0 h 3749853"/>
              <a:gd name="connsiteX1" fmla="*/ 3367561 w 3367561"/>
              <a:gd name="connsiteY1" fmla="*/ 0 h 3749853"/>
              <a:gd name="connsiteX2" fmla="*/ 3367561 w 3367561"/>
              <a:gd name="connsiteY2" fmla="*/ 3749853 h 3749853"/>
              <a:gd name="connsiteX3" fmla="*/ 0 w 3367561"/>
              <a:gd name="connsiteY3" fmla="*/ 3749853 h 3749853"/>
            </a:gdLst>
            <a:ahLst/>
            <a:cxnLst>
              <a:cxn ang="0">
                <a:pos x="connsiteX0" y="connsiteY0"/>
              </a:cxn>
              <a:cxn ang="0">
                <a:pos x="connsiteX1" y="connsiteY1"/>
              </a:cxn>
              <a:cxn ang="0">
                <a:pos x="connsiteX2" y="connsiteY2"/>
              </a:cxn>
              <a:cxn ang="0">
                <a:pos x="connsiteX3" y="connsiteY3"/>
              </a:cxn>
            </a:cxnLst>
            <a:rect l="l" t="t" r="r" b="b"/>
            <a:pathLst>
              <a:path w="3367561" h="3749853">
                <a:moveTo>
                  <a:pt x="0" y="0"/>
                </a:moveTo>
                <a:lnTo>
                  <a:pt x="3367561" y="0"/>
                </a:lnTo>
                <a:lnTo>
                  <a:pt x="3367561" y="3749853"/>
                </a:lnTo>
                <a:lnTo>
                  <a:pt x="0" y="374985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92562585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136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42987892-1AA8-4659-9F93-0C177365D9DE}"/>
              </a:ext>
            </a:extLst>
          </p:cNvPr>
          <p:cNvSpPr>
            <a:spLocks noGrp="1"/>
          </p:cNvSpPr>
          <p:nvPr>
            <p:ph type="pic" sz="quarter" idx="17" hasCustomPrompt="1"/>
          </p:nvPr>
        </p:nvSpPr>
        <p:spPr>
          <a:xfrm>
            <a:off x="2737571" y="3459712"/>
            <a:ext cx="2084534" cy="5846124"/>
          </a:xfrm>
          <a:custGeom>
            <a:avLst/>
            <a:gdLst>
              <a:gd name="connsiteX0" fmla="*/ 0 w 3361870"/>
              <a:gd name="connsiteY0" fmla="*/ 0 h 3749852"/>
              <a:gd name="connsiteX1" fmla="*/ 3361870 w 3361870"/>
              <a:gd name="connsiteY1" fmla="*/ 0 h 3749852"/>
              <a:gd name="connsiteX2" fmla="*/ 3361870 w 3361870"/>
              <a:gd name="connsiteY2" fmla="*/ 3749852 h 3749852"/>
              <a:gd name="connsiteX3" fmla="*/ 0 w 3361870"/>
              <a:gd name="connsiteY3" fmla="*/ 3749852 h 3749852"/>
            </a:gdLst>
            <a:ahLst/>
            <a:cxnLst>
              <a:cxn ang="0">
                <a:pos x="connsiteX0" y="connsiteY0"/>
              </a:cxn>
              <a:cxn ang="0">
                <a:pos x="connsiteX1" y="connsiteY1"/>
              </a:cxn>
              <a:cxn ang="0">
                <a:pos x="connsiteX2" y="connsiteY2"/>
              </a:cxn>
              <a:cxn ang="0">
                <a:pos x="connsiteX3" y="connsiteY3"/>
              </a:cxn>
            </a:cxnLst>
            <a:rect l="l" t="t" r="r" b="b"/>
            <a:pathLst>
              <a:path w="3361870" h="3749852">
                <a:moveTo>
                  <a:pt x="0" y="0"/>
                </a:moveTo>
                <a:lnTo>
                  <a:pt x="3361870" y="0"/>
                </a:lnTo>
                <a:lnTo>
                  <a:pt x="3361870" y="3749852"/>
                </a:lnTo>
                <a:lnTo>
                  <a:pt x="0" y="3749852"/>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642403228"/>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135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B2810791-604D-4B8B-BBAF-C8340735E776}"/>
              </a:ext>
            </a:extLst>
          </p:cNvPr>
          <p:cNvSpPr>
            <a:spLocks noGrp="1"/>
          </p:cNvSpPr>
          <p:nvPr>
            <p:ph type="pic" sz="quarter" idx="17" hasCustomPrompt="1"/>
          </p:nvPr>
        </p:nvSpPr>
        <p:spPr>
          <a:xfrm>
            <a:off x="341833" y="3459711"/>
            <a:ext cx="2088063" cy="5846125"/>
          </a:xfrm>
          <a:custGeom>
            <a:avLst/>
            <a:gdLst>
              <a:gd name="connsiteX0" fmla="*/ 0 w 3367561"/>
              <a:gd name="connsiteY0" fmla="*/ 0 h 3749853"/>
              <a:gd name="connsiteX1" fmla="*/ 3367561 w 3367561"/>
              <a:gd name="connsiteY1" fmla="*/ 0 h 3749853"/>
              <a:gd name="connsiteX2" fmla="*/ 3367561 w 3367561"/>
              <a:gd name="connsiteY2" fmla="*/ 3749853 h 3749853"/>
              <a:gd name="connsiteX3" fmla="*/ 0 w 3367561"/>
              <a:gd name="connsiteY3" fmla="*/ 3749853 h 3749853"/>
            </a:gdLst>
            <a:ahLst/>
            <a:cxnLst>
              <a:cxn ang="0">
                <a:pos x="connsiteX0" y="connsiteY0"/>
              </a:cxn>
              <a:cxn ang="0">
                <a:pos x="connsiteX1" y="connsiteY1"/>
              </a:cxn>
              <a:cxn ang="0">
                <a:pos x="connsiteX2" y="connsiteY2"/>
              </a:cxn>
              <a:cxn ang="0">
                <a:pos x="connsiteX3" y="connsiteY3"/>
              </a:cxn>
            </a:cxnLst>
            <a:rect l="l" t="t" r="r" b="b"/>
            <a:pathLst>
              <a:path w="3367561" h="3749853">
                <a:moveTo>
                  <a:pt x="0" y="0"/>
                </a:moveTo>
                <a:lnTo>
                  <a:pt x="3367561" y="0"/>
                </a:lnTo>
                <a:lnTo>
                  <a:pt x="3367561" y="3749853"/>
                </a:lnTo>
                <a:lnTo>
                  <a:pt x="0" y="374985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6037608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139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B2810791-604D-4B8B-BBAF-C8340735E776}"/>
              </a:ext>
            </a:extLst>
          </p:cNvPr>
          <p:cNvSpPr>
            <a:spLocks noGrp="1"/>
          </p:cNvSpPr>
          <p:nvPr>
            <p:ph type="pic" sz="quarter" idx="17" hasCustomPrompt="1"/>
          </p:nvPr>
        </p:nvSpPr>
        <p:spPr>
          <a:xfrm>
            <a:off x="341833" y="4484538"/>
            <a:ext cx="2088063" cy="4821298"/>
          </a:xfrm>
          <a:custGeom>
            <a:avLst/>
            <a:gdLst>
              <a:gd name="connsiteX0" fmla="*/ 0 w 3367561"/>
              <a:gd name="connsiteY0" fmla="*/ 0 h 3749853"/>
              <a:gd name="connsiteX1" fmla="*/ 3367561 w 3367561"/>
              <a:gd name="connsiteY1" fmla="*/ 0 h 3749853"/>
              <a:gd name="connsiteX2" fmla="*/ 3367561 w 3367561"/>
              <a:gd name="connsiteY2" fmla="*/ 3749853 h 3749853"/>
              <a:gd name="connsiteX3" fmla="*/ 0 w 3367561"/>
              <a:gd name="connsiteY3" fmla="*/ 3749853 h 3749853"/>
            </a:gdLst>
            <a:ahLst/>
            <a:cxnLst>
              <a:cxn ang="0">
                <a:pos x="connsiteX0" y="connsiteY0"/>
              </a:cxn>
              <a:cxn ang="0">
                <a:pos x="connsiteX1" y="connsiteY1"/>
              </a:cxn>
              <a:cxn ang="0">
                <a:pos x="connsiteX2" y="connsiteY2"/>
              </a:cxn>
              <a:cxn ang="0">
                <a:pos x="connsiteX3" y="connsiteY3"/>
              </a:cxn>
            </a:cxnLst>
            <a:rect l="l" t="t" r="r" b="b"/>
            <a:pathLst>
              <a:path w="3367561" h="3749853">
                <a:moveTo>
                  <a:pt x="0" y="0"/>
                </a:moveTo>
                <a:lnTo>
                  <a:pt x="3367561" y="0"/>
                </a:lnTo>
                <a:lnTo>
                  <a:pt x="3367561" y="3749853"/>
                </a:lnTo>
                <a:lnTo>
                  <a:pt x="0" y="374985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82432401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134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6F6F2B73-7DAD-4B12-A51B-2133C3ED0EC2}"/>
              </a:ext>
            </a:extLst>
          </p:cNvPr>
          <p:cNvSpPr>
            <a:spLocks noGrp="1"/>
          </p:cNvSpPr>
          <p:nvPr>
            <p:ph type="pic" sz="quarter" idx="17" hasCustomPrompt="1"/>
          </p:nvPr>
        </p:nvSpPr>
        <p:spPr>
          <a:xfrm>
            <a:off x="4888809" y="859487"/>
            <a:ext cx="2329035" cy="3767816"/>
          </a:xfrm>
          <a:custGeom>
            <a:avLst/>
            <a:gdLst>
              <a:gd name="connsiteX0" fmla="*/ 0 w 3756192"/>
              <a:gd name="connsiteY0" fmla="*/ 0 h 2416773"/>
              <a:gd name="connsiteX1" fmla="*/ 3756192 w 3756192"/>
              <a:gd name="connsiteY1" fmla="*/ 0 h 2416773"/>
              <a:gd name="connsiteX2" fmla="*/ 3756192 w 3756192"/>
              <a:gd name="connsiteY2" fmla="*/ 2416773 h 2416773"/>
              <a:gd name="connsiteX3" fmla="*/ 0 w 3756192"/>
              <a:gd name="connsiteY3" fmla="*/ 2416773 h 2416773"/>
            </a:gdLst>
            <a:ahLst/>
            <a:cxnLst>
              <a:cxn ang="0">
                <a:pos x="connsiteX0" y="connsiteY0"/>
              </a:cxn>
              <a:cxn ang="0">
                <a:pos x="connsiteX1" y="connsiteY1"/>
              </a:cxn>
              <a:cxn ang="0">
                <a:pos x="connsiteX2" y="connsiteY2"/>
              </a:cxn>
              <a:cxn ang="0">
                <a:pos x="connsiteX3" y="connsiteY3"/>
              </a:cxn>
            </a:cxnLst>
            <a:rect l="l" t="t" r="r" b="b"/>
            <a:pathLst>
              <a:path w="3756192" h="2416773">
                <a:moveTo>
                  <a:pt x="0" y="0"/>
                </a:moveTo>
                <a:lnTo>
                  <a:pt x="3756192" y="0"/>
                </a:lnTo>
                <a:lnTo>
                  <a:pt x="3756192" y="2416773"/>
                </a:lnTo>
                <a:lnTo>
                  <a:pt x="0" y="241677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225519086"/>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83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9" name="Picture Placeholder 8">
            <a:extLst>
              <a:ext uri="{FF2B5EF4-FFF2-40B4-BE49-F238E27FC236}">
                <a16:creationId xmlns:a16="http://schemas.microsoft.com/office/drawing/2014/main" id="{F832F6AA-1C6B-4FE3-B6AE-6D5E5CF8ECE6}"/>
              </a:ext>
            </a:extLst>
          </p:cNvPr>
          <p:cNvSpPr>
            <a:spLocks noGrp="1"/>
          </p:cNvSpPr>
          <p:nvPr>
            <p:ph type="pic" sz="quarter" idx="24" hasCustomPrompt="1"/>
          </p:nvPr>
        </p:nvSpPr>
        <p:spPr>
          <a:xfrm>
            <a:off x="341832" y="859488"/>
            <a:ext cx="2983245" cy="4293374"/>
          </a:xfrm>
          <a:custGeom>
            <a:avLst/>
            <a:gdLst>
              <a:gd name="connsiteX0" fmla="*/ 0 w 4811281"/>
              <a:gd name="connsiteY0" fmla="*/ 0 h 2753879"/>
              <a:gd name="connsiteX1" fmla="*/ 4811281 w 4811281"/>
              <a:gd name="connsiteY1" fmla="*/ 0 h 2753879"/>
              <a:gd name="connsiteX2" fmla="*/ 4811281 w 4811281"/>
              <a:gd name="connsiteY2" fmla="*/ 2753879 h 2753879"/>
              <a:gd name="connsiteX3" fmla="*/ 0 w 4811281"/>
              <a:gd name="connsiteY3" fmla="*/ 2753879 h 2753879"/>
            </a:gdLst>
            <a:ahLst/>
            <a:cxnLst>
              <a:cxn ang="0">
                <a:pos x="connsiteX0" y="connsiteY0"/>
              </a:cxn>
              <a:cxn ang="0">
                <a:pos x="connsiteX1" y="connsiteY1"/>
              </a:cxn>
              <a:cxn ang="0">
                <a:pos x="connsiteX2" y="connsiteY2"/>
              </a:cxn>
              <a:cxn ang="0">
                <a:pos x="connsiteX3" y="connsiteY3"/>
              </a:cxn>
            </a:cxnLst>
            <a:rect l="l" t="t" r="r" b="b"/>
            <a:pathLst>
              <a:path w="4811281" h="2753879">
                <a:moveTo>
                  <a:pt x="0" y="0"/>
                </a:moveTo>
                <a:lnTo>
                  <a:pt x="4811281" y="0"/>
                </a:lnTo>
                <a:lnTo>
                  <a:pt x="4811281" y="2753879"/>
                </a:lnTo>
                <a:lnTo>
                  <a:pt x="0" y="2753879"/>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3" name="Picture Placeholder 12">
            <a:extLst>
              <a:ext uri="{FF2B5EF4-FFF2-40B4-BE49-F238E27FC236}">
                <a16:creationId xmlns:a16="http://schemas.microsoft.com/office/drawing/2014/main" id="{DBCCDB61-843E-4FF1-B10C-42AF8DE2E1A1}"/>
              </a:ext>
            </a:extLst>
          </p:cNvPr>
          <p:cNvSpPr>
            <a:spLocks noGrp="1"/>
          </p:cNvSpPr>
          <p:nvPr>
            <p:ph type="pic" sz="quarter" idx="25" hasCustomPrompt="1"/>
          </p:nvPr>
        </p:nvSpPr>
        <p:spPr>
          <a:xfrm>
            <a:off x="3478633" y="859487"/>
            <a:ext cx="1870231" cy="8395438"/>
          </a:xfrm>
          <a:custGeom>
            <a:avLst/>
            <a:gdLst>
              <a:gd name="connsiteX0" fmla="*/ 0 w 3016249"/>
              <a:gd name="connsiteY0" fmla="*/ 0 h 5385047"/>
              <a:gd name="connsiteX1" fmla="*/ 3016249 w 3016249"/>
              <a:gd name="connsiteY1" fmla="*/ 0 h 5385047"/>
              <a:gd name="connsiteX2" fmla="*/ 3016249 w 3016249"/>
              <a:gd name="connsiteY2" fmla="*/ 5385047 h 5385047"/>
              <a:gd name="connsiteX3" fmla="*/ 0 w 3016249"/>
              <a:gd name="connsiteY3" fmla="*/ 5385047 h 5385047"/>
            </a:gdLst>
            <a:ahLst/>
            <a:cxnLst>
              <a:cxn ang="0">
                <a:pos x="connsiteX0" y="connsiteY0"/>
              </a:cxn>
              <a:cxn ang="0">
                <a:pos x="connsiteX1" y="connsiteY1"/>
              </a:cxn>
              <a:cxn ang="0">
                <a:pos x="connsiteX2" y="connsiteY2"/>
              </a:cxn>
              <a:cxn ang="0">
                <a:pos x="connsiteX3" y="connsiteY3"/>
              </a:cxn>
            </a:cxnLst>
            <a:rect l="l" t="t" r="r" b="b"/>
            <a:pathLst>
              <a:path w="3016249" h="5385047">
                <a:moveTo>
                  <a:pt x="0" y="0"/>
                </a:moveTo>
                <a:lnTo>
                  <a:pt x="3016249" y="0"/>
                </a:lnTo>
                <a:lnTo>
                  <a:pt x="3016249" y="5385047"/>
                </a:lnTo>
                <a:lnTo>
                  <a:pt x="0" y="5385047"/>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5" name="Picture Placeholder 14">
            <a:extLst>
              <a:ext uri="{FF2B5EF4-FFF2-40B4-BE49-F238E27FC236}">
                <a16:creationId xmlns:a16="http://schemas.microsoft.com/office/drawing/2014/main" id="{8B7AF06E-F9C5-4D9E-965D-E77CCCF8B147}"/>
              </a:ext>
            </a:extLst>
          </p:cNvPr>
          <p:cNvSpPr>
            <a:spLocks noGrp="1"/>
          </p:cNvSpPr>
          <p:nvPr>
            <p:ph type="pic" sz="quarter" idx="26" hasCustomPrompt="1"/>
          </p:nvPr>
        </p:nvSpPr>
        <p:spPr>
          <a:xfrm>
            <a:off x="5502419" y="859487"/>
            <a:ext cx="1715424" cy="4004673"/>
          </a:xfrm>
          <a:custGeom>
            <a:avLst/>
            <a:gdLst>
              <a:gd name="connsiteX0" fmla="*/ 0 w 2766580"/>
              <a:gd name="connsiteY0" fmla="*/ 0 h 2568699"/>
              <a:gd name="connsiteX1" fmla="*/ 2766580 w 2766580"/>
              <a:gd name="connsiteY1" fmla="*/ 0 h 2568699"/>
              <a:gd name="connsiteX2" fmla="*/ 2766580 w 2766580"/>
              <a:gd name="connsiteY2" fmla="*/ 2568699 h 2568699"/>
              <a:gd name="connsiteX3" fmla="*/ 0 w 2766580"/>
              <a:gd name="connsiteY3" fmla="*/ 2568699 h 2568699"/>
            </a:gdLst>
            <a:ahLst/>
            <a:cxnLst>
              <a:cxn ang="0">
                <a:pos x="connsiteX0" y="connsiteY0"/>
              </a:cxn>
              <a:cxn ang="0">
                <a:pos x="connsiteX1" y="connsiteY1"/>
              </a:cxn>
              <a:cxn ang="0">
                <a:pos x="connsiteX2" y="connsiteY2"/>
              </a:cxn>
              <a:cxn ang="0">
                <a:pos x="connsiteX3" y="connsiteY3"/>
              </a:cxn>
            </a:cxnLst>
            <a:rect l="l" t="t" r="r" b="b"/>
            <a:pathLst>
              <a:path w="2766580" h="2568699">
                <a:moveTo>
                  <a:pt x="0" y="0"/>
                </a:moveTo>
                <a:lnTo>
                  <a:pt x="2766580" y="0"/>
                </a:lnTo>
                <a:lnTo>
                  <a:pt x="2766580" y="2568699"/>
                </a:lnTo>
                <a:lnTo>
                  <a:pt x="0" y="2568699"/>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7" name="Picture Placeholder 16">
            <a:extLst>
              <a:ext uri="{FF2B5EF4-FFF2-40B4-BE49-F238E27FC236}">
                <a16:creationId xmlns:a16="http://schemas.microsoft.com/office/drawing/2014/main" id="{D3AE81B7-A08D-4909-9E1B-12F8C8F25044}"/>
              </a:ext>
            </a:extLst>
          </p:cNvPr>
          <p:cNvSpPr>
            <a:spLocks noGrp="1"/>
          </p:cNvSpPr>
          <p:nvPr>
            <p:ph type="pic" sz="quarter" idx="27" hasCustomPrompt="1"/>
          </p:nvPr>
        </p:nvSpPr>
        <p:spPr>
          <a:xfrm>
            <a:off x="5502418" y="5250253"/>
            <a:ext cx="1715424" cy="4004673"/>
          </a:xfrm>
          <a:custGeom>
            <a:avLst/>
            <a:gdLst>
              <a:gd name="connsiteX0" fmla="*/ 0 w 2766580"/>
              <a:gd name="connsiteY0" fmla="*/ 0 h 2568699"/>
              <a:gd name="connsiteX1" fmla="*/ 2766580 w 2766580"/>
              <a:gd name="connsiteY1" fmla="*/ 0 h 2568699"/>
              <a:gd name="connsiteX2" fmla="*/ 2766580 w 2766580"/>
              <a:gd name="connsiteY2" fmla="*/ 2568699 h 2568699"/>
              <a:gd name="connsiteX3" fmla="*/ 0 w 2766580"/>
              <a:gd name="connsiteY3" fmla="*/ 2568699 h 2568699"/>
            </a:gdLst>
            <a:ahLst/>
            <a:cxnLst>
              <a:cxn ang="0">
                <a:pos x="connsiteX0" y="connsiteY0"/>
              </a:cxn>
              <a:cxn ang="0">
                <a:pos x="connsiteX1" y="connsiteY1"/>
              </a:cxn>
              <a:cxn ang="0">
                <a:pos x="connsiteX2" y="connsiteY2"/>
              </a:cxn>
              <a:cxn ang="0">
                <a:pos x="connsiteX3" y="connsiteY3"/>
              </a:cxn>
            </a:cxnLst>
            <a:rect l="l" t="t" r="r" b="b"/>
            <a:pathLst>
              <a:path w="2766580" h="2568699">
                <a:moveTo>
                  <a:pt x="0" y="0"/>
                </a:moveTo>
                <a:lnTo>
                  <a:pt x="2766580" y="0"/>
                </a:lnTo>
                <a:lnTo>
                  <a:pt x="2766580" y="2568699"/>
                </a:lnTo>
                <a:lnTo>
                  <a:pt x="0" y="2568699"/>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499754062"/>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33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EBA87D3A-415C-4A85-BB7F-346D9099115D}"/>
              </a:ext>
            </a:extLst>
          </p:cNvPr>
          <p:cNvSpPr>
            <a:spLocks noGrp="1"/>
          </p:cNvSpPr>
          <p:nvPr>
            <p:ph type="pic" sz="quarter" idx="17" hasCustomPrompt="1"/>
          </p:nvPr>
        </p:nvSpPr>
        <p:spPr>
          <a:xfrm>
            <a:off x="2734476" y="859487"/>
            <a:ext cx="1990321" cy="8446350"/>
          </a:xfrm>
          <a:custGeom>
            <a:avLst/>
            <a:gdLst>
              <a:gd name="connsiteX0" fmla="*/ 0 w 3209925"/>
              <a:gd name="connsiteY0" fmla="*/ 0 h 5417703"/>
              <a:gd name="connsiteX1" fmla="*/ 3209925 w 3209925"/>
              <a:gd name="connsiteY1" fmla="*/ 0 h 5417703"/>
              <a:gd name="connsiteX2" fmla="*/ 3209925 w 3209925"/>
              <a:gd name="connsiteY2" fmla="*/ 5417703 h 5417703"/>
              <a:gd name="connsiteX3" fmla="*/ 0 w 3209925"/>
              <a:gd name="connsiteY3" fmla="*/ 5417703 h 5417703"/>
            </a:gdLst>
            <a:ahLst/>
            <a:cxnLst>
              <a:cxn ang="0">
                <a:pos x="connsiteX0" y="connsiteY0"/>
              </a:cxn>
              <a:cxn ang="0">
                <a:pos x="connsiteX1" y="connsiteY1"/>
              </a:cxn>
              <a:cxn ang="0">
                <a:pos x="connsiteX2" y="connsiteY2"/>
              </a:cxn>
              <a:cxn ang="0">
                <a:pos x="connsiteX3" y="connsiteY3"/>
              </a:cxn>
            </a:cxnLst>
            <a:rect l="l" t="t" r="r" b="b"/>
            <a:pathLst>
              <a:path w="3209925" h="5417703">
                <a:moveTo>
                  <a:pt x="0" y="0"/>
                </a:moveTo>
                <a:lnTo>
                  <a:pt x="3209925" y="0"/>
                </a:lnTo>
                <a:lnTo>
                  <a:pt x="3209925" y="5417703"/>
                </a:lnTo>
                <a:lnTo>
                  <a:pt x="0" y="541770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25311768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149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EBA87D3A-415C-4A85-BB7F-346D9099115D}"/>
              </a:ext>
            </a:extLst>
          </p:cNvPr>
          <p:cNvSpPr>
            <a:spLocks noGrp="1"/>
          </p:cNvSpPr>
          <p:nvPr>
            <p:ph type="pic" sz="quarter" idx="17" hasCustomPrompt="1"/>
          </p:nvPr>
        </p:nvSpPr>
        <p:spPr>
          <a:xfrm>
            <a:off x="2734476" y="3414814"/>
            <a:ext cx="1990321" cy="5891022"/>
          </a:xfrm>
          <a:custGeom>
            <a:avLst/>
            <a:gdLst>
              <a:gd name="connsiteX0" fmla="*/ 0 w 3209925"/>
              <a:gd name="connsiteY0" fmla="*/ 0 h 5417703"/>
              <a:gd name="connsiteX1" fmla="*/ 3209925 w 3209925"/>
              <a:gd name="connsiteY1" fmla="*/ 0 h 5417703"/>
              <a:gd name="connsiteX2" fmla="*/ 3209925 w 3209925"/>
              <a:gd name="connsiteY2" fmla="*/ 5417703 h 5417703"/>
              <a:gd name="connsiteX3" fmla="*/ 0 w 3209925"/>
              <a:gd name="connsiteY3" fmla="*/ 5417703 h 5417703"/>
            </a:gdLst>
            <a:ahLst/>
            <a:cxnLst>
              <a:cxn ang="0">
                <a:pos x="connsiteX0" y="connsiteY0"/>
              </a:cxn>
              <a:cxn ang="0">
                <a:pos x="connsiteX1" y="connsiteY1"/>
              </a:cxn>
              <a:cxn ang="0">
                <a:pos x="connsiteX2" y="connsiteY2"/>
              </a:cxn>
              <a:cxn ang="0">
                <a:pos x="connsiteX3" y="connsiteY3"/>
              </a:cxn>
            </a:cxnLst>
            <a:rect l="l" t="t" r="r" b="b"/>
            <a:pathLst>
              <a:path w="3209925" h="5417703">
                <a:moveTo>
                  <a:pt x="0" y="0"/>
                </a:moveTo>
                <a:lnTo>
                  <a:pt x="3209925" y="0"/>
                </a:lnTo>
                <a:lnTo>
                  <a:pt x="3209925" y="5417703"/>
                </a:lnTo>
                <a:lnTo>
                  <a:pt x="0" y="541770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584757348"/>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32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654DFEAB-9F4C-49A5-98E6-B98344565343}"/>
              </a:ext>
            </a:extLst>
          </p:cNvPr>
          <p:cNvSpPr>
            <a:spLocks noGrp="1"/>
          </p:cNvSpPr>
          <p:nvPr>
            <p:ph type="pic" sz="quarter" idx="17" hasCustomPrompt="1"/>
          </p:nvPr>
        </p:nvSpPr>
        <p:spPr>
          <a:xfrm>
            <a:off x="3779838" y="3618107"/>
            <a:ext cx="3438005" cy="5687731"/>
          </a:xfrm>
          <a:custGeom>
            <a:avLst/>
            <a:gdLst>
              <a:gd name="connsiteX0" fmla="*/ 0 w 5544704"/>
              <a:gd name="connsiteY0" fmla="*/ 0 h 3648255"/>
              <a:gd name="connsiteX1" fmla="*/ 5544704 w 5544704"/>
              <a:gd name="connsiteY1" fmla="*/ 0 h 3648255"/>
              <a:gd name="connsiteX2" fmla="*/ 5544704 w 5544704"/>
              <a:gd name="connsiteY2" fmla="*/ 3648255 h 3648255"/>
              <a:gd name="connsiteX3" fmla="*/ 0 w 5544704"/>
              <a:gd name="connsiteY3" fmla="*/ 3648255 h 3648255"/>
            </a:gdLst>
            <a:ahLst/>
            <a:cxnLst>
              <a:cxn ang="0">
                <a:pos x="connsiteX0" y="connsiteY0"/>
              </a:cxn>
              <a:cxn ang="0">
                <a:pos x="connsiteX1" y="connsiteY1"/>
              </a:cxn>
              <a:cxn ang="0">
                <a:pos x="connsiteX2" y="connsiteY2"/>
              </a:cxn>
              <a:cxn ang="0">
                <a:pos x="connsiteX3" y="connsiteY3"/>
              </a:cxn>
            </a:cxnLst>
            <a:rect l="l" t="t" r="r" b="b"/>
            <a:pathLst>
              <a:path w="5544704" h="3648255">
                <a:moveTo>
                  <a:pt x="0" y="0"/>
                </a:moveTo>
                <a:lnTo>
                  <a:pt x="5544704" y="0"/>
                </a:lnTo>
                <a:lnTo>
                  <a:pt x="5544704" y="3648255"/>
                </a:lnTo>
                <a:lnTo>
                  <a:pt x="0" y="3648255"/>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99964598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126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519728" y="1123630"/>
            <a:ext cx="6520220" cy="1227579"/>
          </a:xfrm>
        </p:spPr>
        <p:txBody>
          <a:body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1974965" y="859484"/>
            <a:ext cx="3609746" cy="380232"/>
          </a:xfrm>
          <a:prstGeom prst="rect">
            <a:avLst/>
          </a:prstGeom>
          <a:noFill/>
        </p:spPr>
        <p:txBody>
          <a:bodyPr wrap="square" rtlCol="0">
            <a:spAutoFit/>
          </a:bodyPr>
          <a:lstStyle/>
          <a:p>
            <a:pPr algn="ctr"/>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3572847"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8BBADDB7-D352-4BE9-A5EF-D780D85DAB01}"/>
              </a:ext>
            </a:extLst>
          </p:cNvPr>
          <p:cNvSpPr>
            <a:spLocks noGrp="1"/>
          </p:cNvSpPr>
          <p:nvPr>
            <p:ph type="pic" sz="quarter" idx="17" hasCustomPrompt="1"/>
          </p:nvPr>
        </p:nvSpPr>
        <p:spPr>
          <a:xfrm>
            <a:off x="1165449" y="3759490"/>
            <a:ext cx="1016957" cy="2556985"/>
          </a:xfrm>
          <a:custGeom>
            <a:avLst/>
            <a:gdLst>
              <a:gd name="connsiteX0" fmla="*/ 0 w 1640115"/>
              <a:gd name="connsiteY0" fmla="*/ 0 h 1640115"/>
              <a:gd name="connsiteX1" fmla="*/ 1640115 w 1640115"/>
              <a:gd name="connsiteY1" fmla="*/ 0 h 1640115"/>
              <a:gd name="connsiteX2" fmla="*/ 1640115 w 1640115"/>
              <a:gd name="connsiteY2" fmla="*/ 1640115 h 1640115"/>
              <a:gd name="connsiteX3" fmla="*/ 0 w 1640115"/>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40115" h="1640115">
                <a:moveTo>
                  <a:pt x="0" y="0"/>
                </a:moveTo>
                <a:lnTo>
                  <a:pt x="1640115" y="0"/>
                </a:lnTo>
                <a:lnTo>
                  <a:pt x="1640115" y="1640115"/>
                </a:lnTo>
                <a:lnTo>
                  <a:pt x="0" y="1640115"/>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598554284"/>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131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14">
            <a:extLst>
              <a:ext uri="{FF2B5EF4-FFF2-40B4-BE49-F238E27FC236}">
                <a16:creationId xmlns:a16="http://schemas.microsoft.com/office/drawing/2014/main" id="{610674A8-2E98-43E5-852A-8D750C9336DC}"/>
              </a:ext>
            </a:extLst>
          </p:cNvPr>
          <p:cNvSpPr>
            <a:spLocks noGrp="1"/>
          </p:cNvSpPr>
          <p:nvPr>
            <p:ph type="pic" sz="quarter" idx="17" hasCustomPrompt="1"/>
          </p:nvPr>
        </p:nvSpPr>
        <p:spPr>
          <a:xfrm>
            <a:off x="2748258" y="3459712"/>
            <a:ext cx="2779755" cy="5846124"/>
          </a:xfrm>
          <a:custGeom>
            <a:avLst/>
            <a:gdLst>
              <a:gd name="connsiteX0" fmla="*/ 0 w 4483099"/>
              <a:gd name="connsiteY0" fmla="*/ 0 h 3749852"/>
              <a:gd name="connsiteX1" fmla="*/ 4483099 w 4483099"/>
              <a:gd name="connsiteY1" fmla="*/ 0 h 3749852"/>
              <a:gd name="connsiteX2" fmla="*/ 4483099 w 4483099"/>
              <a:gd name="connsiteY2" fmla="*/ 3749852 h 3749852"/>
              <a:gd name="connsiteX3" fmla="*/ 0 w 4483099"/>
              <a:gd name="connsiteY3" fmla="*/ 3749852 h 3749852"/>
            </a:gdLst>
            <a:ahLst/>
            <a:cxnLst>
              <a:cxn ang="0">
                <a:pos x="connsiteX0" y="connsiteY0"/>
              </a:cxn>
              <a:cxn ang="0">
                <a:pos x="connsiteX1" y="connsiteY1"/>
              </a:cxn>
              <a:cxn ang="0">
                <a:pos x="connsiteX2" y="connsiteY2"/>
              </a:cxn>
              <a:cxn ang="0">
                <a:pos x="connsiteX3" y="connsiteY3"/>
              </a:cxn>
            </a:cxnLst>
            <a:rect l="l" t="t" r="r" b="b"/>
            <a:pathLst>
              <a:path w="4483099" h="3749852">
                <a:moveTo>
                  <a:pt x="0" y="0"/>
                </a:moveTo>
                <a:lnTo>
                  <a:pt x="4483099" y="0"/>
                </a:lnTo>
                <a:lnTo>
                  <a:pt x="4483099" y="3749852"/>
                </a:lnTo>
                <a:lnTo>
                  <a:pt x="0" y="3749852"/>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7" name="Picture Placeholder 16">
            <a:extLst>
              <a:ext uri="{FF2B5EF4-FFF2-40B4-BE49-F238E27FC236}">
                <a16:creationId xmlns:a16="http://schemas.microsoft.com/office/drawing/2014/main" id="{0B855C7B-677D-465F-BA42-D1599ADA07D9}"/>
              </a:ext>
            </a:extLst>
          </p:cNvPr>
          <p:cNvSpPr>
            <a:spLocks noGrp="1"/>
          </p:cNvSpPr>
          <p:nvPr>
            <p:ph type="pic" sz="quarter" idx="18" hasCustomPrompt="1"/>
          </p:nvPr>
        </p:nvSpPr>
        <p:spPr>
          <a:xfrm>
            <a:off x="5528013" y="859486"/>
            <a:ext cx="1689830" cy="2600225"/>
          </a:xfrm>
          <a:custGeom>
            <a:avLst/>
            <a:gdLst>
              <a:gd name="connsiteX0" fmla="*/ 0 w 2725304"/>
              <a:gd name="connsiteY0" fmla="*/ 0 h 1667850"/>
              <a:gd name="connsiteX1" fmla="*/ 2725304 w 2725304"/>
              <a:gd name="connsiteY1" fmla="*/ 0 h 1667850"/>
              <a:gd name="connsiteX2" fmla="*/ 2725304 w 2725304"/>
              <a:gd name="connsiteY2" fmla="*/ 1667850 h 1667850"/>
              <a:gd name="connsiteX3" fmla="*/ 0 w 2725304"/>
              <a:gd name="connsiteY3" fmla="*/ 1667850 h 1667850"/>
            </a:gdLst>
            <a:ahLst/>
            <a:cxnLst>
              <a:cxn ang="0">
                <a:pos x="connsiteX0" y="connsiteY0"/>
              </a:cxn>
              <a:cxn ang="0">
                <a:pos x="connsiteX1" y="connsiteY1"/>
              </a:cxn>
              <a:cxn ang="0">
                <a:pos x="connsiteX2" y="connsiteY2"/>
              </a:cxn>
              <a:cxn ang="0">
                <a:pos x="connsiteX3" y="connsiteY3"/>
              </a:cxn>
            </a:cxnLst>
            <a:rect l="l" t="t" r="r" b="b"/>
            <a:pathLst>
              <a:path w="2725304" h="1667850">
                <a:moveTo>
                  <a:pt x="0" y="0"/>
                </a:moveTo>
                <a:lnTo>
                  <a:pt x="2725304" y="0"/>
                </a:lnTo>
                <a:lnTo>
                  <a:pt x="2725304" y="1667850"/>
                </a:lnTo>
                <a:lnTo>
                  <a:pt x="0" y="166785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92693337"/>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30_Full Image without Header &amp; Foot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8E9E60D-C34A-47EA-877B-F34C41AB7B0A}"/>
              </a:ext>
            </a:extLst>
          </p:cNvPr>
          <p:cNvSpPr/>
          <p:nvPr userDrawn="1"/>
        </p:nvSpPr>
        <p:spPr>
          <a:xfrm>
            <a:off x="0" y="0"/>
            <a:ext cx="3779838" cy="106918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6"/>
          </a:p>
        </p:txBody>
      </p:sp>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BD09E12C-BCE1-414D-9FCE-72EEE1666701}"/>
              </a:ext>
            </a:extLst>
          </p:cNvPr>
          <p:cNvSpPr>
            <a:spLocks noGrp="1"/>
          </p:cNvSpPr>
          <p:nvPr>
            <p:ph type="pic" sz="quarter" idx="17" hasCustomPrompt="1"/>
          </p:nvPr>
        </p:nvSpPr>
        <p:spPr>
          <a:xfrm>
            <a:off x="930204" y="3934902"/>
            <a:ext cx="1495192" cy="4433856"/>
          </a:xfrm>
          <a:custGeom>
            <a:avLst/>
            <a:gdLst>
              <a:gd name="connsiteX0" fmla="*/ 0 w 2411397"/>
              <a:gd name="connsiteY0" fmla="*/ 0 h 2843988"/>
              <a:gd name="connsiteX1" fmla="*/ 2411397 w 2411397"/>
              <a:gd name="connsiteY1" fmla="*/ 0 h 2843988"/>
              <a:gd name="connsiteX2" fmla="*/ 2411397 w 2411397"/>
              <a:gd name="connsiteY2" fmla="*/ 2843988 h 2843988"/>
              <a:gd name="connsiteX3" fmla="*/ 0 w 2411397"/>
              <a:gd name="connsiteY3" fmla="*/ 2843988 h 2843988"/>
            </a:gdLst>
            <a:ahLst/>
            <a:cxnLst>
              <a:cxn ang="0">
                <a:pos x="connsiteX0" y="connsiteY0"/>
              </a:cxn>
              <a:cxn ang="0">
                <a:pos x="connsiteX1" y="connsiteY1"/>
              </a:cxn>
              <a:cxn ang="0">
                <a:pos x="connsiteX2" y="connsiteY2"/>
              </a:cxn>
              <a:cxn ang="0">
                <a:pos x="connsiteX3" y="connsiteY3"/>
              </a:cxn>
            </a:cxnLst>
            <a:rect l="l" t="t" r="r" b="b"/>
            <a:pathLst>
              <a:path w="2411397" h="2843988">
                <a:moveTo>
                  <a:pt x="0" y="0"/>
                </a:moveTo>
                <a:lnTo>
                  <a:pt x="2411397" y="0"/>
                </a:lnTo>
                <a:lnTo>
                  <a:pt x="2411397" y="2843988"/>
                </a:lnTo>
                <a:lnTo>
                  <a:pt x="0" y="284398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307537344"/>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129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73D2E460-6C1B-44AC-9177-9273A315E1A1}"/>
              </a:ext>
            </a:extLst>
          </p:cNvPr>
          <p:cNvSpPr>
            <a:spLocks noGrp="1"/>
          </p:cNvSpPr>
          <p:nvPr>
            <p:ph type="pic" sz="quarter" idx="17" hasCustomPrompt="1"/>
          </p:nvPr>
        </p:nvSpPr>
        <p:spPr>
          <a:xfrm>
            <a:off x="2078911" y="859487"/>
            <a:ext cx="5138932" cy="8446350"/>
          </a:xfrm>
          <a:custGeom>
            <a:avLst/>
            <a:gdLst>
              <a:gd name="connsiteX0" fmla="*/ 0 w 8287904"/>
              <a:gd name="connsiteY0" fmla="*/ 0 h 5417703"/>
              <a:gd name="connsiteX1" fmla="*/ 8287904 w 8287904"/>
              <a:gd name="connsiteY1" fmla="*/ 0 h 5417703"/>
              <a:gd name="connsiteX2" fmla="*/ 8287904 w 8287904"/>
              <a:gd name="connsiteY2" fmla="*/ 5417703 h 5417703"/>
              <a:gd name="connsiteX3" fmla="*/ 0 w 8287904"/>
              <a:gd name="connsiteY3" fmla="*/ 5417703 h 5417703"/>
            </a:gdLst>
            <a:ahLst/>
            <a:cxnLst>
              <a:cxn ang="0">
                <a:pos x="connsiteX0" y="connsiteY0"/>
              </a:cxn>
              <a:cxn ang="0">
                <a:pos x="connsiteX1" y="connsiteY1"/>
              </a:cxn>
              <a:cxn ang="0">
                <a:pos x="connsiteX2" y="connsiteY2"/>
              </a:cxn>
              <a:cxn ang="0">
                <a:pos x="connsiteX3" y="connsiteY3"/>
              </a:cxn>
            </a:cxnLst>
            <a:rect l="l" t="t" r="r" b="b"/>
            <a:pathLst>
              <a:path w="8287904" h="5417703">
                <a:moveTo>
                  <a:pt x="0" y="0"/>
                </a:moveTo>
                <a:lnTo>
                  <a:pt x="8287904" y="0"/>
                </a:lnTo>
                <a:lnTo>
                  <a:pt x="8287904" y="5417703"/>
                </a:lnTo>
                <a:lnTo>
                  <a:pt x="0" y="5417703"/>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11491675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128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2" name="Title 11">
            <a:extLst>
              <a:ext uri="{FF2B5EF4-FFF2-40B4-BE49-F238E27FC236}">
                <a16:creationId xmlns:a16="http://schemas.microsoft.com/office/drawing/2014/main" id="{26122FCE-F372-4FF9-98DB-DF189302FD42}"/>
              </a:ext>
            </a:extLst>
          </p:cNvPr>
          <p:cNvSpPr>
            <a:spLocks noGrp="1"/>
          </p:cNvSpPr>
          <p:nvPr>
            <p:ph type="title"/>
          </p:nvPr>
        </p:nvSpPr>
        <p:spPr>
          <a:xfrm>
            <a:off x="355612" y="1123630"/>
            <a:ext cx="6520220" cy="1227579"/>
          </a:xfrm>
        </p:spPr>
        <p:txBody>
          <a:bodyPr/>
          <a:lstStyle>
            <a:lvl1pPr algn="l">
              <a:defRPr/>
            </a:lvl1pPr>
          </a:lstStyle>
          <a:p>
            <a:r>
              <a:rPr lang="de-DE"/>
              <a:t>Mastertitelformat bearbeiten</a:t>
            </a:r>
            <a:endParaRPr lang="en-US"/>
          </a:p>
        </p:txBody>
      </p:sp>
      <p:sp>
        <p:nvSpPr>
          <p:cNvPr id="13" name="TextBox 12">
            <a:extLst>
              <a:ext uri="{FF2B5EF4-FFF2-40B4-BE49-F238E27FC236}">
                <a16:creationId xmlns:a16="http://schemas.microsoft.com/office/drawing/2014/main" id="{6537D019-FD2C-4F36-B5C9-871ADBA75302}"/>
              </a:ext>
            </a:extLst>
          </p:cNvPr>
          <p:cNvSpPr txBox="1"/>
          <p:nvPr userDrawn="1"/>
        </p:nvSpPr>
        <p:spPr>
          <a:xfrm>
            <a:off x="360041" y="859484"/>
            <a:ext cx="3609746" cy="380232"/>
          </a:xfrm>
          <a:prstGeom prst="rect">
            <a:avLst/>
          </a:prstGeom>
          <a:noFill/>
        </p:spPr>
        <p:txBody>
          <a:bodyPr wrap="square" rtlCol="0">
            <a:spAutoFit/>
          </a:bodyPr>
          <a:lstStyle/>
          <a:p>
            <a:pPr algn="l"/>
            <a:r>
              <a:rPr lang="en-US" sz="1871" spc="156">
                <a:latin typeface="Gilroy Light" panose="00000400000000000000" pitchFamily="50" charset="0"/>
                <a:ea typeface="Open Sans Semibold" panose="020B0706030804020204" pitchFamily="34" charset="0"/>
                <a:cs typeface="Open Sans Semibold" panose="020B0706030804020204" pitchFamily="34" charset="0"/>
              </a:rPr>
              <a:t>Corporate Business Plan</a:t>
            </a:r>
          </a:p>
        </p:txBody>
      </p:sp>
      <p:cxnSp>
        <p:nvCxnSpPr>
          <p:cNvPr id="14" name="Straight Connector 13">
            <a:extLst>
              <a:ext uri="{FF2B5EF4-FFF2-40B4-BE49-F238E27FC236}">
                <a16:creationId xmlns:a16="http://schemas.microsoft.com/office/drawing/2014/main" id="{085246DE-E5D8-4CEE-9EC1-B8FEF23440D5}"/>
              </a:ext>
            </a:extLst>
          </p:cNvPr>
          <p:cNvCxnSpPr>
            <a:cxnSpLocks/>
          </p:cNvCxnSpPr>
          <p:nvPr userDrawn="1"/>
        </p:nvCxnSpPr>
        <p:spPr>
          <a:xfrm>
            <a:off x="420579" y="2508187"/>
            <a:ext cx="41398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99636A29-FDA9-47DA-9062-49F5BF5AA7C9}"/>
              </a:ext>
            </a:extLst>
          </p:cNvPr>
          <p:cNvSpPr>
            <a:spLocks noGrp="1"/>
          </p:cNvSpPr>
          <p:nvPr>
            <p:ph type="pic" sz="quarter" idx="17" hasCustomPrompt="1"/>
          </p:nvPr>
        </p:nvSpPr>
        <p:spPr>
          <a:xfrm>
            <a:off x="3779838" y="859488"/>
            <a:ext cx="1807235" cy="7770677"/>
          </a:xfrm>
          <a:custGeom>
            <a:avLst/>
            <a:gdLst>
              <a:gd name="connsiteX0" fmla="*/ 0 w 2914650"/>
              <a:gd name="connsiteY0" fmla="*/ 0 h 4984309"/>
              <a:gd name="connsiteX1" fmla="*/ 2914650 w 2914650"/>
              <a:gd name="connsiteY1" fmla="*/ 0 h 4984309"/>
              <a:gd name="connsiteX2" fmla="*/ 2914650 w 2914650"/>
              <a:gd name="connsiteY2" fmla="*/ 4984309 h 4984309"/>
              <a:gd name="connsiteX3" fmla="*/ 0 w 2914650"/>
              <a:gd name="connsiteY3" fmla="*/ 4984309 h 4984309"/>
            </a:gdLst>
            <a:ahLst/>
            <a:cxnLst>
              <a:cxn ang="0">
                <a:pos x="connsiteX0" y="connsiteY0"/>
              </a:cxn>
              <a:cxn ang="0">
                <a:pos x="connsiteX1" y="connsiteY1"/>
              </a:cxn>
              <a:cxn ang="0">
                <a:pos x="connsiteX2" y="connsiteY2"/>
              </a:cxn>
              <a:cxn ang="0">
                <a:pos x="connsiteX3" y="connsiteY3"/>
              </a:cxn>
            </a:cxnLst>
            <a:rect l="l" t="t" r="r" b="b"/>
            <a:pathLst>
              <a:path w="2914650" h="4984309">
                <a:moveTo>
                  <a:pt x="0" y="0"/>
                </a:moveTo>
                <a:lnTo>
                  <a:pt x="2914650" y="0"/>
                </a:lnTo>
                <a:lnTo>
                  <a:pt x="2914650" y="4984309"/>
                </a:lnTo>
                <a:lnTo>
                  <a:pt x="0" y="4984309"/>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2313694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2_Full Image without Header &amp; Foot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9C8DD67-C084-41A2-B286-EF35F6222A0E}"/>
              </a:ext>
            </a:extLst>
          </p:cNvPr>
          <p:cNvSpPr>
            <a:spLocks noGrp="1"/>
          </p:cNvSpPr>
          <p:nvPr>
            <p:ph type="pic" sz="quarter" idx="10" hasCustomPrompt="1"/>
          </p:nvPr>
        </p:nvSpPr>
        <p:spPr>
          <a:xfrm>
            <a:off x="0" y="0"/>
            <a:ext cx="7559675" cy="10691813"/>
          </a:xfrm>
          <a:prstGeom prst="rect">
            <a:avLst/>
          </a:prstGeom>
        </p:spPr>
        <p:txBody>
          <a:bodyPr/>
          <a:lstStyle>
            <a:lvl1pPr marL="0" indent="0">
              <a:buFontTx/>
              <a:buNone/>
              <a:defRPr sz="1871">
                <a:latin typeface="Gilroy Bold" panose="00000800000000000000" pitchFamily="50" charset="0"/>
                <a:cs typeface="Poppins" panose="00000500000000000000" pitchFamily="2" charset="0"/>
              </a:defRPr>
            </a:lvl1pPr>
          </a:lstStyle>
          <a:p>
            <a:r>
              <a:rPr lang="en-US"/>
              <a:t>Picture</a:t>
            </a:r>
          </a:p>
        </p:txBody>
      </p:sp>
    </p:spTree>
    <p:extLst>
      <p:ext uri="{BB962C8B-B14F-4D97-AF65-F5344CB8AC3E}">
        <p14:creationId xmlns:p14="http://schemas.microsoft.com/office/powerpoint/2010/main" val="3641159758"/>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81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9" name="Picture Placeholder 8">
            <a:extLst>
              <a:ext uri="{FF2B5EF4-FFF2-40B4-BE49-F238E27FC236}">
                <a16:creationId xmlns:a16="http://schemas.microsoft.com/office/drawing/2014/main" id="{9EC5997B-818A-43BF-94C0-BE4C350AA03D}"/>
              </a:ext>
            </a:extLst>
          </p:cNvPr>
          <p:cNvSpPr>
            <a:spLocks noGrp="1"/>
          </p:cNvSpPr>
          <p:nvPr>
            <p:ph type="pic" sz="quarter" idx="22" hasCustomPrompt="1"/>
          </p:nvPr>
        </p:nvSpPr>
        <p:spPr>
          <a:xfrm>
            <a:off x="1" y="5345911"/>
            <a:ext cx="2465331" cy="3909014"/>
          </a:xfrm>
          <a:custGeom>
            <a:avLst/>
            <a:gdLst>
              <a:gd name="connsiteX0" fmla="*/ 0 w 3976007"/>
              <a:gd name="connsiteY0" fmla="*/ 0 h 2507341"/>
              <a:gd name="connsiteX1" fmla="*/ 3976007 w 3976007"/>
              <a:gd name="connsiteY1" fmla="*/ 0 h 2507341"/>
              <a:gd name="connsiteX2" fmla="*/ 3976007 w 3976007"/>
              <a:gd name="connsiteY2" fmla="*/ 2507341 h 2507341"/>
              <a:gd name="connsiteX3" fmla="*/ 0 w 3976007"/>
              <a:gd name="connsiteY3" fmla="*/ 2507341 h 2507341"/>
            </a:gdLst>
            <a:ahLst/>
            <a:cxnLst>
              <a:cxn ang="0">
                <a:pos x="connsiteX0" y="connsiteY0"/>
              </a:cxn>
              <a:cxn ang="0">
                <a:pos x="connsiteX1" y="connsiteY1"/>
              </a:cxn>
              <a:cxn ang="0">
                <a:pos x="connsiteX2" y="connsiteY2"/>
              </a:cxn>
              <a:cxn ang="0">
                <a:pos x="connsiteX3" y="connsiteY3"/>
              </a:cxn>
            </a:cxnLst>
            <a:rect l="l" t="t" r="r" b="b"/>
            <a:pathLst>
              <a:path w="3976007" h="2507341">
                <a:moveTo>
                  <a:pt x="0" y="0"/>
                </a:moveTo>
                <a:lnTo>
                  <a:pt x="3976007" y="0"/>
                </a:lnTo>
                <a:lnTo>
                  <a:pt x="3976007" y="2507341"/>
                </a:lnTo>
                <a:lnTo>
                  <a:pt x="0" y="2507341"/>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3" name="Picture Placeholder 12">
            <a:extLst>
              <a:ext uri="{FF2B5EF4-FFF2-40B4-BE49-F238E27FC236}">
                <a16:creationId xmlns:a16="http://schemas.microsoft.com/office/drawing/2014/main" id="{0CEE3686-3FB0-4AD0-93D3-4AFD73363C8A}"/>
              </a:ext>
            </a:extLst>
          </p:cNvPr>
          <p:cNvSpPr>
            <a:spLocks noGrp="1"/>
          </p:cNvSpPr>
          <p:nvPr>
            <p:ph type="pic" sz="quarter" idx="23" hasCustomPrompt="1"/>
          </p:nvPr>
        </p:nvSpPr>
        <p:spPr>
          <a:xfrm>
            <a:off x="1259946" y="2489099"/>
            <a:ext cx="1205386" cy="2470713"/>
          </a:xfrm>
          <a:custGeom>
            <a:avLst/>
            <a:gdLst>
              <a:gd name="connsiteX0" fmla="*/ 0 w 1944007"/>
              <a:gd name="connsiteY0" fmla="*/ 0 h 1584778"/>
              <a:gd name="connsiteX1" fmla="*/ 1944007 w 1944007"/>
              <a:gd name="connsiteY1" fmla="*/ 0 h 1584778"/>
              <a:gd name="connsiteX2" fmla="*/ 1944007 w 1944007"/>
              <a:gd name="connsiteY2" fmla="*/ 1584778 h 1584778"/>
              <a:gd name="connsiteX3" fmla="*/ 0 w 1944007"/>
              <a:gd name="connsiteY3" fmla="*/ 1584778 h 1584778"/>
            </a:gdLst>
            <a:ahLst/>
            <a:cxnLst>
              <a:cxn ang="0">
                <a:pos x="connsiteX0" y="connsiteY0"/>
              </a:cxn>
              <a:cxn ang="0">
                <a:pos x="connsiteX1" y="connsiteY1"/>
              </a:cxn>
              <a:cxn ang="0">
                <a:pos x="connsiteX2" y="connsiteY2"/>
              </a:cxn>
              <a:cxn ang="0">
                <a:pos x="connsiteX3" y="connsiteY3"/>
              </a:cxn>
            </a:cxnLst>
            <a:rect l="l" t="t" r="r" b="b"/>
            <a:pathLst>
              <a:path w="1944007" h="1584778">
                <a:moveTo>
                  <a:pt x="0" y="0"/>
                </a:moveTo>
                <a:lnTo>
                  <a:pt x="1944007" y="0"/>
                </a:lnTo>
                <a:lnTo>
                  <a:pt x="1944007" y="1584778"/>
                </a:lnTo>
                <a:lnTo>
                  <a:pt x="0" y="158477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5" name="Picture Placeholder 14">
            <a:extLst>
              <a:ext uri="{FF2B5EF4-FFF2-40B4-BE49-F238E27FC236}">
                <a16:creationId xmlns:a16="http://schemas.microsoft.com/office/drawing/2014/main" id="{C4BCF1E5-9AA4-446F-9742-BA09387E37EA}"/>
              </a:ext>
            </a:extLst>
          </p:cNvPr>
          <p:cNvSpPr>
            <a:spLocks noGrp="1"/>
          </p:cNvSpPr>
          <p:nvPr>
            <p:ph type="pic" sz="quarter" idx="24" hasCustomPrompt="1"/>
          </p:nvPr>
        </p:nvSpPr>
        <p:spPr>
          <a:xfrm>
            <a:off x="2618887" y="2"/>
            <a:ext cx="2616175" cy="4959810"/>
          </a:xfrm>
          <a:custGeom>
            <a:avLst/>
            <a:gdLst>
              <a:gd name="connsiteX0" fmla="*/ 0 w 4219282"/>
              <a:gd name="connsiteY0" fmla="*/ 0 h 3181348"/>
              <a:gd name="connsiteX1" fmla="*/ 4219282 w 4219282"/>
              <a:gd name="connsiteY1" fmla="*/ 0 h 3181348"/>
              <a:gd name="connsiteX2" fmla="*/ 4219282 w 4219282"/>
              <a:gd name="connsiteY2" fmla="*/ 3181348 h 3181348"/>
              <a:gd name="connsiteX3" fmla="*/ 0 w 4219282"/>
              <a:gd name="connsiteY3" fmla="*/ 3181348 h 3181348"/>
            </a:gdLst>
            <a:ahLst/>
            <a:cxnLst>
              <a:cxn ang="0">
                <a:pos x="connsiteX0" y="connsiteY0"/>
              </a:cxn>
              <a:cxn ang="0">
                <a:pos x="connsiteX1" y="connsiteY1"/>
              </a:cxn>
              <a:cxn ang="0">
                <a:pos x="connsiteX2" y="connsiteY2"/>
              </a:cxn>
              <a:cxn ang="0">
                <a:pos x="connsiteX3" y="connsiteY3"/>
              </a:cxn>
            </a:cxnLst>
            <a:rect l="l" t="t" r="r" b="b"/>
            <a:pathLst>
              <a:path w="4219282" h="3181348">
                <a:moveTo>
                  <a:pt x="0" y="0"/>
                </a:moveTo>
                <a:lnTo>
                  <a:pt x="4219282" y="0"/>
                </a:lnTo>
                <a:lnTo>
                  <a:pt x="4219282" y="3181348"/>
                </a:lnTo>
                <a:lnTo>
                  <a:pt x="0" y="318134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17" name="Picture Placeholder 16">
            <a:extLst>
              <a:ext uri="{FF2B5EF4-FFF2-40B4-BE49-F238E27FC236}">
                <a16:creationId xmlns:a16="http://schemas.microsoft.com/office/drawing/2014/main" id="{35ACB9E4-D467-4677-8BD6-FB45C5B78C72}"/>
              </a:ext>
            </a:extLst>
          </p:cNvPr>
          <p:cNvSpPr>
            <a:spLocks noGrp="1"/>
          </p:cNvSpPr>
          <p:nvPr>
            <p:ph type="pic" sz="quarter" idx="25" hasCustomPrompt="1"/>
          </p:nvPr>
        </p:nvSpPr>
        <p:spPr>
          <a:xfrm>
            <a:off x="5388619" y="2489099"/>
            <a:ext cx="1829225" cy="6765822"/>
          </a:xfrm>
          <a:custGeom>
            <a:avLst/>
            <a:gdLst>
              <a:gd name="connsiteX0" fmla="*/ 0 w 2950115"/>
              <a:gd name="connsiteY0" fmla="*/ 0 h 4339770"/>
              <a:gd name="connsiteX1" fmla="*/ 2950115 w 2950115"/>
              <a:gd name="connsiteY1" fmla="*/ 0 h 4339770"/>
              <a:gd name="connsiteX2" fmla="*/ 2950115 w 2950115"/>
              <a:gd name="connsiteY2" fmla="*/ 4339770 h 4339770"/>
              <a:gd name="connsiteX3" fmla="*/ 0 w 2950115"/>
              <a:gd name="connsiteY3" fmla="*/ 4339770 h 4339770"/>
            </a:gdLst>
            <a:ahLst/>
            <a:cxnLst>
              <a:cxn ang="0">
                <a:pos x="connsiteX0" y="connsiteY0"/>
              </a:cxn>
              <a:cxn ang="0">
                <a:pos x="connsiteX1" y="connsiteY1"/>
              </a:cxn>
              <a:cxn ang="0">
                <a:pos x="connsiteX2" y="connsiteY2"/>
              </a:cxn>
              <a:cxn ang="0">
                <a:pos x="connsiteX3" y="connsiteY3"/>
              </a:cxn>
            </a:cxnLst>
            <a:rect l="l" t="t" r="r" b="b"/>
            <a:pathLst>
              <a:path w="2950115" h="4339770">
                <a:moveTo>
                  <a:pt x="0" y="0"/>
                </a:moveTo>
                <a:lnTo>
                  <a:pt x="2950115" y="0"/>
                </a:lnTo>
                <a:lnTo>
                  <a:pt x="2950115" y="4339770"/>
                </a:lnTo>
                <a:lnTo>
                  <a:pt x="0" y="433977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31578087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82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19" name="Picture Placeholder 18">
            <a:extLst>
              <a:ext uri="{FF2B5EF4-FFF2-40B4-BE49-F238E27FC236}">
                <a16:creationId xmlns:a16="http://schemas.microsoft.com/office/drawing/2014/main" id="{4C5D700B-CABB-4794-8849-799EA8C77987}"/>
              </a:ext>
            </a:extLst>
          </p:cNvPr>
          <p:cNvSpPr>
            <a:spLocks noGrp="1"/>
          </p:cNvSpPr>
          <p:nvPr>
            <p:ph type="pic" sz="quarter" idx="22" hasCustomPrompt="1"/>
          </p:nvPr>
        </p:nvSpPr>
        <p:spPr>
          <a:xfrm>
            <a:off x="1259947" y="5345912"/>
            <a:ext cx="1205386" cy="3909014"/>
          </a:xfrm>
          <a:custGeom>
            <a:avLst/>
            <a:gdLst>
              <a:gd name="connsiteX0" fmla="*/ 0 w 1944007"/>
              <a:gd name="connsiteY0" fmla="*/ 0 h 2507341"/>
              <a:gd name="connsiteX1" fmla="*/ 1944007 w 1944007"/>
              <a:gd name="connsiteY1" fmla="*/ 0 h 2507341"/>
              <a:gd name="connsiteX2" fmla="*/ 1944007 w 1944007"/>
              <a:gd name="connsiteY2" fmla="*/ 2507341 h 2507341"/>
              <a:gd name="connsiteX3" fmla="*/ 0 w 1944007"/>
              <a:gd name="connsiteY3" fmla="*/ 2507341 h 2507341"/>
            </a:gdLst>
            <a:ahLst/>
            <a:cxnLst>
              <a:cxn ang="0">
                <a:pos x="connsiteX0" y="connsiteY0"/>
              </a:cxn>
              <a:cxn ang="0">
                <a:pos x="connsiteX1" y="connsiteY1"/>
              </a:cxn>
              <a:cxn ang="0">
                <a:pos x="connsiteX2" y="connsiteY2"/>
              </a:cxn>
              <a:cxn ang="0">
                <a:pos x="connsiteX3" y="connsiteY3"/>
              </a:cxn>
            </a:cxnLst>
            <a:rect l="l" t="t" r="r" b="b"/>
            <a:pathLst>
              <a:path w="1944007" h="2507341">
                <a:moveTo>
                  <a:pt x="0" y="0"/>
                </a:moveTo>
                <a:lnTo>
                  <a:pt x="1944007" y="0"/>
                </a:lnTo>
                <a:lnTo>
                  <a:pt x="1944007" y="2507341"/>
                </a:lnTo>
                <a:lnTo>
                  <a:pt x="0" y="2507341"/>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0" name="Picture Placeholder 19">
            <a:extLst>
              <a:ext uri="{FF2B5EF4-FFF2-40B4-BE49-F238E27FC236}">
                <a16:creationId xmlns:a16="http://schemas.microsoft.com/office/drawing/2014/main" id="{D4C632F6-6C3F-4B4B-A49D-FAD0AD9AC0F0}"/>
              </a:ext>
            </a:extLst>
          </p:cNvPr>
          <p:cNvSpPr>
            <a:spLocks noGrp="1"/>
          </p:cNvSpPr>
          <p:nvPr>
            <p:ph type="pic" sz="quarter" idx="23" hasCustomPrompt="1"/>
          </p:nvPr>
        </p:nvSpPr>
        <p:spPr>
          <a:xfrm>
            <a:off x="1259947" y="2489099"/>
            <a:ext cx="1205386" cy="2470713"/>
          </a:xfrm>
          <a:custGeom>
            <a:avLst/>
            <a:gdLst>
              <a:gd name="connsiteX0" fmla="*/ 0 w 1944007"/>
              <a:gd name="connsiteY0" fmla="*/ 0 h 1584778"/>
              <a:gd name="connsiteX1" fmla="*/ 1944007 w 1944007"/>
              <a:gd name="connsiteY1" fmla="*/ 0 h 1584778"/>
              <a:gd name="connsiteX2" fmla="*/ 1944007 w 1944007"/>
              <a:gd name="connsiteY2" fmla="*/ 1584778 h 1584778"/>
              <a:gd name="connsiteX3" fmla="*/ 0 w 1944007"/>
              <a:gd name="connsiteY3" fmla="*/ 1584778 h 1584778"/>
            </a:gdLst>
            <a:ahLst/>
            <a:cxnLst>
              <a:cxn ang="0">
                <a:pos x="connsiteX0" y="connsiteY0"/>
              </a:cxn>
              <a:cxn ang="0">
                <a:pos x="connsiteX1" y="connsiteY1"/>
              </a:cxn>
              <a:cxn ang="0">
                <a:pos x="connsiteX2" y="connsiteY2"/>
              </a:cxn>
              <a:cxn ang="0">
                <a:pos x="connsiteX3" y="connsiteY3"/>
              </a:cxn>
            </a:cxnLst>
            <a:rect l="l" t="t" r="r" b="b"/>
            <a:pathLst>
              <a:path w="1944007" h="1584778">
                <a:moveTo>
                  <a:pt x="0" y="0"/>
                </a:moveTo>
                <a:lnTo>
                  <a:pt x="1944007" y="0"/>
                </a:lnTo>
                <a:lnTo>
                  <a:pt x="1944007" y="1584778"/>
                </a:lnTo>
                <a:lnTo>
                  <a:pt x="0" y="1584778"/>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1" name="Picture Placeholder 20">
            <a:extLst>
              <a:ext uri="{FF2B5EF4-FFF2-40B4-BE49-F238E27FC236}">
                <a16:creationId xmlns:a16="http://schemas.microsoft.com/office/drawing/2014/main" id="{558CD2AA-C03D-4153-ACF9-8CAD25570891}"/>
              </a:ext>
            </a:extLst>
          </p:cNvPr>
          <p:cNvSpPr>
            <a:spLocks noGrp="1"/>
          </p:cNvSpPr>
          <p:nvPr>
            <p:ph type="pic" sz="quarter" idx="24" hasCustomPrompt="1"/>
          </p:nvPr>
        </p:nvSpPr>
        <p:spPr>
          <a:xfrm>
            <a:off x="2618888" y="2489101"/>
            <a:ext cx="2616175" cy="6765824"/>
          </a:xfrm>
          <a:custGeom>
            <a:avLst/>
            <a:gdLst>
              <a:gd name="connsiteX0" fmla="*/ 0 w 4219282"/>
              <a:gd name="connsiteY0" fmla="*/ 0 h 4339771"/>
              <a:gd name="connsiteX1" fmla="*/ 4219282 w 4219282"/>
              <a:gd name="connsiteY1" fmla="*/ 0 h 4339771"/>
              <a:gd name="connsiteX2" fmla="*/ 4219282 w 4219282"/>
              <a:gd name="connsiteY2" fmla="*/ 4339771 h 4339771"/>
              <a:gd name="connsiteX3" fmla="*/ 0 w 4219282"/>
              <a:gd name="connsiteY3" fmla="*/ 4339771 h 4339771"/>
            </a:gdLst>
            <a:ahLst/>
            <a:cxnLst>
              <a:cxn ang="0">
                <a:pos x="connsiteX0" y="connsiteY0"/>
              </a:cxn>
              <a:cxn ang="0">
                <a:pos x="connsiteX1" y="connsiteY1"/>
              </a:cxn>
              <a:cxn ang="0">
                <a:pos x="connsiteX2" y="connsiteY2"/>
              </a:cxn>
              <a:cxn ang="0">
                <a:pos x="connsiteX3" y="connsiteY3"/>
              </a:cxn>
            </a:cxnLst>
            <a:rect l="l" t="t" r="r" b="b"/>
            <a:pathLst>
              <a:path w="4219282" h="4339771">
                <a:moveTo>
                  <a:pt x="0" y="0"/>
                </a:moveTo>
                <a:lnTo>
                  <a:pt x="4219282" y="0"/>
                </a:lnTo>
                <a:lnTo>
                  <a:pt x="4219282" y="4339771"/>
                </a:lnTo>
                <a:lnTo>
                  <a:pt x="0" y="4339771"/>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
        <p:nvSpPr>
          <p:cNvPr id="22" name="Picture Placeholder 21">
            <a:extLst>
              <a:ext uri="{FF2B5EF4-FFF2-40B4-BE49-F238E27FC236}">
                <a16:creationId xmlns:a16="http://schemas.microsoft.com/office/drawing/2014/main" id="{EEA43BE6-7A55-43B1-A40F-9AFEAFA6741F}"/>
              </a:ext>
            </a:extLst>
          </p:cNvPr>
          <p:cNvSpPr>
            <a:spLocks noGrp="1"/>
          </p:cNvSpPr>
          <p:nvPr>
            <p:ph type="pic" sz="quarter" idx="25" hasCustomPrompt="1"/>
          </p:nvPr>
        </p:nvSpPr>
        <p:spPr>
          <a:xfrm>
            <a:off x="5388619" y="2489099"/>
            <a:ext cx="1719959" cy="6765822"/>
          </a:xfrm>
          <a:custGeom>
            <a:avLst/>
            <a:gdLst>
              <a:gd name="connsiteX0" fmla="*/ 0 w 2773894"/>
              <a:gd name="connsiteY0" fmla="*/ 0 h 4339770"/>
              <a:gd name="connsiteX1" fmla="*/ 2773894 w 2773894"/>
              <a:gd name="connsiteY1" fmla="*/ 0 h 4339770"/>
              <a:gd name="connsiteX2" fmla="*/ 2773894 w 2773894"/>
              <a:gd name="connsiteY2" fmla="*/ 4339770 h 4339770"/>
              <a:gd name="connsiteX3" fmla="*/ 0 w 2773894"/>
              <a:gd name="connsiteY3" fmla="*/ 4339770 h 4339770"/>
            </a:gdLst>
            <a:ahLst/>
            <a:cxnLst>
              <a:cxn ang="0">
                <a:pos x="connsiteX0" y="connsiteY0"/>
              </a:cxn>
              <a:cxn ang="0">
                <a:pos x="connsiteX1" y="connsiteY1"/>
              </a:cxn>
              <a:cxn ang="0">
                <a:pos x="connsiteX2" y="connsiteY2"/>
              </a:cxn>
              <a:cxn ang="0">
                <a:pos x="connsiteX3" y="connsiteY3"/>
              </a:cxn>
            </a:cxnLst>
            <a:rect l="l" t="t" r="r" b="b"/>
            <a:pathLst>
              <a:path w="2773894" h="4339770">
                <a:moveTo>
                  <a:pt x="0" y="0"/>
                </a:moveTo>
                <a:lnTo>
                  <a:pt x="2773894" y="0"/>
                </a:lnTo>
                <a:lnTo>
                  <a:pt x="2773894" y="4339770"/>
                </a:lnTo>
                <a:lnTo>
                  <a:pt x="0" y="4339770"/>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3465864721"/>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80_Full Image without Header &amp; Footer">
    <p:spTree>
      <p:nvGrpSpPr>
        <p:cNvPr id="1" name=""/>
        <p:cNvGrpSpPr/>
        <p:nvPr/>
      </p:nvGrpSpPr>
      <p:grpSpPr>
        <a:xfrm>
          <a:off x="0" y="0"/>
          <a:ext cx="0" cy="0"/>
          <a:chOff x="0" y="0"/>
          <a:chExt cx="0" cy="0"/>
        </a:xfrm>
      </p:grpSpPr>
      <p:sp>
        <p:nvSpPr>
          <p:cNvPr id="10" name="Date Placeholder 9">
            <a:extLst>
              <a:ext uri="{FF2B5EF4-FFF2-40B4-BE49-F238E27FC236}">
                <a16:creationId xmlns:a16="http://schemas.microsoft.com/office/drawing/2014/main" id="{430CBA46-36AA-4014-8E8F-D905D1222651}"/>
              </a:ext>
            </a:extLst>
          </p:cNvPr>
          <p:cNvSpPr>
            <a:spLocks noGrp="1"/>
          </p:cNvSpPr>
          <p:nvPr>
            <p:ph type="dt" sz="half" idx="10"/>
          </p:nvPr>
        </p:nvSpPr>
        <p:spPr>
          <a:xfrm>
            <a:off x="4725439" y="9738665"/>
            <a:ext cx="1086703" cy="569240"/>
          </a:xfrm>
          <a:prstGeom prst="rect">
            <a:avLst/>
          </a:prstGeom>
        </p:spPr>
        <p:txBody>
          <a:bodyPr/>
          <a:lstStyle>
            <a:lvl1pPr>
              <a:defRPr/>
            </a:lvl1pPr>
          </a:lstStyle>
          <a:p>
            <a:endParaRPr lang="en-US"/>
          </a:p>
        </p:txBody>
      </p:sp>
      <p:sp>
        <p:nvSpPr>
          <p:cNvPr id="11" name="Footer Placeholder 10">
            <a:extLst>
              <a:ext uri="{FF2B5EF4-FFF2-40B4-BE49-F238E27FC236}">
                <a16:creationId xmlns:a16="http://schemas.microsoft.com/office/drawing/2014/main" id="{0F4D5120-9DBC-474C-A95A-343DD37B99DF}"/>
              </a:ext>
            </a:extLst>
          </p:cNvPr>
          <p:cNvSpPr>
            <a:spLocks noGrp="1"/>
          </p:cNvSpPr>
          <p:nvPr>
            <p:ph type="ftr" sz="quarter" idx="11"/>
          </p:nvPr>
        </p:nvSpPr>
        <p:spPr>
          <a:xfrm>
            <a:off x="5965535" y="9738665"/>
            <a:ext cx="937701" cy="569240"/>
          </a:xfrm>
          <a:prstGeom prst="rect">
            <a:avLst/>
          </a:prstGeom>
        </p:spPr>
        <p:txBody>
          <a:bodyPr/>
          <a:lstStyle>
            <a:lvl1pPr algn="l">
              <a:defRPr/>
            </a:lvl1pPr>
          </a:lstStyle>
          <a:p>
            <a:endParaRPr lang="en-US"/>
          </a:p>
        </p:txBody>
      </p:sp>
      <p:sp>
        <p:nvSpPr>
          <p:cNvPr id="6" name="Picture Placeholder 5">
            <a:extLst>
              <a:ext uri="{FF2B5EF4-FFF2-40B4-BE49-F238E27FC236}">
                <a16:creationId xmlns:a16="http://schemas.microsoft.com/office/drawing/2014/main" id="{87063384-8602-4749-960E-E42A0B02961E}"/>
              </a:ext>
            </a:extLst>
          </p:cNvPr>
          <p:cNvSpPr>
            <a:spLocks noGrp="1"/>
          </p:cNvSpPr>
          <p:nvPr>
            <p:ph type="pic" sz="quarter" idx="22" hasCustomPrompt="1"/>
          </p:nvPr>
        </p:nvSpPr>
        <p:spPr>
          <a:xfrm>
            <a:off x="0" y="-2"/>
            <a:ext cx="4859792" cy="9254926"/>
          </a:xfrm>
          <a:custGeom>
            <a:avLst/>
            <a:gdLst>
              <a:gd name="connsiteX0" fmla="*/ 0 w 7837715"/>
              <a:gd name="connsiteY0" fmla="*/ 0 h 5936344"/>
              <a:gd name="connsiteX1" fmla="*/ 7837715 w 7837715"/>
              <a:gd name="connsiteY1" fmla="*/ 0 h 5936344"/>
              <a:gd name="connsiteX2" fmla="*/ 7837715 w 7837715"/>
              <a:gd name="connsiteY2" fmla="*/ 5936344 h 5936344"/>
              <a:gd name="connsiteX3" fmla="*/ 0 w 7837715"/>
              <a:gd name="connsiteY3" fmla="*/ 5936344 h 5936344"/>
            </a:gdLst>
            <a:ahLst/>
            <a:cxnLst>
              <a:cxn ang="0">
                <a:pos x="connsiteX0" y="connsiteY0"/>
              </a:cxn>
              <a:cxn ang="0">
                <a:pos x="connsiteX1" y="connsiteY1"/>
              </a:cxn>
              <a:cxn ang="0">
                <a:pos x="connsiteX2" y="connsiteY2"/>
              </a:cxn>
              <a:cxn ang="0">
                <a:pos x="connsiteX3" y="connsiteY3"/>
              </a:cxn>
            </a:cxnLst>
            <a:rect l="l" t="t" r="r" b="b"/>
            <a:pathLst>
              <a:path w="7837715" h="5936344">
                <a:moveTo>
                  <a:pt x="0" y="0"/>
                </a:moveTo>
                <a:lnTo>
                  <a:pt x="7837715" y="0"/>
                </a:lnTo>
                <a:lnTo>
                  <a:pt x="7837715" y="5936344"/>
                </a:lnTo>
                <a:lnTo>
                  <a:pt x="0" y="5936344"/>
                </a:lnTo>
                <a:close/>
              </a:path>
            </a:pathLst>
          </a:custGeom>
        </p:spPr>
        <p:txBody>
          <a:bodyPr wrap="square">
            <a:noAutofit/>
          </a:bodyPr>
          <a:lstStyle>
            <a:lvl1pPr marL="0" indent="0">
              <a:buFontTx/>
              <a:buNone/>
              <a:defRPr sz="1871">
                <a:latin typeface="Gilroy Bold" panose="00000800000000000000" pitchFamily="50" charset="0"/>
                <a:ea typeface="Open Sans" panose="020B0606030504020204" pitchFamily="34" charset="0"/>
                <a:cs typeface="Open Sans" panose="020B0606030504020204" pitchFamily="34" charset="0"/>
              </a:defRPr>
            </a:lvl1pPr>
          </a:lstStyle>
          <a:p>
            <a:r>
              <a:rPr lang="en-US"/>
              <a:t>Picture</a:t>
            </a:r>
          </a:p>
        </p:txBody>
      </p:sp>
    </p:spTree>
    <p:extLst>
      <p:ext uri="{BB962C8B-B14F-4D97-AF65-F5344CB8AC3E}">
        <p14:creationId xmlns:p14="http://schemas.microsoft.com/office/powerpoint/2010/main" val="296762499"/>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381"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7E1A58AA-B33A-42D0-8DD0-07952C89539F}"/>
              </a:ext>
            </a:extLst>
          </p:cNvPr>
          <p:cNvSpPr>
            <a:spLocks noGrp="1"/>
          </p:cNvSpPr>
          <p:nvPr>
            <p:ph type="title"/>
          </p:nvPr>
        </p:nvSpPr>
        <p:spPr>
          <a:xfrm>
            <a:off x="519728" y="1123630"/>
            <a:ext cx="6520220" cy="1227579"/>
          </a:xfrm>
          <a:prstGeom prst="rect">
            <a:avLst/>
          </a:prstGeom>
        </p:spPr>
        <p:txBody>
          <a:bodyPr vert="horz" lIns="91440" tIns="45720" rIns="91440" bIns="45720" rtlCol="0" anchor="ctr">
            <a:normAutofit/>
          </a:bodyPr>
          <a:lstStyle/>
          <a:p>
            <a:r>
              <a:rPr lang="de-DE"/>
              <a:t>Mastertitelformat bearbeiten</a:t>
            </a:r>
            <a:endParaRPr lang="en-US"/>
          </a:p>
        </p:txBody>
      </p:sp>
      <p:sp>
        <p:nvSpPr>
          <p:cNvPr id="37" name="Slide Number Placeholder 6">
            <a:extLst>
              <a:ext uri="{FF2B5EF4-FFF2-40B4-BE49-F238E27FC236}">
                <a16:creationId xmlns:a16="http://schemas.microsoft.com/office/drawing/2014/main" id="{9D51BDB4-5B24-4B0D-A016-8662F7B99F34}"/>
              </a:ext>
            </a:extLst>
          </p:cNvPr>
          <p:cNvSpPr txBox="1">
            <a:spLocks/>
          </p:cNvSpPr>
          <p:nvPr userDrawn="1"/>
        </p:nvSpPr>
        <p:spPr>
          <a:xfrm>
            <a:off x="6826458" y="9738665"/>
            <a:ext cx="425233" cy="569240"/>
          </a:xfrm>
          <a:prstGeom prst="rect">
            <a:avLst/>
          </a:prstGeom>
        </p:spPr>
        <p:txBody>
          <a:bodyPr vert="horz" lIns="142558" tIns="71279" rIns="142558" bIns="71279" rtlCol="0" anchor="ctr"/>
          <a:lstStyle>
            <a:defPPr>
              <a:defRPr lang="en-US"/>
            </a:defPPr>
            <a:lvl1pPr marL="0" algn="ctr" defTabSz="914400" rtl="0" eaLnBrk="1" latinLnBrk="0" hangingPunct="1">
              <a:defRPr sz="1200" kern="1200">
                <a:solidFill>
                  <a:schemeClr val="tx1">
                    <a:tint val="75000"/>
                  </a:schemeClr>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B438F60-AAEF-4AF3-979D-DD4E391811CD}" type="slidenum">
              <a:rPr lang="en-US" sz="1715" smtClean="0">
                <a:solidFill>
                  <a:schemeClr val="bg1"/>
                </a:solidFill>
                <a:latin typeface="Gilroy SemiBold" panose="00000700000000000000" pitchFamily="50" charset="0"/>
              </a:rPr>
              <a:pPr/>
              <a:t>‹#›</a:t>
            </a:fld>
            <a:endParaRPr lang="en-US" sz="1715">
              <a:solidFill>
                <a:schemeClr val="bg1"/>
              </a:solidFill>
              <a:latin typeface="Gilroy SemiBold" panose="00000700000000000000" pitchFamily="50" charset="0"/>
            </a:endParaRPr>
          </a:p>
        </p:txBody>
      </p:sp>
      <p:sp>
        <p:nvSpPr>
          <p:cNvPr id="15" name="Rechteck 14">
            <a:extLst>
              <a:ext uri="{FF2B5EF4-FFF2-40B4-BE49-F238E27FC236}">
                <a16:creationId xmlns:a16="http://schemas.microsoft.com/office/drawing/2014/main" id="{F42937A7-CABD-502B-E617-69694F3AF260}"/>
              </a:ext>
            </a:extLst>
          </p:cNvPr>
          <p:cNvSpPr/>
          <p:nvPr userDrawn="1"/>
        </p:nvSpPr>
        <p:spPr>
          <a:xfrm>
            <a:off x="5892800" y="269371"/>
            <a:ext cx="1666875" cy="454530"/>
          </a:xfrm>
          <a:prstGeom prst="rect">
            <a:avLst/>
          </a:prstGeom>
          <a:gradFill>
            <a:gsLst>
              <a:gs pos="0">
                <a:srgbClr val="7ED878"/>
              </a:gs>
              <a:gs pos="56600">
                <a:srgbClr val="34CA8C"/>
              </a:gs>
              <a:gs pos="100000">
                <a:srgbClr val="42D0C6"/>
              </a:gs>
            </a:gsLst>
            <a:lin ang="4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b="1" dirty="0">
                <a:solidFill>
                  <a:schemeClr val="bg1"/>
                </a:solidFill>
                <a:latin typeface="Gilroy Bold" panose="00000800000000000000" pitchFamily="50" charset="0"/>
                <a:cs typeface="Poppins" panose="00000500000000000000" pitchFamily="2" charset="0"/>
              </a:rPr>
              <a:t>cloud ahead</a:t>
            </a:r>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4075" r:id="rId1"/>
    <p:sldLayoutId id="2147483903" r:id="rId2"/>
    <p:sldLayoutId id="2147484030" r:id="rId3"/>
    <p:sldLayoutId id="2147484087" r:id="rId4"/>
    <p:sldLayoutId id="2147484088" r:id="rId5"/>
    <p:sldLayoutId id="2147484086" r:id="rId6"/>
    <p:sldLayoutId id="2147484084" r:id="rId7"/>
    <p:sldLayoutId id="2147484085" r:id="rId8"/>
    <p:sldLayoutId id="2147484083" r:id="rId9"/>
    <p:sldLayoutId id="2147484082" r:id="rId10"/>
    <p:sldLayoutId id="2147484080" r:id="rId11"/>
    <p:sldLayoutId id="2147484078" r:id="rId12"/>
    <p:sldLayoutId id="2147484079" r:id="rId13"/>
    <p:sldLayoutId id="2147484027" r:id="rId14"/>
    <p:sldLayoutId id="2147484043" r:id="rId15"/>
    <p:sldLayoutId id="2147484028" r:id="rId16"/>
    <p:sldLayoutId id="2147484092" r:id="rId17"/>
    <p:sldLayoutId id="2147484091" r:id="rId18"/>
    <p:sldLayoutId id="2147484093" r:id="rId19"/>
    <p:sldLayoutId id="2147484090" r:id="rId20"/>
    <p:sldLayoutId id="2147484089" r:id="rId21"/>
    <p:sldLayoutId id="2147484081" r:id="rId22"/>
    <p:sldLayoutId id="2147484077" r:id="rId23"/>
    <p:sldLayoutId id="2147484074" r:id="rId24"/>
    <p:sldLayoutId id="2147484072" r:id="rId25"/>
    <p:sldLayoutId id="2147484076" r:id="rId26"/>
    <p:sldLayoutId id="2147484071" r:id="rId27"/>
    <p:sldLayoutId id="2147484070" r:id="rId28"/>
    <p:sldLayoutId id="2147484069" r:id="rId29"/>
    <p:sldLayoutId id="2147484068" r:id="rId30"/>
    <p:sldLayoutId id="2147484067" r:id="rId31"/>
    <p:sldLayoutId id="2147484073" r:id="rId32"/>
    <p:sldLayoutId id="2147484066" r:id="rId33"/>
    <p:sldLayoutId id="2147484064" r:id="rId34"/>
    <p:sldLayoutId id="2147484065" r:id="rId35"/>
    <p:sldLayoutId id="2147484063" r:id="rId36"/>
    <p:sldLayoutId id="2147484062" r:id="rId37"/>
    <p:sldLayoutId id="2147484061" r:id="rId38"/>
    <p:sldLayoutId id="2147484060" r:id="rId39"/>
    <p:sldLayoutId id="2147484059" r:id="rId40"/>
    <p:sldLayoutId id="2147484058" r:id="rId41"/>
    <p:sldLayoutId id="2147484057" r:id="rId42"/>
    <p:sldLayoutId id="2147484056" r:id="rId43"/>
    <p:sldLayoutId id="2147484055" r:id="rId44"/>
    <p:sldLayoutId id="2147484054" r:id="rId45"/>
    <p:sldLayoutId id="2147484050" r:id="rId46"/>
    <p:sldLayoutId id="2147484049" r:id="rId47"/>
    <p:sldLayoutId id="2147484048" r:id="rId48"/>
    <p:sldLayoutId id="2147484047" r:id="rId49"/>
    <p:sldLayoutId id="2147484046" r:id="rId50"/>
    <p:sldLayoutId id="2147484045" r:id="rId51"/>
    <p:sldLayoutId id="2147484053" r:id="rId52"/>
    <p:sldLayoutId id="2147484051" r:id="rId53"/>
    <p:sldLayoutId id="2147484044" r:id="rId54"/>
    <p:sldLayoutId id="2147484041" r:id="rId55"/>
    <p:sldLayoutId id="2147484039" r:id="rId56"/>
    <p:sldLayoutId id="2147484038" r:id="rId57"/>
    <p:sldLayoutId id="2147484042" r:id="rId58"/>
    <p:sldLayoutId id="2147484037" r:id="rId59"/>
    <p:sldLayoutId id="2147484036" r:id="rId60"/>
    <p:sldLayoutId id="2147484052" r:id="rId61"/>
    <p:sldLayoutId id="2147484035" r:id="rId62"/>
    <p:sldLayoutId id="2147484029" r:id="rId63"/>
    <p:sldLayoutId id="2147484034" r:id="rId64"/>
    <p:sldLayoutId id="2147484033" r:id="rId65"/>
    <p:sldLayoutId id="2147484032" r:id="rId66"/>
    <p:sldLayoutId id="2147484031" r:id="rId67"/>
    <p:sldLayoutId id="2147483904" r:id="rId68"/>
  </p:sldLayoutIdLst>
  <p:hf hdr="0" ftr="0" dt="0"/>
  <p:txStyles>
    <p:title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p:titleStyle>
    <p:bodyStyle>
      <a:lvl1pPr marL="0" indent="0" algn="ctr" defTabSz="1425550" rtl="0" eaLnBrk="1" latinLnBrk="0" hangingPunct="1">
        <a:lnSpc>
          <a:spcPct val="100000"/>
        </a:lnSpc>
        <a:spcBef>
          <a:spcPts val="1559"/>
        </a:spcBef>
        <a:buFontTx/>
        <a:buNone/>
        <a:defRPr sz="1871" kern="1200" spc="156" baseline="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defRPr>
      </a:lvl1pPr>
      <a:lvl2pPr marL="1069162" indent="-356387" algn="ctr" defTabSz="1425550" rtl="0" eaLnBrk="1" latinLnBrk="0" hangingPunct="1">
        <a:lnSpc>
          <a:spcPct val="100000"/>
        </a:lnSpc>
        <a:spcBef>
          <a:spcPts val="780"/>
        </a:spcBef>
        <a:buFont typeface="Arial" panose="020B0604020202020204" pitchFamily="34" charset="0"/>
        <a:buChar char="•"/>
        <a:defRPr sz="1559"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781937" indent="-356387" algn="ctr" defTabSz="1425550" rtl="0" eaLnBrk="1" latinLnBrk="0" hangingPunct="1">
        <a:lnSpc>
          <a:spcPct val="100000"/>
        </a:lnSpc>
        <a:spcBef>
          <a:spcPts val="780"/>
        </a:spcBef>
        <a:buFont typeface="Arial" panose="020B0604020202020204" pitchFamily="34" charset="0"/>
        <a:buChar char="•"/>
        <a:defRPr sz="1559"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494712" indent="-356387" algn="ctr" defTabSz="1425550" rtl="0" eaLnBrk="1" latinLnBrk="0" hangingPunct="1">
        <a:lnSpc>
          <a:spcPct val="100000"/>
        </a:lnSpc>
        <a:spcBef>
          <a:spcPts val="780"/>
        </a:spcBef>
        <a:buFont typeface="Arial" panose="020B0604020202020204" pitchFamily="34" charset="0"/>
        <a:buChar char="•"/>
        <a:defRPr sz="1559"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3207487" indent="-356387" algn="ctr" defTabSz="1425550" rtl="0" eaLnBrk="1" latinLnBrk="0" hangingPunct="1">
        <a:lnSpc>
          <a:spcPct val="100000"/>
        </a:lnSpc>
        <a:spcBef>
          <a:spcPts val="780"/>
        </a:spcBef>
        <a:buFont typeface="Arial" panose="020B0604020202020204" pitchFamily="34" charset="0"/>
        <a:buChar char="•"/>
        <a:defRPr sz="1559"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3920261"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6pPr>
      <a:lvl7pPr marL="4633036"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7pPr>
      <a:lvl8pPr marL="5345811"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8pPr>
      <a:lvl9pPr marL="6058586"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9pPr>
    </p:bodyStyle>
    <p:otherStyle>
      <a:defPPr>
        <a:defRPr lang="en-US"/>
      </a:defPPr>
      <a:lvl1pPr marL="0" algn="l" defTabSz="1425550" rtl="0" eaLnBrk="1" latinLnBrk="0" hangingPunct="1">
        <a:defRPr sz="2806" kern="1200">
          <a:solidFill>
            <a:schemeClr val="tx1"/>
          </a:solidFill>
          <a:latin typeface="+mn-lt"/>
          <a:ea typeface="+mn-ea"/>
          <a:cs typeface="+mn-cs"/>
        </a:defRPr>
      </a:lvl1pPr>
      <a:lvl2pPr marL="712775" algn="l" defTabSz="1425550" rtl="0" eaLnBrk="1" latinLnBrk="0" hangingPunct="1">
        <a:defRPr sz="2806" kern="1200">
          <a:solidFill>
            <a:schemeClr val="tx1"/>
          </a:solidFill>
          <a:latin typeface="+mn-lt"/>
          <a:ea typeface="+mn-ea"/>
          <a:cs typeface="+mn-cs"/>
        </a:defRPr>
      </a:lvl2pPr>
      <a:lvl3pPr marL="1425550" algn="l" defTabSz="1425550" rtl="0" eaLnBrk="1" latinLnBrk="0" hangingPunct="1">
        <a:defRPr sz="2806" kern="1200">
          <a:solidFill>
            <a:schemeClr val="tx1"/>
          </a:solidFill>
          <a:latin typeface="+mn-lt"/>
          <a:ea typeface="+mn-ea"/>
          <a:cs typeface="+mn-cs"/>
        </a:defRPr>
      </a:lvl3pPr>
      <a:lvl4pPr marL="2138324" algn="l" defTabSz="1425550" rtl="0" eaLnBrk="1" latinLnBrk="0" hangingPunct="1">
        <a:defRPr sz="2806" kern="1200">
          <a:solidFill>
            <a:schemeClr val="tx1"/>
          </a:solidFill>
          <a:latin typeface="+mn-lt"/>
          <a:ea typeface="+mn-ea"/>
          <a:cs typeface="+mn-cs"/>
        </a:defRPr>
      </a:lvl4pPr>
      <a:lvl5pPr marL="2851099" algn="l" defTabSz="1425550" rtl="0" eaLnBrk="1" latinLnBrk="0" hangingPunct="1">
        <a:defRPr sz="2806" kern="1200">
          <a:solidFill>
            <a:schemeClr val="tx1"/>
          </a:solidFill>
          <a:latin typeface="+mn-lt"/>
          <a:ea typeface="+mn-ea"/>
          <a:cs typeface="+mn-cs"/>
        </a:defRPr>
      </a:lvl5pPr>
      <a:lvl6pPr marL="3563874" algn="l" defTabSz="1425550" rtl="0" eaLnBrk="1" latinLnBrk="0" hangingPunct="1">
        <a:defRPr sz="2806" kern="1200">
          <a:solidFill>
            <a:schemeClr val="tx1"/>
          </a:solidFill>
          <a:latin typeface="+mn-lt"/>
          <a:ea typeface="+mn-ea"/>
          <a:cs typeface="+mn-cs"/>
        </a:defRPr>
      </a:lvl6pPr>
      <a:lvl7pPr marL="4276649" algn="l" defTabSz="1425550" rtl="0" eaLnBrk="1" latinLnBrk="0" hangingPunct="1">
        <a:defRPr sz="2806" kern="1200">
          <a:solidFill>
            <a:schemeClr val="tx1"/>
          </a:solidFill>
          <a:latin typeface="+mn-lt"/>
          <a:ea typeface="+mn-ea"/>
          <a:cs typeface="+mn-cs"/>
        </a:defRPr>
      </a:lvl7pPr>
      <a:lvl8pPr marL="4989424" algn="l" defTabSz="1425550" rtl="0" eaLnBrk="1" latinLnBrk="0" hangingPunct="1">
        <a:defRPr sz="2806" kern="1200">
          <a:solidFill>
            <a:schemeClr val="tx1"/>
          </a:solidFill>
          <a:latin typeface="+mn-lt"/>
          <a:ea typeface="+mn-ea"/>
          <a:cs typeface="+mn-cs"/>
        </a:defRPr>
      </a:lvl8pPr>
      <a:lvl9pPr marL="5702198" algn="l" defTabSz="1425550" rtl="0" eaLnBrk="1" latinLnBrk="0" hangingPunct="1">
        <a:defRPr sz="280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6.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hyperlink" Target="http://www.cloudahead.de/"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2235A44C-0404-261D-1BE4-0759F2B8E2CC}"/>
              </a:ext>
            </a:extLst>
          </p:cNvPr>
          <p:cNvSpPr/>
          <p:nvPr/>
        </p:nvSpPr>
        <p:spPr>
          <a:xfrm>
            <a:off x="0" y="0"/>
            <a:ext cx="7555378" cy="10691813"/>
          </a:xfrm>
          <a:prstGeom prst="rect">
            <a:avLst/>
          </a:prstGeom>
          <a:solidFill>
            <a:srgbClr val="EFEFEF"/>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pic>
        <p:nvPicPr>
          <p:cNvPr id="8" name="Grafik 7">
            <a:extLst>
              <a:ext uri="{FF2B5EF4-FFF2-40B4-BE49-F238E27FC236}">
                <a16:creationId xmlns:a16="http://schemas.microsoft.com/office/drawing/2014/main" id="{15591183-2542-D27F-BE65-99F2B542E396}"/>
              </a:ext>
            </a:extLst>
          </p:cNvPr>
          <p:cNvPicPr>
            <a:picLocks noChangeAspect="1"/>
          </p:cNvPicPr>
          <p:nvPr/>
        </p:nvPicPr>
        <p:blipFill>
          <a:blip r:embed="rId2"/>
          <a:stretch>
            <a:fillRect/>
          </a:stretch>
        </p:blipFill>
        <p:spPr>
          <a:xfrm>
            <a:off x="0" y="-1"/>
            <a:ext cx="7555378" cy="10691813"/>
          </a:xfrm>
          <a:prstGeom prst="rect">
            <a:avLst/>
          </a:prstGeom>
        </p:spPr>
      </p:pic>
      <p:sp>
        <p:nvSpPr>
          <p:cNvPr id="11" name="Titel 2">
            <a:extLst>
              <a:ext uri="{FF2B5EF4-FFF2-40B4-BE49-F238E27FC236}">
                <a16:creationId xmlns:a16="http://schemas.microsoft.com/office/drawing/2014/main" id="{63D12209-0361-49CB-F81B-8B2392221A2D}"/>
              </a:ext>
            </a:extLst>
          </p:cNvPr>
          <p:cNvSpPr txBox="1">
            <a:spLocks/>
          </p:cNvSpPr>
          <p:nvPr/>
        </p:nvSpPr>
        <p:spPr>
          <a:xfrm>
            <a:off x="1798940" y="2219859"/>
            <a:ext cx="5419458" cy="1077218"/>
          </a:xfrm>
          <a:prstGeom prst="rect">
            <a:avLst/>
          </a:prstGeom>
          <a:noFill/>
        </p:spPr>
        <p:txBody>
          <a:bodyPr vert="horz" wrap="square" lIns="91440" tIns="45720" rIns="91440" bIns="45720" rtlCol="0" anchor="ctr">
            <a:spAutoFit/>
          </a:bodyPr>
          <a:lstStyle>
            <a:lvl1pPr algn="ctr" defTabSz="1425550" rtl="0" eaLnBrk="1" latinLnBrk="0" hangingPunct="1">
              <a:lnSpc>
                <a:spcPct val="100000"/>
              </a:lnSpc>
              <a:spcBef>
                <a:spcPct val="0"/>
              </a:spcBef>
              <a:buNone/>
              <a:defRPr lang="en-US" sz="5612" kern="1200" spc="156" baseline="0" dirty="0">
                <a:solidFill>
                  <a:schemeClr val="bg1"/>
                </a:solidFill>
                <a:latin typeface="Gilroy Bold" panose="00000800000000000000" pitchFamily="50" charset="0"/>
                <a:ea typeface="+mn-ea"/>
                <a:cs typeface="+mn-cs"/>
              </a:defRPr>
            </a:lvl1pPr>
          </a:lstStyle>
          <a:p>
            <a:pPr algn="l"/>
            <a:r>
              <a:rPr lang="de-DE" sz="3200" spc="0" dirty="0">
                <a:solidFill>
                  <a:schemeClr val="tx1"/>
                </a:solidFill>
                <a:latin typeface="Gilroy Heavy" panose="00000A00000000000000" pitchFamily="50" charset="0"/>
              </a:rPr>
              <a:t>DIGITALE SOUVERÄNITÄT</a:t>
            </a:r>
            <a:br>
              <a:rPr lang="de-DE" sz="3200" spc="0" dirty="0">
                <a:solidFill>
                  <a:schemeClr val="tx1"/>
                </a:solidFill>
                <a:latin typeface="Gilroy Heavy" panose="00000A00000000000000" pitchFamily="50" charset="0"/>
              </a:rPr>
            </a:br>
            <a:r>
              <a:rPr lang="de-DE" sz="3200" spc="0" dirty="0">
                <a:solidFill>
                  <a:schemeClr val="tx1"/>
                </a:solidFill>
                <a:latin typeface="Gilroy Heavy" panose="00000A00000000000000" pitchFamily="50" charset="0"/>
              </a:rPr>
              <a:t>IM CLOUD-ZEITALTER</a:t>
            </a:r>
          </a:p>
        </p:txBody>
      </p:sp>
      <p:sp>
        <p:nvSpPr>
          <p:cNvPr id="12" name="Titel 2">
            <a:extLst>
              <a:ext uri="{FF2B5EF4-FFF2-40B4-BE49-F238E27FC236}">
                <a16:creationId xmlns:a16="http://schemas.microsoft.com/office/drawing/2014/main" id="{60602F82-483A-DF2E-FA71-091613325B9C}"/>
              </a:ext>
            </a:extLst>
          </p:cNvPr>
          <p:cNvSpPr txBox="1">
            <a:spLocks/>
          </p:cNvSpPr>
          <p:nvPr/>
        </p:nvSpPr>
        <p:spPr>
          <a:xfrm>
            <a:off x="1892144" y="3374947"/>
            <a:ext cx="5546722" cy="830997"/>
          </a:xfrm>
          <a:prstGeom prst="rect">
            <a:avLst/>
          </a:prstGeom>
          <a:noFill/>
        </p:spPr>
        <p:txBody>
          <a:bodyPr vert="horz" wrap="square" lIns="0" tIns="45720" rIns="91440" bIns="45720" rtlCol="0" anchor="ctr">
            <a:spAutoFit/>
          </a:bodyPr>
          <a:lstStyle>
            <a:lvl1pPr algn="ctr" defTabSz="1425550" rtl="0" eaLnBrk="1" latinLnBrk="0" hangingPunct="1">
              <a:lnSpc>
                <a:spcPct val="100000"/>
              </a:lnSpc>
              <a:spcBef>
                <a:spcPct val="0"/>
              </a:spcBef>
              <a:buNone/>
              <a:defRPr lang="en-US" sz="5612" kern="1200" spc="156" baseline="0" dirty="0">
                <a:solidFill>
                  <a:schemeClr val="bg1"/>
                </a:solidFill>
                <a:latin typeface="Gilroy Bold" panose="00000800000000000000" pitchFamily="50" charset="0"/>
                <a:ea typeface="+mn-ea"/>
                <a:cs typeface="+mn-cs"/>
              </a:defRPr>
            </a:lvl1pPr>
          </a:lstStyle>
          <a:p>
            <a:pPr algn="l"/>
            <a:r>
              <a:rPr lang="de-DE" sz="2400" spc="0">
                <a:solidFill>
                  <a:schemeClr val="tx1"/>
                </a:solidFill>
                <a:latin typeface="Gilroy" panose="00000500000000000000" pitchFamily="50" charset="0"/>
              </a:rPr>
              <a:t>7 Hebel für mehr Souveränität in </a:t>
            </a:r>
            <a:br>
              <a:rPr lang="de-DE" sz="2400" spc="0">
                <a:solidFill>
                  <a:schemeClr val="tx1"/>
                </a:solidFill>
                <a:latin typeface="Gilroy" panose="00000500000000000000" pitchFamily="50" charset="0"/>
              </a:rPr>
            </a:br>
            <a:r>
              <a:rPr lang="de-DE" sz="2400" spc="0">
                <a:solidFill>
                  <a:schemeClr val="tx1"/>
                </a:solidFill>
                <a:latin typeface="Gilroy" panose="00000500000000000000" pitchFamily="50" charset="0"/>
              </a:rPr>
              <a:t>der öffentlichen Verwaltung</a:t>
            </a:r>
          </a:p>
        </p:txBody>
      </p:sp>
      <p:cxnSp>
        <p:nvCxnSpPr>
          <p:cNvPr id="14" name="Gerader Verbinder 13">
            <a:extLst>
              <a:ext uri="{FF2B5EF4-FFF2-40B4-BE49-F238E27FC236}">
                <a16:creationId xmlns:a16="http://schemas.microsoft.com/office/drawing/2014/main" id="{1E1051BF-EC43-9F0E-EA84-28D6B910D170}"/>
              </a:ext>
            </a:extLst>
          </p:cNvPr>
          <p:cNvCxnSpPr/>
          <p:nvPr/>
        </p:nvCxnSpPr>
        <p:spPr>
          <a:xfrm>
            <a:off x="1685925" y="2156844"/>
            <a:ext cx="0" cy="20586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hteck 18">
            <a:extLst>
              <a:ext uri="{FF2B5EF4-FFF2-40B4-BE49-F238E27FC236}">
                <a16:creationId xmlns:a16="http://schemas.microsoft.com/office/drawing/2014/main" id="{A3F04A6A-9B22-0DC0-BDD8-D7A566ED27F4}"/>
              </a:ext>
            </a:extLst>
          </p:cNvPr>
          <p:cNvSpPr/>
          <p:nvPr/>
        </p:nvSpPr>
        <p:spPr>
          <a:xfrm>
            <a:off x="179353" y="9168671"/>
            <a:ext cx="2183717" cy="45453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000" b="1" dirty="0">
                <a:solidFill>
                  <a:schemeClr val="tx1"/>
                </a:solidFill>
                <a:latin typeface="Gilroy Bold" panose="00000800000000000000" pitchFamily="50" charset="0"/>
                <a:cs typeface="Poppins" panose="00000500000000000000" pitchFamily="2" charset="0"/>
              </a:rPr>
              <a:t>cloud ahead</a:t>
            </a:r>
          </a:p>
        </p:txBody>
      </p:sp>
      <p:cxnSp>
        <p:nvCxnSpPr>
          <p:cNvPr id="21" name="Gerader Verbinder 20">
            <a:extLst>
              <a:ext uri="{FF2B5EF4-FFF2-40B4-BE49-F238E27FC236}">
                <a16:creationId xmlns:a16="http://schemas.microsoft.com/office/drawing/2014/main" id="{6DFC3C84-8108-D082-A14D-5E54E83678A7}"/>
              </a:ext>
            </a:extLst>
          </p:cNvPr>
          <p:cNvCxnSpPr/>
          <p:nvPr/>
        </p:nvCxnSpPr>
        <p:spPr>
          <a:xfrm>
            <a:off x="276225" y="9680351"/>
            <a:ext cx="69421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itel 2">
            <a:extLst>
              <a:ext uri="{FF2B5EF4-FFF2-40B4-BE49-F238E27FC236}">
                <a16:creationId xmlns:a16="http://schemas.microsoft.com/office/drawing/2014/main" id="{9080DC98-64C6-210E-AC3A-7832C4DF6CAD}"/>
              </a:ext>
            </a:extLst>
          </p:cNvPr>
          <p:cNvSpPr txBox="1">
            <a:spLocks/>
          </p:cNvSpPr>
          <p:nvPr/>
        </p:nvSpPr>
        <p:spPr>
          <a:xfrm>
            <a:off x="276225" y="9792770"/>
            <a:ext cx="2878455" cy="707886"/>
          </a:xfrm>
          <a:prstGeom prst="rect">
            <a:avLst/>
          </a:prstGeom>
          <a:noFill/>
        </p:spPr>
        <p:txBody>
          <a:bodyPr vert="horz" wrap="square" lIns="0" tIns="45720" rIns="91440" bIns="45720" rtlCol="0" anchor="t">
            <a:spAutoFit/>
          </a:bodyPr>
          <a:lstStyle>
            <a:lvl1pPr algn="ctr" defTabSz="1425550" rtl="0" eaLnBrk="1" latinLnBrk="0" hangingPunct="1">
              <a:lnSpc>
                <a:spcPct val="100000"/>
              </a:lnSpc>
              <a:spcBef>
                <a:spcPct val="0"/>
              </a:spcBef>
              <a:buNone/>
              <a:defRPr lang="en-US" sz="5612" kern="1200" spc="156" baseline="0" dirty="0">
                <a:solidFill>
                  <a:schemeClr val="bg1"/>
                </a:solidFill>
                <a:latin typeface="Gilroy Bold" panose="00000800000000000000" pitchFamily="50" charset="0"/>
                <a:ea typeface="+mn-ea"/>
                <a:cs typeface="+mn-cs"/>
              </a:defRPr>
            </a:lvl1pPr>
          </a:lstStyle>
          <a:p>
            <a:pPr algn="l">
              <a:spcBef>
                <a:spcPts val="0"/>
              </a:spcBef>
            </a:pPr>
            <a:r>
              <a:rPr lang="de-DE" sz="1000" spc="0" dirty="0">
                <a:solidFill>
                  <a:schemeClr val="tx1"/>
                </a:solidFill>
                <a:latin typeface="Gilroy" panose="00000500000000000000" pitchFamily="50" charset="0"/>
              </a:rPr>
              <a:t>Autor: Gregor Schumacher</a:t>
            </a:r>
          </a:p>
          <a:p>
            <a:pPr algn="l">
              <a:spcBef>
                <a:spcPts val="0"/>
              </a:spcBef>
            </a:pPr>
            <a:r>
              <a:rPr lang="de-DE" sz="1000" spc="0" dirty="0">
                <a:solidFill>
                  <a:schemeClr val="tx1"/>
                </a:solidFill>
                <a:latin typeface="Gilroy" panose="00000500000000000000" pitchFamily="50" charset="0"/>
              </a:rPr>
              <a:t>Kontributoren: Jockel Merholz, Max Hille, Andreas Tamm, Prof. Dr. Roland Frank, </a:t>
            </a:r>
            <a:br>
              <a:rPr lang="de-DE" sz="1000" spc="0" dirty="0">
                <a:solidFill>
                  <a:schemeClr val="tx1"/>
                </a:solidFill>
                <a:latin typeface="Gilroy" panose="00000500000000000000" pitchFamily="50" charset="0"/>
              </a:rPr>
            </a:br>
            <a:r>
              <a:rPr lang="de-DE" sz="1000" spc="0" dirty="0">
                <a:solidFill>
                  <a:schemeClr val="tx1"/>
                </a:solidFill>
                <a:latin typeface="Gilroy" panose="00000500000000000000" pitchFamily="50" charset="0"/>
              </a:rPr>
              <a:t>Lisa Steigertahl, Wilfried Bauer </a:t>
            </a:r>
          </a:p>
        </p:txBody>
      </p:sp>
      <p:sp>
        <p:nvSpPr>
          <p:cNvPr id="25" name="Titel 2">
            <a:extLst>
              <a:ext uri="{FF2B5EF4-FFF2-40B4-BE49-F238E27FC236}">
                <a16:creationId xmlns:a16="http://schemas.microsoft.com/office/drawing/2014/main" id="{40A78D92-65D2-3264-34AB-9A92DA526BD7}"/>
              </a:ext>
            </a:extLst>
          </p:cNvPr>
          <p:cNvSpPr txBox="1">
            <a:spLocks/>
          </p:cNvSpPr>
          <p:nvPr/>
        </p:nvSpPr>
        <p:spPr>
          <a:xfrm>
            <a:off x="4975075" y="9715826"/>
            <a:ext cx="2308375" cy="707886"/>
          </a:xfrm>
          <a:prstGeom prst="rect">
            <a:avLst/>
          </a:prstGeom>
          <a:noFill/>
        </p:spPr>
        <p:txBody>
          <a:bodyPr vert="horz" wrap="square" lIns="0" tIns="45720" rIns="91440" bIns="45720" rtlCol="0" anchor="ctr">
            <a:spAutoFit/>
          </a:bodyPr>
          <a:lstStyle>
            <a:lvl1pPr algn="ctr" defTabSz="1425550" rtl="0" eaLnBrk="1" latinLnBrk="0" hangingPunct="1">
              <a:lnSpc>
                <a:spcPct val="100000"/>
              </a:lnSpc>
              <a:spcBef>
                <a:spcPct val="0"/>
              </a:spcBef>
              <a:buNone/>
              <a:defRPr lang="en-US" sz="5612" kern="1200" spc="156" baseline="0" dirty="0">
                <a:solidFill>
                  <a:schemeClr val="bg1"/>
                </a:solidFill>
                <a:latin typeface="Gilroy Bold" panose="00000800000000000000" pitchFamily="50" charset="0"/>
                <a:ea typeface="+mn-ea"/>
                <a:cs typeface="+mn-cs"/>
              </a:defRPr>
            </a:lvl1pPr>
          </a:lstStyle>
          <a:p>
            <a:pPr algn="r">
              <a:spcBef>
                <a:spcPts val="0"/>
              </a:spcBef>
            </a:pPr>
            <a:r>
              <a:rPr lang="de-DE" sz="1000" spc="0">
                <a:solidFill>
                  <a:schemeClr val="tx1"/>
                </a:solidFill>
                <a:latin typeface="Gilroy" panose="00000500000000000000" pitchFamily="50" charset="0"/>
              </a:rPr>
              <a:t>Dieses Dokument ist gemäß Lizenz ‚Namensnennung 4.0 International (CC BY 4.0)‘ frei nutzbar, auch kommerziell.</a:t>
            </a:r>
          </a:p>
        </p:txBody>
      </p:sp>
      <p:sp>
        <p:nvSpPr>
          <p:cNvPr id="26" name="Titel 2">
            <a:extLst>
              <a:ext uri="{FF2B5EF4-FFF2-40B4-BE49-F238E27FC236}">
                <a16:creationId xmlns:a16="http://schemas.microsoft.com/office/drawing/2014/main" id="{0285A32D-7ADB-F4B7-5661-0A7C66A70EFF}"/>
              </a:ext>
            </a:extLst>
          </p:cNvPr>
          <p:cNvSpPr txBox="1">
            <a:spLocks/>
          </p:cNvSpPr>
          <p:nvPr/>
        </p:nvSpPr>
        <p:spPr>
          <a:xfrm>
            <a:off x="2950846" y="9919261"/>
            <a:ext cx="1684179" cy="400110"/>
          </a:xfrm>
          <a:prstGeom prst="rect">
            <a:avLst/>
          </a:prstGeom>
          <a:noFill/>
        </p:spPr>
        <p:txBody>
          <a:bodyPr vert="horz" wrap="square" lIns="0" tIns="45720" rIns="91440" bIns="45720" rtlCol="0" anchor="ctr">
            <a:spAutoFit/>
          </a:bodyPr>
          <a:lstStyle>
            <a:defPPr>
              <a:defRPr lang="en-US"/>
            </a:defPPr>
            <a:lvl1pPr algn="r" defTabSz="1425550">
              <a:lnSpc>
                <a:spcPct val="100000"/>
              </a:lnSpc>
              <a:spcBef>
                <a:spcPts val="0"/>
              </a:spcBef>
              <a:buNone/>
              <a:defRPr sz="1000" spc="0" baseline="0">
                <a:latin typeface="Gilroy" panose="00000500000000000000" pitchFamily="50" charset="0"/>
              </a:defRPr>
            </a:lvl1pPr>
          </a:lstStyle>
          <a:p>
            <a:pPr algn="ctr"/>
            <a:r>
              <a:rPr lang="de-DE" dirty="0"/>
              <a:t>20. März 2023</a:t>
            </a:r>
          </a:p>
          <a:p>
            <a:pPr algn="ctr"/>
            <a:r>
              <a:rPr lang="de-DE" dirty="0"/>
              <a:t>Vers. 1.0</a:t>
            </a:r>
          </a:p>
        </p:txBody>
      </p:sp>
    </p:spTree>
    <p:extLst>
      <p:ext uri="{BB962C8B-B14F-4D97-AF65-F5344CB8AC3E}">
        <p14:creationId xmlns:p14="http://schemas.microsoft.com/office/powerpoint/2010/main" val="1289571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feld 71">
            <a:extLst>
              <a:ext uri="{FF2B5EF4-FFF2-40B4-BE49-F238E27FC236}">
                <a16:creationId xmlns:a16="http://schemas.microsoft.com/office/drawing/2014/main" id="{8021EB6C-5809-49B3-9FF7-90BB140FA3CF}"/>
              </a:ext>
            </a:extLst>
          </p:cNvPr>
          <p:cNvSpPr txBox="1"/>
          <p:nvPr/>
        </p:nvSpPr>
        <p:spPr>
          <a:xfrm>
            <a:off x="517821" y="4242505"/>
            <a:ext cx="4917779" cy="5990068"/>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dirty="0"/>
              <a:t>Besonders hervorzuheben ist der Software-Flow</a:t>
            </a:r>
            <a:r>
              <a:rPr lang="de-DE" baseline="30000" dirty="0"/>
              <a:t>13</a:t>
            </a:r>
            <a:r>
              <a:rPr lang="de-DE" dirty="0"/>
              <a:t>. Dieser entsteht, wenn Organisationen sich nach den Best-Practices der Software-Entwicklung ausrichten. Dazu gehört die Einführung agiler Methoden (z.B. </a:t>
            </a:r>
            <a:r>
              <a:rPr lang="de-DE" dirty="0" err="1"/>
              <a:t>Scrum</a:t>
            </a:r>
            <a:r>
              <a:rPr lang="de-DE" dirty="0"/>
              <a:t> oder </a:t>
            </a:r>
            <a:r>
              <a:rPr lang="de-DE" dirty="0" err="1"/>
              <a:t>SAFe</a:t>
            </a:r>
            <a:r>
              <a:rPr lang="de-DE" dirty="0"/>
              <a:t>), eine enge Verzahnung von fachlichen ExpertInnen mit EntwicklerInnen und Betriebs-ExpertInnen (</a:t>
            </a:r>
            <a:r>
              <a:rPr lang="de-DE" dirty="0" err="1"/>
              <a:t>zB</a:t>
            </a:r>
            <a:r>
              <a:rPr lang="de-DE" dirty="0"/>
              <a:t>. </a:t>
            </a:r>
            <a:r>
              <a:rPr lang="de-DE" dirty="0" err="1"/>
              <a:t>DevOps</a:t>
            </a:r>
            <a:r>
              <a:rPr lang="de-DE" dirty="0"/>
              <a:t>, SRE) sowie eine weitgehende Automatisierung der Test- und </a:t>
            </a:r>
            <a:r>
              <a:rPr lang="de-DE" dirty="0" err="1"/>
              <a:t>Deployment</a:t>
            </a:r>
            <a:r>
              <a:rPr lang="de-DE" dirty="0"/>
              <a:t>-Prozesse (</a:t>
            </a:r>
            <a:r>
              <a:rPr lang="de-DE" dirty="0" err="1"/>
              <a:t>zB</a:t>
            </a:r>
            <a:r>
              <a:rPr lang="de-DE" dirty="0"/>
              <a:t>. CI/CD). </a:t>
            </a:r>
          </a:p>
          <a:p>
            <a:r>
              <a:rPr lang="de-DE" dirty="0"/>
              <a:t>Der Hebel Public Cloud kann sich ebenfalls sehr positiv auf die Leistungsfähigkeit auswirken</a:t>
            </a:r>
            <a:r>
              <a:rPr lang="de-DE" baseline="30000" dirty="0"/>
              <a:t>14</a:t>
            </a:r>
            <a:r>
              <a:rPr lang="de-DE" dirty="0"/>
              <a:t>. Aufgrund der vielen verfügbaren Standard-Services können </a:t>
            </a:r>
            <a:r>
              <a:rPr lang="de-DE" dirty="0" err="1"/>
              <a:t>Organi-sationen</a:t>
            </a:r>
            <a:r>
              <a:rPr lang="de-DE" dirty="0"/>
              <a:t> mit wenig eigenen Mitteln komplexe Applikationen entwickeln. Der größte Vorteil gegenüber Private Clouds ist die Tatsache, dass alle Services für Software-Entwickler sehr einfach zugänglich sind – sowie automatisiert bestellt, genutzt und abgerechnet werden können. Die Public Cloud ist daher besonders einfach in den oben genannten Software-Flow einzubinden.</a:t>
            </a:r>
          </a:p>
          <a:p>
            <a:r>
              <a:rPr lang="de-DE" dirty="0"/>
              <a:t>Als dritter Faktor zu nennen ist die Eigenleistung. Insbesondere die Optimierung des Software-</a:t>
            </a:r>
            <a:r>
              <a:rPr lang="de-DE" dirty="0" err="1"/>
              <a:t>Flows</a:t>
            </a:r>
            <a:r>
              <a:rPr lang="de-DE" dirty="0"/>
              <a:t> sowie die Nutzung der Public Cloud benötigt viel Kompetenz in Software-Architektur, Compliance, Steuerung von Lieferanten und Veränderung der eigenen Organisation.</a:t>
            </a:r>
          </a:p>
          <a:p>
            <a:endParaRPr lang="de-DE" dirty="0"/>
          </a:p>
          <a:p>
            <a:pPr algn="l"/>
            <a:r>
              <a:rPr lang="de-DE" sz="1600" dirty="0">
                <a:latin typeface="Gilroy Bold" panose="00000800000000000000" pitchFamily="50" charset="0"/>
              </a:rPr>
              <a:t>Mehr Kontrolle durch Datenkategorisierung</a:t>
            </a:r>
          </a:p>
          <a:p>
            <a:r>
              <a:rPr lang="de-DE" dirty="0"/>
              <a:t>Die Beantwortung der Frage nach Hebeln für mehr Kontrolle gestaltet sich schwieriger. Denn einige Kontrollziele verhalten sich gegenläufig. Beispielsweise bietet die Public Cloud, aufgrund ihrer physischen Skalierung, ihrer hoch-automatisierten Update-Prozesse und des Umfangs ihrer </a:t>
            </a:r>
            <a:r>
              <a:rPr lang="de-DE" dirty="0" err="1"/>
              <a:t>Cybersecurity</a:t>
            </a:r>
            <a:r>
              <a:rPr lang="de-DE" dirty="0"/>
              <a:t>-Abteilungen, einen sehr guten Schutz gegenüber einigen physischen Gefahren und Kriminellen.</a:t>
            </a:r>
            <a:r>
              <a:rPr lang="de-DE" baseline="30000" dirty="0"/>
              <a:t>15</a:t>
            </a:r>
            <a:endParaRPr lang="de-DE" dirty="0"/>
          </a:p>
        </p:txBody>
      </p:sp>
      <p:sp>
        <p:nvSpPr>
          <p:cNvPr id="5" name="Textfeld 4">
            <a:extLst>
              <a:ext uri="{FF2B5EF4-FFF2-40B4-BE49-F238E27FC236}">
                <a16:creationId xmlns:a16="http://schemas.microsoft.com/office/drawing/2014/main" id="{D2CFDF9D-2712-1780-3850-D59E7AA06E16}"/>
              </a:ext>
            </a:extLst>
          </p:cNvPr>
          <p:cNvSpPr txBox="1"/>
          <p:nvPr/>
        </p:nvSpPr>
        <p:spPr>
          <a:xfrm>
            <a:off x="528149" y="944523"/>
            <a:ext cx="4907451" cy="2197018"/>
          </a:xfrm>
          <a:prstGeom prst="rect">
            <a:avLst/>
          </a:prstGeom>
          <a:noFill/>
        </p:spPr>
        <p:txBody>
          <a:bodyPr wrap="square" lIns="0" rIns="0" rtlCol="0">
            <a:noAutofit/>
          </a:bodyPr>
          <a:lstStyle>
            <a:defPPr>
              <a:defRPr lang="en-US"/>
            </a:defPPr>
            <a:lvl1pPr>
              <a:lnSpc>
                <a:spcPts val="1800"/>
              </a:lnSpc>
              <a:spcBef>
                <a:spcPts val="900"/>
              </a:spcBef>
              <a:defRPr sz="1400" b="0" i="0">
                <a:effectLst/>
                <a:latin typeface="Gilroy Bold" panose="00000800000000000000" pitchFamily="50" charset="0"/>
              </a:defRPr>
            </a:lvl1pPr>
          </a:lstStyle>
          <a:p>
            <a:pPr algn="just">
              <a:lnSpc>
                <a:spcPts val="1600"/>
              </a:lnSpc>
            </a:pPr>
            <a:r>
              <a:rPr lang="de-DE" sz="1000">
                <a:latin typeface="Gilroy" panose="00000500000000000000" pitchFamily="50" charset="0"/>
              </a:rPr>
              <a:t>Die folgende Tabelle zeigt die für Leistungsfähigkeit wichtigsten Hebel in grün.</a:t>
            </a:r>
          </a:p>
          <a:p>
            <a:pPr algn="just">
              <a:lnSpc>
                <a:spcPts val="1600"/>
              </a:lnSpc>
            </a:pPr>
            <a:endParaRPr lang="de-DE" sz="1000">
              <a:latin typeface="Gilroy" panose="00000500000000000000" pitchFamily="50" charset="0"/>
            </a:endParaRPr>
          </a:p>
        </p:txBody>
      </p:sp>
      <p:grpSp>
        <p:nvGrpSpPr>
          <p:cNvPr id="180" name="Gruppieren 179">
            <a:extLst>
              <a:ext uri="{FF2B5EF4-FFF2-40B4-BE49-F238E27FC236}">
                <a16:creationId xmlns:a16="http://schemas.microsoft.com/office/drawing/2014/main" id="{415E0889-CC9C-5A2C-6896-D769BB93D686}"/>
              </a:ext>
            </a:extLst>
          </p:cNvPr>
          <p:cNvGrpSpPr/>
          <p:nvPr/>
        </p:nvGrpSpPr>
        <p:grpSpPr>
          <a:xfrm>
            <a:off x="2267972" y="1377655"/>
            <a:ext cx="2642930" cy="1520108"/>
            <a:chOff x="2267972" y="1377655"/>
            <a:chExt cx="2642930" cy="1520108"/>
          </a:xfrm>
          <a:gradFill>
            <a:gsLst>
              <a:gs pos="0">
                <a:srgbClr val="42D0C6">
                  <a:alpha val="50000"/>
                </a:srgbClr>
              </a:gs>
              <a:gs pos="100000">
                <a:schemeClr val="bg1">
                  <a:lumMod val="85000"/>
                </a:schemeClr>
              </a:gs>
            </a:gsLst>
            <a:lin ang="4200000" scaled="0"/>
          </a:gradFill>
        </p:grpSpPr>
        <p:sp>
          <p:nvSpPr>
            <p:cNvPr id="99" name="Rechteck 98">
              <a:extLst>
                <a:ext uri="{FF2B5EF4-FFF2-40B4-BE49-F238E27FC236}">
                  <a16:creationId xmlns:a16="http://schemas.microsoft.com/office/drawing/2014/main" id="{285917D8-CE78-651C-8848-588175D05A20}"/>
                </a:ext>
              </a:extLst>
            </p:cNvPr>
            <p:cNvSpPr/>
            <p:nvPr/>
          </p:nvSpPr>
          <p:spPr>
            <a:xfrm rot="18570139">
              <a:off x="1675917" y="1969710"/>
              <a:ext cx="1520108" cy="3359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88900" indent="-88900">
                <a:spcBef>
                  <a:spcPts val="600"/>
                </a:spcBef>
              </a:pPr>
              <a:r>
                <a:rPr lang="de-DE" sz="900">
                  <a:solidFill>
                    <a:srgbClr val="111111"/>
                  </a:solidFill>
                  <a:latin typeface="Gilroy" panose="00000500000000000000" pitchFamily="50" charset="0"/>
                </a:rPr>
                <a:t>Fachliche </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Probleme</a:t>
              </a:r>
            </a:p>
          </p:txBody>
        </p:sp>
        <p:sp>
          <p:nvSpPr>
            <p:cNvPr id="100" name="Rechteck 99">
              <a:extLst>
                <a:ext uri="{FF2B5EF4-FFF2-40B4-BE49-F238E27FC236}">
                  <a16:creationId xmlns:a16="http://schemas.microsoft.com/office/drawing/2014/main" id="{538F9B8E-6110-4442-9CDE-8C4D3EE73D3A}"/>
                </a:ext>
              </a:extLst>
            </p:cNvPr>
            <p:cNvSpPr/>
            <p:nvPr/>
          </p:nvSpPr>
          <p:spPr>
            <a:xfrm rot="18570139">
              <a:off x="2137303" y="1969710"/>
              <a:ext cx="1520108" cy="3359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88900" indent="-88900">
                <a:spcBef>
                  <a:spcPts val="600"/>
                </a:spcBef>
              </a:pPr>
              <a:r>
                <a:rPr lang="de-DE" sz="900" err="1">
                  <a:solidFill>
                    <a:srgbClr val="111111"/>
                  </a:solidFill>
                  <a:latin typeface="Gilroy" panose="00000500000000000000" pitchFamily="50" charset="0"/>
                </a:rPr>
                <a:t>Automati</a:t>
              </a:r>
              <a:r>
                <a:rPr lang="de-DE" sz="900">
                  <a:solidFill>
                    <a:srgbClr val="111111"/>
                  </a:solidFill>
                  <a:latin typeface="Gilroy" panose="00000500000000000000" pitchFamily="50" charset="0"/>
                </a:rPr>
                <a:t>-</a:t>
              </a:r>
              <a:br>
                <a:rPr lang="de-DE" sz="900">
                  <a:solidFill>
                    <a:srgbClr val="111111"/>
                  </a:solidFill>
                  <a:latin typeface="Gilroy" panose="00000500000000000000" pitchFamily="50" charset="0"/>
                </a:rPr>
              </a:br>
              <a:r>
                <a:rPr lang="de-DE" sz="900" err="1">
                  <a:solidFill>
                    <a:srgbClr val="111111"/>
                  </a:solidFill>
                  <a:latin typeface="Gilroy" panose="00000500000000000000" pitchFamily="50" charset="0"/>
                </a:rPr>
                <a:t>sierung</a:t>
              </a:r>
              <a:endParaRPr lang="de-DE" sz="900">
                <a:solidFill>
                  <a:srgbClr val="111111"/>
                </a:solidFill>
                <a:latin typeface="Gilroy" panose="00000500000000000000" pitchFamily="50" charset="0"/>
              </a:endParaRPr>
            </a:p>
          </p:txBody>
        </p:sp>
        <p:sp>
          <p:nvSpPr>
            <p:cNvPr id="101" name="Rechteck 100">
              <a:extLst>
                <a:ext uri="{FF2B5EF4-FFF2-40B4-BE49-F238E27FC236}">
                  <a16:creationId xmlns:a16="http://schemas.microsoft.com/office/drawing/2014/main" id="{2E85BDDA-2190-A648-40B0-FBA7067E6249}"/>
                </a:ext>
              </a:extLst>
            </p:cNvPr>
            <p:cNvSpPr/>
            <p:nvPr/>
          </p:nvSpPr>
          <p:spPr>
            <a:xfrm rot="18570139">
              <a:off x="2598689" y="1969710"/>
              <a:ext cx="1520108" cy="3359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88900" indent="-88900">
                <a:spcBef>
                  <a:spcPts val="600"/>
                </a:spcBef>
              </a:pPr>
              <a:r>
                <a:rPr lang="de-DE" sz="900">
                  <a:solidFill>
                    <a:srgbClr val="111111"/>
                  </a:solidFill>
                  <a:latin typeface="Gilroy" panose="00000500000000000000" pitchFamily="50" charset="0"/>
                </a:rPr>
                <a:t>Schnelle Innovationen</a:t>
              </a:r>
            </a:p>
          </p:txBody>
        </p:sp>
        <p:sp>
          <p:nvSpPr>
            <p:cNvPr id="102" name="Rechteck 101">
              <a:extLst>
                <a:ext uri="{FF2B5EF4-FFF2-40B4-BE49-F238E27FC236}">
                  <a16:creationId xmlns:a16="http://schemas.microsoft.com/office/drawing/2014/main" id="{3E823635-B6FC-53E5-265A-11DD8DC18F69}"/>
                </a:ext>
              </a:extLst>
            </p:cNvPr>
            <p:cNvSpPr/>
            <p:nvPr/>
          </p:nvSpPr>
          <p:spPr>
            <a:xfrm rot="18570139">
              <a:off x="3060075" y="1969710"/>
              <a:ext cx="1520108" cy="3359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88900" indent="-88900">
                <a:spcBef>
                  <a:spcPts val="600"/>
                </a:spcBef>
              </a:pPr>
              <a:r>
                <a:rPr lang="de-DE" sz="900">
                  <a:solidFill>
                    <a:srgbClr val="111111"/>
                  </a:solidFill>
                  <a:latin typeface="Gilroy" panose="00000500000000000000" pitchFamily="50" charset="0"/>
                </a:rPr>
                <a:t>Applikations-landschaft</a:t>
              </a:r>
            </a:p>
          </p:txBody>
        </p:sp>
        <p:sp>
          <p:nvSpPr>
            <p:cNvPr id="103" name="Rechteck 102">
              <a:extLst>
                <a:ext uri="{FF2B5EF4-FFF2-40B4-BE49-F238E27FC236}">
                  <a16:creationId xmlns:a16="http://schemas.microsoft.com/office/drawing/2014/main" id="{857F3E5B-E5B5-E4A3-A27B-6D6054460636}"/>
                </a:ext>
              </a:extLst>
            </p:cNvPr>
            <p:cNvSpPr/>
            <p:nvPr/>
          </p:nvSpPr>
          <p:spPr>
            <a:xfrm rot="18570139">
              <a:off x="3521461" y="1969710"/>
              <a:ext cx="1520108" cy="3359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88900" indent="-88900">
                <a:spcBef>
                  <a:spcPts val="600"/>
                </a:spcBef>
              </a:pPr>
              <a:r>
                <a:rPr lang="de-DE" sz="900">
                  <a:solidFill>
                    <a:srgbClr val="111111"/>
                  </a:solidFill>
                  <a:latin typeface="Gilroy" panose="00000500000000000000" pitchFamily="50" charset="0"/>
                </a:rPr>
                <a:t>Einfache Zugänglichkeit</a:t>
              </a:r>
            </a:p>
          </p:txBody>
        </p:sp>
        <p:sp>
          <p:nvSpPr>
            <p:cNvPr id="179" name="Freihandform: Form 178">
              <a:extLst>
                <a:ext uri="{FF2B5EF4-FFF2-40B4-BE49-F238E27FC236}">
                  <a16:creationId xmlns:a16="http://schemas.microsoft.com/office/drawing/2014/main" id="{58DD13F2-2C0D-F6B7-2C9D-5F611B0CD081}"/>
                </a:ext>
              </a:extLst>
            </p:cNvPr>
            <p:cNvSpPr/>
            <p:nvPr/>
          </p:nvSpPr>
          <p:spPr>
            <a:xfrm rot="18570139">
              <a:off x="3982849" y="1969710"/>
              <a:ext cx="1520108" cy="335998"/>
            </a:xfrm>
            <a:custGeom>
              <a:avLst/>
              <a:gdLst>
                <a:gd name="connsiteX0" fmla="*/ 1520108 w 1520108"/>
                <a:gd name="connsiteY0" fmla="*/ 0 h 335998"/>
                <a:gd name="connsiteX1" fmla="*/ 1520108 w 1520108"/>
                <a:gd name="connsiteY1" fmla="*/ 288959 h 335998"/>
                <a:gd name="connsiteX2" fmla="*/ 1463049 w 1520108"/>
                <a:gd name="connsiteY2" fmla="*/ 335998 h 335998"/>
                <a:gd name="connsiteX3" fmla="*/ 0 w 1520108"/>
                <a:gd name="connsiteY3" fmla="*/ 335998 h 335998"/>
                <a:gd name="connsiteX4" fmla="*/ 0 w 1520108"/>
                <a:gd name="connsiteY4" fmla="*/ 0 h 335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108" h="335998">
                  <a:moveTo>
                    <a:pt x="1520108" y="0"/>
                  </a:moveTo>
                  <a:lnTo>
                    <a:pt x="1520108" y="288959"/>
                  </a:lnTo>
                  <a:lnTo>
                    <a:pt x="1463049" y="335998"/>
                  </a:lnTo>
                  <a:lnTo>
                    <a:pt x="0" y="335998"/>
                  </a:ln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tIns="36000" rIns="72000" bIns="36000" rtlCol="0" anchor="ctr">
              <a:noAutofit/>
            </a:bodyPr>
            <a:lstStyle/>
            <a:p>
              <a:pPr marL="88900" indent="-88900">
                <a:spcBef>
                  <a:spcPts val="600"/>
                </a:spcBef>
              </a:pPr>
              <a:r>
                <a:rPr lang="de-DE" sz="900">
                  <a:solidFill>
                    <a:srgbClr val="111111"/>
                  </a:solidFill>
                  <a:latin typeface="Gilroy" panose="00000500000000000000" pitchFamily="50" charset="0"/>
                </a:rPr>
                <a:t>Skalierbarkeit</a:t>
              </a:r>
            </a:p>
          </p:txBody>
        </p:sp>
      </p:grpSp>
      <p:sp>
        <p:nvSpPr>
          <p:cNvPr id="105" name="Rechteck 104">
            <a:extLst>
              <a:ext uri="{FF2B5EF4-FFF2-40B4-BE49-F238E27FC236}">
                <a16:creationId xmlns:a16="http://schemas.microsoft.com/office/drawing/2014/main" id="{8022ECED-A552-C8C1-D66D-55402ED3F1A3}"/>
              </a:ext>
            </a:extLst>
          </p:cNvPr>
          <p:cNvSpPr/>
          <p:nvPr/>
        </p:nvSpPr>
        <p:spPr>
          <a:xfrm>
            <a:off x="1873823" y="2508250"/>
            <a:ext cx="2822032" cy="152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nvGrpSpPr>
          <p:cNvPr id="120" name="Gruppieren 119">
            <a:extLst>
              <a:ext uri="{FF2B5EF4-FFF2-40B4-BE49-F238E27FC236}">
                <a16:creationId xmlns:a16="http://schemas.microsoft.com/office/drawing/2014/main" id="{56BCE1F1-F4D2-3C64-1115-DFF05F965A47}"/>
              </a:ext>
            </a:extLst>
          </p:cNvPr>
          <p:cNvGrpSpPr/>
          <p:nvPr/>
        </p:nvGrpSpPr>
        <p:grpSpPr>
          <a:xfrm>
            <a:off x="517822" y="2523320"/>
            <a:ext cx="1362758" cy="1511389"/>
            <a:chOff x="528149" y="3564502"/>
            <a:chExt cx="983819" cy="6020571"/>
          </a:xfrm>
        </p:grpSpPr>
        <p:sp>
          <p:nvSpPr>
            <p:cNvPr id="121" name="Rechteck 120">
              <a:extLst>
                <a:ext uri="{FF2B5EF4-FFF2-40B4-BE49-F238E27FC236}">
                  <a16:creationId xmlns:a16="http://schemas.microsoft.com/office/drawing/2014/main" id="{CA538FC6-440F-97F2-BC02-EFD1E5FF2637}"/>
                </a:ext>
              </a:extLst>
            </p:cNvPr>
            <p:cNvSpPr/>
            <p:nvPr/>
          </p:nvSpPr>
          <p:spPr>
            <a:xfrm>
              <a:off x="528149" y="3564502"/>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Verschlüsselung</a:t>
              </a:r>
            </a:p>
          </p:txBody>
        </p:sp>
        <p:sp>
          <p:nvSpPr>
            <p:cNvPr id="122" name="Rechteck 121">
              <a:extLst>
                <a:ext uri="{FF2B5EF4-FFF2-40B4-BE49-F238E27FC236}">
                  <a16:creationId xmlns:a16="http://schemas.microsoft.com/office/drawing/2014/main" id="{DCCA1FE3-A524-79D6-3CA6-1DF157342828}"/>
                </a:ext>
              </a:extLst>
            </p:cNvPr>
            <p:cNvSpPr/>
            <p:nvPr/>
          </p:nvSpPr>
          <p:spPr>
            <a:xfrm>
              <a:off x="528149" y="4427903"/>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Multi-Cloud</a:t>
              </a:r>
            </a:p>
          </p:txBody>
        </p:sp>
        <p:sp>
          <p:nvSpPr>
            <p:cNvPr id="123" name="Rechteck 122">
              <a:extLst>
                <a:ext uri="{FF2B5EF4-FFF2-40B4-BE49-F238E27FC236}">
                  <a16:creationId xmlns:a16="http://schemas.microsoft.com/office/drawing/2014/main" id="{B81C2FB6-CCAC-C583-65D0-A855F06CA81B}"/>
                </a:ext>
              </a:extLst>
            </p:cNvPr>
            <p:cNvSpPr/>
            <p:nvPr/>
          </p:nvSpPr>
          <p:spPr>
            <a:xfrm>
              <a:off x="528149" y="5298137"/>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Open Source</a:t>
              </a:r>
            </a:p>
          </p:txBody>
        </p:sp>
        <p:sp>
          <p:nvSpPr>
            <p:cNvPr id="124" name="Rechteck 123">
              <a:extLst>
                <a:ext uri="{FF2B5EF4-FFF2-40B4-BE49-F238E27FC236}">
                  <a16:creationId xmlns:a16="http://schemas.microsoft.com/office/drawing/2014/main" id="{7DAD17E5-1579-731A-53EF-D4A09727137C}"/>
                </a:ext>
              </a:extLst>
            </p:cNvPr>
            <p:cNvSpPr/>
            <p:nvPr/>
          </p:nvSpPr>
          <p:spPr>
            <a:xfrm>
              <a:off x="528149" y="6168371"/>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Kontrolle der </a:t>
              </a:r>
              <a:r>
                <a:rPr lang="de-DE" sz="800" err="1">
                  <a:solidFill>
                    <a:srgbClr val="111111"/>
                  </a:solidFill>
                  <a:latin typeface="Gilroy Bold" panose="00000800000000000000" pitchFamily="50" charset="0"/>
                </a:rPr>
                <a:t>Wertsch</a:t>
              </a:r>
              <a:r>
                <a:rPr lang="de-DE" sz="800">
                  <a:solidFill>
                    <a:srgbClr val="111111"/>
                  </a:solidFill>
                  <a:latin typeface="Gilroy Bold" panose="00000800000000000000" pitchFamily="50" charset="0"/>
                </a:rPr>
                <a:t>. </a:t>
              </a:r>
            </a:p>
          </p:txBody>
        </p:sp>
        <p:sp>
          <p:nvSpPr>
            <p:cNvPr id="125" name="Rechteck 124">
              <a:extLst>
                <a:ext uri="{FF2B5EF4-FFF2-40B4-BE49-F238E27FC236}">
                  <a16:creationId xmlns:a16="http://schemas.microsoft.com/office/drawing/2014/main" id="{D488CABE-0837-582E-A8B5-D95017522324}"/>
                </a:ext>
              </a:extLst>
            </p:cNvPr>
            <p:cNvSpPr/>
            <p:nvPr/>
          </p:nvSpPr>
          <p:spPr>
            <a:xfrm>
              <a:off x="528149" y="7038607"/>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Eigenleistung</a:t>
              </a:r>
            </a:p>
          </p:txBody>
        </p:sp>
        <p:sp>
          <p:nvSpPr>
            <p:cNvPr id="126" name="Rechteck 125">
              <a:extLst>
                <a:ext uri="{FF2B5EF4-FFF2-40B4-BE49-F238E27FC236}">
                  <a16:creationId xmlns:a16="http://schemas.microsoft.com/office/drawing/2014/main" id="{21187E84-ACA4-9E8B-DACB-229D1C2C2614}"/>
                </a:ext>
              </a:extLst>
            </p:cNvPr>
            <p:cNvSpPr/>
            <p:nvPr/>
          </p:nvSpPr>
          <p:spPr>
            <a:xfrm>
              <a:off x="528149" y="7908839"/>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dirty="0">
                  <a:solidFill>
                    <a:srgbClr val="111111"/>
                  </a:solidFill>
                  <a:latin typeface="Gilroy Bold" panose="00000800000000000000" pitchFamily="50" charset="0"/>
                </a:rPr>
                <a:t>Public Cloud</a:t>
              </a:r>
            </a:p>
          </p:txBody>
        </p:sp>
        <p:sp>
          <p:nvSpPr>
            <p:cNvPr id="127" name="Rechteck 126">
              <a:extLst>
                <a:ext uri="{FF2B5EF4-FFF2-40B4-BE49-F238E27FC236}">
                  <a16:creationId xmlns:a16="http://schemas.microsoft.com/office/drawing/2014/main" id="{CACE3E6C-D985-5A90-0746-3B14464F275E}"/>
                </a:ext>
              </a:extLst>
            </p:cNvPr>
            <p:cNvSpPr/>
            <p:nvPr/>
          </p:nvSpPr>
          <p:spPr>
            <a:xfrm>
              <a:off x="528149" y="8779074"/>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Software-Flow</a:t>
              </a:r>
            </a:p>
          </p:txBody>
        </p:sp>
      </p:grpSp>
      <p:sp>
        <p:nvSpPr>
          <p:cNvPr id="113" name="Rechteck 112">
            <a:extLst>
              <a:ext uri="{FF2B5EF4-FFF2-40B4-BE49-F238E27FC236}">
                <a16:creationId xmlns:a16="http://schemas.microsoft.com/office/drawing/2014/main" id="{941525A3-C23A-0725-E5F5-C663724FFB4B}"/>
              </a:ext>
            </a:extLst>
          </p:cNvPr>
          <p:cNvSpPr/>
          <p:nvPr/>
        </p:nvSpPr>
        <p:spPr>
          <a:xfrm>
            <a:off x="1896295" y="2523320"/>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4" name="Rechteck 113">
            <a:extLst>
              <a:ext uri="{FF2B5EF4-FFF2-40B4-BE49-F238E27FC236}">
                <a16:creationId xmlns:a16="http://schemas.microsoft.com/office/drawing/2014/main" id="{E6FF4953-BC76-39D6-26D4-366632E5F3BE}"/>
              </a:ext>
            </a:extLst>
          </p:cNvPr>
          <p:cNvSpPr/>
          <p:nvPr/>
        </p:nvSpPr>
        <p:spPr>
          <a:xfrm>
            <a:off x="1896295" y="2740066"/>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5" name="Rechteck 114">
            <a:extLst>
              <a:ext uri="{FF2B5EF4-FFF2-40B4-BE49-F238E27FC236}">
                <a16:creationId xmlns:a16="http://schemas.microsoft.com/office/drawing/2014/main" id="{53AD6BB9-F951-8286-3BEB-1E71A0470004}"/>
              </a:ext>
            </a:extLst>
          </p:cNvPr>
          <p:cNvSpPr/>
          <p:nvPr/>
        </p:nvSpPr>
        <p:spPr>
          <a:xfrm>
            <a:off x="1896295" y="2958527"/>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6" name="Rechteck 115">
            <a:extLst>
              <a:ext uri="{FF2B5EF4-FFF2-40B4-BE49-F238E27FC236}">
                <a16:creationId xmlns:a16="http://schemas.microsoft.com/office/drawing/2014/main" id="{08B789F8-99C3-1009-3366-FF9687BBD501}"/>
              </a:ext>
            </a:extLst>
          </p:cNvPr>
          <p:cNvSpPr/>
          <p:nvPr/>
        </p:nvSpPr>
        <p:spPr>
          <a:xfrm>
            <a:off x="1896295" y="3176988"/>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7" name="Rechteck 116">
            <a:extLst>
              <a:ext uri="{FF2B5EF4-FFF2-40B4-BE49-F238E27FC236}">
                <a16:creationId xmlns:a16="http://schemas.microsoft.com/office/drawing/2014/main" id="{1F3217F2-6BF7-6739-7004-0CFB087CDE0F}"/>
              </a:ext>
            </a:extLst>
          </p:cNvPr>
          <p:cNvSpPr/>
          <p:nvPr/>
        </p:nvSpPr>
        <p:spPr>
          <a:xfrm>
            <a:off x="1896295" y="3395450"/>
            <a:ext cx="442220" cy="202336"/>
          </a:xfrm>
          <a:prstGeom prst="rect">
            <a:avLst/>
          </a:prstGeom>
          <a:solidFill>
            <a:srgbClr val="86CC99"/>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8" name="Rechteck 117">
            <a:extLst>
              <a:ext uri="{FF2B5EF4-FFF2-40B4-BE49-F238E27FC236}">
                <a16:creationId xmlns:a16="http://schemas.microsoft.com/office/drawing/2014/main" id="{79655625-314D-419A-B6B8-618C4EFED256}"/>
              </a:ext>
            </a:extLst>
          </p:cNvPr>
          <p:cNvSpPr/>
          <p:nvPr/>
        </p:nvSpPr>
        <p:spPr>
          <a:xfrm>
            <a:off x="1896295" y="3613911"/>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9" name="Rechteck 118">
            <a:extLst>
              <a:ext uri="{FF2B5EF4-FFF2-40B4-BE49-F238E27FC236}">
                <a16:creationId xmlns:a16="http://schemas.microsoft.com/office/drawing/2014/main" id="{626C5273-77EE-CB03-05D4-FC6ED35E8653}"/>
              </a:ext>
            </a:extLst>
          </p:cNvPr>
          <p:cNvSpPr/>
          <p:nvPr/>
        </p:nvSpPr>
        <p:spPr>
          <a:xfrm>
            <a:off x="1896295" y="3832372"/>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29" name="Rechteck 128">
            <a:extLst>
              <a:ext uri="{FF2B5EF4-FFF2-40B4-BE49-F238E27FC236}">
                <a16:creationId xmlns:a16="http://schemas.microsoft.com/office/drawing/2014/main" id="{E1992133-9509-1E1D-BD9E-D4950616A069}"/>
              </a:ext>
            </a:extLst>
          </p:cNvPr>
          <p:cNvSpPr/>
          <p:nvPr/>
        </p:nvSpPr>
        <p:spPr>
          <a:xfrm>
            <a:off x="2358873" y="2523320"/>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0" name="Rechteck 129">
            <a:extLst>
              <a:ext uri="{FF2B5EF4-FFF2-40B4-BE49-F238E27FC236}">
                <a16:creationId xmlns:a16="http://schemas.microsoft.com/office/drawing/2014/main" id="{24C5DCBA-B7A6-06BD-6FD3-494EE4E9C325}"/>
              </a:ext>
            </a:extLst>
          </p:cNvPr>
          <p:cNvSpPr/>
          <p:nvPr/>
        </p:nvSpPr>
        <p:spPr>
          <a:xfrm>
            <a:off x="2358873" y="2740066"/>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1" name="Rechteck 130">
            <a:extLst>
              <a:ext uri="{FF2B5EF4-FFF2-40B4-BE49-F238E27FC236}">
                <a16:creationId xmlns:a16="http://schemas.microsoft.com/office/drawing/2014/main" id="{920517FF-4F29-57AC-F3FD-CC3EB8B1EEA0}"/>
              </a:ext>
            </a:extLst>
          </p:cNvPr>
          <p:cNvSpPr/>
          <p:nvPr/>
        </p:nvSpPr>
        <p:spPr>
          <a:xfrm>
            <a:off x="2358873" y="2958527"/>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2" name="Rechteck 131">
            <a:extLst>
              <a:ext uri="{FF2B5EF4-FFF2-40B4-BE49-F238E27FC236}">
                <a16:creationId xmlns:a16="http://schemas.microsoft.com/office/drawing/2014/main" id="{EE76DFD9-42B7-0830-4EF8-9856ECCFCF0B}"/>
              </a:ext>
            </a:extLst>
          </p:cNvPr>
          <p:cNvSpPr/>
          <p:nvPr/>
        </p:nvSpPr>
        <p:spPr>
          <a:xfrm>
            <a:off x="2358873" y="3176988"/>
            <a:ext cx="442220" cy="202336"/>
          </a:xfrm>
          <a:prstGeom prst="rect">
            <a:avLst/>
          </a:prstGeom>
          <a:solidFill>
            <a:srgbClr val="B8E1C5"/>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3" name="Rechteck 132">
            <a:extLst>
              <a:ext uri="{FF2B5EF4-FFF2-40B4-BE49-F238E27FC236}">
                <a16:creationId xmlns:a16="http://schemas.microsoft.com/office/drawing/2014/main" id="{F01F2F4C-8BD8-30A5-7C0E-DE784A1054C4}"/>
              </a:ext>
            </a:extLst>
          </p:cNvPr>
          <p:cNvSpPr/>
          <p:nvPr/>
        </p:nvSpPr>
        <p:spPr>
          <a:xfrm>
            <a:off x="2358873" y="3395450"/>
            <a:ext cx="442220" cy="202336"/>
          </a:xfrm>
          <a:prstGeom prst="rect">
            <a:avLst/>
          </a:prstGeom>
          <a:solidFill>
            <a:srgbClr val="A7DAB6"/>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4" name="Rechteck 133">
            <a:extLst>
              <a:ext uri="{FF2B5EF4-FFF2-40B4-BE49-F238E27FC236}">
                <a16:creationId xmlns:a16="http://schemas.microsoft.com/office/drawing/2014/main" id="{6729F8B2-5992-FAB0-B3A2-A05A93384451}"/>
              </a:ext>
            </a:extLst>
          </p:cNvPr>
          <p:cNvSpPr/>
          <p:nvPr/>
        </p:nvSpPr>
        <p:spPr>
          <a:xfrm>
            <a:off x="2358873" y="3613911"/>
            <a:ext cx="442220" cy="202336"/>
          </a:xfrm>
          <a:prstGeom prst="rect">
            <a:avLst/>
          </a:prstGeom>
          <a:solidFill>
            <a:srgbClr val="63BE7B"/>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5" name="Rechteck 134">
            <a:extLst>
              <a:ext uri="{FF2B5EF4-FFF2-40B4-BE49-F238E27FC236}">
                <a16:creationId xmlns:a16="http://schemas.microsoft.com/office/drawing/2014/main" id="{26B0ABCD-FEB0-8EB3-2C36-9FFDB7B45202}"/>
              </a:ext>
            </a:extLst>
          </p:cNvPr>
          <p:cNvSpPr/>
          <p:nvPr/>
        </p:nvSpPr>
        <p:spPr>
          <a:xfrm>
            <a:off x="2358873" y="3832372"/>
            <a:ext cx="442220" cy="202336"/>
          </a:xfrm>
          <a:prstGeom prst="rect">
            <a:avLst/>
          </a:prstGeom>
          <a:solidFill>
            <a:srgbClr val="A7DAB6"/>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7" name="Rechteck 136">
            <a:extLst>
              <a:ext uri="{FF2B5EF4-FFF2-40B4-BE49-F238E27FC236}">
                <a16:creationId xmlns:a16="http://schemas.microsoft.com/office/drawing/2014/main" id="{003991E8-92A8-BF70-2B39-387AFE701690}"/>
              </a:ext>
            </a:extLst>
          </p:cNvPr>
          <p:cNvSpPr/>
          <p:nvPr/>
        </p:nvSpPr>
        <p:spPr>
          <a:xfrm>
            <a:off x="2821451" y="2523320"/>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8" name="Rechteck 137">
            <a:extLst>
              <a:ext uri="{FF2B5EF4-FFF2-40B4-BE49-F238E27FC236}">
                <a16:creationId xmlns:a16="http://schemas.microsoft.com/office/drawing/2014/main" id="{7944E0F7-B4B2-C905-1A27-5FE8CFC1AE23}"/>
              </a:ext>
            </a:extLst>
          </p:cNvPr>
          <p:cNvSpPr/>
          <p:nvPr/>
        </p:nvSpPr>
        <p:spPr>
          <a:xfrm>
            <a:off x="2821451" y="2740066"/>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39" name="Rechteck 138">
            <a:extLst>
              <a:ext uri="{FF2B5EF4-FFF2-40B4-BE49-F238E27FC236}">
                <a16:creationId xmlns:a16="http://schemas.microsoft.com/office/drawing/2014/main" id="{85816046-9080-8AE5-0373-45F51E4E6F99}"/>
              </a:ext>
            </a:extLst>
          </p:cNvPr>
          <p:cNvSpPr/>
          <p:nvPr/>
        </p:nvSpPr>
        <p:spPr>
          <a:xfrm>
            <a:off x="2821451" y="2958527"/>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0" name="Rechteck 139">
            <a:extLst>
              <a:ext uri="{FF2B5EF4-FFF2-40B4-BE49-F238E27FC236}">
                <a16:creationId xmlns:a16="http://schemas.microsoft.com/office/drawing/2014/main" id="{C8226EEF-D782-49C3-B5C9-EB0821D187A9}"/>
              </a:ext>
            </a:extLst>
          </p:cNvPr>
          <p:cNvSpPr/>
          <p:nvPr/>
        </p:nvSpPr>
        <p:spPr>
          <a:xfrm>
            <a:off x="2821451" y="3176988"/>
            <a:ext cx="442220" cy="202336"/>
          </a:xfrm>
          <a:prstGeom prst="rect">
            <a:avLst/>
          </a:prstGeom>
          <a:solidFill>
            <a:srgbClr val="FBE7E9"/>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1" name="Rechteck 140">
            <a:extLst>
              <a:ext uri="{FF2B5EF4-FFF2-40B4-BE49-F238E27FC236}">
                <a16:creationId xmlns:a16="http://schemas.microsoft.com/office/drawing/2014/main" id="{DB091274-C940-CDAC-CF89-B6C41B2F635F}"/>
              </a:ext>
            </a:extLst>
          </p:cNvPr>
          <p:cNvSpPr/>
          <p:nvPr/>
        </p:nvSpPr>
        <p:spPr>
          <a:xfrm>
            <a:off x="2821451" y="3395450"/>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2" name="Rechteck 141">
            <a:extLst>
              <a:ext uri="{FF2B5EF4-FFF2-40B4-BE49-F238E27FC236}">
                <a16:creationId xmlns:a16="http://schemas.microsoft.com/office/drawing/2014/main" id="{41D1A3DF-3ECA-B394-D89A-28F5FD4B9E36}"/>
              </a:ext>
            </a:extLst>
          </p:cNvPr>
          <p:cNvSpPr/>
          <p:nvPr/>
        </p:nvSpPr>
        <p:spPr>
          <a:xfrm>
            <a:off x="2821451" y="3613911"/>
            <a:ext cx="442220" cy="202336"/>
          </a:xfrm>
          <a:prstGeom prst="rect">
            <a:avLst/>
          </a:prstGeom>
          <a:solidFill>
            <a:srgbClr val="63BE7B"/>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3" name="Rechteck 142">
            <a:extLst>
              <a:ext uri="{FF2B5EF4-FFF2-40B4-BE49-F238E27FC236}">
                <a16:creationId xmlns:a16="http://schemas.microsoft.com/office/drawing/2014/main" id="{282011BE-41E7-0483-B82D-1F281BAD32D0}"/>
              </a:ext>
            </a:extLst>
          </p:cNvPr>
          <p:cNvSpPr/>
          <p:nvPr/>
        </p:nvSpPr>
        <p:spPr>
          <a:xfrm>
            <a:off x="2821451" y="3832372"/>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5" name="Rechteck 144">
            <a:extLst>
              <a:ext uri="{FF2B5EF4-FFF2-40B4-BE49-F238E27FC236}">
                <a16:creationId xmlns:a16="http://schemas.microsoft.com/office/drawing/2014/main" id="{E1936EFA-DC04-28DB-89C9-EF63911CC110}"/>
              </a:ext>
            </a:extLst>
          </p:cNvPr>
          <p:cNvSpPr/>
          <p:nvPr/>
        </p:nvSpPr>
        <p:spPr>
          <a:xfrm>
            <a:off x="3284029" y="2523320"/>
            <a:ext cx="442220" cy="202336"/>
          </a:xfrm>
          <a:prstGeom prst="rect">
            <a:avLst/>
          </a:prstGeom>
          <a:solidFill>
            <a:srgbClr val="F9A0A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6" name="Rechteck 145">
            <a:extLst>
              <a:ext uri="{FF2B5EF4-FFF2-40B4-BE49-F238E27FC236}">
                <a16:creationId xmlns:a16="http://schemas.microsoft.com/office/drawing/2014/main" id="{1AC32ED7-678E-70C8-702D-F11DB01BD696}"/>
              </a:ext>
            </a:extLst>
          </p:cNvPr>
          <p:cNvSpPr/>
          <p:nvPr/>
        </p:nvSpPr>
        <p:spPr>
          <a:xfrm>
            <a:off x="3284029" y="2740066"/>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7" name="Rechteck 146">
            <a:extLst>
              <a:ext uri="{FF2B5EF4-FFF2-40B4-BE49-F238E27FC236}">
                <a16:creationId xmlns:a16="http://schemas.microsoft.com/office/drawing/2014/main" id="{0A686A86-C9A9-23C6-797F-F42A5C80E3EB}"/>
              </a:ext>
            </a:extLst>
          </p:cNvPr>
          <p:cNvSpPr/>
          <p:nvPr/>
        </p:nvSpPr>
        <p:spPr>
          <a:xfrm>
            <a:off x="3284029" y="2958527"/>
            <a:ext cx="442220" cy="202336"/>
          </a:xfrm>
          <a:prstGeom prst="rect">
            <a:avLst/>
          </a:prstGeom>
          <a:solidFill>
            <a:srgbClr val="FAB2B5"/>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8" name="Rechteck 147">
            <a:extLst>
              <a:ext uri="{FF2B5EF4-FFF2-40B4-BE49-F238E27FC236}">
                <a16:creationId xmlns:a16="http://schemas.microsoft.com/office/drawing/2014/main" id="{46AD9748-818D-4ACB-CBFA-8EEC6356D917}"/>
              </a:ext>
            </a:extLst>
          </p:cNvPr>
          <p:cNvSpPr/>
          <p:nvPr/>
        </p:nvSpPr>
        <p:spPr>
          <a:xfrm>
            <a:off x="3284029" y="3176988"/>
            <a:ext cx="442220" cy="202336"/>
          </a:xfrm>
          <a:prstGeom prst="rect">
            <a:avLst/>
          </a:prstGeom>
          <a:solidFill>
            <a:srgbClr val="FCFCF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49" name="Rechteck 148">
            <a:extLst>
              <a:ext uri="{FF2B5EF4-FFF2-40B4-BE49-F238E27FC236}">
                <a16:creationId xmlns:a16="http://schemas.microsoft.com/office/drawing/2014/main" id="{E72A417F-0B59-7BC8-11FE-143C6399B595}"/>
              </a:ext>
            </a:extLst>
          </p:cNvPr>
          <p:cNvSpPr/>
          <p:nvPr/>
        </p:nvSpPr>
        <p:spPr>
          <a:xfrm>
            <a:off x="3284029" y="3395450"/>
            <a:ext cx="442220" cy="202336"/>
          </a:xfrm>
          <a:prstGeom prst="rect">
            <a:avLst/>
          </a:prstGeom>
          <a:solidFill>
            <a:srgbClr val="FABDB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0" name="Rechteck 149">
            <a:extLst>
              <a:ext uri="{FF2B5EF4-FFF2-40B4-BE49-F238E27FC236}">
                <a16:creationId xmlns:a16="http://schemas.microsoft.com/office/drawing/2014/main" id="{DDC33A1F-824B-C4F4-05D1-56B2707B3786}"/>
              </a:ext>
            </a:extLst>
          </p:cNvPr>
          <p:cNvSpPr/>
          <p:nvPr/>
        </p:nvSpPr>
        <p:spPr>
          <a:xfrm>
            <a:off x="3284029" y="3613911"/>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1" name="Rechteck 150">
            <a:extLst>
              <a:ext uri="{FF2B5EF4-FFF2-40B4-BE49-F238E27FC236}">
                <a16:creationId xmlns:a16="http://schemas.microsoft.com/office/drawing/2014/main" id="{D0FF3F1E-B430-7A56-9274-8550C400E6BA}"/>
              </a:ext>
            </a:extLst>
          </p:cNvPr>
          <p:cNvSpPr/>
          <p:nvPr/>
        </p:nvSpPr>
        <p:spPr>
          <a:xfrm>
            <a:off x="3284029" y="3832372"/>
            <a:ext cx="442220" cy="202336"/>
          </a:xfrm>
          <a:prstGeom prst="rect">
            <a:avLst/>
          </a:prstGeom>
          <a:solidFill>
            <a:srgbClr val="A7DAB6"/>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3" name="Rechteck 152">
            <a:extLst>
              <a:ext uri="{FF2B5EF4-FFF2-40B4-BE49-F238E27FC236}">
                <a16:creationId xmlns:a16="http://schemas.microsoft.com/office/drawing/2014/main" id="{BFC0716A-103B-66FB-7DEB-5499CC26BBC8}"/>
              </a:ext>
            </a:extLst>
          </p:cNvPr>
          <p:cNvSpPr/>
          <p:nvPr/>
        </p:nvSpPr>
        <p:spPr>
          <a:xfrm>
            <a:off x="3746607" y="2523320"/>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4" name="Rechteck 153">
            <a:extLst>
              <a:ext uri="{FF2B5EF4-FFF2-40B4-BE49-F238E27FC236}">
                <a16:creationId xmlns:a16="http://schemas.microsoft.com/office/drawing/2014/main" id="{71FE48F9-E594-25E1-DFFA-CC3105002B0A}"/>
              </a:ext>
            </a:extLst>
          </p:cNvPr>
          <p:cNvSpPr/>
          <p:nvPr/>
        </p:nvSpPr>
        <p:spPr>
          <a:xfrm>
            <a:off x="3746607" y="2740066"/>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5" name="Rechteck 154">
            <a:extLst>
              <a:ext uri="{FF2B5EF4-FFF2-40B4-BE49-F238E27FC236}">
                <a16:creationId xmlns:a16="http://schemas.microsoft.com/office/drawing/2014/main" id="{C4F75302-9E72-C494-791A-3656771E34ED}"/>
              </a:ext>
            </a:extLst>
          </p:cNvPr>
          <p:cNvSpPr/>
          <p:nvPr/>
        </p:nvSpPr>
        <p:spPr>
          <a:xfrm>
            <a:off x="3746607" y="2958527"/>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6" name="Rechteck 155">
            <a:extLst>
              <a:ext uri="{FF2B5EF4-FFF2-40B4-BE49-F238E27FC236}">
                <a16:creationId xmlns:a16="http://schemas.microsoft.com/office/drawing/2014/main" id="{CED77355-DB38-E60B-2A88-40CDEBF84FF3}"/>
              </a:ext>
            </a:extLst>
          </p:cNvPr>
          <p:cNvSpPr/>
          <p:nvPr/>
        </p:nvSpPr>
        <p:spPr>
          <a:xfrm>
            <a:off x="3746607" y="3176988"/>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7" name="Rechteck 156">
            <a:extLst>
              <a:ext uri="{FF2B5EF4-FFF2-40B4-BE49-F238E27FC236}">
                <a16:creationId xmlns:a16="http://schemas.microsoft.com/office/drawing/2014/main" id="{22B3FFA3-CB5B-6491-86EE-CD8D625A4924}"/>
              </a:ext>
            </a:extLst>
          </p:cNvPr>
          <p:cNvSpPr/>
          <p:nvPr/>
        </p:nvSpPr>
        <p:spPr>
          <a:xfrm>
            <a:off x="3746607" y="3395450"/>
            <a:ext cx="442220" cy="202336"/>
          </a:xfrm>
          <a:prstGeom prst="rect">
            <a:avLst/>
          </a:prstGeom>
          <a:solidFill>
            <a:srgbClr val="FAD2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8" name="Rechteck 157">
            <a:extLst>
              <a:ext uri="{FF2B5EF4-FFF2-40B4-BE49-F238E27FC236}">
                <a16:creationId xmlns:a16="http://schemas.microsoft.com/office/drawing/2014/main" id="{FF94EEAA-8506-D4C7-C364-C5FB0E55975B}"/>
              </a:ext>
            </a:extLst>
          </p:cNvPr>
          <p:cNvSpPr/>
          <p:nvPr/>
        </p:nvSpPr>
        <p:spPr>
          <a:xfrm>
            <a:off x="3746607" y="3613911"/>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59" name="Rechteck 158">
            <a:extLst>
              <a:ext uri="{FF2B5EF4-FFF2-40B4-BE49-F238E27FC236}">
                <a16:creationId xmlns:a16="http://schemas.microsoft.com/office/drawing/2014/main" id="{4AAF713C-4CAB-29A6-41A0-7F759A35AE77}"/>
              </a:ext>
            </a:extLst>
          </p:cNvPr>
          <p:cNvSpPr/>
          <p:nvPr/>
        </p:nvSpPr>
        <p:spPr>
          <a:xfrm>
            <a:off x="3746607" y="3832372"/>
            <a:ext cx="442220" cy="202336"/>
          </a:xfrm>
          <a:prstGeom prst="rect">
            <a:avLst/>
          </a:prstGeom>
          <a:solidFill>
            <a:srgbClr val="86CC99"/>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61" name="Rechteck 160">
            <a:extLst>
              <a:ext uri="{FF2B5EF4-FFF2-40B4-BE49-F238E27FC236}">
                <a16:creationId xmlns:a16="http://schemas.microsoft.com/office/drawing/2014/main" id="{E3DC8660-051E-D4F9-640E-2036D5085602}"/>
              </a:ext>
            </a:extLst>
          </p:cNvPr>
          <p:cNvSpPr/>
          <p:nvPr/>
        </p:nvSpPr>
        <p:spPr>
          <a:xfrm>
            <a:off x="4209185" y="2523320"/>
            <a:ext cx="442220" cy="202336"/>
          </a:xfrm>
          <a:prstGeom prst="rect">
            <a:avLst/>
          </a:prstGeom>
          <a:solidFill>
            <a:srgbClr val="FBE9EC"/>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62" name="Rechteck 161">
            <a:extLst>
              <a:ext uri="{FF2B5EF4-FFF2-40B4-BE49-F238E27FC236}">
                <a16:creationId xmlns:a16="http://schemas.microsoft.com/office/drawing/2014/main" id="{AA067E34-E930-1068-0962-E9087AE8AE13}"/>
              </a:ext>
            </a:extLst>
          </p:cNvPr>
          <p:cNvSpPr/>
          <p:nvPr/>
        </p:nvSpPr>
        <p:spPr>
          <a:xfrm>
            <a:off x="4209185" y="2740066"/>
            <a:ext cx="442220" cy="202336"/>
          </a:xfrm>
          <a:prstGeom prst="rect">
            <a:avLst/>
          </a:prstGeom>
          <a:solidFill>
            <a:srgbClr val="FBE9EC"/>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63" name="Rechteck 162">
            <a:extLst>
              <a:ext uri="{FF2B5EF4-FFF2-40B4-BE49-F238E27FC236}">
                <a16:creationId xmlns:a16="http://schemas.microsoft.com/office/drawing/2014/main" id="{A66C3673-7082-4073-4E57-991BAEC22634}"/>
              </a:ext>
            </a:extLst>
          </p:cNvPr>
          <p:cNvSpPr/>
          <p:nvPr/>
        </p:nvSpPr>
        <p:spPr>
          <a:xfrm>
            <a:off x="4209185" y="2958527"/>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64" name="Rechteck 163">
            <a:extLst>
              <a:ext uri="{FF2B5EF4-FFF2-40B4-BE49-F238E27FC236}">
                <a16:creationId xmlns:a16="http://schemas.microsoft.com/office/drawing/2014/main" id="{21C98975-BA8B-C5A4-4536-1D0AD686E675}"/>
              </a:ext>
            </a:extLst>
          </p:cNvPr>
          <p:cNvSpPr/>
          <p:nvPr/>
        </p:nvSpPr>
        <p:spPr>
          <a:xfrm>
            <a:off x="4209185" y="3176988"/>
            <a:ext cx="442220" cy="202336"/>
          </a:xfrm>
          <a:prstGeom prst="rect">
            <a:avLst/>
          </a:prstGeom>
          <a:solidFill>
            <a:srgbClr val="EBF6F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65" name="Rechteck 164">
            <a:extLst>
              <a:ext uri="{FF2B5EF4-FFF2-40B4-BE49-F238E27FC236}">
                <a16:creationId xmlns:a16="http://schemas.microsoft.com/office/drawing/2014/main" id="{BBAB88F4-8AFF-1B4B-E690-202D4C93BB8D}"/>
              </a:ext>
            </a:extLst>
          </p:cNvPr>
          <p:cNvSpPr/>
          <p:nvPr/>
        </p:nvSpPr>
        <p:spPr>
          <a:xfrm>
            <a:off x="4209185" y="3395450"/>
            <a:ext cx="442220" cy="202336"/>
          </a:xfrm>
          <a:prstGeom prst="rect">
            <a:avLst/>
          </a:prstGeom>
          <a:solidFill>
            <a:srgbClr val="FAD2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66" name="Rechteck 165">
            <a:extLst>
              <a:ext uri="{FF2B5EF4-FFF2-40B4-BE49-F238E27FC236}">
                <a16:creationId xmlns:a16="http://schemas.microsoft.com/office/drawing/2014/main" id="{F3895A5E-FC18-3624-8CFE-ED51903379AB}"/>
              </a:ext>
            </a:extLst>
          </p:cNvPr>
          <p:cNvSpPr/>
          <p:nvPr/>
        </p:nvSpPr>
        <p:spPr>
          <a:xfrm>
            <a:off x="4209185" y="3613911"/>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67" name="Rechteck 166">
            <a:extLst>
              <a:ext uri="{FF2B5EF4-FFF2-40B4-BE49-F238E27FC236}">
                <a16:creationId xmlns:a16="http://schemas.microsoft.com/office/drawing/2014/main" id="{0783135E-9F85-4A04-A640-D1D0E8B88F3D}"/>
              </a:ext>
            </a:extLst>
          </p:cNvPr>
          <p:cNvSpPr/>
          <p:nvPr/>
        </p:nvSpPr>
        <p:spPr>
          <a:xfrm>
            <a:off x="4209185" y="3832372"/>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77" name="Rechteck 176">
            <a:extLst>
              <a:ext uri="{FF2B5EF4-FFF2-40B4-BE49-F238E27FC236}">
                <a16:creationId xmlns:a16="http://schemas.microsoft.com/office/drawing/2014/main" id="{44D82C78-6AAA-4C90-6900-C651A330B7A1}"/>
              </a:ext>
            </a:extLst>
          </p:cNvPr>
          <p:cNvSpPr/>
          <p:nvPr/>
        </p:nvSpPr>
        <p:spPr>
          <a:xfrm>
            <a:off x="2576513" y="1438276"/>
            <a:ext cx="2743200" cy="264032"/>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a:solidFill>
                  <a:schemeClr val="bg1"/>
                </a:solidFill>
                <a:latin typeface="Gilroy Bold" panose="00000800000000000000" pitchFamily="50" charset="0"/>
              </a:rPr>
              <a:t>Leistungsfähigkeit</a:t>
            </a:r>
          </a:p>
        </p:txBody>
      </p:sp>
      <p:sp>
        <p:nvSpPr>
          <p:cNvPr id="2" name="Textfeld 1">
            <a:extLst>
              <a:ext uri="{FF2B5EF4-FFF2-40B4-BE49-F238E27FC236}">
                <a16:creationId xmlns:a16="http://schemas.microsoft.com/office/drawing/2014/main" id="{49BFBBE2-B5F1-DCB4-A826-F0C1AF5933E6}"/>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9</a:t>
            </a:r>
          </a:p>
        </p:txBody>
      </p:sp>
      <p:grpSp>
        <p:nvGrpSpPr>
          <p:cNvPr id="13" name="Gruppieren 12">
            <a:extLst>
              <a:ext uri="{FF2B5EF4-FFF2-40B4-BE49-F238E27FC236}">
                <a16:creationId xmlns:a16="http://schemas.microsoft.com/office/drawing/2014/main" id="{8DFEBFC7-FEE1-2911-0025-6DB37C98237B}"/>
              </a:ext>
            </a:extLst>
          </p:cNvPr>
          <p:cNvGrpSpPr/>
          <p:nvPr/>
        </p:nvGrpSpPr>
        <p:grpSpPr>
          <a:xfrm>
            <a:off x="4684397" y="2628568"/>
            <a:ext cx="716868" cy="1257443"/>
            <a:chOff x="4748739" y="2695778"/>
            <a:chExt cx="716868" cy="1257443"/>
          </a:xfrm>
        </p:grpSpPr>
        <p:sp>
          <p:nvSpPr>
            <p:cNvPr id="14" name="Rechteck 13">
              <a:extLst>
                <a:ext uri="{FF2B5EF4-FFF2-40B4-BE49-F238E27FC236}">
                  <a16:creationId xmlns:a16="http://schemas.microsoft.com/office/drawing/2014/main" id="{C41CD37B-9898-BCF6-D1D7-F358FB295D3A}"/>
                </a:ext>
              </a:extLst>
            </p:cNvPr>
            <p:cNvSpPr/>
            <p:nvPr/>
          </p:nvSpPr>
          <p:spPr>
            <a:xfrm flipV="1">
              <a:off x="4855341" y="2995796"/>
              <a:ext cx="503652" cy="646136"/>
            </a:xfrm>
            <a:prstGeom prst="rect">
              <a:avLst/>
            </a:prstGeom>
            <a:gradFill>
              <a:gsLst>
                <a:gs pos="0">
                  <a:srgbClr val="F8696B"/>
                </a:gs>
                <a:gs pos="64240">
                  <a:schemeClr val="bg1">
                    <a:lumMod val="95000"/>
                  </a:schemeClr>
                </a:gs>
                <a:gs pos="36000">
                  <a:schemeClr val="bg1">
                    <a:lumMod val="95000"/>
                  </a:schemeClr>
                </a:gs>
                <a:gs pos="100000">
                  <a:srgbClr val="63BE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a:solidFill>
                  <a:schemeClr val="bg1">
                    <a:lumMod val="65000"/>
                  </a:schemeClr>
                </a:solidFill>
                <a:latin typeface="Gilroy" panose="00000500000000000000" pitchFamily="50" charset="0"/>
              </a:endParaRPr>
            </a:p>
          </p:txBody>
        </p:sp>
        <p:sp>
          <p:nvSpPr>
            <p:cNvPr id="15" name="Textfeld 14">
              <a:extLst>
                <a:ext uri="{FF2B5EF4-FFF2-40B4-BE49-F238E27FC236}">
                  <a16:creationId xmlns:a16="http://schemas.microsoft.com/office/drawing/2014/main" id="{BE61AA3B-1A6B-92B6-D99F-C66A0DFF2D48}"/>
                </a:ext>
              </a:extLst>
            </p:cNvPr>
            <p:cNvSpPr txBox="1"/>
            <p:nvPr/>
          </p:nvSpPr>
          <p:spPr>
            <a:xfrm>
              <a:off x="4807245" y="3223761"/>
              <a:ext cx="599844" cy="215444"/>
            </a:xfrm>
            <a:prstGeom prst="rect">
              <a:avLst/>
            </a:prstGeom>
            <a:noFill/>
          </p:spPr>
          <p:txBody>
            <a:bodyPr wrap="none" rtlCol="0">
              <a:spAutoFit/>
            </a:bodyPr>
            <a:lstStyle/>
            <a:p>
              <a:pPr algn="ctr"/>
              <a:r>
                <a:rPr lang="de-DE" sz="800">
                  <a:solidFill>
                    <a:schemeClr val="bg1">
                      <a:lumMod val="65000"/>
                    </a:schemeClr>
                  </a:solidFill>
                  <a:latin typeface="Gilroy Bold" panose="00000800000000000000" pitchFamily="50" charset="0"/>
                </a:rPr>
                <a:t>Legende</a:t>
              </a:r>
            </a:p>
          </p:txBody>
        </p:sp>
        <p:sp>
          <p:nvSpPr>
            <p:cNvPr id="16" name="Textfeld 15">
              <a:extLst>
                <a:ext uri="{FF2B5EF4-FFF2-40B4-BE49-F238E27FC236}">
                  <a16:creationId xmlns:a16="http://schemas.microsoft.com/office/drawing/2014/main" id="{50FC42BE-1EE4-BEF3-1F75-FA649188A17A}"/>
                </a:ext>
              </a:extLst>
            </p:cNvPr>
            <p:cNvSpPr txBox="1"/>
            <p:nvPr/>
          </p:nvSpPr>
          <p:spPr>
            <a:xfrm>
              <a:off x="4748743" y="2695778"/>
              <a:ext cx="716864" cy="338554"/>
            </a:xfrm>
            <a:prstGeom prst="rect">
              <a:avLst/>
            </a:prstGeom>
            <a:noFill/>
          </p:spPr>
          <p:txBody>
            <a:bodyPr wrap="none" rtlCol="0">
              <a:spAutoFit/>
            </a:bodyPr>
            <a:lstStyle/>
            <a:p>
              <a:pPr algn="ctr"/>
              <a:r>
                <a:rPr lang="de-DE" sz="800">
                  <a:solidFill>
                    <a:schemeClr val="bg1">
                      <a:lumMod val="65000"/>
                    </a:schemeClr>
                  </a:solidFill>
                  <a:latin typeface="Gilroy" panose="00000500000000000000" pitchFamily="50" charset="0"/>
                </a:rPr>
                <a:t>Positive</a:t>
              </a:r>
              <a:br>
                <a:rPr lang="de-DE" sz="800">
                  <a:solidFill>
                    <a:schemeClr val="bg1">
                      <a:lumMod val="65000"/>
                    </a:schemeClr>
                  </a:solidFill>
                  <a:latin typeface="Gilroy" panose="00000500000000000000" pitchFamily="50" charset="0"/>
                </a:rPr>
              </a:br>
              <a:r>
                <a:rPr lang="de-DE" sz="800">
                  <a:solidFill>
                    <a:schemeClr val="bg1">
                      <a:lumMod val="65000"/>
                    </a:schemeClr>
                  </a:solidFill>
                  <a:latin typeface="Gilroy" panose="00000500000000000000" pitchFamily="50" charset="0"/>
                </a:rPr>
                <a:t>Auswirkung</a:t>
              </a:r>
            </a:p>
          </p:txBody>
        </p:sp>
        <p:sp>
          <p:nvSpPr>
            <p:cNvPr id="17" name="Textfeld 16">
              <a:extLst>
                <a:ext uri="{FF2B5EF4-FFF2-40B4-BE49-F238E27FC236}">
                  <a16:creationId xmlns:a16="http://schemas.microsoft.com/office/drawing/2014/main" id="{BF524B5A-B1E9-5A30-860C-F15E1AF65DB1}"/>
                </a:ext>
              </a:extLst>
            </p:cNvPr>
            <p:cNvSpPr txBox="1"/>
            <p:nvPr/>
          </p:nvSpPr>
          <p:spPr>
            <a:xfrm>
              <a:off x="4748739" y="3614667"/>
              <a:ext cx="716864" cy="338554"/>
            </a:xfrm>
            <a:prstGeom prst="rect">
              <a:avLst/>
            </a:prstGeom>
            <a:noFill/>
          </p:spPr>
          <p:txBody>
            <a:bodyPr wrap="none" rtlCol="0">
              <a:spAutoFit/>
            </a:bodyPr>
            <a:lstStyle/>
            <a:p>
              <a:pPr algn="ctr"/>
              <a:r>
                <a:rPr lang="de-DE" sz="800">
                  <a:solidFill>
                    <a:schemeClr val="bg1">
                      <a:lumMod val="65000"/>
                    </a:schemeClr>
                  </a:solidFill>
                  <a:latin typeface="Gilroy" panose="00000500000000000000" pitchFamily="50" charset="0"/>
                </a:rPr>
                <a:t>Negative</a:t>
              </a:r>
              <a:br>
                <a:rPr lang="de-DE" sz="800">
                  <a:solidFill>
                    <a:schemeClr val="bg1">
                      <a:lumMod val="65000"/>
                    </a:schemeClr>
                  </a:solidFill>
                  <a:latin typeface="Gilroy" panose="00000500000000000000" pitchFamily="50" charset="0"/>
                </a:rPr>
              </a:br>
              <a:r>
                <a:rPr lang="de-DE" sz="800">
                  <a:solidFill>
                    <a:schemeClr val="bg1">
                      <a:lumMod val="65000"/>
                    </a:schemeClr>
                  </a:solidFill>
                  <a:latin typeface="Gilroy" panose="00000500000000000000" pitchFamily="50" charset="0"/>
                </a:rPr>
                <a:t>Auswirkung</a:t>
              </a:r>
            </a:p>
          </p:txBody>
        </p:sp>
      </p:grpSp>
    </p:spTree>
    <p:extLst>
      <p:ext uri="{BB962C8B-B14F-4D97-AF65-F5344CB8AC3E}">
        <p14:creationId xmlns:p14="http://schemas.microsoft.com/office/powerpoint/2010/main" val="543744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extfeld 204">
            <a:extLst>
              <a:ext uri="{FF2B5EF4-FFF2-40B4-BE49-F238E27FC236}">
                <a16:creationId xmlns:a16="http://schemas.microsoft.com/office/drawing/2014/main" id="{07CB947A-1802-348B-25BC-61DCCCA7630D}"/>
              </a:ext>
            </a:extLst>
          </p:cNvPr>
          <p:cNvSpPr txBox="1"/>
          <p:nvPr/>
        </p:nvSpPr>
        <p:spPr>
          <a:xfrm>
            <a:off x="508930" y="957942"/>
            <a:ext cx="4939370" cy="4679709"/>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dirty="0"/>
              <a:t>Umgekehrt gibt es bezogen auf Public Cloud berechtigte Sorgen hinsichtlich fremder Legislation oder geopolitischer Risiken. Multi-Cloud hingegen kann vor Abhängig-</a:t>
            </a:r>
            <a:r>
              <a:rPr lang="de-DE" dirty="0" err="1"/>
              <a:t>keiten</a:t>
            </a:r>
            <a:r>
              <a:rPr lang="de-DE" dirty="0"/>
              <a:t> gegenüber einzelnen Unternehmen schützen, reduziert aber im Regelfall kaum geopolitische Abhängigkeiten. An dieser Stelle wird daher keine pauschale Empfehlung gegeben. Je Anwendungsfall kann aus der Hebel-/Ziel-Matrix abgeleitet werden, welche Souveränitätsziele mit welchen Hebeln erreicht werden können:</a:t>
            </a:r>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r>
              <a:rPr lang="de-DE" dirty="0"/>
              <a:t>Multi-Cloud löst insbesondere Abhängigkeiten gegenüber einzelnen Unternehmen auf. Open-Source und Eigenleistung sind der Schlüssel im Umgang mit geo-politischen Risiken sowie bei der Auflösung von Abhängigkeiten gegenüber einzelnen Unternehmen. Verschlüsselung mit nativen Methoden der Public Cloud schafft hohe Leistungsfähigkeit bei einer Optimierung der Kontrolle, bezogen auf physische Gefahren und Kriminelle</a:t>
            </a:r>
            <a:r>
              <a:rPr lang="de-DE" baseline="30000" dirty="0"/>
              <a:t>16</a:t>
            </a:r>
            <a:r>
              <a:rPr lang="de-DE" dirty="0"/>
              <a:t>.</a:t>
            </a:r>
          </a:p>
          <a:p>
            <a:r>
              <a:rPr lang="de-DE" dirty="0"/>
              <a:t>In allen Fällen aber bleibt eine pragmatische Betrachtung der individuellen Situation der Schlüssel für eine tatsächliche Verbesserung der Kontrolle. Werden etwa Daten und Applikationen aktuell in einem unzureichend geschützten Serverschrank gehostet und Softwarestände dort nicht zügig aktualisiert, dann summieren sich Eintrittswahrscheinlichkeit und Schaden einer Cyberattacke zu einem sehr hohen tatsächlichen Risiko. Im Vergleich dazu stehen Eintrittswahrscheinlichkeit und Schaden bei der Anfrage einer US-Behörde auf verschlüsselte Daten bei der Nutzung eines vergleichbaren Standard-Services der Public Cloud.</a:t>
            </a:r>
          </a:p>
          <a:p>
            <a:r>
              <a:rPr lang="de-DE" dirty="0"/>
              <a:t>Mit einer guten Analyse von Daten und Souveränitätszielen kann im konkreten Fall genau der jeweils relevante Kontrollgewinn erzeugt werden.</a:t>
            </a:r>
          </a:p>
          <a:p>
            <a:endParaRPr lang="de-DE" dirty="0"/>
          </a:p>
        </p:txBody>
      </p:sp>
      <p:grpSp>
        <p:nvGrpSpPr>
          <p:cNvPr id="7" name="Gruppieren 6">
            <a:extLst>
              <a:ext uri="{FF2B5EF4-FFF2-40B4-BE49-F238E27FC236}">
                <a16:creationId xmlns:a16="http://schemas.microsoft.com/office/drawing/2014/main" id="{0EDCA3AC-88CB-50EC-5F88-684690C3B006}"/>
              </a:ext>
            </a:extLst>
          </p:cNvPr>
          <p:cNvGrpSpPr/>
          <p:nvPr/>
        </p:nvGrpSpPr>
        <p:grpSpPr>
          <a:xfrm>
            <a:off x="2267972" y="2482555"/>
            <a:ext cx="2642930" cy="1520108"/>
            <a:chOff x="2267972" y="1377655"/>
            <a:chExt cx="2642930" cy="1520108"/>
          </a:xfrm>
          <a:solidFill>
            <a:schemeClr val="bg1">
              <a:lumMod val="85000"/>
            </a:schemeClr>
          </a:solidFill>
        </p:grpSpPr>
        <p:sp>
          <p:nvSpPr>
            <p:cNvPr id="43" name="Rechteck 42">
              <a:extLst>
                <a:ext uri="{FF2B5EF4-FFF2-40B4-BE49-F238E27FC236}">
                  <a16:creationId xmlns:a16="http://schemas.microsoft.com/office/drawing/2014/main" id="{4F425C12-1012-89B3-1CFA-225601209077}"/>
                </a:ext>
              </a:extLst>
            </p:cNvPr>
            <p:cNvSpPr/>
            <p:nvPr/>
          </p:nvSpPr>
          <p:spPr>
            <a:xfrm rot="18570139">
              <a:off x="1675917" y="1969710"/>
              <a:ext cx="1520108" cy="335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 rIns="72000" bIns="36000" rtlCol="0" anchor="ctr"/>
            <a:lstStyle/>
            <a:p>
              <a:pPr marL="92075" indent="-92075">
                <a:spcBef>
                  <a:spcPts val="600"/>
                </a:spcBef>
              </a:pPr>
              <a:r>
                <a:rPr lang="de-DE" sz="900">
                  <a:solidFill>
                    <a:srgbClr val="111111"/>
                  </a:solidFill>
                  <a:latin typeface="Gilroy" panose="00000500000000000000" pitchFamily="50" charset="0"/>
                </a:rPr>
                <a:t>Physische </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Gefahren</a:t>
              </a:r>
            </a:p>
          </p:txBody>
        </p:sp>
        <p:sp>
          <p:nvSpPr>
            <p:cNvPr id="51" name="Rechteck 50">
              <a:extLst>
                <a:ext uri="{FF2B5EF4-FFF2-40B4-BE49-F238E27FC236}">
                  <a16:creationId xmlns:a16="http://schemas.microsoft.com/office/drawing/2014/main" id="{906639E7-5A0F-EBF5-71D6-6C405AD12F1C}"/>
                </a:ext>
              </a:extLst>
            </p:cNvPr>
            <p:cNvSpPr/>
            <p:nvPr/>
          </p:nvSpPr>
          <p:spPr>
            <a:xfrm rot="18570139">
              <a:off x="2137303" y="1969710"/>
              <a:ext cx="1520108" cy="335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 rIns="72000" bIns="36000" rtlCol="0" anchor="ctr"/>
            <a:lstStyle/>
            <a:p>
              <a:pPr marL="92075" indent="-92075">
                <a:spcBef>
                  <a:spcPts val="600"/>
                </a:spcBef>
              </a:pPr>
              <a:r>
                <a:rPr lang="de-DE" sz="900">
                  <a:solidFill>
                    <a:srgbClr val="111111"/>
                  </a:solidFill>
                  <a:latin typeface="Gilroy" panose="00000500000000000000" pitchFamily="50" charset="0"/>
                </a:rPr>
                <a:t>Einzelne Abhängigkeiten</a:t>
              </a:r>
            </a:p>
          </p:txBody>
        </p:sp>
        <p:sp>
          <p:nvSpPr>
            <p:cNvPr id="52" name="Rechteck 51">
              <a:extLst>
                <a:ext uri="{FF2B5EF4-FFF2-40B4-BE49-F238E27FC236}">
                  <a16:creationId xmlns:a16="http://schemas.microsoft.com/office/drawing/2014/main" id="{54AC19C2-1D08-5EAC-1BA9-C2F947C2413F}"/>
                </a:ext>
              </a:extLst>
            </p:cNvPr>
            <p:cNvSpPr/>
            <p:nvPr/>
          </p:nvSpPr>
          <p:spPr>
            <a:xfrm rot="18570139">
              <a:off x="2598689" y="1969710"/>
              <a:ext cx="1520108" cy="335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 rIns="72000" bIns="36000" rtlCol="0" anchor="ctr"/>
            <a:lstStyle/>
            <a:p>
              <a:pPr marL="92075" indent="-92075">
                <a:spcBef>
                  <a:spcPts val="600"/>
                </a:spcBef>
              </a:pPr>
              <a:r>
                <a:rPr lang="de-DE" sz="900">
                  <a:solidFill>
                    <a:srgbClr val="111111"/>
                  </a:solidFill>
                  <a:latin typeface="Gilroy" panose="00000500000000000000" pitchFamily="50" charset="0"/>
                </a:rPr>
                <a:t>Kriminelle</a:t>
              </a:r>
            </a:p>
          </p:txBody>
        </p:sp>
        <p:sp>
          <p:nvSpPr>
            <p:cNvPr id="53" name="Rechteck 52">
              <a:extLst>
                <a:ext uri="{FF2B5EF4-FFF2-40B4-BE49-F238E27FC236}">
                  <a16:creationId xmlns:a16="http://schemas.microsoft.com/office/drawing/2014/main" id="{FE3A166E-97EA-C838-B61B-E9DE400467C3}"/>
                </a:ext>
              </a:extLst>
            </p:cNvPr>
            <p:cNvSpPr/>
            <p:nvPr/>
          </p:nvSpPr>
          <p:spPr>
            <a:xfrm rot="18570139">
              <a:off x="3060075" y="1969710"/>
              <a:ext cx="1520108" cy="335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 rIns="72000" bIns="36000" rtlCol="0" anchor="ctr"/>
            <a:lstStyle/>
            <a:p>
              <a:pPr marL="92075" indent="-92075">
                <a:spcBef>
                  <a:spcPts val="600"/>
                </a:spcBef>
              </a:pPr>
              <a:r>
                <a:rPr lang="de-DE" sz="900">
                  <a:solidFill>
                    <a:srgbClr val="111111"/>
                  </a:solidFill>
                  <a:latin typeface="Gilroy" panose="00000500000000000000" pitchFamily="50" charset="0"/>
                </a:rPr>
                <a:t>Fremde </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Legislation</a:t>
              </a:r>
            </a:p>
          </p:txBody>
        </p:sp>
        <p:sp>
          <p:nvSpPr>
            <p:cNvPr id="54" name="Rechteck 53">
              <a:extLst>
                <a:ext uri="{FF2B5EF4-FFF2-40B4-BE49-F238E27FC236}">
                  <a16:creationId xmlns:a16="http://schemas.microsoft.com/office/drawing/2014/main" id="{9771F45D-7A4C-3F31-9038-DD40E7B44279}"/>
                </a:ext>
              </a:extLst>
            </p:cNvPr>
            <p:cNvSpPr/>
            <p:nvPr/>
          </p:nvSpPr>
          <p:spPr>
            <a:xfrm rot="18570139">
              <a:off x="3521461" y="1969710"/>
              <a:ext cx="1520108" cy="3359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 rIns="72000" bIns="36000" rtlCol="0" anchor="ctr"/>
            <a:lstStyle/>
            <a:p>
              <a:pPr marL="92075" indent="-92075">
                <a:spcBef>
                  <a:spcPts val="600"/>
                </a:spcBef>
              </a:pPr>
              <a:r>
                <a:rPr lang="de-DE" sz="900">
                  <a:solidFill>
                    <a:srgbClr val="111111"/>
                  </a:solidFill>
                  <a:latin typeface="Gilroy" panose="00000500000000000000" pitchFamily="50" charset="0"/>
                </a:rPr>
                <a:t>Fremde Geheimdienste</a:t>
              </a:r>
            </a:p>
          </p:txBody>
        </p:sp>
        <p:sp>
          <p:nvSpPr>
            <p:cNvPr id="55" name="Freihandform: Form 54">
              <a:extLst>
                <a:ext uri="{FF2B5EF4-FFF2-40B4-BE49-F238E27FC236}">
                  <a16:creationId xmlns:a16="http://schemas.microsoft.com/office/drawing/2014/main" id="{0DB458D0-5CDB-63D0-81D9-181BFFF36D27}"/>
                </a:ext>
              </a:extLst>
            </p:cNvPr>
            <p:cNvSpPr/>
            <p:nvPr/>
          </p:nvSpPr>
          <p:spPr>
            <a:xfrm rot="18570139">
              <a:off x="3982849" y="1969710"/>
              <a:ext cx="1520108" cy="335998"/>
            </a:xfrm>
            <a:custGeom>
              <a:avLst/>
              <a:gdLst>
                <a:gd name="connsiteX0" fmla="*/ 1520108 w 1520108"/>
                <a:gd name="connsiteY0" fmla="*/ 0 h 335998"/>
                <a:gd name="connsiteX1" fmla="*/ 1520108 w 1520108"/>
                <a:gd name="connsiteY1" fmla="*/ 288959 h 335998"/>
                <a:gd name="connsiteX2" fmla="*/ 1463049 w 1520108"/>
                <a:gd name="connsiteY2" fmla="*/ 335998 h 335998"/>
                <a:gd name="connsiteX3" fmla="*/ 0 w 1520108"/>
                <a:gd name="connsiteY3" fmla="*/ 335998 h 335998"/>
                <a:gd name="connsiteX4" fmla="*/ 0 w 1520108"/>
                <a:gd name="connsiteY4" fmla="*/ 0 h 335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108" h="335998">
                  <a:moveTo>
                    <a:pt x="1520108" y="0"/>
                  </a:moveTo>
                  <a:lnTo>
                    <a:pt x="1520108" y="288959"/>
                  </a:lnTo>
                  <a:lnTo>
                    <a:pt x="1463049" y="335998"/>
                  </a:lnTo>
                  <a:lnTo>
                    <a:pt x="0" y="33599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6000" rIns="72000" bIns="36000" rtlCol="0" anchor="ctr"/>
            <a:lstStyle/>
            <a:p>
              <a:pPr marL="92075" indent="-92075">
                <a:spcBef>
                  <a:spcPts val="600"/>
                </a:spcBef>
              </a:pPr>
              <a:r>
                <a:rPr lang="de-DE" sz="900">
                  <a:solidFill>
                    <a:srgbClr val="111111"/>
                  </a:solidFill>
                  <a:latin typeface="Gilroy" panose="00000500000000000000" pitchFamily="50" charset="0"/>
                </a:rPr>
                <a:t>Geopolitische </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Krisen</a:t>
              </a:r>
            </a:p>
          </p:txBody>
        </p:sp>
      </p:grpSp>
      <p:sp>
        <p:nvSpPr>
          <p:cNvPr id="56" name="Rechteck 55">
            <a:extLst>
              <a:ext uri="{FF2B5EF4-FFF2-40B4-BE49-F238E27FC236}">
                <a16:creationId xmlns:a16="http://schemas.microsoft.com/office/drawing/2014/main" id="{AEC0A7D7-725E-4265-07D2-28029E58FBDE}"/>
              </a:ext>
            </a:extLst>
          </p:cNvPr>
          <p:cNvSpPr/>
          <p:nvPr/>
        </p:nvSpPr>
        <p:spPr>
          <a:xfrm>
            <a:off x="1873823" y="3613150"/>
            <a:ext cx="2822032" cy="152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nvGrpSpPr>
          <p:cNvPr id="57" name="Gruppieren 56">
            <a:extLst>
              <a:ext uri="{FF2B5EF4-FFF2-40B4-BE49-F238E27FC236}">
                <a16:creationId xmlns:a16="http://schemas.microsoft.com/office/drawing/2014/main" id="{83950C7E-F32D-DB7C-8903-111818988358}"/>
              </a:ext>
            </a:extLst>
          </p:cNvPr>
          <p:cNvGrpSpPr/>
          <p:nvPr/>
        </p:nvGrpSpPr>
        <p:grpSpPr>
          <a:xfrm>
            <a:off x="517822" y="3628220"/>
            <a:ext cx="1362758" cy="1511389"/>
            <a:chOff x="528149" y="3564502"/>
            <a:chExt cx="983819" cy="6020571"/>
          </a:xfrm>
        </p:grpSpPr>
        <p:sp>
          <p:nvSpPr>
            <p:cNvPr id="58" name="Rechteck 57">
              <a:extLst>
                <a:ext uri="{FF2B5EF4-FFF2-40B4-BE49-F238E27FC236}">
                  <a16:creationId xmlns:a16="http://schemas.microsoft.com/office/drawing/2014/main" id="{4552E950-283E-F2C9-599E-D85C92C01BA7}"/>
                </a:ext>
              </a:extLst>
            </p:cNvPr>
            <p:cNvSpPr/>
            <p:nvPr/>
          </p:nvSpPr>
          <p:spPr>
            <a:xfrm>
              <a:off x="528149" y="3564502"/>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Verschlüsselung</a:t>
              </a:r>
            </a:p>
          </p:txBody>
        </p:sp>
        <p:sp>
          <p:nvSpPr>
            <p:cNvPr id="59" name="Rechteck 58">
              <a:extLst>
                <a:ext uri="{FF2B5EF4-FFF2-40B4-BE49-F238E27FC236}">
                  <a16:creationId xmlns:a16="http://schemas.microsoft.com/office/drawing/2014/main" id="{81861F3B-10C4-2310-0C8D-B21A8B428D8C}"/>
                </a:ext>
              </a:extLst>
            </p:cNvPr>
            <p:cNvSpPr/>
            <p:nvPr/>
          </p:nvSpPr>
          <p:spPr>
            <a:xfrm>
              <a:off x="528149" y="4427903"/>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Multi-Cloud</a:t>
              </a:r>
            </a:p>
          </p:txBody>
        </p:sp>
        <p:sp>
          <p:nvSpPr>
            <p:cNvPr id="60" name="Rechteck 59">
              <a:extLst>
                <a:ext uri="{FF2B5EF4-FFF2-40B4-BE49-F238E27FC236}">
                  <a16:creationId xmlns:a16="http://schemas.microsoft.com/office/drawing/2014/main" id="{3EFA5089-C9A8-BDAF-7278-764B78D816C4}"/>
                </a:ext>
              </a:extLst>
            </p:cNvPr>
            <p:cNvSpPr/>
            <p:nvPr/>
          </p:nvSpPr>
          <p:spPr>
            <a:xfrm>
              <a:off x="528149" y="5298137"/>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Open Source</a:t>
              </a:r>
            </a:p>
          </p:txBody>
        </p:sp>
        <p:sp>
          <p:nvSpPr>
            <p:cNvPr id="61" name="Rechteck 60">
              <a:extLst>
                <a:ext uri="{FF2B5EF4-FFF2-40B4-BE49-F238E27FC236}">
                  <a16:creationId xmlns:a16="http://schemas.microsoft.com/office/drawing/2014/main" id="{FD16688C-F90B-CC4A-5215-39B216D21977}"/>
                </a:ext>
              </a:extLst>
            </p:cNvPr>
            <p:cNvSpPr/>
            <p:nvPr/>
          </p:nvSpPr>
          <p:spPr>
            <a:xfrm>
              <a:off x="528149" y="6168371"/>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Kontrolle der Werts.</a:t>
              </a:r>
            </a:p>
          </p:txBody>
        </p:sp>
        <p:sp>
          <p:nvSpPr>
            <p:cNvPr id="62" name="Rechteck 61">
              <a:extLst>
                <a:ext uri="{FF2B5EF4-FFF2-40B4-BE49-F238E27FC236}">
                  <a16:creationId xmlns:a16="http://schemas.microsoft.com/office/drawing/2014/main" id="{C04EFA4C-69BF-B781-A973-889F2D9844B5}"/>
                </a:ext>
              </a:extLst>
            </p:cNvPr>
            <p:cNvSpPr/>
            <p:nvPr/>
          </p:nvSpPr>
          <p:spPr>
            <a:xfrm>
              <a:off x="528149" y="7038607"/>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Eigenleistung</a:t>
              </a:r>
            </a:p>
          </p:txBody>
        </p:sp>
        <p:sp>
          <p:nvSpPr>
            <p:cNvPr id="63" name="Rechteck 62">
              <a:extLst>
                <a:ext uri="{FF2B5EF4-FFF2-40B4-BE49-F238E27FC236}">
                  <a16:creationId xmlns:a16="http://schemas.microsoft.com/office/drawing/2014/main" id="{9375455B-FE54-B153-3B60-60FB88776222}"/>
                </a:ext>
              </a:extLst>
            </p:cNvPr>
            <p:cNvSpPr/>
            <p:nvPr/>
          </p:nvSpPr>
          <p:spPr>
            <a:xfrm>
              <a:off x="528149" y="7908839"/>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dirty="0">
                  <a:solidFill>
                    <a:srgbClr val="111111"/>
                  </a:solidFill>
                  <a:latin typeface="Gilroy Bold" panose="00000800000000000000" pitchFamily="50" charset="0"/>
                </a:rPr>
                <a:t>Public Cloud</a:t>
              </a:r>
            </a:p>
          </p:txBody>
        </p:sp>
        <p:sp>
          <p:nvSpPr>
            <p:cNvPr id="64" name="Rechteck 63">
              <a:extLst>
                <a:ext uri="{FF2B5EF4-FFF2-40B4-BE49-F238E27FC236}">
                  <a16:creationId xmlns:a16="http://schemas.microsoft.com/office/drawing/2014/main" id="{B1568F1C-F683-17A8-2167-AB46CDCC7BD4}"/>
                </a:ext>
              </a:extLst>
            </p:cNvPr>
            <p:cNvSpPr/>
            <p:nvPr/>
          </p:nvSpPr>
          <p:spPr>
            <a:xfrm>
              <a:off x="528149" y="8779074"/>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Software-Flow</a:t>
              </a:r>
            </a:p>
          </p:txBody>
        </p:sp>
      </p:grpSp>
      <p:sp>
        <p:nvSpPr>
          <p:cNvPr id="107" name="Rechteck 106">
            <a:extLst>
              <a:ext uri="{FF2B5EF4-FFF2-40B4-BE49-F238E27FC236}">
                <a16:creationId xmlns:a16="http://schemas.microsoft.com/office/drawing/2014/main" id="{CF79AA74-FC45-7547-5CC8-F18817F86F01}"/>
              </a:ext>
            </a:extLst>
          </p:cNvPr>
          <p:cNvSpPr/>
          <p:nvPr/>
        </p:nvSpPr>
        <p:spPr>
          <a:xfrm>
            <a:off x="1896295" y="3628220"/>
            <a:ext cx="442220" cy="202336"/>
          </a:xfrm>
          <a:prstGeom prst="rect">
            <a:avLst/>
          </a:prstGeom>
          <a:solidFill>
            <a:srgbClr val="DAEFE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8" name="Rechteck 107">
            <a:extLst>
              <a:ext uri="{FF2B5EF4-FFF2-40B4-BE49-F238E27FC236}">
                <a16:creationId xmlns:a16="http://schemas.microsoft.com/office/drawing/2014/main" id="{3CC493DC-6AC4-2408-875A-8CC2D01E548A}"/>
              </a:ext>
            </a:extLst>
          </p:cNvPr>
          <p:cNvSpPr/>
          <p:nvPr/>
        </p:nvSpPr>
        <p:spPr>
          <a:xfrm>
            <a:off x="1896295" y="3844966"/>
            <a:ext cx="442220" cy="202336"/>
          </a:xfrm>
          <a:prstGeom prst="rect">
            <a:avLst/>
          </a:prstGeom>
          <a:solidFill>
            <a:srgbClr val="A7DAB6"/>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9" name="Rechteck 108">
            <a:extLst>
              <a:ext uri="{FF2B5EF4-FFF2-40B4-BE49-F238E27FC236}">
                <a16:creationId xmlns:a16="http://schemas.microsoft.com/office/drawing/2014/main" id="{F5191743-8CEB-31AE-F271-4C169D70161A}"/>
              </a:ext>
            </a:extLst>
          </p:cNvPr>
          <p:cNvSpPr/>
          <p:nvPr/>
        </p:nvSpPr>
        <p:spPr>
          <a:xfrm>
            <a:off x="1896295" y="4063427"/>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0" name="Rechteck 109">
            <a:extLst>
              <a:ext uri="{FF2B5EF4-FFF2-40B4-BE49-F238E27FC236}">
                <a16:creationId xmlns:a16="http://schemas.microsoft.com/office/drawing/2014/main" id="{F1B700DA-D922-5E9C-2096-CE440D8B51A4}"/>
              </a:ext>
            </a:extLst>
          </p:cNvPr>
          <p:cNvSpPr/>
          <p:nvPr/>
        </p:nvSpPr>
        <p:spPr>
          <a:xfrm>
            <a:off x="1896295" y="4281888"/>
            <a:ext cx="442220" cy="202336"/>
          </a:xfrm>
          <a:prstGeom prst="rect">
            <a:avLst/>
          </a:prstGeom>
          <a:solidFill>
            <a:srgbClr val="97D3A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1" name="Rechteck 110">
            <a:extLst>
              <a:ext uri="{FF2B5EF4-FFF2-40B4-BE49-F238E27FC236}">
                <a16:creationId xmlns:a16="http://schemas.microsoft.com/office/drawing/2014/main" id="{71970D7D-B0FE-DD11-CBD8-673F88FF3CF9}"/>
              </a:ext>
            </a:extLst>
          </p:cNvPr>
          <p:cNvSpPr/>
          <p:nvPr/>
        </p:nvSpPr>
        <p:spPr>
          <a:xfrm>
            <a:off x="1896295" y="4500350"/>
            <a:ext cx="442220" cy="202336"/>
          </a:xfrm>
          <a:prstGeom prst="rect">
            <a:avLst/>
          </a:prstGeom>
          <a:solidFill>
            <a:srgbClr val="FABDB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2" name="Rechteck 111">
            <a:extLst>
              <a:ext uri="{FF2B5EF4-FFF2-40B4-BE49-F238E27FC236}">
                <a16:creationId xmlns:a16="http://schemas.microsoft.com/office/drawing/2014/main" id="{779258C5-E945-ADED-5671-2024F3B9B8D6}"/>
              </a:ext>
            </a:extLst>
          </p:cNvPr>
          <p:cNvSpPr/>
          <p:nvPr/>
        </p:nvSpPr>
        <p:spPr>
          <a:xfrm>
            <a:off x="1896295" y="4718811"/>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3" name="Rechteck 112">
            <a:extLst>
              <a:ext uri="{FF2B5EF4-FFF2-40B4-BE49-F238E27FC236}">
                <a16:creationId xmlns:a16="http://schemas.microsoft.com/office/drawing/2014/main" id="{20B626A7-4159-840F-A24F-0D182765BB8C}"/>
              </a:ext>
            </a:extLst>
          </p:cNvPr>
          <p:cNvSpPr/>
          <p:nvPr/>
        </p:nvSpPr>
        <p:spPr>
          <a:xfrm>
            <a:off x="1896295" y="4937272"/>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0" name="Rechteck 99">
            <a:extLst>
              <a:ext uri="{FF2B5EF4-FFF2-40B4-BE49-F238E27FC236}">
                <a16:creationId xmlns:a16="http://schemas.microsoft.com/office/drawing/2014/main" id="{B6BD910F-A17F-E2A4-CE45-626B9156A117}"/>
              </a:ext>
            </a:extLst>
          </p:cNvPr>
          <p:cNvSpPr/>
          <p:nvPr/>
        </p:nvSpPr>
        <p:spPr>
          <a:xfrm>
            <a:off x="2358873" y="3628220"/>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1" name="Rechteck 100">
            <a:extLst>
              <a:ext uri="{FF2B5EF4-FFF2-40B4-BE49-F238E27FC236}">
                <a16:creationId xmlns:a16="http://schemas.microsoft.com/office/drawing/2014/main" id="{8DC5EB4B-7FDE-44B4-1A87-6A200871CDE9}"/>
              </a:ext>
            </a:extLst>
          </p:cNvPr>
          <p:cNvSpPr/>
          <p:nvPr/>
        </p:nvSpPr>
        <p:spPr>
          <a:xfrm>
            <a:off x="2358873" y="3844966"/>
            <a:ext cx="442220" cy="202336"/>
          </a:xfrm>
          <a:prstGeom prst="rect">
            <a:avLst/>
          </a:prstGeom>
          <a:solidFill>
            <a:srgbClr val="63BE7B"/>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2" name="Rechteck 101">
            <a:extLst>
              <a:ext uri="{FF2B5EF4-FFF2-40B4-BE49-F238E27FC236}">
                <a16:creationId xmlns:a16="http://schemas.microsoft.com/office/drawing/2014/main" id="{27D69EB1-466B-D4F1-621F-0E13CC8D459F}"/>
              </a:ext>
            </a:extLst>
          </p:cNvPr>
          <p:cNvSpPr/>
          <p:nvPr/>
        </p:nvSpPr>
        <p:spPr>
          <a:xfrm>
            <a:off x="2358873" y="4063427"/>
            <a:ext cx="442220" cy="202336"/>
          </a:xfrm>
          <a:prstGeom prst="rect">
            <a:avLst/>
          </a:prstGeom>
          <a:solidFill>
            <a:srgbClr val="B8E1C5"/>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3" name="Rechteck 102">
            <a:extLst>
              <a:ext uri="{FF2B5EF4-FFF2-40B4-BE49-F238E27FC236}">
                <a16:creationId xmlns:a16="http://schemas.microsoft.com/office/drawing/2014/main" id="{D264459E-507E-494A-4947-CD6C7CA1B81D}"/>
              </a:ext>
            </a:extLst>
          </p:cNvPr>
          <p:cNvSpPr/>
          <p:nvPr/>
        </p:nvSpPr>
        <p:spPr>
          <a:xfrm>
            <a:off x="2358873" y="4281888"/>
            <a:ext cx="442220" cy="202336"/>
          </a:xfrm>
          <a:prstGeom prst="rect">
            <a:avLst/>
          </a:prstGeom>
          <a:solidFill>
            <a:srgbClr val="FABDB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4" name="Rechteck 103">
            <a:extLst>
              <a:ext uri="{FF2B5EF4-FFF2-40B4-BE49-F238E27FC236}">
                <a16:creationId xmlns:a16="http://schemas.microsoft.com/office/drawing/2014/main" id="{DFDEE9AD-3202-5CDD-F73F-125D611D682E}"/>
              </a:ext>
            </a:extLst>
          </p:cNvPr>
          <p:cNvSpPr/>
          <p:nvPr/>
        </p:nvSpPr>
        <p:spPr>
          <a:xfrm>
            <a:off x="2358873" y="4500350"/>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5" name="Rechteck 104">
            <a:extLst>
              <a:ext uri="{FF2B5EF4-FFF2-40B4-BE49-F238E27FC236}">
                <a16:creationId xmlns:a16="http://schemas.microsoft.com/office/drawing/2014/main" id="{E2D8B133-C96D-245C-6B10-A6035BE6445E}"/>
              </a:ext>
            </a:extLst>
          </p:cNvPr>
          <p:cNvSpPr/>
          <p:nvPr/>
        </p:nvSpPr>
        <p:spPr>
          <a:xfrm>
            <a:off x="2358873" y="4718811"/>
            <a:ext cx="442220" cy="202336"/>
          </a:xfrm>
          <a:prstGeom prst="rect">
            <a:avLst/>
          </a:prstGeom>
          <a:solidFill>
            <a:srgbClr val="FAB2B5"/>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06" name="Rechteck 105">
            <a:extLst>
              <a:ext uri="{FF2B5EF4-FFF2-40B4-BE49-F238E27FC236}">
                <a16:creationId xmlns:a16="http://schemas.microsoft.com/office/drawing/2014/main" id="{78892837-7CA2-5C6E-A6D4-A5C6A6448886}"/>
              </a:ext>
            </a:extLst>
          </p:cNvPr>
          <p:cNvSpPr/>
          <p:nvPr/>
        </p:nvSpPr>
        <p:spPr>
          <a:xfrm>
            <a:off x="2358873" y="4937272"/>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3" name="Rechteck 92">
            <a:extLst>
              <a:ext uri="{FF2B5EF4-FFF2-40B4-BE49-F238E27FC236}">
                <a16:creationId xmlns:a16="http://schemas.microsoft.com/office/drawing/2014/main" id="{2FB49EEC-ED7F-7555-737D-ED9AE7C9BCD0}"/>
              </a:ext>
            </a:extLst>
          </p:cNvPr>
          <p:cNvSpPr/>
          <p:nvPr/>
        </p:nvSpPr>
        <p:spPr>
          <a:xfrm>
            <a:off x="2821451" y="3628220"/>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4" name="Rechteck 93">
            <a:extLst>
              <a:ext uri="{FF2B5EF4-FFF2-40B4-BE49-F238E27FC236}">
                <a16:creationId xmlns:a16="http://schemas.microsoft.com/office/drawing/2014/main" id="{5A994AC9-1468-3C83-788E-C80F5DC66092}"/>
              </a:ext>
            </a:extLst>
          </p:cNvPr>
          <p:cNvSpPr/>
          <p:nvPr/>
        </p:nvSpPr>
        <p:spPr>
          <a:xfrm>
            <a:off x="2821451" y="3844966"/>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5" name="Rechteck 94">
            <a:extLst>
              <a:ext uri="{FF2B5EF4-FFF2-40B4-BE49-F238E27FC236}">
                <a16:creationId xmlns:a16="http://schemas.microsoft.com/office/drawing/2014/main" id="{E2BD3707-9987-8BF4-5ADC-72A045CCC86C}"/>
              </a:ext>
            </a:extLst>
          </p:cNvPr>
          <p:cNvSpPr/>
          <p:nvPr/>
        </p:nvSpPr>
        <p:spPr>
          <a:xfrm>
            <a:off x="2821451" y="4063427"/>
            <a:ext cx="442220" cy="202336"/>
          </a:xfrm>
          <a:prstGeom prst="rect">
            <a:avLst/>
          </a:prstGeom>
          <a:solidFill>
            <a:srgbClr val="FAB2B5"/>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6" name="Rechteck 95">
            <a:extLst>
              <a:ext uri="{FF2B5EF4-FFF2-40B4-BE49-F238E27FC236}">
                <a16:creationId xmlns:a16="http://schemas.microsoft.com/office/drawing/2014/main" id="{2D4B909E-0CC1-FBE1-68D2-E9D51A55EDA9}"/>
              </a:ext>
            </a:extLst>
          </p:cNvPr>
          <p:cNvSpPr/>
          <p:nvPr/>
        </p:nvSpPr>
        <p:spPr>
          <a:xfrm>
            <a:off x="2821451" y="4281888"/>
            <a:ext cx="442220" cy="202336"/>
          </a:xfrm>
          <a:prstGeom prst="rect">
            <a:avLst/>
          </a:prstGeom>
          <a:solidFill>
            <a:srgbClr val="86CC99"/>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7" name="Rechteck 96">
            <a:extLst>
              <a:ext uri="{FF2B5EF4-FFF2-40B4-BE49-F238E27FC236}">
                <a16:creationId xmlns:a16="http://schemas.microsoft.com/office/drawing/2014/main" id="{CE911CAC-4153-BC4D-93C2-D25EE557083B}"/>
              </a:ext>
            </a:extLst>
          </p:cNvPr>
          <p:cNvSpPr/>
          <p:nvPr/>
        </p:nvSpPr>
        <p:spPr>
          <a:xfrm>
            <a:off x="2821451" y="4500350"/>
            <a:ext cx="442220" cy="202336"/>
          </a:xfrm>
          <a:prstGeom prst="rect">
            <a:avLst/>
          </a:prstGeom>
          <a:solidFill>
            <a:srgbClr val="FAD2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8" name="Rechteck 97">
            <a:extLst>
              <a:ext uri="{FF2B5EF4-FFF2-40B4-BE49-F238E27FC236}">
                <a16:creationId xmlns:a16="http://schemas.microsoft.com/office/drawing/2014/main" id="{69DB5DEF-CA03-89D8-D1AF-148F15801B04}"/>
              </a:ext>
            </a:extLst>
          </p:cNvPr>
          <p:cNvSpPr/>
          <p:nvPr/>
        </p:nvSpPr>
        <p:spPr>
          <a:xfrm>
            <a:off x="2821451" y="4718811"/>
            <a:ext cx="442220" cy="202336"/>
          </a:xfrm>
          <a:prstGeom prst="rect">
            <a:avLst/>
          </a:prstGeom>
          <a:solidFill>
            <a:srgbClr val="97D3A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9" name="Rechteck 98">
            <a:extLst>
              <a:ext uri="{FF2B5EF4-FFF2-40B4-BE49-F238E27FC236}">
                <a16:creationId xmlns:a16="http://schemas.microsoft.com/office/drawing/2014/main" id="{DA531D14-3EA7-7A95-25A5-A09BBC79F12C}"/>
              </a:ext>
            </a:extLst>
          </p:cNvPr>
          <p:cNvSpPr/>
          <p:nvPr/>
        </p:nvSpPr>
        <p:spPr>
          <a:xfrm>
            <a:off x="2821451" y="4937272"/>
            <a:ext cx="442220" cy="202336"/>
          </a:xfrm>
          <a:prstGeom prst="rect">
            <a:avLst/>
          </a:prstGeom>
          <a:solidFill>
            <a:srgbClr val="97D3A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6" name="Rechteck 85">
            <a:extLst>
              <a:ext uri="{FF2B5EF4-FFF2-40B4-BE49-F238E27FC236}">
                <a16:creationId xmlns:a16="http://schemas.microsoft.com/office/drawing/2014/main" id="{08DE954C-8EAA-6E0F-287D-2995BFA0625B}"/>
              </a:ext>
            </a:extLst>
          </p:cNvPr>
          <p:cNvSpPr/>
          <p:nvPr/>
        </p:nvSpPr>
        <p:spPr>
          <a:xfrm>
            <a:off x="3284029" y="3628220"/>
            <a:ext cx="442220" cy="202336"/>
          </a:xfrm>
          <a:prstGeom prst="rect">
            <a:avLst/>
          </a:prstGeom>
          <a:solidFill>
            <a:srgbClr val="97D3A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7" name="Rechteck 86">
            <a:extLst>
              <a:ext uri="{FF2B5EF4-FFF2-40B4-BE49-F238E27FC236}">
                <a16:creationId xmlns:a16="http://schemas.microsoft.com/office/drawing/2014/main" id="{035153A1-D165-F3D9-40D3-96C76BC8D22E}"/>
              </a:ext>
            </a:extLst>
          </p:cNvPr>
          <p:cNvSpPr/>
          <p:nvPr/>
        </p:nvSpPr>
        <p:spPr>
          <a:xfrm>
            <a:off x="3284029" y="3844966"/>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8" name="Rechteck 87">
            <a:extLst>
              <a:ext uri="{FF2B5EF4-FFF2-40B4-BE49-F238E27FC236}">
                <a16:creationId xmlns:a16="http://schemas.microsoft.com/office/drawing/2014/main" id="{D9D9C755-2FE5-FED9-CEC2-432400C8A0BE}"/>
              </a:ext>
            </a:extLst>
          </p:cNvPr>
          <p:cNvSpPr/>
          <p:nvPr/>
        </p:nvSpPr>
        <p:spPr>
          <a:xfrm>
            <a:off x="3284029" y="4063427"/>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9" name="Rechteck 88">
            <a:extLst>
              <a:ext uri="{FF2B5EF4-FFF2-40B4-BE49-F238E27FC236}">
                <a16:creationId xmlns:a16="http://schemas.microsoft.com/office/drawing/2014/main" id="{394FE818-7180-C130-37FC-C75B4BC031AC}"/>
              </a:ext>
            </a:extLst>
          </p:cNvPr>
          <p:cNvSpPr/>
          <p:nvPr/>
        </p:nvSpPr>
        <p:spPr>
          <a:xfrm>
            <a:off x="3284029" y="4281888"/>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0" name="Rechteck 89">
            <a:extLst>
              <a:ext uri="{FF2B5EF4-FFF2-40B4-BE49-F238E27FC236}">
                <a16:creationId xmlns:a16="http://schemas.microsoft.com/office/drawing/2014/main" id="{1F6CCF41-85D5-7FA3-BB4A-1BA20AE3338E}"/>
              </a:ext>
            </a:extLst>
          </p:cNvPr>
          <p:cNvSpPr/>
          <p:nvPr/>
        </p:nvSpPr>
        <p:spPr>
          <a:xfrm>
            <a:off x="3284029" y="4500350"/>
            <a:ext cx="442220" cy="202336"/>
          </a:xfrm>
          <a:prstGeom prst="rect">
            <a:avLst/>
          </a:prstGeom>
          <a:solidFill>
            <a:srgbClr val="74C58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1" name="Rechteck 90">
            <a:extLst>
              <a:ext uri="{FF2B5EF4-FFF2-40B4-BE49-F238E27FC236}">
                <a16:creationId xmlns:a16="http://schemas.microsoft.com/office/drawing/2014/main" id="{F7F8D5F6-ECBB-0355-F4D6-4436A0E31817}"/>
              </a:ext>
            </a:extLst>
          </p:cNvPr>
          <p:cNvSpPr/>
          <p:nvPr/>
        </p:nvSpPr>
        <p:spPr>
          <a:xfrm>
            <a:off x="3284029" y="4718811"/>
            <a:ext cx="442220" cy="202336"/>
          </a:xfrm>
          <a:prstGeom prst="rect">
            <a:avLst/>
          </a:prstGeom>
          <a:solidFill>
            <a:srgbClr val="F98D9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92" name="Rechteck 91">
            <a:extLst>
              <a:ext uri="{FF2B5EF4-FFF2-40B4-BE49-F238E27FC236}">
                <a16:creationId xmlns:a16="http://schemas.microsoft.com/office/drawing/2014/main" id="{394FF0F8-DC47-C42E-4042-E70AB9B3A4D0}"/>
              </a:ext>
            </a:extLst>
          </p:cNvPr>
          <p:cNvSpPr/>
          <p:nvPr/>
        </p:nvSpPr>
        <p:spPr>
          <a:xfrm>
            <a:off x="3284029" y="4937272"/>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9" name="Rechteck 78">
            <a:extLst>
              <a:ext uri="{FF2B5EF4-FFF2-40B4-BE49-F238E27FC236}">
                <a16:creationId xmlns:a16="http://schemas.microsoft.com/office/drawing/2014/main" id="{C05E16AE-C1B7-D260-545D-25DEEFF9D9CE}"/>
              </a:ext>
            </a:extLst>
          </p:cNvPr>
          <p:cNvSpPr/>
          <p:nvPr/>
        </p:nvSpPr>
        <p:spPr>
          <a:xfrm>
            <a:off x="3746607" y="3628220"/>
            <a:ext cx="442220" cy="202336"/>
          </a:xfrm>
          <a:prstGeom prst="rect">
            <a:avLst/>
          </a:prstGeom>
          <a:solidFill>
            <a:srgbClr val="97D3A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0" name="Rechteck 79">
            <a:extLst>
              <a:ext uri="{FF2B5EF4-FFF2-40B4-BE49-F238E27FC236}">
                <a16:creationId xmlns:a16="http://schemas.microsoft.com/office/drawing/2014/main" id="{4EA1FFF5-4830-1828-73D7-A809DD907584}"/>
              </a:ext>
            </a:extLst>
          </p:cNvPr>
          <p:cNvSpPr/>
          <p:nvPr/>
        </p:nvSpPr>
        <p:spPr>
          <a:xfrm>
            <a:off x="3746607" y="3844966"/>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1" name="Rechteck 80">
            <a:extLst>
              <a:ext uri="{FF2B5EF4-FFF2-40B4-BE49-F238E27FC236}">
                <a16:creationId xmlns:a16="http://schemas.microsoft.com/office/drawing/2014/main" id="{CD143AB2-6519-6465-B0FD-F2076185D668}"/>
              </a:ext>
            </a:extLst>
          </p:cNvPr>
          <p:cNvSpPr/>
          <p:nvPr/>
        </p:nvSpPr>
        <p:spPr>
          <a:xfrm>
            <a:off x="3746607" y="4063427"/>
            <a:ext cx="442220" cy="202336"/>
          </a:xfrm>
          <a:prstGeom prst="rect">
            <a:avLst/>
          </a:prstGeom>
          <a:solidFill>
            <a:srgbClr val="F9A0A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2" name="Rechteck 81">
            <a:extLst>
              <a:ext uri="{FF2B5EF4-FFF2-40B4-BE49-F238E27FC236}">
                <a16:creationId xmlns:a16="http://schemas.microsoft.com/office/drawing/2014/main" id="{4A5D0B50-1B4D-57D9-F8F8-AF0417FB8D62}"/>
              </a:ext>
            </a:extLst>
          </p:cNvPr>
          <p:cNvSpPr/>
          <p:nvPr/>
        </p:nvSpPr>
        <p:spPr>
          <a:xfrm>
            <a:off x="3746607" y="4281888"/>
            <a:ext cx="442220" cy="202336"/>
          </a:xfrm>
          <a:prstGeom prst="rect">
            <a:avLst/>
          </a:prstGeom>
          <a:solidFill>
            <a:srgbClr val="DAEFE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3" name="Rechteck 82">
            <a:extLst>
              <a:ext uri="{FF2B5EF4-FFF2-40B4-BE49-F238E27FC236}">
                <a16:creationId xmlns:a16="http://schemas.microsoft.com/office/drawing/2014/main" id="{6C7AF53B-AB89-E061-B607-2F82F695846B}"/>
              </a:ext>
            </a:extLst>
          </p:cNvPr>
          <p:cNvSpPr/>
          <p:nvPr/>
        </p:nvSpPr>
        <p:spPr>
          <a:xfrm>
            <a:off x="3746607" y="4500350"/>
            <a:ext cx="442220" cy="202336"/>
          </a:xfrm>
          <a:prstGeom prst="rect">
            <a:avLst/>
          </a:prstGeom>
          <a:solidFill>
            <a:srgbClr val="DAEFE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4" name="Rechteck 83">
            <a:extLst>
              <a:ext uri="{FF2B5EF4-FFF2-40B4-BE49-F238E27FC236}">
                <a16:creationId xmlns:a16="http://schemas.microsoft.com/office/drawing/2014/main" id="{FCDD0405-830B-9EEC-9EEF-6070604144BD}"/>
              </a:ext>
            </a:extLst>
          </p:cNvPr>
          <p:cNvSpPr/>
          <p:nvPr/>
        </p:nvSpPr>
        <p:spPr>
          <a:xfrm>
            <a:off x="3746607" y="4718811"/>
            <a:ext cx="442220" cy="202336"/>
          </a:xfrm>
          <a:prstGeom prst="rect">
            <a:avLst/>
          </a:prstGeom>
          <a:solidFill>
            <a:srgbClr val="EBF6F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5" name="Rechteck 84">
            <a:extLst>
              <a:ext uri="{FF2B5EF4-FFF2-40B4-BE49-F238E27FC236}">
                <a16:creationId xmlns:a16="http://schemas.microsoft.com/office/drawing/2014/main" id="{68E2098B-FD13-1B3E-DA38-E10BE353E63A}"/>
              </a:ext>
            </a:extLst>
          </p:cNvPr>
          <p:cNvSpPr/>
          <p:nvPr/>
        </p:nvSpPr>
        <p:spPr>
          <a:xfrm>
            <a:off x="3746607" y="4937272"/>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2" name="Rechteck 71">
            <a:extLst>
              <a:ext uri="{FF2B5EF4-FFF2-40B4-BE49-F238E27FC236}">
                <a16:creationId xmlns:a16="http://schemas.microsoft.com/office/drawing/2014/main" id="{09015352-7DE1-607A-7C73-3905F98A396A}"/>
              </a:ext>
            </a:extLst>
          </p:cNvPr>
          <p:cNvSpPr/>
          <p:nvPr/>
        </p:nvSpPr>
        <p:spPr>
          <a:xfrm>
            <a:off x="4209185" y="3628220"/>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3" name="Rechteck 72">
            <a:extLst>
              <a:ext uri="{FF2B5EF4-FFF2-40B4-BE49-F238E27FC236}">
                <a16:creationId xmlns:a16="http://schemas.microsoft.com/office/drawing/2014/main" id="{F59875AC-FE68-ECBA-77F5-77F655EBC295}"/>
              </a:ext>
            </a:extLst>
          </p:cNvPr>
          <p:cNvSpPr/>
          <p:nvPr/>
        </p:nvSpPr>
        <p:spPr>
          <a:xfrm>
            <a:off x="4209185" y="3844966"/>
            <a:ext cx="442220" cy="202336"/>
          </a:xfrm>
          <a:prstGeom prst="rect">
            <a:avLst/>
          </a:prstGeom>
          <a:solidFill>
            <a:srgbClr val="EBF6F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4" name="Rechteck 73">
            <a:extLst>
              <a:ext uri="{FF2B5EF4-FFF2-40B4-BE49-F238E27FC236}">
                <a16:creationId xmlns:a16="http://schemas.microsoft.com/office/drawing/2014/main" id="{5FA82541-ACA8-F9F7-9804-FBDC8106F1FD}"/>
              </a:ext>
            </a:extLst>
          </p:cNvPr>
          <p:cNvSpPr/>
          <p:nvPr/>
        </p:nvSpPr>
        <p:spPr>
          <a:xfrm>
            <a:off x="4209185" y="4063427"/>
            <a:ext cx="442220" cy="202336"/>
          </a:xfrm>
          <a:prstGeom prst="rect">
            <a:avLst/>
          </a:prstGeom>
          <a:solidFill>
            <a:srgbClr val="A7DAB6"/>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5" name="Rechteck 74">
            <a:extLst>
              <a:ext uri="{FF2B5EF4-FFF2-40B4-BE49-F238E27FC236}">
                <a16:creationId xmlns:a16="http://schemas.microsoft.com/office/drawing/2014/main" id="{8D55F79A-0B7D-8D31-584C-6860D9E6AC55}"/>
              </a:ext>
            </a:extLst>
          </p:cNvPr>
          <p:cNvSpPr/>
          <p:nvPr/>
        </p:nvSpPr>
        <p:spPr>
          <a:xfrm>
            <a:off x="4209185" y="4281888"/>
            <a:ext cx="442220" cy="202336"/>
          </a:xfrm>
          <a:prstGeom prst="rect">
            <a:avLst/>
          </a:prstGeom>
          <a:solidFill>
            <a:srgbClr val="B8E1C5"/>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6" name="Rechteck 75">
            <a:extLst>
              <a:ext uri="{FF2B5EF4-FFF2-40B4-BE49-F238E27FC236}">
                <a16:creationId xmlns:a16="http://schemas.microsoft.com/office/drawing/2014/main" id="{F91B10DB-F0B8-5B87-1CA3-13FD02BBB223}"/>
              </a:ext>
            </a:extLst>
          </p:cNvPr>
          <p:cNvSpPr/>
          <p:nvPr/>
        </p:nvSpPr>
        <p:spPr>
          <a:xfrm>
            <a:off x="4209185" y="4500350"/>
            <a:ext cx="442220" cy="202336"/>
          </a:xfrm>
          <a:prstGeom prst="rect">
            <a:avLst/>
          </a:prstGeom>
          <a:solidFill>
            <a:srgbClr val="86CC99"/>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7" name="Rechteck 76">
            <a:extLst>
              <a:ext uri="{FF2B5EF4-FFF2-40B4-BE49-F238E27FC236}">
                <a16:creationId xmlns:a16="http://schemas.microsoft.com/office/drawing/2014/main" id="{EB1BF1D5-DDC5-2C33-82FF-630262358A12}"/>
              </a:ext>
            </a:extLst>
          </p:cNvPr>
          <p:cNvSpPr/>
          <p:nvPr/>
        </p:nvSpPr>
        <p:spPr>
          <a:xfrm>
            <a:off x="4209185" y="4718811"/>
            <a:ext cx="442220" cy="202336"/>
          </a:xfrm>
          <a:prstGeom prst="rect">
            <a:avLst/>
          </a:prstGeom>
          <a:solidFill>
            <a:srgbClr val="F9A0A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78" name="Rechteck 77">
            <a:extLst>
              <a:ext uri="{FF2B5EF4-FFF2-40B4-BE49-F238E27FC236}">
                <a16:creationId xmlns:a16="http://schemas.microsoft.com/office/drawing/2014/main" id="{B2EFD460-1B16-F45C-7CB9-6296172D5C50}"/>
              </a:ext>
            </a:extLst>
          </p:cNvPr>
          <p:cNvSpPr/>
          <p:nvPr/>
        </p:nvSpPr>
        <p:spPr>
          <a:xfrm>
            <a:off x="4209185" y="4937272"/>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114" name="Rechteck 113">
            <a:extLst>
              <a:ext uri="{FF2B5EF4-FFF2-40B4-BE49-F238E27FC236}">
                <a16:creationId xmlns:a16="http://schemas.microsoft.com/office/drawing/2014/main" id="{92A0F231-2514-DE59-DE8C-E125993069E8}"/>
              </a:ext>
            </a:extLst>
          </p:cNvPr>
          <p:cNvSpPr/>
          <p:nvPr/>
        </p:nvSpPr>
        <p:spPr>
          <a:xfrm>
            <a:off x="2576513" y="2533651"/>
            <a:ext cx="2743200" cy="276732"/>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a:solidFill>
                  <a:schemeClr val="bg1"/>
                </a:solidFill>
                <a:latin typeface="Gilroy Bold" panose="00000800000000000000" pitchFamily="50" charset="0"/>
              </a:rPr>
              <a:t>Kontrolle</a:t>
            </a:r>
          </a:p>
        </p:txBody>
      </p:sp>
      <p:sp>
        <p:nvSpPr>
          <p:cNvPr id="209" name="Rechteck 208">
            <a:extLst>
              <a:ext uri="{FF2B5EF4-FFF2-40B4-BE49-F238E27FC236}">
                <a16:creationId xmlns:a16="http://schemas.microsoft.com/office/drawing/2014/main" id="{8DF7399A-F40B-B240-CA55-298AD5F2B8F5}"/>
              </a:ext>
            </a:extLst>
          </p:cNvPr>
          <p:cNvSpPr/>
          <p:nvPr/>
        </p:nvSpPr>
        <p:spPr>
          <a:xfrm>
            <a:off x="5573040" y="3733800"/>
            <a:ext cx="1481809" cy="14058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dirty="0">
                <a:solidFill>
                  <a:srgbClr val="111111"/>
                </a:solidFill>
                <a:latin typeface="Gilroy" panose="00000500000000000000" pitchFamily="50" charset="0"/>
              </a:rPr>
              <a:t>Arvato Systems hat im Zuge der Pandemie eine pragmatische Daten-kategorisierung vorgenommen und </a:t>
            </a:r>
            <a:r>
              <a:rPr lang="de-DE" sz="900" dirty="0">
                <a:solidFill>
                  <a:srgbClr val="111111"/>
                </a:solidFill>
                <a:latin typeface="Gilroy Bold" panose="00000800000000000000" pitchFamily="50" charset="0"/>
              </a:rPr>
              <a:t>binnen 4 Wochen eine funktionierende Multi-Cloud-Lösung </a:t>
            </a:r>
            <a:r>
              <a:rPr lang="de-DE" sz="900" dirty="0">
                <a:solidFill>
                  <a:srgbClr val="111111"/>
                </a:solidFill>
                <a:latin typeface="Gilroy" panose="00000500000000000000" pitchFamily="50" charset="0"/>
              </a:rPr>
              <a:t>bereitgestellt.</a:t>
            </a:r>
            <a:r>
              <a:rPr lang="de-DE" sz="900" baseline="30000" dirty="0">
                <a:solidFill>
                  <a:srgbClr val="111111"/>
                </a:solidFill>
                <a:latin typeface="Gilroy" panose="00000500000000000000" pitchFamily="50" charset="0"/>
              </a:rPr>
              <a:t>17</a:t>
            </a:r>
          </a:p>
        </p:txBody>
      </p:sp>
      <p:sp>
        <p:nvSpPr>
          <p:cNvPr id="2" name="Textfeld 1">
            <a:extLst>
              <a:ext uri="{FF2B5EF4-FFF2-40B4-BE49-F238E27FC236}">
                <a16:creationId xmlns:a16="http://schemas.microsoft.com/office/drawing/2014/main" id="{16AF745B-931B-A500-0232-3C54447AC61F}"/>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10</a:t>
            </a:r>
          </a:p>
        </p:txBody>
      </p:sp>
      <p:grpSp>
        <p:nvGrpSpPr>
          <p:cNvPr id="12" name="Gruppieren 11">
            <a:extLst>
              <a:ext uri="{FF2B5EF4-FFF2-40B4-BE49-F238E27FC236}">
                <a16:creationId xmlns:a16="http://schemas.microsoft.com/office/drawing/2014/main" id="{7CAA1913-0297-D86D-BD3B-AE033DE92FB4}"/>
              </a:ext>
            </a:extLst>
          </p:cNvPr>
          <p:cNvGrpSpPr/>
          <p:nvPr/>
        </p:nvGrpSpPr>
        <p:grpSpPr>
          <a:xfrm>
            <a:off x="4684397" y="3743590"/>
            <a:ext cx="716868" cy="1257443"/>
            <a:chOff x="4748739" y="2695778"/>
            <a:chExt cx="716868" cy="1257443"/>
          </a:xfrm>
        </p:grpSpPr>
        <p:sp>
          <p:nvSpPr>
            <p:cNvPr id="13" name="Rechteck 12">
              <a:extLst>
                <a:ext uri="{FF2B5EF4-FFF2-40B4-BE49-F238E27FC236}">
                  <a16:creationId xmlns:a16="http://schemas.microsoft.com/office/drawing/2014/main" id="{083C8C40-5473-E0B7-B590-933F1C3C5A59}"/>
                </a:ext>
              </a:extLst>
            </p:cNvPr>
            <p:cNvSpPr/>
            <p:nvPr/>
          </p:nvSpPr>
          <p:spPr>
            <a:xfrm flipV="1">
              <a:off x="4855341" y="2995796"/>
              <a:ext cx="503652" cy="646136"/>
            </a:xfrm>
            <a:prstGeom prst="rect">
              <a:avLst/>
            </a:prstGeom>
            <a:gradFill>
              <a:gsLst>
                <a:gs pos="0">
                  <a:srgbClr val="F8696B"/>
                </a:gs>
                <a:gs pos="64240">
                  <a:schemeClr val="bg1">
                    <a:lumMod val="95000"/>
                  </a:schemeClr>
                </a:gs>
                <a:gs pos="36000">
                  <a:schemeClr val="bg1">
                    <a:lumMod val="95000"/>
                  </a:schemeClr>
                </a:gs>
                <a:gs pos="100000">
                  <a:srgbClr val="63BE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a:solidFill>
                  <a:srgbClr val="111111"/>
                </a:solidFill>
                <a:latin typeface="Gilroy" panose="00000500000000000000" pitchFamily="50" charset="0"/>
              </a:endParaRPr>
            </a:p>
          </p:txBody>
        </p:sp>
        <p:sp>
          <p:nvSpPr>
            <p:cNvPr id="14" name="Textfeld 13">
              <a:extLst>
                <a:ext uri="{FF2B5EF4-FFF2-40B4-BE49-F238E27FC236}">
                  <a16:creationId xmlns:a16="http://schemas.microsoft.com/office/drawing/2014/main" id="{10ABE30A-3C10-F122-035B-2C493899B959}"/>
                </a:ext>
              </a:extLst>
            </p:cNvPr>
            <p:cNvSpPr txBox="1"/>
            <p:nvPr/>
          </p:nvSpPr>
          <p:spPr>
            <a:xfrm>
              <a:off x="4807245" y="3223761"/>
              <a:ext cx="599844" cy="215444"/>
            </a:xfrm>
            <a:prstGeom prst="rect">
              <a:avLst/>
            </a:prstGeom>
            <a:noFill/>
          </p:spPr>
          <p:txBody>
            <a:bodyPr wrap="none" rtlCol="0">
              <a:spAutoFit/>
            </a:bodyPr>
            <a:lstStyle/>
            <a:p>
              <a:pPr algn="ctr"/>
              <a:r>
                <a:rPr lang="de-DE" sz="800">
                  <a:solidFill>
                    <a:schemeClr val="bg1">
                      <a:lumMod val="65000"/>
                    </a:schemeClr>
                  </a:solidFill>
                  <a:latin typeface="Gilroy Bold" panose="00000800000000000000" pitchFamily="50" charset="0"/>
                </a:rPr>
                <a:t>Legende</a:t>
              </a:r>
            </a:p>
          </p:txBody>
        </p:sp>
        <p:sp>
          <p:nvSpPr>
            <p:cNvPr id="15" name="Textfeld 14">
              <a:extLst>
                <a:ext uri="{FF2B5EF4-FFF2-40B4-BE49-F238E27FC236}">
                  <a16:creationId xmlns:a16="http://schemas.microsoft.com/office/drawing/2014/main" id="{82AE17B2-4B3A-0ECF-3F7F-B79CF16CE31D}"/>
                </a:ext>
              </a:extLst>
            </p:cNvPr>
            <p:cNvSpPr txBox="1"/>
            <p:nvPr/>
          </p:nvSpPr>
          <p:spPr>
            <a:xfrm>
              <a:off x="4748743" y="2695778"/>
              <a:ext cx="716864" cy="338554"/>
            </a:xfrm>
            <a:prstGeom prst="rect">
              <a:avLst/>
            </a:prstGeom>
            <a:noFill/>
          </p:spPr>
          <p:txBody>
            <a:bodyPr wrap="none" rtlCol="0">
              <a:spAutoFit/>
            </a:bodyPr>
            <a:lstStyle/>
            <a:p>
              <a:pPr algn="ctr"/>
              <a:r>
                <a:rPr lang="de-DE" sz="800">
                  <a:solidFill>
                    <a:schemeClr val="bg1">
                      <a:lumMod val="65000"/>
                    </a:schemeClr>
                  </a:solidFill>
                  <a:latin typeface="Gilroy" panose="00000500000000000000" pitchFamily="50" charset="0"/>
                </a:rPr>
                <a:t>Positive</a:t>
              </a:r>
              <a:br>
                <a:rPr lang="de-DE" sz="800">
                  <a:solidFill>
                    <a:schemeClr val="bg1">
                      <a:lumMod val="65000"/>
                    </a:schemeClr>
                  </a:solidFill>
                  <a:latin typeface="Gilroy" panose="00000500000000000000" pitchFamily="50" charset="0"/>
                </a:rPr>
              </a:br>
              <a:r>
                <a:rPr lang="de-DE" sz="800">
                  <a:solidFill>
                    <a:schemeClr val="bg1">
                      <a:lumMod val="65000"/>
                    </a:schemeClr>
                  </a:solidFill>
                  <a:latin typeface="Gilroy" panose="00000500000000000000" pitchFamily="50" charset="0"/>
                </a:rPr>
                <a:t>Auswirkung</a:t>
              </a:r>
            </a:p>
          </p:txBody>
        </p:sp>
        <p:sp>
          <p:nvSpPr>
            <p:cNvPr id="16" name="Textfeld 15">
              <a:extLst>
                <a:ext uri="{FF2B5EF4-FFF2-40B4-BE49-F238E27FC236}">
                  <a16:creationId xmlns:a16="http://schemas.microsoft.com/office/drawing/2014/main" id="{755F9A5D-0DDD-00D0-16A0-4C99DD09DA59}"/>
                </a:ext>
              </a:extLst>
            </p:cNvPr>
            <p:cNvSpPr txBox="1"/>
            <p:nvPr/>
          </p:nvSpPr>
          <p:spPr>
            <a:xfrm>
              <a:off x="4748739" y="3614667"/>
              <a:ext cx="716864" cy="338554"/>
            </a:xfrm>
            <a:prstGeom prst="rect">
              <a:avLst/>
            </a:prstGeom>
            <a:noFill/>
          </p:spPr>
          <p:txBody>
            <a:bodyPr wrap="none" rtlCol="0">
              <a:spAutoFit/>
            </a:bodyPr>
            <a:lstStyle/>
            <a:p>
              <a:pPr algn="ctr"/>
              <a:r>
                <a:rPr lang="de-DE" sz="800">
                  <a:solidFill>
                    <a:schemeClr val="bg1">
                      <a:lumMod val="65000"/>
                    </a:schemeClr>
                  </a:solidFill>
                  <a:latin typeface="Gilroy" panose="00000500000000000000" pitchFamily="50" charset="0"/>
                </a:rPr>
                <a:t>Negative</a:t>
              </a:r>
              <a:br>
                <a:rPr lang="de-DE" sz="800">
                  <a:solidFill>
                    <a:schemeClr val="bg1">
                      <a:lumMod val="65000"/>
                    </a:schemeClr>
                  </a:solidFill>
                  <a:latin typeface="Gilroy" panose="00000500000000000000" pitchFamily="50" charset="0"/>
                </a:rPr>
              </a:br>
              <a:r>
                <a:rPr lang="de-DE" sz="800">
                  <a:solidFill>
                    <a:schemeClr val="bg1">
                      <a:lumMod val="65000"/>
                    </a:schemeClr>
                  </a:solidFill>
                  <a:latin typeface="Gilroy" panose="00000500000000000000" pitchFamily="50" charset="0"/>
                </a:rPr>
                <a:t>Auswirkung</a:t>
              </a:r>
            </a:p>
          </p:txBody>
        </p:sp>
      </p:grpSp>
    </p:spTree>
    <p:extLst>
      <p:ext uri="{BB962C8B-B14F-4D97-AF65-F5344CB8AC3E}">
        <p14:creationId xmlns:p14="http://schemas.microsoft.com/office/powerpoint/2010/main" val="646158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618AB42-7E1B-A5E1-D677-0F0CAAD149C6}"/>
              </a:ext>
            </a:extLst>
          </p:cNvPr>
          <p:cNvSpPr txBox="1"/>
          <p:nvPr/>
        </p:nvSpPr>
        <p:spPr>
          <a:xfrm>
            <a:off x="504825" y="981075"/>
            <a:ext cx="4923518" cy="2560490"/>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sz="1600">
                <a:latin typeface="Gilroy Bold" panose="00000800000000000000" pitchFamily="50" charset="0"/>
              </a:rPr>
              <a:t>Realistische Betrachtung der eigenen Ressourcen</a:t>
            </a:r>
            <a:endParaRPr lang="de-DE" sz="1600"/>
          </a:p>
          <a:p>
            <a:r>
              <a:rPr lang="de-DE"/>
              <a:t>Für eine ganzheitliche Betrachtung der Steigerung der digitalen Souveränität in der IT fehlt bisher die Analyse der Ressourcenanforderungen für die jeweiligen Hebel. Die Erhöhung der Eigenleistung wäre theoretisch der Schlüssel für fast alle Souveränitätsziele, würde aber, laut der bereits zitierten Studie des Bitkom, zur Autarkie führen. Diese ginge bei realistischer Betrachtung der Investitionskosten, der laufenden Kosten sowie des Bedarfs an qualifiziertem Personal einher mit erheblichen und nicht gewollten Abstrichen an Leistungsfähigkeit.</a:t>
            </a:r>
          </a:p>
          <a:p>
            <a:r>
              <a:rPr lang="de-DE"/>
              <a:t>Die Hebel-/Ziel-Matrix wurde deswegen um eine Ressourcenbetrachtung ergänzt. </a:t>
            </a:r>
          </a:p>
          <a:p>
            <a:endParaRPr lang="de-DE"/>
          </a:p>
        </p:txBody>
      </p:sp>
      <p:sp>
        <p:nvSpPr>
          <p:cNvPr id="7" name="Rechteck 6">
            <a:extLst>
              <a:ext uri="{FF2B5EF4-FFF2-40B4-BE49-F238E27FC236}">
                <a16:creationId xmlns:a16="http://schemas.microsoft.com/office/drawing/2014/main" id="{FA32F979-76B2-9AC1-0F15-89429322EC07}"/>
              </a:ext>
            </a:extLst>
          </p:cNvPr>
          <p:cNvSpPr/>
          <p:nvPr/>
        </p:nvSpPr>
        <p:spPr>
          <a:xfrm rot="18570139">
            <a:off x="2110092" y="3973684"/>
            <a:ext cx="1520108" cy="3359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92075" indent="-92075">
              <a:spcBef>
                <a:spcPts val="600"/>
              </a:spcBef>
            </a:pPr>
            <a:r>
              <a:rPr lang="de-DE" sz="900">
                <a:solidFill>
                  <a:srgbClr val="111111"/>
                </a:solidFill>
                <a:latin typeface="Gilroy" panose="00000500000000000000" pitchFamily="50" charset="0"/>
              </a:rPr>
              <a:t>Investitionen</a:t>
            </a:r>
          </a:p>
        </p:txBody>
      </p:sp>
      <p:sp>
        <p:nvSpPr>
          <p:cNvPr id="8" name="Rechteck 7">
            <a:extLst>
              <a:ext uri="{FF2B5EF4-FFF2-40B4-BE49-F238E27FC236}">
                <a16:creationId xmlns:a16="http://schemas.microsoft.com/office/drawing/2014/main" id="{EC564D52-700C-CEDE-B0C8-125DB94C2D6D}"/>
              </a:ext>
            </a:extLst>
          </p:cNvPr>
          <p:cNvSpPr/>
          <p:nvPr/>
        </p:nvSpPr>
        <p:spPr>
          <a:xfrm rot="18570139">
            <a:off x="2571478" y="3973684"/>
            <a:ext cx="1520108" cy="3359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92075" indent="-92075">
              <a:spcBef>
                <a:spcPts val="600"/>
              </a:spcBef>
            </a:pPr>
            <a:r>
              <a:rPr lang="de-DE" sz="900">
                <a:solidFill>
                  <a:srgbClr val="111111"/>
                </a:solidFill>
                <a:latin typeface="Gilroy" panose="00000500000000000000" pitchFamily="50" charset="0"/>
              </a:rPr>
              <a:t>Laufende</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Kosten</a:t>
            </a:r>
          </a:p>
        </p:txBody>
      </p:sp>
      <p:sp>
        <p:nvSpPr>
          <p:cNvPr id="9" name="Rechteck 8">
            <a:extLst>
              <a:ext uri="{FF2B5EF4-FFF2-40B4-BE49-F238E27FC236}">
                <a16:creationId xmlns:a16="http://schemas.microsoft.com/office/drawing/2014/main" id="{1B92CCCA-BE04-05BF-F2C0-CF3E83D076CB}"/>
              </a:ext>
            </a:extLst>
          </p:cNvPr>
          <p:cNvSpPr/>
          <p:nvPr/>
        </p:nvSpPr>
        <p:spPr>
          <a:xfrm rot="18570139">
            <a:off x="3032864" y="3973684"/>
            <a:ext cx="1520108" cy="3359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92075" indent="-92075">
              <a:spcBef>
                <a:spcPts val="600"/>
              </a:spcBef>
            </a:pPr>
            <a:r>
              <a:rPr lang="de-DE" sz="900">
                <a:solidFill>
                  <a:srgbClr val="111111"/>
                </a:solidFill>
                <a:latin typeface="Gilroy" panose="00000500000000000000" pitchFamily="50" charset="0"/>
              </a:rPr>
              <a:t>Variable </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Kosten</a:t>
            </a:r>
          </a:p>
        </p:txBody>
      </p:sp>
      <p:sp>
        <p:nvSpPr>
          <p:cNvPr id="10" name="Freihandform: Form 9">
            <a:extLst>
              <a:ext uri="{FF2B5EF4-FFF2-40B4-BE49-F238E27FC236}">
                <a16:creationId xmlns:a16="http://schemas.microsoft.com/office/drawing/2014/main" id="{81033177-D83A-4AB6-E076-CC35AE546388}"/>
              </a:ext>
            </a:extLst>
          </p:cNvPr>
          <p:cNvSpPr/>
          <p:nvPr/>
        </p:nvSpPr>
        <p:spPr>
          <a:xfrm rot="18570139">
            <a:off x="3494252" y="3973684"/>
            <a:ext cx="1520108" cy="335998"/>
          </a:xfrm>
          <a:custGeom>
            <a:avLst/>
            <a:gdLst>
              <a:gd name="connsiteX0" fmla="*/ 1520108 w 1520108"/>
              <a:gd name="connsiteY0" fmla="*/ 0 h 335998"/>
              <a:gd name="connsiteX1" fmla="*/ 1520108 w 1520108"/>
              <a:gd name="connsiteY1" fmla="*/ 288959 h 335998"/>
              <a:gd name="connsiteX2" fmla="*/ 1463049 w 1520108"/>
              <a:gd name="connsiteY2" fmla="*/ 335998 h 335998"/>
              <a:gd name="connsiteX3" fmla="*/ 0 w 1520108"/>
              <a:gd name="connsiteY3" fmla="*/ 335998 h 335998"/>
              <a:gd name="connsiteX4" fmla="*/ 0 w 1520108"/>
              <a:gd name="connsiteY4" fmla="*/ 0 h 335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108" h="335998">
                <a:moveTo>
                  <a:pt x="1520108" y="0"/>
                </a:moveTo>
                <a:lnTo>
                  <a:pt x="1520108" y="288959"/>
                </a:lnTo>
                <a:lnTo>
                  <a:pt x="1463049" y="335998"/>
                </a:lnTo>
                <a:lnTo>
                  <a:pt x="0" y="335998"/>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96000" tIns="36000" rIns="72000" bIns="36000" rtlCol="0" anchor="ctr"/>
          <a:lstStyle/>
          <a:p>
            <a:pPr marL="92075" indent="-92075">
              <a:spcBef>
                <a:spcPts val="600"/>
              </a:spcBef>
            </a:pPr>
            <a:r>
              <a:rPr lang="de-DE" sz="900">
                <a:solidFill>
                  <a:srgbClr val="111111"/>
                </a:solidFill>
                <a:latin typeface="Gilroy" panose="00000500000000000000" pitchFamily="50" charset="0"/>
              </a:rPr>
              <a:t>Personal</a:t>
            </a:r>
          </a:p>
        </p:txBody>
      </p:sp>
      <p:sp>
        <p:nvSpPr>
          <p:cNvPr id="11" name="Rechteck 10">
            <a:extLst>
              <a:ext uri="{FF2B5EF4-FFF2-40B4-BE49-F238E27FC236}">
                <a16:creationId xmlns:a16="http://schemas.microsoft.com/office/drawing/2014/main" id="{30CCBB53-9F4F-A8A2-2E1F-40A746ACA734}"/>
              </a:ext>
            </a:extLst>
          </p:cNvPr>
          <p:cNvSpPr/>
          <p:nvPr/>
        </p:nvSpPr>
        <p:spPr>
          <a:xfrm>
            <a:off x="1385226" y="4512224"/>
            <a:ext cx="2822032" cy="1520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sp>
        <p:nvSpPr>
          <p:cNvPr id="48" name="Rechteck 47">
            <a:extLst>
              <a:ext uri="{FF2B5EF4-FFF2-40B4-BE49-F238E27FC236}">
                <a16:creationId xmlns:a16="http://schemas.microsoft.com/office/drawing/2014/main" id="{4DFF4061-BADA-7625-8F87-2326752F8324}"/>
              </a:ext>
            </a:extLst>
          </p:cNvPr>
          <p:cNvSpPr/>
          <p:nvPr/>
        </p:nvSpPr>
        <p:spPr>
          <a:xfrm>
            <a:off x="2332854" y="4527294"/>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9" name="Rechteck 48">
            <a:extLst>
              <a:ext uri="{FF2B5EF4-FFF2-40B4-BE49-F238E27FC236}">
                <a16:creationId xmlns:a16="http://schemas.microsoft.com/office/drawing/2014/main" id="{066C1147-CC37-E1B1-BACF-779C42D5A7CF}"/>
              </a:ext>
            </a:extLst>
          </p:cNvPr>
          <p:cNvSpPr/>
          <p:nvPr/>
        </p:nvSpPr>
        <p:spPr>
          <a:xfrm>
            <a:off x="2332854" y="4744040"/>
            <a:ext cx="442220" cy="202336"/>
          </a:xfrm>
          <a:prstGeom prst="rect">
            <a:avLst/>
          </a:prstGeom>
          <a:solidFill>
            <a:srgbClr val="F98D9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50" name="Rechteck 49">
            <a:extLst>
              <a:ext uri="{FF2B5EF4-FFF2-40B4-BE49-F238E27FC236}">
                <a16:creationId xmlns:a16="http://schemas.microsoft.com/office/drawing/2014/main" id="{43265F36-1D42-5E89-F40E-44D1546EAED4}"/>
              </a:ext>
            </a:extLst>
          </p:cNvPr>
          <p:cNvSpPr/>
          <p:nvPr/>
        </p:nvSpPr>
        <p:spPr>
          <a:xfrm>
            <a:off x="2332854" y="4962501"/>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54" name="Rechteck 53">
            <a:extLst>
              <a:ext uri="{FF2B5EF4-FFF2-40B4-BE49-F238E27FC236}">
                <a16:creationId xmlns:a16="http://schemas.microsoft.com/office/drawing/2014/main" id="{70D26852-9D81-E4BD-2ECC-ED6290DD6D7B}"/>
              </a:ext>
            </a:extLst>
          </p:cNvPr>
          <p:cNvSpPr/>
          <p:nvPr/>
        </p:nvSpPr>
        <p:spPr>
          <a:xfrm>
            <a:off x="2332854" y="5180962"/>
            <a:ext cx="442220" cy="202336"/>
          </a:xfrm>
          <a:prstGeom prst="rect">
            <a:avLst/>
          </a:prstGeom>
          <a:solidFill>
            <a:srgbClr val="F87E8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60" name="Rechteck 59">
            <a:extLst>
              <a:ext uri="{FF2B5EF4-FFF2-40B4-BE49-F238E27FC236}">
                <a16:creationId xmlns:a16="http://schemas.microsoft.com/office/drawing/2014/main" id="{9DD340ED-F2ED-68FB-2153-021C418F5E9B}"/>
              </a:ext>
            </a:extLst>
          </p:cNvPr>
          <p:cNvSpPr/>
          <p:nvPr/>
        </p:nvSpPr>
        <p:spPr>
          <a:xfrm>
            <a:off x="2332854" y="5399424"/>
            <a:ext cx="442220" cy="202336"/>
          </a:xfrm>
          <a:prstGeom prst="rect">
            <a:avLst/>
          </a:prstGeom>
          <a:solidFill>
            <a:srgbClr val="F87E8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61" name="Rechteck 60">
            <a:extLst>
              <a:ext uri="{FF2B5EF4-FFF2-40B4-BE49-F238E27FC236}">
                <a16:creationId xmlns:a16="http://schemas.microsoft.com/office/drawing/2014/main" id="{A16E8B36-8841-AD69-93AC-37F7AD150E81}"/>
              </a:ext>
            </a:extLst>
          </p:cNvPr>
          <p:cNvSpPr/>
          <p:nvPr/>
        </p:nvSpPr>
        <p:spPr>
          <a:xfrm>
            <a:off x="2332854" y="5617885"/>
            <a:ext cx="442220" cy="202336"/>
          </a:xfrm>
          <a:prstGeom prst="rect">
            <a:avLst/>
          </a:prstGeom>
          <a:solidFill>
            <a:srgbClr val="97D3A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62" name="Rechteck 61">
            <a:extLst>
              <a:ext uri="{FF2B5EF4-FFF2-40B4-BE49-F238E27FC236}">
                <a16:creationId xmlns:a16="http://schemas.microsoft.com/office/drawing/2014/main" id="{5F074238-7B02-BED7-75A1-BF0965FC47BF}"/>
              </a:ext>
            </a:extLst>
          </p:cNvPr>
          <p:cNvSpPr/>
          <p:nvPr/>
        </p:nvSpPr>
        <p:spPr>
          <a:xfrm>
            <a:off x="2332854" y="5836346"/>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1" name="Rechteck 40">
            <a:extLst>
              <a:ext uri="{FF2B5EF4-FFF2-40B4-BE49-F238E27FC236}">
                <a16:creationId xmlns:a16="http://schemas.microsoft.com/office/drawing/2014/main" id="{957AAFFE-AE93-52AF-7EEE-D2C3C9B997CC}"/>
              </a:ext>
            </a:extLst>
          </p:cNvPr>
          <p:cNvSpPr/>
          <p:nvPr/>
        </p:nvSpPr>
        <p:spPr>
          <a:xfrm>
            <a:off x="2795432" y="4527294"/>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2" name="Rechteck 41">
            <a:extLst>
              <a:ext uri="{FF2B5EF4-FFF2-40B4-BE49-F238E27FC236}">
                <a16:creationId xmlns:a16="http://schemas.microsoft.com/office/drawing/2014/main" id="{42C048F7-CDCD-9CDF-9463-CC479EDABEFA}"/>
              </a:ext>
            </a:extLst>
          </p:cNvPr>
          <p:cNvSpPr/>
          <p:nvPr/>
        </p:nvSpPr>
        <p:spPr>
          <a:xfrm>
            <a:off x="2795432" y="4744040"/>
            <a:ext cx="442220" cy="202336"/>
          </a:xfrm>
          <a:prstGeom prst="rect">
            <a:avLst/>
          </a:prstGeom>
          <a:solidFill>
            <a:srgbClr val="F87B7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3" name="Rechteck 42">
            <a:extLst>
              <a:ext uri="{FF2B5EF4-FFF2-40B4-BE49-F238E27FC236}">
                <a16:creationId xmlns:a16="http://schemas.microsoft.com/office/drawing/2014/main" id="{823AD8C7-17D8-476F-85EB-98AE11C58392}"/>
              </a:ext>
            </a:extLst>
          </p:cNvPr>
          <p:cNvSpPr/>
          <p:nvPr/>
        </p:nvSpPr>
        <p:spPr>
          <a:xfrm>
            <a:off x="2795432" y="4962501"/>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4" name="Rechteck 43">
            <a:extLst>
              <a:ext uri="{FF2B5EF4-FFF2-40B4-BE49-F238E27FC236}">
                <a16:creationId xmlns:a16="http://schemas.microsoft.com/office/drawing/2014/main" id="{094A408E-3E9F-E752-4E81-FB68F633BCBD}"/>
              </a:ext>
            </a:extLst>
          </p:cNvPr>
          <p:cNvSpPr/>
          <p:nvPr/>
        </p:nvSpPr>
        <p:spPr>
          <a:xfrm>
            <a:off x="2795432" y="5180962"/>
            <a:ext cx="442220" cy="202336"/>
          </a:xfrm>
          <a:prstGeom prst="rect">
            <a:avLst/>
          </a:prstGeom>
          <a:solidFill>
            <a:srgbClr val="FABDB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5" name="Rechteck 44">
            <a:extLst>
              <a:ext uri="{FF2B5EF4-FFF2-40B4-BE49-F238E27FC236}">
                <a16:creationId xmlns:a16="http://schemas.microsoft.com/office/drawing/2014/main" id="{89775A3F-2E05-2F9D-36AD-0EA3C745D8D1}"/>
              </a:ext>
            </a:extLst>
          </p:cNvPr>
          <p:cNvSpPr/>
          <p:nvPr/>
        </p:nvSpPr>
        <p:spPr>
          <a:xfrm>
            <a:off x="2795432" y="5399424"/>
            <a:ext cx="442220" cy="202336"/>
          </a:xfrm>
          <a:prstGeom prst="rect">
            <a:avLst/>
          </a:prstGeom>
          <a:solidFill>
            <a:srgbClr val="FABDBF"/>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6" name="Rechteck 45">
            <a:extLst>
              <a:ext uri="{FF2B5EF4-FFF2-40B4-BE49-F238E27FC236}">
                <a16:creationId xmlns:a16="http://schemas.microsoft.com/office/drawing/2014/main" id="{F91EFE1C-242E-B9E6-E379-183AE995021C}"/>
              </a:ext>
            </a:extLst>
          </p:cNvPr>
          <p:cNvSpPr/>
          <p:nvPr/>
        </p:nvSpPr>
        <p:spPr>
          <a:xfrm>
            <a:off x="2795432" y="5617885"/>
            <a:ext cx="442220" cy="202336"/>
          </a:xfrm>
          <a:prstGeom prst="rect">
            <a:avLst/>
          </a:prstGeom>
          <a:solidFill>
            <a:srgbClr val="CAE8D4"/>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7" name="Rechteck 46">
            <a:extLst>
              <a:ext uri="{FF2B5EF4-FFF2-40B4-BE49-F238E27FC236}">
                <a16:creationId xmlns:a16="http://schemas.microsoft.com/office/drawing/2014/main" id="{68A21432-8E33-D136-9D23-B9021EB98DFF}"/>
              </a:ext>
            </a:extLst>
          </p:cNvPr>
          <p:cNvSpPr/>
          <p:nvPr/>
        </p:nvSpPr>
        <p:spPr>
          <a:xfrm>
            <a:off x="2795432" y="5836346"/>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4" name="Rechteck 33">
            <a:extLst>
              <a:ext uri="{FF2B5EF4-FFF2-40B4-BE49-F238E27FC236}">
                <a16:creationId xmlns:a16="http://schemas.microsoft.com/office/drawing/2014/main" id="{AFF5B5FE-46CC-3660-BD4B-AD2767B57B90}"/>
              </a:ext>
            </a:extLst>
          </p:cNvPr>
          <p:cNvSpPr/>
          <p:nvPr/>
        </p:nvSpPr>
        <p:spPr>
          <a:xfrm>
            <a:off x="3258010" y="4527294"/>
            <a:ext cx="442220" cy="202336"/>
          </a:xfrm>
          <a:prstGeom prst="rect">
            <a:avLst/>
          </a:prstGeom>
          <a:solidFill>
            <a:srgbClr val="FBE9EC"/>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5" name="Rechteck 34">
            <a:extLst>
              <a:ext uri="{FF2B5EF4-FFF2-40B4-BE49-F238E27FC236}">
                <a16:creationId xmlns:a16="http://schemas.microsoft.com/office/drawing/2014/main" id="{7A492C67-ADB8-2C65-7836-AA3B41EE13C1}"/>
              </a:ext>
            </a:extLst>
          </p:cNvPr>
          <p:cNvSpPr/>
          <p:nvPr/>
        </p:nvSpPr>
        <p:spPr>
          <a:xfrm>
            <a:off x="3258010" y="4744040"/>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6" name="Rechteck 35">
            <a:extLst>
              <a:ext uri="{FF2B5EF4-FFF2-40B4-BE49-F238E27FC236}">
                <a16:creationId xmlns:a16="http://schemas.microsoft.com/office/drawing/2014/main" id="{605BD621-D19F-EF7F-3EA7-111FF54C31D8}"/>
              </a:ext>
            </a:extLst>
          </p:cNvPr>
          <p:cNvSpPr/>
          <p:nvPr/>
        </p:nvSpPr>
        <p:spPr>
          <a:xfrm>
            <a:off x="3258010" y="4962501"/>
            <a:ext cx="442220" cy="202336"/>
          </a:xfrm>
          <a:prstGeom prst="rect">
            <a:avLst/>
          </a:prstGeom>
          <a:solidFill>
            <a:srgbClr val="86CC99"/>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7" name="Rechteck 36">
            <a:extLst>
              <a:ext uri="{FF2B5EF4-FFF2-40B4-BE49-F238E27FC236}">
                <a16:creationId xmlns:a16="http://schemas.microsoft.com/office/drawing/2014/main" id="{44FCBDFC-0044-FAE1-93B2-56B5C58C7712}"/>
              </a:ext>
            </a:extLst>
          </p:cNvPr>
          <p:cNvSpPr/>
          <p:nvPr/>
        </p:nvSpPr>
        <p:spPr>
          <a:xfrm>
            <a:off x="3258010" y="5180962"/>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8" name="Rechteck 37">
            <a:extLst>
              <a:ext uri="{FF2B5EF4-FFF2-40B4-BE49-F238E27FC236}">
                <a16:creationId xmlns:a16="http://schemas.microsoft.com/office/drawing/2014/main" id="{0C2CB1BE-FDC1-680B-461E-35089E2F1A4D}"/>
              </a:ext>
            </a:extLst>
          </p:cNvPr>
          <p:cNvSpPr/>
          <p:nvPr/>
        </p:nvSpPr>
        <p:spPr>
          <a:xfrm>
            <a:off x="3258010" y="5399424"/>
            <a:ext cx="442220" cy="202336"/>
          </a:xfrm>
          <a:prstGeom prst="rect">
            <a:avLst/>
          </a:prstGeom>
          <a:solidFill>
            <a:srgbClr val="A7DAB6"/>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9" name="Rechteck 38">
            <a:extLst>
              <a:ext uri="{FF2B5EF4-FFF2-40B4-BE49-F238E27FC236}">
                <a16:creationId xmlns:a16="http://schemas.microsoft.com/office/drawing/2014/main" id="{B48042EE-5581-11C1-97F8-33CDC08883AD}"/>
              </a:ext>
            </a:extLst>
          </p:cNvPr>
          <p:cNvSpPr/>
          <p:nvPr/>
        </p:nvSpPr>
        <p:spPr>
          <a:xfrm>
            <a:off x="3258010" y="5617885"/>
            <a:ext cx="442220" cy="202336"/>
          </a:xfrm>
          <a:prstGeom prst="rect">
            <a:avLst/>
          </a:prstGeom>
          <a:solidFill>
            <a:srgbClr val="F9A0A2"/>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40" name="Rechteck 39">
            <a:extLst>
              <a:ext uri="{FF2B5EF4-FFF2-40B4-BE49-F238E27FC236}">
                <a16:creationId xmlns:a16="http://schemas.microsoft.com/office/drawing/2014/main" id="{6F9AF504-2F3F-9ED0-092C-70D173C9A3B1}"/>
              </a:ext>
            </a:extLst>
          </p:cNvPr>
          <p:cNvSpPr/>
          <p:nvPr/>
        </p:nvSpPr>
        <p:spPr>
          <a:xfrm>
            <a:off x="3258010" y="5836346"/>
            <a:ext cx="442220" cy="202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27" name="Rechteck 26">
            <a:extLst>
              <a:ext uri="{FF2B5EF4-FFF2-40B4-BE49-F238E27FC236}">
                <a16:creationId xmlns:a16="http://schemas.microsoft.com/office/drawing/2014/main" id="{DA83FCB4-5FE6-0B81-0D89-980C4E45A5AC}"/>
              </a:ext>
            </a:extLst>
          </p:cNvPr>
          <p:cNvSpPr/>
          <p:nvPr/>
        </p:nvSpPr>
        <p:spPr>
          <a:xfrm>
            <a:off x="3720588" y="4527294"/>
            <a:ext cx="442220" cy="202336"/>
          </a:xfrm>
          <a:prstGeom prst="rect">
            <a:avLst/>
          </a:prstGeom>
          <a:solidFill>
            <a:srgbClr val="FBD7DA"/>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28" name="Rechteck 27">
            <a:extLst>
              <a:ext uri="{FF2B5EF4-FFF2-40B4-BE49-F238E27FC236}">
                <a16:creationId xmlns:a16="http://schemas.microsoft.com/office/drawing/2014/main" id="{98F45281-C8B8-08BF-E483-225880FC357C}"/>
              </a:ext>
            </a:extLst>
          </p:cNvPr>
          <p:cNvSpPr/>
          <p:nvPr/>
        </p:nvSpPr>
        <p:spPr>
          <a:xfrm>
            <a:off x="3720588" y="4744040"/>
            <a:ext cx="442220" cy="202336"/>
          </a:xfrm>
          <a:prstGeom prst="rect">
            <a:avLst/>
          </a:prstGeom>
          <a:solidFill>
            <a:srgbClr val="F87B7D"/>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29" name="Rechteck 28">
            <a:extLst>
              <a:ext uri="{FF2B5EF4-FFF2-40B4-BE49-F238E27FC236}">
                <a16:creationId xmlns:a16="http://schemas.microsoft.com/office/drawing/2014/main" id="{60231647-CB2F-02AA-7262-40870E69AD88}"/>
              </a:ext>
            </a:extLst>
          </p:cNvPr>
          <p:cNvSpPr/>
          <p:nvPr/>
        </p:nvSpPr>
        <p:spPr>
          <a:xfrm>
            <a:off x="3720588" y="4962501"/>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0" name="Rechteck 29">
            <a:extLst>
              <a:ext uri="{FF2B5EF4-FFF2-40B4-BE49-F238E27FC236}">
                <a16:creationId xmlns:a16="http://schemas.microsoft.com/office/drawing/2014/main" id="{1DDEA1BB-897D-1D37-6574-28C248A6E1BA}"/>
              </a:ext>
            </a:extLst>
          </p:cNvPr>
          <p:cNvSpPr/>
          <p:nvPr/>
        </p:nvSpPr>
        <p:spPr>
          <a:xfrm>
            <a:off x="3720588" y="5180962"/>
            <a:ext cx="442220" cy="202336"/>
          </a:xfrm>
          <a:prstGeom prst="rect">
            <a:avLst/>
          </a:prstGeom>
          <a:solidFill>
            <a:srgbClr val="FBE7E9"/>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1" name="Rechteck 30">
            <a:extLst>
              <a:ext uri="{FF2B5EF4-FFF2-40B4-BE49-F238E27FC236}">
                <a16:creationId xmlns:a16="http://schemas.microsoft.com/office/drawing/2014/main" id="{91864B69-CADC-8AB7-96DC-B1064A0392E4}"/>
              </a:ext>
            </a:extLst>
          </p:cNvPr>
          <p:cNvSpPr/>
          <p:nvPr/>
        </p:nvSpPr>
        <p:spPr>
          <a:xfrm>
            <a:off x="3720588" y="5399424"/>
            <a:ext cx="442220" cy="202336"/>
          </a:xfrm>
          <a:prstGeom prst="rect">
            <a:avLst/>
          </a:prstGeom>
          <a:solidFill>
            <a:srgbClr val="F87E80"/>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2" name="Rechteck 31">
            <a:extLst>
              <a:ext uri="{FF2B5EF4-FFF2-40B4-BE49-F238E27FC236}">
                <a16:creationId xmlns:a16="http://schemas.microsoft.com/office/drawing/2014/main" id="{07AFE0FE-1D65-12D4-D1E9-514A95C41562}"/>
              </a:ext>
            </a:extLst>
          </p:cNvPr>
          <p:cNvSpPr/>
          <p:nvPr/>
        </p:nvSpPr>
        <p:spPr>
          <a:xfrm>
            <a:off x="3720588" y="5617885"/>
            <a:ext cx="442220" cy="202336"/>
          </a:xfrm>
          <a:prstGeom prst="rect">
            <a:avLst/>
          </a:prstGeom>
          <a:solidFill>
            <a:srgbClr val="A7DAB6"/>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33" name="Rechteck 32">
            <a:extLst>
              <a:ext uri="{FF2B5EF4-FFF2-40B4-BE49-F238E27FC236}">
                <a16:creationId xmlns:a16="http://schemas.microsoft.com/office/drawing/2014/main" id="{434D7537-8800-C930-F5D2-463E77ACE788}"/>
              </a:ext>
            </a:extLst>
          </p:cNvPr>
          <p:cNvSpPr/>
          <p:nvPr/>
        </p:nvSpPr>
        <p:spPr>
          <a:xfrm>
            <a:off x="3720588" y="5836346"/>
            <a:ext cx="442220" cy="202336"/>
          </a:xfrm>
          <a:prstGeom prst="rect">
            <a:avLst/>
          </a:prstGeom>
          <a:solidFill>
            <a:srgbClr val="FAC4C7"/>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endParaRPr lang="de-DE" sz="800">
              <a:solidFill>
                <a:srgbClr val="111111"/>
              </a:solidFill>
              <a:latin typeface="Gilroy" panose="00000500000000000000" pitchFamily="50" charset="0"/>
            </a:endParaRPr>
          </a:p>
        </p:txBody>
      </p:sp>
      <p:sp>
        <p:nvSpPr>
          <p:cNvPr id="82" name="Rechteck 81">
            <a:extLst>
              <a:ext uri="{FF2B5EF4-FFF2-40B4-BE49-F238E27FC236}">
                <a16:creationId xmlns:a16="http://schemas.microsoft.com/office/drawing/2014/main" id="{CBB7DC4A-B7C5-FD13-C982-3500AC2D0C27}"/>
              </a:ext>
            </a:extLst>
          </p:cNvPr>
          <p:cNvSpPr/>
          <p:nvPr/>
        </p:nvSpPr>
        <p:spPr>
          <a:xfrm>
            <a:off x="2998470" y="3458631"/>
            <a:ext cx="1832646" cy="250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a:solidFill>
                  <a:schemeClr val="bg1"/>
                </a:solidFill>
                <a:latin typeface="Gilroy Bold" panose="00000800000000000000" pitchFamily="50" charset="0"/>
              </a:rPr>
              <a:t>Ressourcen</a:t>
            </a:r>
          </a:p>
        </p:txBody>
      </p:sp>
      <p:sp>
        <p:nvSpPr>
          <p:cNvPr id="119" name="Rechteck 118">
            <a:extLst>
              <a:ext uri="{FF2B5EF4-FFF2-40B4-BE49-F238E27FC236}">
                <a16:creationId xmlns:a16="http://schemas.microsoft.com/office/drawing/2014/main" id="{E56683D3-A29B-6F6F-CD1C-21BCED10F595}"/>
              </a:ext>
            </a:extLst>
          </p:cNvPr>
          <p:cNvSpPr/>
          <p:nvPr/>
        </p:nvSpPr>
        <p:spPr>
          <a:xfrm>
            <a:off x="956178" y="4527294"/>
            <a:ext cx="1362758" cy="2023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Verschlüsselung</a:t>
            </a:r>
          </a:p>
        </p:txBody>
      </p:sp>
      <p:sp>
        <p:nvSpPr>
          <p:cNvPr id="122" name="Rechteck 121">
            <a:extLst>
              <a:ext uri="{FF2B5EF4-FFF2-40B4-BE49-F238E27FC236}">
                <a16:creationId xmlns:a16="http://schemas.microsoft.com/office/drawing/2014/main" id="{A152791D-9765-43CF-B220-F81A7CC0CC34}"/>
              </a:ext>
            </a:extLst>
          </p:cNvPr>
          <p:cNvSpPr/>
          <p:nvPr/>
        </p:nvSpPr>
        <p:spPr>
          <a:xfrm>
            <a:off x="956178" y="4744040"/>
            <a:ext cx="1362758" cy="2023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Multi-Cloud</a:t>
            </a:r>
          </a:p>
        </p:txBody>
      </p:sp>
      <p:sp>
        <p:nvSpPr>
          <p:cNvPr id="123" name="Rechteck 122">
            <a:extLst>
              <a:ext uri="{FF2B5EF4-FFF2-40B4-BE49-F238E27FC236}">
                <a16:creationId xmlns:a16="http://schemas.microsoft.com/office/drawing/2014/main" id="{1AAEBB54-D213-3A39-84ED-00F821005B71}"/>
              </a:ext>
            </a:extLst>
          </p:cNvPr>
          <p:cNvSpPr/>
          <p:nvPr/>
        </p:nvSpPr>
        <p:spPr>
          <a:xfrm>
            <a:off x="956178" y="4962501"/>
            <a:ext cx="1362758" cy="2023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Open Source</a:t>
            </a:r>
          </a:p>
        </p:txBody>
      </p:sp>
      <p:sp>
        <p:nvSpPr>
          <p:cNvPr id="124" name="Rechteck 123">
            <a:extLst>
              <a:ext uri="{FF2B5EF4-FFF2-40B4-BE49-F238E27FC236}">
                <a16:creationId xmlns:a16="http://schemas.microsoft.com/office/drawing/2014/main" id="{FEBA2A73-0772-D157-54DF-AE19733C7E61}"/>
              </a:ext>
            </a:extLst>
          </p:cNvPr>
          <p:cNvSpPr/>
          <p:nvPr/>
        </p:nvSpPr>
        <p:spPr>
          <a:xfrm>
            <a:off x="956178" y="5180962"/>
            <a:ext cx="1362758" cy="2023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Kontrolle der Werts.</a:t>
            </a:r>
          </a:p>
        </p:txBody>
      </p:sp>
      <p:sp>
        <p:nvSpPr>
          <p:cNvPr id="125" name="Rechteck 124">
            <a:extLst>
              <a:ext uri="{FF2B5EF4-FFF2-40B4-BE49-F238E27FC236}">
                <a16:creationId xmlns:a16="http://schemas.microsoft.com/office/drawing/2014/main" id="{311133FD-6A0B-466C-BA83-D743FD45C128}"/>
              </a:ext>
            </a:extLst>
          </p:cNvPr>
          <p:cNvSpPr/>
          <p:nvPr/>
        </p:nvSpPr>
        <p:spPr>
          <a:xfrm>
            <a:off x="956178" y="5399424"/>
            <a:ext cx="1362758" cy="2023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Eigenleistung</a:t>
            </a:r>
          </a:p>
        </p:txBody>
      </p:sp>
      <p:sp>
        <p:nvSpPr>
          <p:cNvPr id="126" name="Rechteck 125">
            <a:extLst>
              <a:ext uri="{FF2B5EF4-FFF2-40B4-BE49-F238E27FC236}">
                <a16:creationId xmlns:a16="http://schemas.microsoft.com/office/drawing/2014/main" id="{676B8BF9-14E0-9C02-4FE1-5852B3A75DE8}"/>
              </a:ext>
            </a:extLst>
          </p:cNvPr>
          <p:cNvSpPr/>
          <p:nvPr/>
        </p:nvSpPr>
        <p:spPr>
          <a:xfrm>
            <a:off x="956178" y="5617885"/>
            <a:ext cx="1362758" cy="2023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dirty="0">
                <a:solidFill>
                  <a:srgbClr val="111111"/>
                </a:solidFill>
                <a:latin typeface="Gilroy Bold" panose="00000800000000000000" pitchFamily="50" charset="0"/>
              </a:rPr>
              <a:t>Public Cloud</a:t>
            </a:r>
          </a:p>
        </p:txBody>
      </p:sp>
      <p:sp>
        <p:nvSpPr>
          <p:cNvPr id="127" name="Rechteck 126">
            <a:extLst>
              <a:ext uri="{FF2B5EF4-FFF2-40B4-BE49-F238E27FC236}">
                <a16:creationId xmlns:a16="http://schemas.microsoft.com/office/drawing/2014/main" id="{48022460-C3A6-6421-7A0E-768CF924D8C6}"/>
              </a:ext>
            </a:extLst>
          </p:cNvPr>
          <p:cNvSpPr/>
          <p:nvPr/>
        </p:nvSpPr>
        <p:spPr>
          <a:xfrm>
            <a:off x="956178" y="5836346"/>
            <a:ext cx="1362758" cy="2023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800">
                <a:solidFill>
                  <a:srgbClr val="111111"/>
                </a:solidFill>
                <a:latin typeface="Gilroy Bold" panose="00000800000000000000" pitchFamily="50" charset="0"/>
              </a:rPr>
              <a:t>Software-Flow</a:t>
            </a:r>
          </a:p>
        </p:txBody>
      </p:sp>
      <p:sp>
        <p:nvSpPr>
          <p:cNvPr id="130" name="Textfeld 129">
            <a:extLst>
              <a:ext uri="{FF2B5EF4-FFF2-40B4-BE49-F238E27FC236}">
                <a16:creationId xmlns:a16="http://schemas.microsoft.com/office/drawing/2014/main" id="{512B0527-D511-9A53-AC03-DC4EA9EC80BF}"/>
              </a:ext>
            </a:extLst>
          </p:cNvPr>
          <p:cNvSpPr txBox="1"/>
          <p:nvPr/>
        </p:nvSpPr>
        <p:spPr>
          <a:xfrm>
            <a:off x="504825" y="6324600"/>
            <a:ext cx="4923518" cy="2560490"/>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dirty="0"/>
              <a:t>Eine zentrale Erkenntnis dieser Analyse lautet: Public Cloud und Eigenleistung verhalten sich entgegengesetzt. Erstere ist besonders günstig bei Investitionen, laufenden Kosten und Personalbedarf, wird in Summe aber bei intensiver Nutzung über die variablen Kosten deutlich teurer. Eigenleistung hingegen benötigt hohe Investitionen und qualifiziertes Personal sowie hohe laufende Kosten, skaliert aber gut bei großen Mengen.</a:t>
            </a:r>
          </a:p>
          <a:p>
            <a:r>
              <a:rPr lang="de-DE" dirty="0"/>
              <a:t>Verschlüsselung ist bei den meisten gewählten Methoden wenig ressourcen-intensiv. Software-Flow benötigt einige Investitionen und insbesondere qualifiziertes Personal, gepaart mit modernem Führungsverständnis. Open-Source ist ebenfalls wenig ressourcen-intensiv. Wenn es zur Abfederung geopolitischer Risiken genutzt werden soll, muss allerdings eigenes, qualifiziertes Personal vorgehalten werden.</a:t>
            </a:r>
          </a:p>
          <a:p>
            <a:r>
              <a:rPr lang="de-DE" dirty="0"/>
              <a:t>Ebenfalls mit wenig Investitionen geht die Kontrolle der Wertschöpfung einher. Wird diese allerdings genutzt, um den Einsatz der Public Cloud zu ermöglichen, ist mit entsprechenden variablen Kosten zu rechnen.</a:t>
            </a:r>
          </a:p>
        </p:txBody>
      </p:sp>
      <p:grpSp>
        <p:nvGrpSpPr>
          <p:cNvPr id="135" name="Gruppieren 134">
            <a:extLst>
              <a:ext uri="{FF2B5EF4-FFF2-40B4-BE49-F238E27FC236}">
                <a16:creationId xmlns:a16="http://schemas.microsoft.com/office/drawing/2014/main" id="{552C0BE3-DF1A-2019-CD66-548D12AD5DAD}"/>
              </a:ext>
            </a:extLst>
          </p:cNvPr>
          <p:cNvGrpSpPr/>
          <p:nvPr/>
        </p:nvGrpSpPr>
        <p:grpSpPr>
          <a:xfrm>
            <a:off x="5579337" y="981075"/>
            <a:ext cx="1481809" cy="2964393"/>
            <a:chOff x="5564823" y="1276350"/>
            <a:chExt cx="1481809" cy="2964393"/>
          </a:xfrm>
        </p:grpSpPr>
        <p:sp>
          <p:nvSpPr>
            <p:cNvPr id="132" name="Rechteck 131">
              <a:extLst>
                <a:ext uri="{FF2B5EF4-FFF2-40B4-BE49-F238E27FC236}">
                  <a16:creationId xmlns:a16="http://schemas.microsoft.com/office/drawing/2014/main" id="{D148A12D-E45C-CD0B-BBB1-BD497E44D3E0}"/>
                </a:ext>
              </a:extLst>
            </p:cNvPr>
            <p:cNvSpPr/>
            <p:nvPr/>
          </p:nvSpPr>
          <p:spPr>
            <a:xfrm>
              <a:off x="5564823" y="1276350"/>
              <a:ext cx="1481809" cy="29643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b"/>
            <a:lstStyle/>
            <a:p>
              <a:pPr>
                <a:spcBef>
                  <a:spcPts val="600"/>
                </a:spcBef>
              </a:pPr>
              <a:r>
                <a:rPr lang="de-DE" sz="900">
                  <a:solidFill>
                    <a:srgbClr val="111111"/>
                  </a:solidFill>
                  <a:latin typeface="Gilroy" panose="00000500000000000000" pitchFamily="50" charset="0"/>
                </a:rPr>
                <a:t>„Ein Streben nach voller Kontrolle gleichzeitig in allen Bereichen </a:t>
              </a:r>
              <a:r>
                <a:rPr lang="de-DE" sz="900" err="1">
                  <a:solidFill>
                    <a:srgbClr val="111111"/>
                  </a:solidFill>
                  <a:latin typeface="Gilroy" panose="00000500000000000000" pitchFamily="50" charset="0"/>
                </a:rPr>
                <a:t>be</a:t>
              </a:r>
              <a:r>
                <a:rPr lang="de-DE" sz="900">
                  <a:solidFill>
                    <a:srgbClr val="111111"/>
                  </a:solidFill>
                  <a:latin typeface="Gilroy" panose="00000500000000000000" pitchFamily="50" charset="0"/>
                </a:rPr>
                <a:t>-</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deutet sehr viel Eigen-leistung. Es wären hohe Investitionen und viel IT-Kompetenz, besonders in Führungspositionen, notwendig.“</a:t>
              </a:r>
            </a:p>
            <a:p>
              <a:pPr>
                <a:spcBef>
                  <a:spcPts val="600"/>
                </a:spcBef>
              </a:pPr>
              <a:r>
                <a:rPr lang="de-DE" sz="1050">
                  <a:solidFill>
                    <a:srgbClr val="111111"/>
                  </a:solidFill>
                  <a:latin typeface="Gilroy Bold" panose="00000800000000000000" pitchFamily="50" charset="0"/>
                </a:rPr>
                <a:t>Andreas Tamm</a:t>
              </a:r>
              <a:br>
                <a:rPr lang="de-DE" sz="1050">
                  <a:solidFill>
                    <a:srgbClr val="111111"/>
                  </a:solidFill>
                  <a:latin typeface="Gilroy Bold" panose="00000800000000000000" pitchFamily="50" charset="0"/>
                </a:rPr>
              </a:br>
              <a:r>
                <a:rPr lang="de-DE" sz="900">
                  <a:solidFill>
                    <a:schemeClr val="bg1">
                      <a:lumMod val="50000"/>
                    </a:schemeClr>
                  </a:solidFill>
                  <a:latin typeface="Gilroy Bold" panose="00000800000000000000" pitchFamily="50" charset="0"/>
                </a:rPr>
                <a:t>Arvato Systems</a:t>
              </a:r>
              <a:endParaRPr lang="de-DE" sz="1050">
                <a:solidFill>
                  <a:schemeClr val="bg1">
                    <a:lumMod val="50000"/>
                  </a:schemeClr>
                </a:solidFill>
                <a:latin typeface="Gilroy Bold" panose="00000800000000000000" pitchFamily="50" charset="0"/>
              </a:endParaRPr>
            </a:p>
          </p:txBody>
        </p:sp>
        <p:sp>
          <p:nvSpPr>
            <p:cNvPr id="134" name="Ellipse 133">
              <a:extLst>
                <a:ext uri="{FF2B5EF4-FFF2-40B4-BE49-F238E27FC236}">
                  <a16:creationId xmlns:a16="http://schemas.microsoft.com/office/drawing/2014/main" id="{BDF0F675-D935-8DA6-00D0-AF2CD0FBB769}"/>
                </a:ext>
              </a:extLst>
            </p:cNvPr>
            <p:cNvSpPr/>
            <p:nvPr/>
          </p:nvSpPr>
          <p:spPr>
            <a:xfrm>
              <a:off x="5748514" y="1377717"/>
              <a:ext cx="1114425" cy="1114425"/>
            </a:xfrm>
            <a:prstGeom prst="ellipse">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
        <p:nvSpPr>
          <p:cNvPr id="2" name="Textfeld 1">
            <a:extLst>
              <a:ext uri="{FF2B5EF4-FFF2-40B4-BE49-F238E27FC236}">
                <a16:creationId xmlns:a16="http://schemas.microsoft.com/office/drawing/2014/main" id="{0C3C9ECA-70F5-F940-CA5F-69ABCD691C13}"/>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11</a:t>
            </a:r>
          </a:p>
        </p:txBody>
      </p:sp>
      <p:grpSp>
        <p:nvGrpSpPr>
          <p:cNvPr id="5" name="Gruppieren 4">
            <a:extLst>
              <a:ext uri="{FF2B5EF4-FFF2-40B4-BE49-F238E27FC236}">
                <a16:creationId xmlns:a16="http://schemas.microsoft.com/office/drawing/2014/main" id="{98F06DC3-11CA-FDEA-8101-ADBA3B5FB0E5}"/>
              </a:ext>
            </a:extLst>
          </p:cNvPr>
          <p:cNvGrpSpPr/>
          <p:nvPr/>
        </p:nvGrpSpPr>
        <p:grpSpPr>
          <a:xfrm>
            <a:off x="4407306" y="4681642"/>
            <a:ext cx="607859" cy="1257443"/>
            <a:chOff x="4803244" y="2695778"/>
            <a:chExt cx="607859" cy="1257443"/>
          </a:xfrm>
        </p:grpSpPr>
        <p:sp>
          <p:nvSpPr>
            <p:cNvPr id="12" name="Rechteck 11">
              <a:extLst>
                <a:ext uri="{FF2B5EF4-FFF2-40B4-BE49-F238E27FC236}">
                  <a16:creationId xmlns:a16="http://schemas.microsoft.com/office/drawing/2014/main" id="{5E9279B5-F79D-EE24-31B9-B675D86CF947}"/>
                </a:ext>
              </a:extLst>
            </p:cNvPr>
            <p:cNvSpPr/>
            <p:nvPr/>
          </p:nvSpPr>
          <p:spPr>
            <a:xfrm flipV="1">
              <a:off x="4855341" y="2995796"/>
              <a:ext cx="503652" cy="646136"/>
            </a:xfrm>
            <a:prstGeom prst="rect">
              <a:avLst/>
            </a:prstGeom>
            <a:gradFill>
              <a:gsLst>
                <a:gs pos="0">
                  <a:srgbClr val="F8696B"/>
                </a:gs>
                <a:gs pos="64240">
                  <a:schemeClr val="bg1">
                    <a:lumMod val="95000"/>
                  </a:schemeClr>
                </a:gs>
                <a:gs pos="36000">
                  <a:schemeClr val="bg1">
                    <a:lumMod val="95000"/>
                  </a:schemeClr>
                </a:gs>
                <a:gs pos="100000">
                  <a:srgbClr val="63BE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a:solidFill>
                  <a:schemeClr val="bg1">
                    <a:lumMod val="65000"/>
                  </a:schemeClr>
                </a:solidFill>
                <a:latin typeface="Gilroy" panose="00000500000000000000" pitchFamily="50" charset="0"/>
              </a:endParaRPr>
            </a:p>
          </p:txBody>
        </p:sp>
        <p:sp>
          <p:nvSpPr>
            <p:cNvPr id="13" name="Textfeld 12">
              <a:extLst>
                <a:ext uri="{FF2B5EF4-FFF2-40B4-BE49-F238E27FC236}">
                  <a16:creationId xmlns:a16="http://schemas.microsoft.com/office/drawing/2014/main" id="{1CED6927-634A-C56B-2162-633AF3413A5B}"/>
                </a:ext>
              </a:extLst>
            </p:cNvPr>
            <p:cNvSpPr txBox="1"/>
            <p:nvPr/>
          </p:nvSpPr>
          <p:spPr>
            <a:xfrm>
              <a:off x="4807245" y="3223761"/>
              <a:ext cx="599844" cy="215444"/>
            </a:xfrm>
            <a:prstGeom prst="rect">
              <a:avLst/>
            </a:prstGeom>
            <a:noFill/>
          </p:spPr>
          <p:txBody>
            <a:bodyPr wrap="none" rtlCol="0">
              <a:spAutoFit/>
            </a:bodyPr>
            <a:lstStyle/>
            <a:p>
              <a:pPr algn="ctr"/>
              <a:r>
                <a:rPr lang="de-DE" sz="800">
                  <a:solidFill>
                    <a:schemeClr val="bg1">
                      <a:lumMod val="65000"/>
                    </a:schemeClr>
                  </a:solidFill>
                  <a:latin typeface="Gilroy Bold" panose="00000800000000000000" pitchFamily="50" charset="0"/>
                </a:rPr>
                <a:t>Legende</a:t>
              </a:r>
            </a:p>
          </p:txBody>
        </p:sp>
        <p:sp>
          <p:nvSpPr>
            <p:cNvPr id="14" name="Textfeld 13">
              <a:extLst>
                <a:ext uri="{FF2B5EF4-FFF2-40B4-BE49-F238E27FC236}">
                  <a16:creationId xmlns:a16="http://schemas.microsoft.com/office/drawing/2014/main" id="{324B1B29-BEC1-5D30-F75A-9D4891308D6E}"/>
                </a:ext>
              </a:extLst>
            </p:cNvPr>
            <p:cNvSpPr txBox="1"/>
            <p:nvPr/>
          </p:nvSpPr>
          <p:spPr>
            <a:xfrm>
              <a:off x="4803244" y="2695778"/>
              <a:ext cx="607859" cy="338554"/>
            </a:xfrm>
            <a:prstGeom prst="rect">
              <a:avLst/>
            </a:prstGeom>
            <a:noFill/>
          </p:spPr>
          <p:txBody>
            <a:bodyPr wrap="none" rtlCol="0">
              <a:spAutoFit/>
            </a:bodyPr>
            <a:lstStyle/>
            <a:p>
              <a:pPr algn="ctr"/>
              <a:r>
                <a:rPr lang="de-DE" sz="800">
                  <a:solidFill>
                    <a:schemeClr val="bg1">
                      <a:lumMod val="65000"/>
                    </a:schemeClr>
                  </a:solidFill>
                  <a:latin typeface="Gilroy" panose="00000500000000000000" pitchFamily="50" charset="0"/>
                </a:rPr>
                <a:t>Weniger </a:t>
              </a:r>
              <a:br>
                <a:rPr lang="de-DE" sz="800">
                  <a:solidFill>
                    <a:schemeClr val="bg1">
                      <a:lumMod val="65000"/>
                    </a:schemeClr>
                  </a:solidFill>
                  <a:latin typeface="Gilroy" panose="00000500000000000000" pitchFamily="50" charset="0"/>
                </a:rPr>
              </a:br>
              <a:r>
                <a:rPr lang="de-DE" sz="800">
                  <a:solidFill>
                    <a:schemeClr val="bg1">
                      <a:lumMod val="65000"/>
                    </a:schemeClr>
                  </a:solidFill>
                  <a:latin typeface="Gilroy" panose="00000500000000000000" pitchFamily="50" charset="0"/>
                </a:rPr>
                <a:t>Bedarf</a:t>
              </a:r>
            </a:p>
          </p:txBody>
        </p:sp>
        <p:sp>
          <p:nvSpPr>
            <p:cNvPr id="15" name="Textfeld 14">
              <a:extLst>
                <a:ext uri="{FF2B5EF4-FFF2-40B4-BE49-F238E27FC236}">
                  <a16:creationId xmlns:a16="http://schemas.microsoft.com/office/drawing/2014/main" id="{5783095F-0291-730C-3925-7A209EBA9DB9}"/>
                </a:ext>
              </a:extLst>
            </p:cNvPr>
            <p:cNvSpPr txBox="1"/>
            <p:nvPr/>
          </p:nvSpPr>
          <p:spPr>
            <a:xfrm>
              <a:off x="4855339" y="3614667"/>
              <a:ext cx="503664" cy="338554"/>
            </a:xfrm>
            <a:prstGeom prst="rect">
              <a:avLst/>
            </a:prstGeom>
            <a:noFill/>
          </p:spPr>
          <p:txBody>
            <a:bodyPr wrap="none" rtlCol="0">
              <a:spAutoFit/>
            </a:bodyPr>
            <a:lstStyle/>
            <a:p>
              <a:pPr algn="ctr"/>
              <a:r>
                <a:rPr lang="de-DE" sz="800">
                  <a:solidFill>
                    <a:schemeClr val="bg1">
                      <a:lumMod val="65000"/>
                    </a:schemeClr>
                  </a:solidFill>
                  <a:latin typeface="Gilroy" panose="00000500000000000000" pitchFamily="50" charset="0"/>
                </a:rPr>
                <a:t>Mehr</a:t>
              </a:r>
              <a:br>
                <a:rPr lang="de-DE" sz="800">
                  <a:solidFill>
                    <a:schemeClr val="bg1">
                      <a:lumMod val="65000"/>
                    </a:schemeClr>
                  </a:solidFill>
                  <a:latin typeface="Gilroy" panose="00000500000000000000" pitchFamily="50" charset="0"/>
                </a:rPr>
              </a:br>
              <a:r>
                <a:rPr lang="de-DE" sz="800">
                  <a:solidFill>
                    <a:schemeClr val="bg1">
                      <a:lumMod val="65000"/>
                    </a:schemeClr>
                  </a:solidFill>
                  <a:latin typeface="Gilroy" panose="00000500000000000000" pitchFamily="50" charset="0"/>
                </a:rPr>
                <a:t>Bedarf</a:t>
              </a:r>
            </a:p>
          </p:txBody>
        </p:sp>
      </p:grpSp>
    </p:spTree>
    <p:extLst>
      <p:ext uri="{BB962C8B-B14F-4D97-AF65-F5344CB8AC3E}">
        <p14:creationId xmlns:p14="http://schemas.microsoft.com/office/powerpoint/2010/main" val="4131293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2">
            <a:extLst>
              <a:ext uri="{FF2B5EF4-FFF2-40B4-BE49-F238E27FC236}">
                <a16:creationId xmlns:a16="http://schemas.microsoft.com/office/drawing/2014/main" id="{013EDFED-3C3D-038B-ED54-389C6E0C362A}"/>
              </a:ext>
            </a:extLst>
          </p:cNvPr>
          <p:cNvSpPr txBox="1">
            <a:spLocks/>
          </p:cNvSpPr>
          <p:nvPr/>
        </p:nvSpPr>
        <p:spPr>
          <a:xfrm>
            <a:off x="502920" y="859197"/>
            <a:ext cx="5070120" cy="1505162"/>
          </a:xfrm>
          <a:prstGeom prst="rect">
            <a:avLst/>
          </a:prstGeom>
        </p:spPr>
        <p:txBody>
          <a:bodyPr lIns="0"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r>
              <a:rPr lang="de-DE" sz="2400">
                <a:latin typeface="Gilroy Bold" panose="00000800000000000000" pitchFamily="50" charset="0"/>
              </a:rPr>
              <a:t>3. Welche Maßnahmen empfehlen wir?</a:t>
            </a:r>
          </a:p>
        </p:txBody>
      </p:sp>
      <p:sp>
        <p:nvSpPr>
          <p:cNvPr id="6" name="Textfeld 5">
            <a:extLst>
              <a:ext uri="{FF2B5EF4-FFF2-40B4-BE49-F238E27FC236}">
                <a16:creationId xmlns:a16="http://schemas.microsoft.com/office/drawing/2014/main" id="{803070FE-B2CF-A144-29C2-C04901E23F1B}"/>
              </a:ext>
            </a:extLst>
          </p:cNvPr>
          <p:cNvSpPr txBox="1"/>
          <p:nvPr/>
        </p:nvSpPr>
        <p:spPr>
          <a:xfrm>
            <a:off x="504825" y="1849945"/>
            <a:ext cx="4923518" cy="2560490"/>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sz="1600">
                <a:latin typeface="Gilroy Bold" panose="00000800000000000000" pitchFamily="50" charset="0"/>
              </a:rPr>
              <a:t>Strategische Empfehlungen </a:t>
            </a:r>
            <a:endParaRPr lang="de-DE" sz="1600"/>
          </a:p>
          <a:p>
            <a:r>
              <a:rPr lang="de-DE"/>
              <a:t>Die Bewertung der Hebel bezogen auf die Souveränitätsziele hat ergeben, dass auch öffentlichen Organisationen einige Möglichkeiten zum Ausbau der eigenen digitalen Souveränität offen stehen. Die folgende Grafik nennt die wichtigsten je Zielkategorie.</a:t>
            </a:r>
          </a:p>
          <a:p>
            <a:endParaRPr lang="de-DE"/>
          </a:p>
        </p:txBody>
      </p:sp>
      <p:grpSp>
        <p:nvGrpSpPr>
          <p:cNvPr id="7" name="Gruppieren 6">
            <a:extLst>
              <a:ext uri="{FF2B5EF4-FFF2-40B4-BE49-F238E27FC236}">
                <a16:creationId xmlns:a16="http://schemas.microsoft.com/office/drawing/2014/main" id="{69F01018-CDA2-5DF0-003C-260E368C7A62}"/>
              </a:ext>
            </a:extLst>
          </p:cNvPr>
          <p:cNvGrpSpPr/>
          <p:nvPr/>
        </p:nvGrpSpPr>
        <p:grpSpPr>
          <a:xfrm>
            <a:off x="1859513" y="3564814"/>
            <a:ext cx="1925646" cy="1921320"/>
            <a:chOff x="863593" y="2537996"/>
            <a:chExt cx="5025985" cy="5014692"/>
          </a:xfrm>
        </p:grpSpPr>
        <p:sp>
          <p:nvSpPr>
            <p:cNvPr id="14" name="Rechteck 13">
              <a:extLst>
                <a:ext uri="{FF2B5EF4-FFF2-40B4-BE49-F238E27FC236}">
                  <a16:creationId xmlns:a16="http://schemas.microsoft.com/office/drawing/2014/main" id="{8F257147-640F-83B8-F752-6994B3C9143F}"/>
                </a:ext>
              </a:extLst>
            </p:cNvPr>
            <p:cNvSpPr/>
            <p:nvPr/>
          </p:nvSpPr>
          <p:spPr>
            <a:xfrm rot="16200000">
              <a:off x="1596977" y="2537996"/>
              <a:ext cx="4292600" cy="4292601"/>
            </a:xfrm>
            <a:prstGeom prst="rect">
              <a:avLst/>
            </a:prstGeom>
            <a:gradFill flip="none" rotWithShape="1">
              <a:gsLst>
                <a:gs pos="0">
                  <a:srgbClr val="2ACFC8"/>
                </a:gs>
                <a:gs pos="42000">
                  <a:srgbClr val="B3ECE5">
                    <a:alpha val="0"/>
                  </a:srgb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21" name="Rechteck 20">
              <a:extLst>
                <a:ext uri="{FF2B5EF4-FFF2-40B4-BE49-F238E27FC236}">
                  <a16:creationId xmlns:a16="http://schemas.microsoft.com/office/drawing/2014/main" id="{2BC56926-713F-D54E-36AA-C8FC585D5F9E}"/>
                </a:ext>
              </a:extLst>
            </p:cNvPr>
            <p:cNvSpPr/>
            <p:nvPr/>
          </p:nvSpPr>
          <p:spPr>
            <a:xfrm rot="5400000">
              <a:off x="1513837" y="2558544"/>
              <a:ext cx="4292600" cy="4292602"/>
            </a:xfrm>
            <a:prstGeom prst="rect">
              <a:avLst/>
            </a:prstGeom>
            <a:gradFill flip="none" rotWithShape="1">
              <a:gsLst>
                <a:gs pos="0">
                  <a:srgbClr val="57D673"/>
                </a:gs>
                <a:gs pos="100000">
                  <a:schemeClr val="bg1">
                    <a:alpha val="0"/>
                  </a:schemeClr>
                </a:gs>
                <a:gs pos="55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8" name="Rechteck 7">
              <a:extLst>
                <a:ext uri="{FF2B5EF4-FFF2-40B4-BE49-F238E27FC236}">
                  <a16:creationId xmlns:a16="http://schemas.microsoft.com/office/drawing/2014/main" id="{1D69896F-2A05-1387-23F2-C20A8AA53587}"/>
                </a:ext>
              </a:extLst>
            </p:cNvPr>
            <p:cNvSpPr/>
            <p:nvPr/>
          </p:nvSpPr>
          <p:spPr>
            <a:xfrm>
              <a:off x="1402897" y="2553685"/>
              <a:ext cx="4292599" cy="4292600"/>
            </a:xfrm>
            <a:prstGeom prst="rect">
              <a:avLst/>
            </a:prstGeom>
            <a:gradFill flip="none" rotWithShape="1">
              <a:gsLst>
                <a:gs pos="0">
                  <a:srgbClr val="61AAD9"/>
                </a:gs>
                <a:gs pos="55000">
                  <a:srgbClr val="61AAD9">
                    <a:alpha val="0"/>
                  </a:srgb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grpSp>
          <p:nvGrpSpPr>
            <p:cNvPr id="22" name="Gruppieren 21">
              <a:extLst>
                <a:ext uri="{FF2B5EF4-FFF2-40B4-BE49-F238E27FC236}">
                  <a16:creationId xmlns:a16="http://schemas.microsoft.com/office/drawing/2014/main" id="{53DE9F29-04EC-1C93-A081-B98B54D3A360}"/>
                </a:ext>
              </a:extLst>
            </p:cNvPr>
            <p:cNvGrpSpPr/>
            <p:nvPr/>
          </p:nvGrpSpPr>
          <p:grpSpPr>
            <a:xfrm>
              <a:off x="1596975" y="2537996"/>
              <a:ext cx="4292601" cy="4292600"/>
              <a:chOff x="990599" y="2019300"/>
              <a:chExt cx="3860802" cy="3860801"/>
            </a:xfrm>
          </p:grpSpPr>
          <p:grpSp>
            <p:nvGrpSpPr>
              <p:cNvPr id="27" name="Gruppieren 26">
                <a:extLst>
                  <a:ext uri="{FF2B5EF4-FFF2-40B4-BE49-F238E27FC236}">
                    <a16:creationId xmlns:a16="http://schemas.microsoft.com/office/drawing/2014/main" id="{B973700E-79AC-0A53-1081-441796D1699A}"/>
                  </a:ext>
                </a:extLst>
              </p:cNvPr>
              <p:cNvGrpSpPr/>
              <p:nvPr/>
            </p:nvGrpSpPr>
            <p:grpSpPr>
              <a:xfrm>
                <a:off x="990599" y="2019300"/>
                <a:ext cx="3860801" cy="3860801"/>
                <a:chOff x="7061200" y="2717800"/>
                <a:chExt cx="3378194" cy="3378194"/>
              </a:xfrm>
              <a:solidFill>
                <a:schemeClr val="bg1"/>
              </a:solidFill>
            </p:grpSpPr>
            <p:sp>
              <p:nvSpPr>
                <p:cNvPr id="40" name="Rechteck 39">
                  <a:extLst>
                    <a:ext uri="{FF2B5EF4-FFF2-40B4-BE49-F238E27FC236}">
                      <a16:creationId xmlns:a16="http://schemas.microsoft.com/office/drawing/2014/main" id="{E4E69A94-BDCA-8619-D479-4304A8D395FB}"/>
                    </a:ext>
                  </a:extLst>
                </p:cNvPr>
                <p:cNvSpPr/>
                <p:nvPr/>
              </p:nvSpPr>
              <p:spPr>
                <a:xfrm>
                  <a:off x="7061200" y="2717800"/>
                  <a:ext cx="1689097" cy="168909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41" name="Rechteck 40">
                  <a:extLst>
                    <a:ext uri="{FF2B5EF4-FFF2-40B4-BE49-F238E27FC236}">
                      <a16:creationId xmlns:a16="http://schemas.microsoft.com/office/drawing/2014/main" id="{29732DD3-C78C-DFF2-CC18-8C7D53CD9893}"/>
                    </a:ext>
                  </a:extLst>
                </p:cNvPr>
                <p:cNvSpPr/>
                <p:nvPr/>
              </p:nvSpPr>
              <p:spPr>
                <a:xfrm>
                  <a:off x="7061200" y="4406897"/>
                  <a:ext cx="1689097" cy="168909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50" name="Rechteck 49">
                  <a:extLst>
                    <a:ext uri="{FF2B5EF4-FFF2-40B4-BE49-F238E27FC236}">
                      <a16:creationId xmlns:a16="http://schemas.microsoft.com/office/drawing/2014/main" id="{ACD7172E-818D-B1B7-A0C4-A338D6FED832}"/>
                    </a:ext>
                  </a:extLst>
                </p:cNvPr>
                <p:cNvSpPr/>
                <p:nvPr/>
              </p:nvSpPr>
              <p:spPr>
                <a:xfrm>
                  <a:off x="8750297" y="4406897"/>
                  <a:ext cx="1689097" cy="168909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grpSp>
          <p:cxnSp>
            <p:nvCxnSpPr>
              <p:cNvPr id="38" name="Gerade Verbindung mit Pfeil 37">
                <a:extLst>
                  <a:ext uri="{FF2B5EF4-FFF2-40B4-BE49-F238E27FC236}">
                    <a16:creationId xmlns:a16="http://schemas.microsoft.com/office/drawing/2014/main" id="{70BD949A-587A-FCE8-2A7D-319BB12673FD}"/>
                  </a:ext>
                </a:extLst>
              </p:cNvPr>
              <p:cNvCxnSpPr/>
              <p:nvPr/>
            </p:nvCxnSpPr>
            <p:spPr>
              <a:xfrm flipV="1">
                <a:off x="990600" y="2019300"/>
                <a:ext cx="0" cy="38608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100BA779-7FC4-B1C6-28A6-9B9C025570FD}"/>
                  </a:ext>
                </a:extLst>
              </p:cNvPr>
              <p:cNvCxnSpPr>
                <a:cxnSpLocks/>
              </p:cNvCxnSpPr>
              <p:nvPr/>
            </p:nvCxnSpPr>
            <p:spPr>
              <a:xfrm>
                <a:off x="990600" y="5880100"/>
                <a:ext cx="3860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Rechteck 22">
              <a:extLst>
                <a:ext uri="{FF2B5EF4-FFF2-40B4-BE49-F238E27FC236}">
                  <a16:creationId xmlns:a16="http://schemas.microsoft.com/office/drawing/2014/main" id="{E0940D04-FF88-CA4A-73DC-39DB63789A86}"/>
                </a:ext>
              </a:extLst>
            </p:cNvPr>
            <p:cNvSpPr/>
            <p:nvPr/>
          </p:nvSpPr>
          <p:spPr>
            <a:xfrm>
              <a:off x="3743275" y="2537996"/>
              <a:ext cx="2146300" cy="21463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050">
                <a:solidFill>
                  <a:srgbClr val="111111"/>
                </a:solidFill>
                <a:latin typeface="Gilroy Bold" panose="00000800000000000000" pitchFamily="50" charset="0"/>
              </a:endParaRPr>
            </a:p>
          </p:txBody>
        </p:sp>
        <p:sp>
          <p:nvSpPr>
            <p:cNvPr id="25" name="Textfeld 24">
              <a:extLst>
                <a:ext uri="{FF2B5EF4-FFF2-40B4-BE49-F238E27FC236}">
                  <a16:creationId xmlns:a16="http://schemas.microsoft.com/office/drawing/2014/main" id="{799C8891-7E52-1204-53AA-CC68DBC7755C}"/>
                </a:ext>
              </a:extLst>
            </p:cNvPr>
            <p:cNvSpPr txBox="1"/>
            <p:nvPr/>
          </p:nvSpPr>
          <p:spPr>
            <a:xfrm>
              <a:off x="1528035" y="6829714"/>
              <a:ext cx="4361543" cy="722974"/>
            </a:xfrm>
            <a:prstGeom prst="rect">
              <a:avLst/>
            </a:prstGeom>
            <a:noFill/>
          </p:spPr>
          <p:txBody>
            <a:bodyPr wrap="square">
              <a:spAutoFit/>
            </a:bodyPr>
            <a:lstStyle/>
            <a:p>
              <a:pPr algn="ctr"/>
              <a:r>
                <a:rPr lang="de-DE" sz="1200" dirty="0">
                  <a:solidFill>
                    <a:srgbClr val="57D673"/>
                  </a:solidFill>
                  <a:latin typeface="Gilroy Bold" panose="00000800000000000000" pitchFamily="50" charset="0"/>
                </a:rPr>
                <a:t>Kontrolle</a:t>
              </a:r>
              <a:endParaRPr lang="de-DE" sz="1200" dirty="0">
                <a:solidFill>
                  <a:srgbClr val="57D673"/>
                </a:solidFill>
              </a:endParaRPr>
            </a:p>
          </p:txBody>
        </p:sp>
        <p:sp>
          <p:nvSpPr>
            <p:cNvPr id="26" name="Textfeld 25">
              <a:extLst>
                <a:ext uri="{FF2B5EF4-FFF2-40B4-BE49-F238E27FC236}">
                  <a16:creationId xmlns:a16="http://schemas.microsoft.com/office/drawing/2014/main" id="{8729DD7D-688B-0A9F-AEA7-7D439A91E4EC}"/>
                </a:ext>
              </a:extLst>
            </p:cNvPr>
            <p:cNvSpPr txBox="1"/>
            <p:nvPr/>
          </p:nvSpPr>
          <p:spPr>
            <a:xfrm rot="16200000">
              <a:off x="-955691" y="4382774"/>
              <a:ext cx="4361542" cy="722974"/>
            </a:xfrm>
            <a:prstGeom prst="rect">
              <a:avLst/>
            </a:prstGeom>
            <a:noFill/>
          </p:spPr>
          <p:txBody>
            <a:bodyPr wrap="square" anchor="ctr">
              <a:spAutoFit/>
            </a:bodyPr>
            <a:lstStyle/>
            <a:p>
              <a:pPr algn="ctr"/>
              <a:r>
                <a:rPr lang="de-DE" sz="1200" dirty="0">
                  <a:solidFill>
                    <a:srgbClr val="2ACFC8"/>
                  </a:solidFill>
                  <a:latin typeface="Gilroy Bold" panose="00000800000000000000" pitchFamily="50" charset="0"/>
                </a:rPr>
                <a:t>Leistungsfähigkeit</a:t>
              </a:r>
            </a:p>
          </p:txBody>
        </p:sp>
      </p:grpSp>
      <p:sp>
        <p:nvSpPr>
          <p:cNvPr id="51" name="Sprechblase: rechteckig 50">
            <a:extLst>
              <a:ext uri="{FF2B5EF4-FFF2-40B4-BE49-F238E27FC236}">
                <a16:creationId xmlns:a16="http://schemas.microsoft.com/office/drawing/2014/main" id="{84A88CFD-F0C7-9DA9-3034-83DB8ED15698}"/>
              </a:ext>
            </a:extLst>
          </p:cNvPr>
          <p:cNvSpPr/>
          <p:nvPr/>
        </p:nvSpPr>
        <p:spPr>
          <a:xfrm>
            <a:off x="3702088" y="3940730"/>
            <a:ext cx="1684651" cy="1127968"/>
          </a:xfrm>
          <a:prstGeom prst="wedgeRectCallout">
            <a:avLst>
              <a:gd name="adj1" fmla="val -58824"/>
              <a:gd name="adj2" fmla="val 24884"/>
            </a:avLst>
          </a:prstGeom>
          <a:solidFill>
            <a:srgbClr val="57D673"/>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300"/>
              </a:spcBef>
            </a:pPr>
            <a:r>
              <a:rPr lang="de-DE" sz="1000">
                <a:solidFill>
                  <a:schemeClr val="bg1"/>
                </a:solidFill>
                <a:latin typeface="Gilroy Bold" panose="00000800000000000000" pitchFamily="50" charset="0"/>
              </a:rPr>
              <a:t>Mehr Kontrolle durch</a:t>
            </a:r>
          </a:p>
          <a:p>
            <a:pPr marL="88900" indent="-88900">
              <a:spcBef>
                <a:spcPts val="300"/>
              </a:spcBef>
              <a:buFont typeface="Arial" panose="020B0604020202020204" pitchFamily="34" charset="0"/>
              <a:buChar char="•"/>
              <a:tabLst>
                <a:tab pos="88900" algn="l"/>
              </a:tabLst>
            </a:pPr>
            <a:r>
              <a:rPr lang="de-DE" sz="800">
                <a:solidFill>
                  <a:schemeClr val="bg1"/>
                </a:solidFill>
                <a:latin typeface="Gilroy" panose="00000500000000000000" pitchFamily="50" charset="0"/>
              </a:rPr>
              <a:t>Verschlüsselung</a:t>
            </a:r>
          </a:p>
          <a:p>
            <a:pPr marL="88900" indent="-88900">
              <a:spcBef>
                <a:spcPts val="300"/>
              </a:spcBef>
              <a:buFont typeface="Arial" panose="020B0604020202020204" pitchFamily="34" charset="0"/>
              <a:buChar char="•"/>
              <a:tabLst>
                <a:tab pos="88900" algn="l"/>
              </a:tabLst>
            </a:pPr>
            <a:r>
              <a:rPr lang="de-DE" sz="800">
                <a:solidFill>
                  <a:schemeClr val="bg1"/>
                </a:solidFill>
                <a:latin typeface="Gilroy" panose="00000500000000000000" pitchFamily="50" charset="0"/>
              </a:rPr>
              <a:t>Multi-Cloud</a:t>
            </a:r>
          </a:p>
          <a:p>
            <a:pPr marL="88900" indent="-88900">
              <a:spcBef>
                <a:spcPts val="300"/>
              </a:spcBef>
              <a:buFont typeface="Arial" panose="020B0604020202020204" pitchFamily="34" charset="0"/>
              <a:buChar char="•"/>
              <a:tabLst>
                <a:tab pos="88900" algn="l"/>
              </a:tabLst>
            </a:pPr>
            <a:r>
              <a:rPr lang="de-DE" sz="800">
                <a:solidFill>
                  <a:schemeClr val="bg1"/>
                </a:solidFill>
                <a:latin typeface="Gilroy" panose="00000500000000000000" pitchFamily="50" charset="0"/>
              </a:rPr>
              <a:t>Open Source</a:t>
            </a:r>
          </a:p>
          <a:p>
            <a:pPr marL="88900" indent="-88900">
              <a:spcBef>
                <a:spcPts val="300"/>
              </a:spcBef>
              <a:buFont typeface="Arial" panose="020B0604020202020204" pitchFamily="34" charset="0"/>
              <a:buChar char="•"/>
              <a:tabLst>
                <a:tab pos="88900" algn="l"/>
              </a:tabLst>
            </a:pPr>
            <a:r>
              <a:rPr lang="de-DE" sz="800">
                <a:solidFill>
                  <a:schemeClr val="bg1"/>
                </a:solidFill>
                <a:latin typeface="Gilroy" panose="00000500000000000000" pitchFamily="50" charset="0"/>
              </a:rPr>
              <a:t>Kontrolle der Wertschöpfung</a:t>
            </a:r>
          </a:p>
          <a:p>
            <a:pPr marL="88900" indent="-88900">
              <a:spcBef>
                <a:spcPts val="300"/>
              </a:spcBef>
              <a:buFont typeface="Arial" panose="020B0604020202020204" pitchFamily="34" charset="0"/>
              <a:buChar char="•"/>
              <a:tabLst>
                <a:tab pos="88900" algn="l"/>
              </a:tabLst>
            </a:pPr>
            <a:r>
              <a:rPr lang="de-DE" sz="800">
                <a:solidFill>
                  <a:schemeClr val="bg1"/>
                </a:solidFill>
                <a:latin typeface="Gilroy" panose="00000500000000000000" pitchFamily="50" charset="0"/>
              </a:rPr>
              <a:t>Eigenleistung</a:t>
            </a:r>
            <a:endParaRPr lang="de-DE" sz="1050">
              <a:solidFill>
                <a:schemeClr val="bg1"/>
              </a:solidFill>
              <a:latin typeface="Gilroy" panose="00000500000000000000" pitchFamily="50" charset="0"/>
            </a:endParaRPr>
          </a:p>
        </p:txBody>
      </p:sp>
      <p:sp>
        <p:nvSpPr>
          <p:cNvPr id="52" name="Sprechblase: rechteckig 51">
            <a:extLst>
              <a:ext uri="{FF2B5EF4-FFF2-40B4-BE49-F238E27FC236}">
                <a16:creationId xmlns:a16="http://schemas.microsoft.com/office/drawing/2014/main" id="{BBE5A963-CB29-B8FD-BFDE-97EE7A3C82ED}"/>
              </a:ext>
            </a:extLst>
          </p:cNvPr>
          <p:cNvSpPr/>
          <p:nvPr/>
        </p:nvSpPr>
        <p:spPr>
          <a:xfrm>
            <a:off x="638006" y="3353432"/>
            <a:ext cx="1587473" cy="773276"/>
          </a:xfrm>
          <a:prstGeom prst="wedgeRectCallout">
            <a:avLst>
              <a:gd name="adj1" fmla="val 57481"/>
              <a:gd name="adj2" fmla="val 22210"/>
            </a:avLst>
          </a:prstGeom>
          <a:solidFill>
            <a:srgbClr val="2ACFC8"/>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300"/>
              </a:spcBef>
            </a:pPr>
            <a:r>
              <a:rPr lang="de-DE" sz="1000" dirty="0">
                <a:solidFill>
                  <a:schemeClr val="bg1"/>
                </a:solidFill>
                <a:latin typeface="Gilroy Bold" panose="00000800000000000000" pitchFamily="50" charset="0"/>
              </a:rPr>
              <a:t>Mehr Leistung durch</a:t>
            </a:r>
          </a:p>
          <a:p>
            <a:pPr marL="88900" indent="-88900">
              <a:spcBef>
                <a:spcPts val="300"/>
              </a:spcBef>
              <a:buFont typeface="Arial" panose="020B0604020202020204" pitchFamily="34" charset="0"/>
              <a:buChar char="•"/>
              <a:tabLst>
                <a:tab pos="88900" algn="l"/>
              </a:tabLst>
            </a:pPr>
            <a:r>
              <a:rPr lang="de-DE" sz="800" dirty="0">
                <a:solidFill>
                  <a:schemeClr val="bg1"/>
                </a:solidFill>
                <a:latin typeface="Gilroy" panose="00000500000000000000" pitchFamily="50" charset="0"/>
              </a:rPr>
              <a:t>Software-Flow</a:t>
            </a:r>
          </a:p>
          <a:p>
            <a:pPr marL="88900" indent="-88900">
              <a:spcBef>
                <a:spcPts val="300"/>
              </a:spcBef>
              <a:buFont typeface="Arial" panose="020B0604020202020204" pitchFamily="34" charset="0"/>
              <a:buChar char="•"/>
              <a:tabLst>
                <a:tab pos="88900" algn="l"/>
              </a:tabLst>
            </a:pPr>
            <a:r>
              <a:rPr lang="de-DE" sz="800" dirty="0">
                <a:solidFill>
                  <a:schemeClr val="bg1"/>
                </a:solidFill>
                <a:latin typeface="Gilroy" panose="00000500000000000000" pitchFamily="50" charset="0"/>
              </a:rPr>
              <a:t>Public Cloud</a:t>
            </a:r>
          </a:p>
          <a:p>
            <a:pPr marL="88900" indent="-88900">
              <a:spcBef>
                <a:spcPts val="300"/>
              </a:spcBef>
              <a:buFont typeface="Arial" panose="020B0604020202020204" pitchFamily="34" charset="0"/>
              <a:buChar char="•"/>
              <a:tabLst>
                <a:tab pos="88900" algn="l"/>
              </a:tabLst>
            </a:pPr>
            <a:r>
              <a:rPr lang="de-DE" sz="800" dirty="0">
                <a:solidFill>
                  <a:schemeClr val="bg1"/>
                </a:solidFill>
                <a:latin typeface="Gilroy" panose="00000500000000000000" pitchFamily="50" charset="0"/>
              </a:rPr>
              <a:t>Eigenleistung</a:t>
            </a:r>
            <a:endParaRPr lang="de-DE" sz="1050" dirty="0">
              <a:solidFill>
                <a:schemeClr val="bg1"/>
              </a:solidFill>
              <a:latin typeface="Gilroy" panose="00000500000000000000" pitchFamily="50" charset="0"/>
            </a:endParaRPr>
          </a:p>
        </p:txBody>
      </p:sp>
      <p:sp>
        <p:nvSpPr>
          <p:cNvPr id="54" name="Textfeld 53">
            <a:extLst>
              <a:ext uri="{FF2B5EF4-FFF2-40B4-BE49-F238E27FC236}">
                <a16:creationId xmlns:a16="http://schemas.microsoft.com/office/drawing/2014/main" id="{1E4A1EC2-6DF4-C917-E9EE-11283EBFBB7F}"/>
              </a:ext>
            </a:extLst>
          </p:cNvPr>
          <p:cNvSpPr txBox="1"/>
          <p:nvPr/>
        </p:nvSpPr>
        <p:spPr>
          <a:xfrm>
            <a:off x="504825" y="5649070"/>
            <a:ext cx="4923518" cy="4424061"/>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dirty="0"/>
              <a:t>cloud ahead spricht fünf strategische Empfehlungen aus:</a:t>
            </a:r>
          </a:p>
          <a:p>
            <a:pPr marL="180975" indent="-180975">
              <a:buFont typeface="+mj-lt"/>
              <a:buAutoNum type="arabicPeriod"/>
            </a:pPr>
            <a:r>
              <a:rPr lang="de-DE" dirty="0">
                <a:latin typeface="Gilroy Bold" panose="00000800000000000000" pitchFamily="50" charset="0"/>
              </a:rPr>
              <a:t>Verwendung anerkannter Best-Practices der Software-Branche: </a:t>
            </a:r>
            <a:r>
              <a:rPr lang="de-DE" dirty="0"/>
              <a:t>Der vorteil-</a:t>
            </a:r>
            <a:r>
              <a:rPr lang="de-DE" dirty="0" err="1"/>
              <a:t>hafteste</a:t>
            </a:r>
            <a:r>
              <a:rPr lang="de-DE" dirty="0"/>
              <a:t> einzelne Hebel für mehr Leistungsfähigkeit ist die Nutzung moderner Software-Methodiken. Beispiele wie </a:t>
            </a:r>
            <a:r>
              <a:rPr lang="de-DE" dirty="0" err="1"/>
              <a:t>DeepL</a:t>
            </a:r>
            <a:r>
              <a:rPr lang="de-DE" dirty="0"/>
              <a:t> zeigen, dass dies mit wenig Ressourcen-Einsatz möglich ist. Beispiele wie </a:t>
            </a:r>
            <a:r>
              <a:rPr lang="de-DE" dirty="0" err="1"/>
              <a:t>Innus</a:t>
            </a:r>
            <a:r>
              <a:rPr lang="de-DE" dirty="0"/>
              <a:t> zeigen, dass auch im Bafin-regulierten Umfeld und der Private Cloud eine hohe digitale Leistungsfähigkeit möglich ist.</a:t>
            </a:r>
          </a:p>
          <a:p>
            <a:pPr marL="180975" indent="-180975">
              <a:buFont typeface="+mj-lt"/>
              <a:buAutoNum type="arabicPeriod"/>
            </a:pPr>
            <a:r>
              <a:rPr lang="de-DE" dirty="0">
                <a:latin typeface="Gilroy Bold" panose="00000800000000000000" pitchFamily="50" charset="0"/>
              </a:rPr>
              <a:t>Nutzung der Public Cloud nach pragmatischer Datenkategorisierung: </a:t>
            </a:r>
            <a:r>
              <a:rPr lang="de-DE" dirty="0"/>
              <a:t>Die Standard-Services der </a:t>
            </a:r>
            <a:r>
              <a:rPr lang="de-DE" dirty="0" err="1"/>
              <a:t>Hyperscaler</a:t>
            </a:r>
            <a:r>
              <a:rPr lang="de-DE" dirty="0"/>
              <a:t> AWS, Microsoft und Google sind den meisten </a:t>
            </a:r>
            <a:br>
              <a:rPr lang="de-DE" dirty="0"/>
            </a:br>
            <a:r>
              <a:rPr lang="de-DE" dirty="0"/>
              <a:t>der ~50.000 Private Clouds in Deutschland, in den Bereichen Service-Breite, Stabilität, Sicherheit und Einfachheit der Nutzung, überlegen. Wird deren Nutzung – etwa nach dem Vorbild der Niederlande</a:t>
            </a:r>
            <a:r>
              <a:rPr lang="de-DE" baseline="30000" dirty="0"/>
              <a:t>20 </a:t>
            </a:r>
            <a:r>
              <a:rPr lang="de-DE" dirty="0"/>
              <a:t>– auch für den öffentlichen Dienst ermöglicht, wird die digitale Leistungsfähigkeit deutlich erhöht. Die Verwendung der nativen Cloud-Verschlüsselungsmethoden erhöht zudem in vielen Fällen die Kontrolle, bezogen auf die Ziele „Physische Sicherheit“ sowie „Kriminelle“.</a:t>
            </a:r>
          </a:p>
          <a:p>
            <a:pPr marL="180975" indent="-180975">
              <a:buFont typeface="+mj-lt"/>
              <a:buAutoNum type="arabicPeriod"/>
            </a:pPr>
            <a:endParaRPr lang="de-DE" dirty="0"/>
          </a:p>
        </p:txBody>
      </p:sp>
      <p:sp>
        <p:nvSpPr>
          <p:cNvPr id="55" name="Rechteck 54">
            <a:extLst>
              <a:ext uri="{FF2B5EF4-FFF2-40B4-BE49-F238E27FC236}">
                <a16:creationId xmlns:a16="http://schemas.microsoft.com/office/drawing/2014/main" id="{E4D9A246-7C80-DDCB-4436-12A70CA46A87}"/>
              </a:ext>
            </a:extLst>
          </p:cNvPr>
          <p:cNvSpPr/>
          <p:nvPr/>
        </p:nvSpPr>
        <p:spPr>
          <a:xfrm>
            <a:off x="5573040" y="2269140"/>
            <a:ext cx="1481809" cy="725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Eine ausführliche Abwägung von Hebel zu Ziel findet sich unter </a:t>
            </a:r>
            <a:r>
              <a:rPr lang="de-DE" sz="900">
                <a:solidFill>
                  <a:srgbClr val="111111"/>
                </a:solidFill>
                <a:latin typeface="Gilroy Bold" panose="00000800000000000000" pitchFamily="50" charset="0"/>
              </a:rPr>
              <a:t>www.cloudahead.de.</a:t>
            </a:r>
            <a:endParaRPr lang="de-DE" sz="900">
              <a:solidFill>
                <a:srgbClr val="111111"/>
              </a:solidFill>
              <a:latin typeface="Gilroy" panose="00000500000000000000" pitchFamily="50" charset="0"/>
            </a:endParaRPr>
          </a:p>
        </p:txBody>
      </p:sp>
      <p:sp>
        <p:nvSpPr>
          <p:cNvPr id="56" name="Rechteck 55">
            <a:extLst>
              <a:ext uri="{FF2B5EF4-FFF2-40B4-BE49-F238E27FC236}">
                <a16:creationId xmlns:a16="http://schemas.microsoft.com/office/drawing/2014/main" id="{BEBE2E1C-6312-580F-7CBF-B6CF2AB30BF3}"/>
              </a:ext>
            </a:extLst>
          </p:cNvPr>
          <p:cNvSpPr/>
          <p:nvPr/>
        </p:nvSpPr>
        <p:spPr>
          <a:xfrm>
            <a:off x="5573040" y="4561868"/>
            <a:ext cx="1481809" cy="15680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dirty="0">
                <a:solidFill>
                  <a:srgbClr val="111111"/>
                </a:solidFill>
                <a:latin typeface="Gilroy" panose="00000500000000000000" pitchFamily="50" charset="0"/>
              </a:rPr>
              <a:t>Das Unternehmen </a:t>
            </a:r>
            <a:r>
              <a:rPr lang="de-DE" sz="900" dirty="0" err="1">
                <a:solidFill>
                  <a:srgbClr val="111111"/>
                </a:solidFill>
                <a:latin typeface="Gilroy" panose="00000500000000000000" pitchFamily="50" charset="0"/>
              </a:rPr>
              <a:t>Innus</a:t>
            </a:r>
            <a:r>
              <a:rPr lang="de-DE" sz="900" dirty="0">
                <a:solidFill>
                  <a:srgbClr val="111111"/>
                </a:solidFill>
                <a:latin typeface="Gilroy" panose="00000500000000000000" pitchFamily="50" charset="0"/>
              </a:rPr>
              <a:t> hat dank Software-Best-Practices binnen </a:t>
            </a:r>
            <a:r>
              <a:rPr lang="de-DE" sz="900" dirty="0">
                <a:solidFill>
                  <a:srgbClr val="111111"/>
                </a:solidFill>
                <a:latin typeface="Gilroy Bold" panose="00000800000000000000" pitchFamily="50" charset="0"/>
              </a:rPr>
              <a:t>2 Jahren mit ~10 Mitarbeitenden </a:t>
            </a:r>
            <a:r>
              <a:rPr lang="de-DE" sz="900" dirty="0">
                <a:solidFill>
                  <a:srgbClr val="111111"/>
                </a:solidFill>
                <a:latin typeface="Gilroy" panose="00000500000000000000" pitchFamily="50" charset="0"/>
              </a:rPr>
              <a:t>eine Software für Bankpro-</a:t>
            </a:r>
            <a:r>
              <a:rPr lang="de-DE" sz="900" dirty="0" err="1">
                <a:solidFill>
                  <a:srgbClr val="111111"/>
                </a:solidFill>
                <a:latin typeface="Gilroy" panose="00000500000000000000" pitchFamily="50" charset="0"/>
              </a:rPr>
              <a:t>zesse</a:t>
            </a:r>
            <a:r>
              <a:rPr lang="de-DE" sz="900" dirty="0">
                <a:solidFill>
                  <a:srgbClr val="111111"/>
                </a:solidFill>
                <a:latin typeface="Gilroy" panose="00000500000000000000" pitchFamily="50" charset="0"/>
              </a:rPr>
              <a:t> entwickelt. Es läuft in einer </a:t>
            </a:r>
            <a:r>
              <a:rPr lang="de-DE" sz="900" dirty="0">
                <a:solidFill>
                  <a:srgbClr val="111111"/>
                </a:solidFill>
                <a:latin typeface="Gilroy Bold" panose="00000800000000000000" pitchFamily="50" charset="0"/>
              </a:rPr>
              <a:t>deutschen Private Cloud </a:t>
            </a:r>
            <a:r>
              <a:rPr lang="de-DE" sz="900" dirty="0">
                <a:solidFill>
                  <a:srgbClr val="111111"/>
                </a:solidFill>
                <a:latin typeface="Gilroy" panose="00000500000000000000" pitchFamily="50" charset="0"/>
              </a:rPr>
              <a:t>und</a:t>
            </a:r>
            <a:r>
              <a:rPr lang="de-DE" sz="900" dirty="0">
                <a:solidFill>
                  <a:srgbClr val="111111"/>
                </a:solidFill>
                <a:latin typeface="Gilroy Bold" panose="00000800000000000000" pitchFamily="50" charset="0"/>
              </a:rPr>
              <a:t> ist Bafin-Zertifiziert</a:t>
            </a:r>
            <a:r>
              <a:rPr lang="de-DE" sz="900" dirty="0">
                <a:solidFill>
                  <a:srgbClr val="111111"/>
                </a:solidFill>
                <a:latin typeface="Gilroy" panose="00000500000000000000" pitchFamily="50" charset="0"/>
              </a:rPr>
              <a:t>.</a:t>
            </a:r>
            <a:r>
              <a:rPr lang="de-DE" sz="900" baseline="30000" dirty="0">
                <a:solidFill>
                  <a:srgbClr val="111111"/>
                </a:solidFill>
                <a:latin typeface="Gilroy" panose="00000500000000000000" pitchFamily="50" charset="0"/>
              </a:rPr>
              <a:t>18</a:t>
            </a:r>
          </a:p>
        </p:txBody>
      </p:sp>
      <p:sp>
        <p:nvSpPr>
          <p:cNvPr id="3" name="Textfeld 2">
            <a:extLst>
              <a:ext uri="{FF2B5EF4-FFF2-40B4-BE49-F238E27FC236}">
                <a16:creationId xmlns:a16="http://schemas.microsoft.com/office/drawing/2014/main" id="{593BE687-7994-1EDC-3414-124E43E31CF8}"/>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12</a:t>
            </a:r>
          </a:p>
        </p:txBody>
      </p:sp>
      <p:sp>
        <p:nvSpPr>
          <p:cNvPr id="4" name="Rechteck 3">
            <a:extLst>
              <a:ext uri="{FF2B5EF4-FFF2-40B4-BE49-F238E27FC236}">
                <a16:creationId xmlns:a16="http://schemas.microsoft.com/office/drawing/2014/main" id="{97FA3240-3C2E-C0EC-50E3-E30496B46254}"/>
              </a:ext>
            </a:extLst>
          </p:cNvPr>
          <p:cNvSpPr/>
          <p:nvPr/>
        </p:nvSpPr>
        <p:spPr>
          <a:xfrm>
            <a:off x="5573040" y="7384929"/>
            <a:ext cx="1481809" cy="11431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Bis zur ersten guten Version seiner Übersetzungs-Software benötigte </a:t>
            </a:r>
            <a:r>
              <a:rPr lang="de-DE" sz="900" err="1">
                <a:solidFill>
                  <a:srgbClr val="111111"/>
                </a:solidFill>
                <a:latin typeface="Gilroy" panose="00000500000000000000" pitchFamily="50" charset="0"/>
              </a:rPr>
              <a:t>DeepL</a:t>
            </a:r>
            <a:r>
              <a:rPr lang="de-DE" sz="900">
                <a:solidFill>
                  <a:srgbClr val="111111"/>
                </a:solidFill>
                <a:latin typeface="Gilroy" panose="00000500000000000000" pitchFamily="50" charset="0"/>
              </a:rPr>
              <a:t> lediglich </a:t>
            </a:r>
            <a:r>
              <a:rPr lang="de-DE" sz="900">
                <a:solidFill>
                  <a:srgbClr val="111111"/>
                </a:solidFill>
                <a:latin typeface="Gilroy Bold" panose="00000800000000000000" pitchFamily="50" charset="0"/>
              </a:rPr>
              <a:t>22 Mitarbeitende </a:t>
            </a:r>
            <a:r>
              <a:rPr lang="de-DE" sz="900">
                <a:solidFill>
                  <a:srgbClr val="111111"/>
                </a:solidFill>
                <a:latin typeface="Gilroy" panose="00000500000000000000" pitchFamily="50" charset="0"/>
              </a:rPr>
              <a:t>und 800.000€ Investionen.</a:t>
            </a:r>
            <a:r>
              <a:rPr lang="de-DE" sz="900" baseline="30000">
                <a:solidFill>
                  <a:srgbClr val="111111"/>
                </a:solidFill>
                <a:latin typeface="Gilroy" panose="00000500000000000000" pitchFamily="50" charset="0"/>
              </a:rPr>
              <a:t>19</a:t>
            </a:r>
          </a:p>
        </p:txBody>
      </p:sp>
    </p:spTree>
    <p:extLst>
      <p:ext uri="{BB962C8B-B14F-4D97-AF65-F5344CB8AC3E}">
        <p14:creationId xmlns:p14="http://schemas.microsoft.com/office/powerpoint/2010/main" val="3788983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B34E1C2F-B27A-971C-85E9-4D7B030F138A}"/>
              </a:ext>
            </a:extLst>
          </p:cNvPr>
          <p:cNvSpPr txBox="1"/>
          <p:nvPr/>
        </p:nvSpPr>
        <p:spPr>
          <a:xfrm>
            <a:off x="504825" y="878303"/>
            <a:ext cx="4923518" cy="4424061"/>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pPr marL="228600" indent="-228600">
              <a:buFont typeface="+mj-lt"/>
              <a:buAutoNum type="arabicPeriod" startAt="3"/>
            </a:pPr>
            <a:r>
              <a:rPr lang="de-DE" dirty="0">
                <a:latin typeface="Gilroy Bold" panose="00000800000000000000" pitchFamily="50" charset="0"/>
              </a:rPr>
              <a:t>Kontrolle und Regulierung der Software-Wertschöpfung</a:t>
            </a:r>
            <a:r>
              <a:rPr lang="de-DE" dirty="0"/>
              <a:t>: Initiativen wie die „roten Linien des BSI“</a:t>
            </a:r>
            <a:r>
              <a:rPr lang="de-DE" baseline="30000" dirty="0"/>
              <a:t>21</a:t>
            </a:r>
            <a:r>
              <a:rPr lang="de-DE" dirty="0"/>
              <a:t> sind der Schlüssel, dem öffentlichen Dienst auch für kritischere Daten die Nutzung der überlegenen US-Technologien zu ermöglichen. Methoden und Tools in der Public Cloud unterscheiden sich deutlich von den Best Practices der meisten klassischen Rechenzentren. Daher sollten Organisationen die Zeit bis souveräne Clouds in der Breite verfügbar sind nutzen, um mit unkritischen Daten und Anwendungen zu üben.</a:t>
            </a:r>
          </a:p>
          <a:p>
            <a:pPr marL="180975" indent="-180975">
              <a:buFont typeface="+mj-lt"/>
              <a:buAutoNum type="arabicPeriod" startAt="3"/>
            </a:pPr>
            <a:r>
              <a:rPr lang="de-DE" dirty="0">
                <a:latin typeface="Gilroy Bold" panose="00000800000000000000" pitchFamily="50" charset="0"/>
              </a:rPr>
              <a:t>Lokale Software-Anbieter: </a:t>
            </a:r>
            <a:r>
              <a:rPr lang="de-DE" dirty="0"/>
              <a:t>Im Grundsatz sind leistungsfähige, lokale Software-Anbieter sowie Open-Source-Softwares die idealen Ansätze zur Auflösung geostrategischer Abhängigkeiten. In der Praxis tritt Unabhängigkeit bei Open-Source lediglich dann ein, wenn regional qualifizierte ExpertInnen zur Pflege und Weiterentwicklung dieser Software zur Verfügung stehen.</a:t>
            </a:r>
            <a:r>
              <a:rPr lang="de-DE" baseline="30000" dirty="0"/>
              <a:t>22</a:t>
            </a:r>
            <a:r>
              <a:rPr lang="de-DE" dirty="0"/>
              <a:t> Zudem leiden viele Open-Source-Lösungen aufgrund des Mangels an Nutzerfreundlichkeit an geringer User-Akzeptanz. Beide Probleme sind lösbar wenn der öffentliche Dienst seine Vergabemacht dazu nutzt, die Wettbewerbsfähigkeit der lokalen Software-Branche auszubauen sowie diese dazu anreizt, die Usability der Anwendungen ständig zu verbessern.</a:t>
            </a:r>
          </a:p>
          <a:p>
            <a:pPr marL="180975" indent="-180975">
              <a:buFont typeface="+mj-lt"/>
              <a:buAutoNum type="arabicPeriod" startAt="3"/>
            </a:pPr>
            <a:r>
              <a:rPr lang="de-DE" dirty="0">
                <a:latin typeface="Gilroy Bold" panose="00000800000000000000" pitchFamily="50" charset="0"/>
              </a:rPr>
              <a:t>Spezifische Eigenleistung: </a:t>
            </a:r>
            <a:r>
              <a:rPr lang="de-DE" dirty="0"/>
              <a:t>Der Auf- und Ausbau eigener Kompetenz in den Bereichen Architektur, Betrieb und externer Steuerung ist eine notwendige Grundlage für praktisch alle genannten Hebel. Für die Weiterentwicklung der internen Organisation sowie für Erstellung und erfolgreiche Umsetzung von Tech-Strategien ist zudem umfassende IT-Kompetenz in führenden Management-Positionen notwendig.</a:t>
            </a:r>
          </a:p>
          <a:p>
            <a:pPr marL="180975" indent="-180975">
              <a:buFont typeface="+mj-lt"/>
              <a:buAutoNum type="arabicPeriod" startAt="3"/>
            </a:pPr>
            <a:endParaRPr lang="de-DE" dirty="0"/>
          </a:p>
        </p:txBody>
      </p:sp>
      <p:grpSp>
        <p:nvGrpSpPr>
          <p:cNvPr id="11" name="Gruppieren 10">
            <a:extLst>
              <a:ext uri="{FF2B5EF4-FFF2-40B4-BE49-F238E27FC236}">
                <a16:creationId xmlns:a16="http://schemas.microsoft.com/office/drawing/2014/main" id="{9195C6E8-E41C-3491-B4F3-8F366841C036}"/>
              </a:ext>
            </a:extLst>
          </p:cNvPr>
          <p:cNvGrpSpPr/>
          <p:nvPr/>
        </p:nvGrpSpPr>
        <p:grpSpPr>
          <a:xfrm>
            <a:off x="5564823" y="984251"/>
            <a:ext cx="1481809" cy="2901950"/>
            <a:chOff x="5564823" y="1276351"/>
            <a:chExt cx="1481809" cy="2901950"/>
          </a:xfrm>
        </p:grpSpPr>
        <p:sp>
          <p:nvSpPr>
            <p:cNvPr id="9" name="Rechteck 8">
              <a:extLst>
                <a:ext uri="{FF2B5EF4-FFF2-40B4-BE49-F238E27FC236}">
                  <a16:creationId xmlns:a16="http://schemas.microsoft.com/office/drawing/2014/main" id="{BBC525D0-21A6-9219-0B21-4A6694F342D8}"/>
                </a:ext>
              </a:extLst>
            </p:cNvPr>
            <p:cNvSpPr/>
            <p:nvPr/>
          </p:nvSpPr>
          <p:spPr>
            <a:xfrm>
              <a:off x="5564823" y="1276351"/>
              <a:ext cx="1481809" cy="29019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Ins="72000" bIns="72000" rtlCol="0" anchor="b"/>
            <a:lstStyle/>
            <a:p>
              <a:pPr>
                <a:spcBef>
                  <a:spcPts val="600"/>
                </a:spcBef>
              </a:pPr>
              <a:r>
                <a:rPr lang="de-DE" sz="900" dirty="0">
                  <a:solidFill>
                    <a:srgbClr val="111111"/>
                  </a:solidFill>
                  <a:latin typeface="Gilroy" panose="00000500000000000000" pitchFamily="50" charset="0"/>
                </a:rPr>
                <a:t>„Die Delos Cloud kombi-</a:t>
              </a:r>
              <a:r>
                <a:rPr lang="de-DE" sz="900" dirty="0" err="1">
                  <a:solidFill>
                    <a:srgbClr val="111111"/>
                  </a:solidFill>
                  <a:latin typeface="Gilroy" panose="00000500000000000000" pitchFamily="50" charset="0"/>
                </a:rPr>
                <a:t>niert</a:t>
              </a:r>
              <a:r>
                <a:rPr lang="de-DE" sz="900" dirty="0">
                  <a:solidFill>
                    <a:srgbClr val="111111"/>
                  </a:solidFill>
                  <a:latin typeface="Gilroy" panose="00000500000000000000" pitchFamily="50" charset="0"/>
                </a:rPr>
                <a:t> die Leistungsfähig-</a:t>
              </a:r>
              <a:r>
                <a:rPr lang="de-DE" sz="900" dirty="0" err="1">
                  <a:solidFill>
                    <a:srgbClr val="111111"/>
                  </a:solidFill>
                  <a:latin typeface="Gilroy" panose="00000500000000000000" pitchFamily="50" charset="0"/>
                </a:rPr>
                <a:t>keit</a:t>
              </a:r>
              <a:r>
                <a:rPr lang="de-DE" sz="900" dirty="0">
                  <a:solidFill>
                    <a:srgbClr val="111111"/>
                  </a:solidFill>
                  <a:latin typeface="Gilroy" panose="00000500000000000000" pitchFamily="50" charset="0"/>
                </a:rPr>
                <a:t> von Azure mit den deutschen Anforder-</a:t>
              </a:r>
              <a:r>
                <a:rPr lang="de-DE" sz="900" dirty="0" err="1">
                  <a:solidFill>
                    <a:srgbClr val="111111"/>
                  </a:solidFill>
                  <a:latin typeface="Gilroy" panose="00000500000000000000" pitchFamily="50" charset="0"/>
                </a:rPr>
                <a:t>ungen</a:t>
              </a:r>
              <a:r>
                <a:rPr lang="de-DE" sz="900" dirty="0">
                  <a:solidFill>
                    <a:srgbClr val="111111"/>
                  </a:solidFill>
                  <a:latin typeface="Gilroy" panose="00000500000000000000" pitchFamily="50" charset="0"/>
                </a:rPr>
                <a:t> an Souveränität in den Bereichen Betrieb, Technologie und Datenverarbeitung.“</a:t>
              </a:r>
            </a:p>
            <a:p>
              <a:pPr>
                <a:spcBef>
                  <a:spcPts val="600"/>
                </a:spcBef>
              </a:pPr>
              <a:r>
                <a:rPr lang="de-DE" sz="1050" dirty="0">
                  <a:solidFill>
                    <a:srgbClr val="111111"/>
                  </a:solidFill>
                  <a:latin typeface="Gilroy Bold" panose="00000800000000000000" pitchFamily="50" charset="0"/>
                </a:rPr>
                <a:t>Wilfried Bauer</a:t>
              </a:r>
              <a:br>
                <a:rPr lang="de-DE" sz="1050" dirty="0">
                  <a:solidFill>
                    <a:srgbClr val="111111"/>
                  </a:solidFill>
                  <a:latin typeface="Gilroy Bold" panose="00000800000000000000" pitchFamily="50" charset="0"/>
                </a:rPr>
              </a:br>
              <a:r>
                <a:rPr lang="de-DE" sz="900" dirty="0">
                  <a:solidFill>
                    <a:schemeClr val="bg1">
                      <a:lumMod val="65000"/>
                    </a:schemeClr>
                  </a:solidFill>
                  <a:latin typeface="Gilroy Bold" panose="00000800000000000000" pitchFamily="50" charset="0"/>
                </a:rPr>
                <a:t>Microsoft</a:t>
              </a:r>
              <a:endParaRPr lang="de-DE" sz="1050" dirty="0">
                <a:solidFill>
                  <a:schemeClr val="bg1">
                    <a:lumMod val="65000"/>
                  </a:schemeClr>
                </a:solidFill>
                <a:latin typeface="Gilroy Bold" panose="00000800000000000000" pitchFamily="50" charset="0"/>
              </a:endParaRPr>
            </a:p>
          </p:txBody>
        </p:sp>
        <p:sp>
          <p:nvSpPr>
            <p:cNvPr id="10" name="Ellipse 9">
              <a:extLst>
                <a:ext uri="{FF2B5EF4-FFF2-40B4-BE49-F238E27FC236}">
                  <a16:creationId xmlns:a16="http://schemas.microsoft.com/office/drawing/2014/main" id="{385F5258-E228-6D62-5933-B1C7EAED0F74}"/>
                </a:ext>
              </a:extLst>
            </p:cNvPr>
            <p:cNvSpPr/>
            <p:nvPr/>
          </p:nvSpPr>
          <p:spPr>
            <a:xfrm rot="21170336">
              <a:off x="5748514" y="1377717"/>
              <a:ext cx="1114425" cy="1114425"/>
            </a:xfrm>
            <a:prstGeom prst="ellipse">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
        <p:nvSpPr>
          <p:cNvPr id="3" name="Textfeld 2">
            <a:extLst>
              <a:ext uri="{FF2B5EF4-FFF2-40B4-BE49-F238E27FC236}">
                <a16:creationId xmlns:a16="http://schemas.microsoft.com/office/drawing/2014/main" id="{C1EBA092-F86C-CA7F-98C2-510B005C0F9F}"/>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13</a:t>
            </a:r>
          </a:p>
        </p:txBody>
      </p:sp>
      <p:sp>
        <p:nvSpPr>
          <p:cNvPr id="116" name="Geschweifte Klammer links 115">
            <a:extLst>
              <a:ext uri="{FF2B5EF4-FFF2-40B4-BE49-F238E27FC236}">
                <a16:creationId xmlns:a16="http://schemas.microsoft.com/office/drawing/2014/main" id="{570DB415-B19C-9F9D-02D5-FA50652D35F0}"/>
              </a:ext>
            </a:extLst>
          </p:cNvPr>
          <p:cNvSpPr/>
          <p:nvPr/>
        </p:nvSpPr>
        <p:spPr>
          <a:xfrm>
            <a:off x="1494134" y="7115446"/>
            <a:ext cx="174690" cy="1298968"/>
          </a:xfrm>
          <a:prstGeom prst="leftBrace">
            <a:avLst>
              <a:gd name="adj1" fmla="val 45175"/>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17" name="Textfeld 116">
            <a:extLst>
              <a:ext uri="{FF2B5EF4-FFF2-40B4-BE49-F238E27FC236}">
                <a16:creationId xmlns:a16="http://schemas.microsoft.com/office/drawing/2014/main" id="{1FAC4509-09CE-33C0-6066-DB7418C5FE64}"/>
              </a:ext>
            </a:extLst>
          </p:cNvPr>
          <p:cNvSpPr txBox="1"/>
          <p:nvPr/>
        </p:nvSpPr>
        <p:spPr>
          <a:xfrm>
            <a:off x="442745" y="7510728"/>
            <a:ext cx="1023385" cy="507831"/>
          </a:xfrm>
          <a:prstGeom prst="rect">
            <a:avLst/>
          </a:prstGeom>
          <a:noFill/>
        </p:spPr>
        <p:txBody>
          <a:bodyPr wrap="square" lIns="0" rIns="0" rtlCol="0">
            <a:spAutoFit/>
          </a:bodyPr>
          <a:lstStyle/>
          <a:p>
            <a:pPr algn="r"/>
            <a:r>
              <a:rPr lang="de-DE" sz="900">
                <a:latin typeface="Gilroy" panose="00000500000000000000" pitchFamily="50" charset="0"/>
              </a:rPr>
              <a:t>Best-Practices </a:t>
            </a:r>
            <a:br>
              <a:rPr lang="de-DE" sz="900">
                <a:latin typeface="Gilroy" panose="00000500000000000000" pitchFamily="50" charset="0"/>
              </a:rPr>
            </a:br>
            <a:r>
              <a:rPr lang="de-DE" sz="900">
                <a:latin typeface="Gilroy" panose="00000500000000000000" pitchFamily="50" charset="0"/>
              </a:rPr>
              <a:t>der Software-Branche</a:t>
            </a:r>
          </a:p>
        </p:txBody>
      </p:sp>
      <p:sp>
        <p:nvSpPr>
          <p:cNvPr id="118" name="Textfeld 117">
            <a:extLst>
              <a:ext uri="{FF2B5EF4-FFF2-40B4-BE49-F238E27FC236}">
                <a16:creationId xmlns:a16="http://schemas.microsoft.com/office/drawing/2014/main" id="{A56AEDE1-A3AA-3AE7-5984-654A47167CEB}"/>
              </a:ext>
            </a:extLst>
          </p:cNvPr>
          <p:cNvSpPr txBox="1"/>
          <p:nvPr/>
        </p:nvSpPr>
        <p:spPr>
          <a:xfrm>
            <a:off x="1732899" y="6410648"/>
            <a:ext cx="1172223" cy="507831"/>
          </a:xfrm>
          <a:prstGeom prst="rect">
            <a:avLst/>
          </a:prstGeom>
          <a:noFill/>
        </p:spPr>
        <p:txBody>
          <a:bodyPr wrap="square" lIns="0" rIns="0" rtlCol="0">
            <a:spAutoFit/>
          </a:bodyPr>
          <a:lstStyle/>
          <a:p>
            <a:r>
              <a:rPr lang="de-DE" sz="900" dirty="0">
                <a:latin typeface="Gilroy" panose="00000500000000000000" pitchFamily="50" charset="0"/>
              </a:rPr>
              <a:t>Public Cloud für weniger kritische Daten</a:t>
            </a:r>
          </a:p>
        </p:txBody>
      </p:sp>
      <p:sp>
        <p:nvSpPr>
          <p:cNvPr id="119" name="Textfeld 118">
            <a:extLst>
              <a:ext uri="{FF2B5EF4-FFF2-40B4-BE49-F238E27FC236}">
                <a16:creationId xmlns:a16="http://schemas.microsoft.com/office/drawing/2014/main" id="{83A60392-AA01-CCAC-C80C-B93E4E40746A}"/>
              </a:ext>
            </a:extLst>
          </p:cNvPr>
          <p:cNvSpPr txBox="1"/>
          <p:nvPr/>
        </p:nvSpPr>
        <p:spPr>
          <a:xfrm>
            <a:off x="3045107" y="6512413"/>
            <a:ext cx="1453869" cy="507831"/>
          </a:xfrm>
          <a:prstGeom prst="rect">
            <a:avLst/>
          </a:prstGeom>
          <a:noFill/>
        </p:spPr>
        <p:txBody>
          <a:bodyPr wrap="square" lIns="0" rIns="0" rtlCol="0">
            <a:spAutoFit/>
          </a:bodyPr>
          <a:lstStyle/>
          <a:p>
            <a:pPr algn="r"/>
            <a:r>
              <a:rPr lang="de-DE" sz="900">
                <a:latin typeface="Gilroy" panose="00000500000000000000" pitchFamily="50" charset="0"/>
              </a:rPr>
              <a:t>Kontrolle der Wertschöpfungs-</a:t>
            </a:r>
            <a:br>
              <a:rPr lang="de-DE" sz="900">
                <a:latin typeface="Gilroy" panose="00000500000000000000" pitchFamily="50" charset="0"/>
              </a:rPr>
            </a:br>
            <a:r>
              <a:rPr lang="de-DE" sz="900">
                <a:latin typeface="Gilroy" panose="00000500000000000000" pitchFamily="50" charset="0"/>
              </a:rPr>
              <a:t>kette</a:t>
            </a:r>
          </a:p>
        </p:txBody>
      </p:sp>
      <p:sp>
        <p:nvSpPr>
          <p:cNvPr id="120" name="Textfeld 119">
            <a:extLst>
              <a:ext uri="{FF2B5EF4-FFF2-40B4-BE49-F238E27FC236}">
                <a16:creationId xmlns:a16="http://schemas.microsoft.com/office/drawing/2014/main" id="{A879F145-96CA-0F16-E56B-A57693B182F3}"/>
              </a:ext>
            </a:extLst>
          </p:cNvPr>
          <p:cNvSpPr txBox="1"/>
          <p:nvPr/>
        </p:nvSpPr>
        <p:spPr>
          <a:xfrm>
            <a:off x="4767037" y="7586742"/>
            <a:ext cx="801006" cy="507831"/>
          </a:xfrm>
          <a:prstGeom prst="rect">
            <a:avLst/>
          </a:prstGeom>
          <a:noFill/>
        </p:spPr>
        <p:txBody>
          <a:bodyPr wrap="square" lIns="0" rIns="0" rtlCol="0">
            <a:spAutoFit/>
          </a:bodyPr>
          <a:lstStyle/>
          <a:p>
            <a:r>
              <a:rPr lang="de-DE" sz="900">
                <a:latin typeface="Gilroy" panose="00000500000000000000" pitchFamily="50" charset="0"/>
              </a:rPr>
              <a:t>Lokale Software-Anbieter</a:t>
            </a:r>
          </a:p>
        </p:txBody>
      </p:sp>
      <p:sp>
        <p:nvSpPr>
          <p:cNvPr id="121" name="Textfeld 120">
            <a:extLst>
              <a:ext uri="{FF2B5EF4-FFF2-40B4-BE49-F238E27FC236}">
                <a16:creationId xmlns:a16="http://schemas.microsoft.com/office/drawing/2014/main" id="{5BCCE460-6F34-DE44-C14B-F014021D5725}"/>
              </a:ext>
            </a:extLst>
          </p:cNvPr>
          <p:cNvSpPr txBox="1"/>
          <p:nvPr/>
        </p:nvSpPr>
        <p:spPr>
          <a:xfrm>
            <a:off x="1970345" y="8707008"/>
            <a:ext cx="2291186" cy="230832"/>
          </a:xfrm>
          <a:prstGeom prst="rect">
            <a:avLst/>
          </a:prstGeom>
          <a:noFill/>
        </p:spPr>
        <p:txBody>
          <a:bodyPr wrap="square" lIns="0" rIns="0" rtlCol="0">
            <a:spAutoFit/>
          </a:bodyPr>
          <a:lstStyle/>
          <a:p>
            <a:pPr algn="ctr"/>
            <a:r>
              <a:rPr lang="de-DE" sz="900">
                <a:latin typeface="Gilroy" panose="00000500000000000000" pitchFamily="50" charset="0"/>
              </a:rPr>
              <a:t>Spezifische Eigenleistung erhöhen</a:t>
            </a:r>
          </a:p>
        </p:txBody>
      </p:sp>
      <p:sp>
        <p:nvSpPr>
          <p:cNvPr id="122" name="Geschweifte Klammer links 121">
            <a:extLst>
              <a:ext uri="{FF2B5EF4-FFF2-40B4-BE49-F238E27FC236}">
                <a16:creationId xmlns:a16="http://schemas.microsoft.com/office/drawing/2014/main" id="{58D10871-9697-ADEA-6147-141E2A9076CB}"/>
              </a:ext>
            </a:extLst>
          </p:cNvPr>
          <p:cNvSpPr/>
          <p:nvPr/>
        </p:nvSpPr>
        <p:spPr>
          <a:xfrm rot="5400000">
            <a:off x="2468532" y="6115961"/>
            <a:ext cx="134299" cy="1605564"/>
          </a:xfrm>
          <a:prstGeom prst="leftBrace">
            <a:avLst>
              <a:gd name="adj1" fmla="val 45175"/>
              <a:gd name="adj2" fmla="val 6869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24" name="Geschweifte Klammer links 123">
            <a:extLst>
              <a:ext uri="{FF2B5EF4-FFF2-40B4-BE49-F238E27FC236}">
                <a16:creationId xmlns:a16="http://schemas.microsoft.com/office/drawing/2014/main" id="{B08328C2-44C8-7574-7760-94D7C835794E}"/>
              </a:ext>
            </a:extLst>
          </p:cNvPr>
          <p:cNvSpPr/>
          <p:nvPr/>
        </p:nvSpPr>
        <p:spPr>
          <a:xfrm rot="5400000">
            <a:off x="3629045" y="6209431"/>
            <a:ext cx="134299" cy="1605563"/>
          </a:xfrm>
          <a:prstGeom prst="leftBrace">
            <a:avLst>
              <a:gd name="adj1" fmla="val 45175"/>
              <a:gd name="adj2" fmla="val 30758"/>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25" name="Geschweifte Klammer links 124">
            <a:extLst>
              <a:ext uri="{FF2B5EF4-FFF2-40B4-BE49-F238E27FC236}">
                <a16:creationId xmlns:a16="http://schemas.microsoft.com/office/drawing/2014/main" id="{4E0B6045-23A0-77EE-5074-E599621F8706}"/>
              </a:ext>
            </a:extLst>
          </p:cNvPr>
          <p:cNvSpPr/>
          <p:nvPr/>
        </p:nvSpPr>
        <p:spPr>
          <a:xfrm flipH="1">
            <a:off x="4563168" y="7203098"/>
            <a:ext cx="120078" cy="1298968"/>
          </a:xfrm>
          <a:prstGeom prst="leftBrace">
            <a:avLst>
              <a:gd name="adj1" fmla="val 45175"/>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29" name="Geschweifte Klammer links 128">
            <a:extLst>
              <a:ext uri="{FF2B5EF4-FFF2-40B4-BE49-F238E27FC236}">
                <a16:creationId xmlns:a16="http://schemas.microsoft.com/office/drawing/2014/main" id="{D1A2DEDF-03CE-A22A-7A87-5A823124755C}"/>
              </a:ext>
            </a:extLst>
          </p:cNvPr>
          <p:cNvSpPr/>
          <p:nvPr/>
        </p:nvSpPr>
        <p:spPr>
          <a:xfrm rot="5400000" flipH="1">
            <a:off x="3048788" y="7252490"/>
            <a:ext cx="134301" cy="2766074"/>
          </a:xfrm>
          <a:prstGeom prst="leftBrace">
            <a:avLst>
              <a:gd name="adj1" fmla="val 45175"/>
              <a:gd name="adj2" fmla="val 50269"/>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7" name="Rechteck 161">
            <a:extLst>
              <a:ext uri="{FF2B5EF4-FFF2-40B4-BE49-F238E27FC236}">
                <a16:creationId xmlns:a16="http://schemas.microsoft.com/office/drawing/2014/main" id="{F4F818CC-D0A0-6AEA-4A5A-2C6BD0695565}"/>
              </a:ext>
            </a:extLst>
          </p:cNvPr>
          <p:cNvSpPr/>
          <p:nvPr/>
        </p:nvSpPr>
        <p:spPr>
          <a:xfrm>
            <a:off x="6621927" y="5649088"/>
            <a:ext cx="119062" cy="124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nvGrpSpPr>
          <p:cNvPr id="52" name="Group 51">
            <a:extLst>
              <a:ext uri="{FF2B5EF4-FFF2-40B4-BE49-F238E27FC236}">
                <a16:creationId xmlns:a16="http://schemas.microsoft.com/office/drawing/2014/main" id="{F0289F24-CF36-39B8-6E8E-C698A1A45D21}"/>
              </a:ext>
            </a:extLst>
          </p:cNvPr>
          <p:cNvGrpSpPr/>
          <p:nvPr/>
        </p:nvGrpSpPr>
        <p:grpSpPr>
          <a:xfrm>
            <a:off x="1647798" y="7218552"/>
            <a:ext cx="2915370" cy="1204738"/>
            <a:chOff x="1292396" y="5891371"/>
            <a:chExt cx="3375396" cy="1204738"/>
          </a:xfrm>
        </p:grpSpPr>
        <p:sp>
          <p:nvSpPr>
            <p:cNvPr id="40" name="Rechteck 107">
              <a:extLst>
                <a:ext uri="{FF2B5EF4-FFF2-40B4-BE49-F238E27FC236}">
                  <a16:creationId xmlns:a16="http://schemas.microsoft.com/office/drawing/2014/main" id="{4917EC1B-4CE8-A964-EE63-E2EFA9325CAF}"/>
                </a:ext>
              </a:extLst>
            </p:cNvPr>
            <p:cNvSpPr/>
            <p:nvPr/>
          </p:nvSpPr>
          <p:spPr>
            <a:xfrm>
              <a:off x="1292396" y="5891371"/>
              <a:ext cx="1936405" cy="175129"/>
            </a:xfrm>
            <a:prstGeom prst="rect">
              <a:avLst/>
            </a:prstGeom>
            <a:gradFill>
              <a:gsLst>
                <a:gs pos="0">
                  <a:srgbClr val="2ACFC8"/>
                </a:gs>
                <a:gs pos="67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dirty="0">
                  <a:solidFill>
                    <a:schemeClr val="bg1"/>
                  </a:solidFill>
                  <a:latin typeface="Gilroy" panose="00000500000000000000" pitchFamily="50" charset="0"/>
                </a:rPr>
                <a:t>Fachliche Lösungen</a:t>
              </a:r>
            </a:p>
          </p:txBody>
        </p:sp>
        <p:sp>
          <p:nvSpPr>
            <p:cNvPr id="41" name="Rechteck 108">
              <a:extLst>
                <a:ext uri="{FF2B5EF4-FFF2-40B4-BE49-F238E27FC236}">
                  <a16:creationId xmlns:a16="http://schemas.microsoft.com/office/drawing/2014/main" id="{22D08AB4-4253-1D78-654E-3914BD3A4B11}"/>
                </a:ext>
              </a:extLst>
            </p:cNvPr>
            <p:cNvSpPr/>
            <p:nvPr/>
          </p:nvSpPr>
          <p:spPr>
            <a:xfrm>
              <a:off x="1292396" y="6083667"/>
              <a:ext cx="1936405" cy="175129"/>
            </a:xfrm>
            <a:prstGeom prst="rect">
              <a:avLst/>
            </a:prstGeom>
            <a:gradFill>
              <a:gsLst>
                <a:gs pos="0">
                  <a:srgbClr val="2ACFC8"/>
                </a:gs>
                <a:gs pos="67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a:solidFill>
                    <a:schemeClr val="bg1"/>
                  </a:solidFill>
                  <a:latin typeface="Gilroy" panose="00000500000000000000" pitchFamily="50" charset="0"/>
                </a:rPr>
                <a:t>Automatisierung</a:t>
              </a:r>
            </a:p>
          </p:txBody>
        </p:sp>
        <p:sp>
          <p:nvSpPr>
            <p:cNvPr id="42" name="Rechteck 109">
              <a:extLst>
                <a:ext uri="{FF2B5EF4-FFF2-40B4-BE49-F238E27FC236}">
                  <a16:creationId xmlns:a16="http://schemas.microsoft.com/office/drawing/2014/main" id="{0D6440FA-C00C-400B-610A-7BB34259C9DD}"/>
                </a:ext>
              </a:extLst>
            </p:cNvPr>
            <p:cNvSpPr/>
            <p:nvPr/>
          </p:nvSpPr>
          <p:spPr>
            <a:xfrm>
              <a:off x="1292396" y="6275962"/>
              <a:ext cx="1936405" cy="175129"/>
            </a:xfrm>
            <a:prstGeom prst="rect">
              <a:avLst/>
            </a:prstGeom>
            <a:gradFill>
              <a:gsLst>
                <a:gs pos="0">
                  <a:srgbClr val="2ACFC8"/>
                </a:gs>
                <a:gs pos="67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a:solidFill>
                    <a:schemeClr val="bg1"/>
                  </a:solidFill>
                  <a:latin typeface="Gilroy" panose="00000500000000000000" pitchFamily="50" charset="0"/>
                </a:rPr>
                <a:t>Schnelle Innovationen</a:t>
              </a:r>
            </a:p>
          </p:txBody>
        </p:sp>
        <p:sp>
          <p:nvSpPr>
            <p:cNvPr id="43" name="Rechteck 110">
              <a:extLst>
                <a:ext uri="{FF2B5EF4-FFF2-40B4-BE49-F238E27FC236}">
                  <a16:creationId xmlns:a16="http://schemas.microsoft.com/office/drawing/2014/main" id="{05C2CF4B-234A-F0B7-348A-7BC744F5248C}"/>
                </a:ext>
              </a:extLst>
            </p:cNvPr>
            <p:cNvSpPr/>
            <p:nvPr/>
          </p:nvSpPr>
          <p:spPr>
            <a:xfrm>
              <a:off x="1292397" y="6468258"/>
              <a:ext cx="1936405" cy="175129"/>
            </a:xfrm>
            <a:prstGeom prst="rect">
              <a:avLst/>
            </a:prstGeom>
            <a:gradFill>
              <a:gsLst>
                <a:gs pos="0">
                  <a:srgbClr val="2ACFC8"/>
                </a:gs>
                <a:gs pos="67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dirty="0">
                  <a:solidFill>
                    <a:schemeClr val="bg1"/>
                  </a:solidFill>
                  <a:latin typeface="Gilroy" panose="00000500000000000000" pitchFamily="50" charset="0"/>
                </a:rPr>
                <a:t>Applikations-Landschaft</a:t>
              </a:r>
            </a:p>
          </p:txBody>
        </p:sp>
        <p:sp>
          <p:nvSpPr>
            <p:cNvPr id="44" name="Rechteck 111">
              <a:extLst>
                <a:ext uri="{FF2B5EF4-FFF2-40B4-BE49-F238E27FC236}">
                  <a16:creationId xmlns:a16="http://schemas.microsoft.com/office/drawing/2014/main" id="{75F157CD-1BB5-5D4E-0F9F-981F6FCE35CD}"/>
                </a:ext>
              </a:extLst>
            </p:cNvPr>
            <p:cNvSpPr/>
            <p:nvPr/>
          </p:nvSpPr>
          <p:spPr>
            <a:xfrm>
              <a:off x="1292397" y="6660554"/>
              <a:ext cx="1936405" cy="175129"/>
            </a:xfrm>
            <a:prstGeom prst="rect">
              <a:avLst/>
            </a:prstGeom>
            <a:gradFill>
              <a:gsLst>
                <a:gs pos="0">
                  <a:srgbClr val="2ACFC8"/>
                </a:gs>
                <a:gs pos="67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dirty="0">
                  <a:solidFill>
                    <a:schemeClr val="bg1"/>
                  </a:solidFill>
                  <a:latin typeface="Gilroy" panose="00000500000000000000" pitchFamily="50" charset="0"/>
                </a:rPr>
                <a:t>Einfache Zugänglichkeit</a:t>
              </a:r>
            </a:p>
          </p:txBody>
        </p:sp>
        <p:sp>
          <p:nvSpPr>
            <p:cNvPr id="45" name="Rechteck 112">
              <a:extLst>
                <a:ext uri="{FF2B5EF4-FFF2-40B4-BE49-F238E27FC236}">
                  <a16:creationId xmlns:a16="http://schemas.microsoft.com/office/drawing/2014/main" id="{DBC7F5D1-2D33-4B1B-B9C9-89C6D0709BAF}"/>
                </a:ext>
              </a:extLst>
            </p:cNvPr>
            <p:cNvSpPr/>
            <p:nvPr/>
          </p:nvSpPr>
          <p:spPr>
            <a:xfrm>
              <a:off x="1292397" y="6852848"/>
              <a:ext cx="1936405" cy="175129"/>
            </a:xfrm>
            <a:prstGeom prst="rect">
              <a:avLst/>
            </a:prstGeom>
            <a:gradFill>
              <a:gsLst>
                <a:gs pos="0">
                  <a:srgbClr val="2ACFC8"/>
                </a:gs>
                <a:gs pos="67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dirty="0">
                  <a:solidFill>
                    <a:schemeClr val="bg1"/>
                  </a:solidFill>
                  <a:latin typeface="Gilroy" panose="00000500000000000000" pitchFamily="50" charset="0"/>
                </a:rPr>
                <a:t>Skalierbarkeit </a:t>
              </a:r>
            </a:p>
          </p:txBody>
        </p:sp>
        <p:sp>
          <p:nvSpPr>
            <p:cNvPr id="46" name="Rechteck 59">
              <a:extLst>
                <a:ext uri="{FF2B5EF4-FFF2-40B4-BE49-F238E27FC236}">
                  <a16:creationId xmlns:a16="http://schemas.microsoft.com/office/drawing/2014/main" id="{DEF399AD-7B39-E3E5-088B-8E72368F5620}"/>
                </a:ext>
              </a:extLst>
            </p:cNvPr>
            <p:cNvSpPr/>
            <p:nvPr/>
          </p:nvSpPr>
          <p:spPr>
            <a:xfrm>
              <a:off x="2739184" y="5959505"/>
              <a:ext cx="1928608" cy="175161"/>
            </a:xfrm>
            <a:prstGeom prst="rect">
              <a:avLst/>
            </a:prstGeom>
            <a:gradFill>
              <a:gsLst>
                <a:gs pos="0">
                  <a:srgbClr val="57D673">
                    <a:alpha val="0"/>
                  </a:srgbClr>
                </a:gs>
                <a:gs pos="44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dirty="0">
                  <a:solidFill>
                    <a:schemeClr val="bg1"/>
                  </a:solidFill>
                  <a:latin typeface="Gilroy" panose="00000500000000000000" pitchFamily="50" charset="0"/>
                </a:rPr>
                <a:t>Physische Gefahren</a:t>
              </a:r>
            </a:p>
          </p:txBody>
        </p:sp>
        <p:sp>
          <p:nvSpPr>
            <p:cNvPr id="47" name="Rechteck 60">
              <a:extLst>
                <a:ext uri="{FF2B5EF4-FFF2-40B4-BE49-F238E27FC236}">
                  <a16:creationId xmlns:a16="http://schemas.microsoft.com/office/drawing/2014/main" id="{2E1C22F3-D481-1674-4DBF-5FC558B451B1}"/>
                </a:ext>
              </a:extLst>
            </p:cNvPr>
            <p:cNvSpPr/>
            <p:nvPr/>
          </p:nvSpPr>
          <p:spPr>
            <a:xfrm>
              <a:off x="2739184" y="6151793"/>
              <a:ext cx="1928608" cy="175161"/>
            </a:xfrm>
            <a:prstGeom prst="rect">
              <a:avLst/>
            </a:prstGeom>
            <a:gradFill>
              <a:gsLst>
                <a:gs pos="0">
                  <a:srgbClr val="57D673">
                    <a:alpha val="0"/>
                  </a:srgbClr>
                </a:gs>
                <a:gs pos="44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Einzelne Abhängigkeiten</a:t>
              </a:r>
            </a:p>
          </p:txBody>
        </p:sp>
        <p:sp>
          <p:nvSpPr>
            <p:cNvPr id="48" name="Rechteck 61">
              <a:extLst>
                <a:ext uri="{FF2B5EF4-FFF2-40B4-BE49-F238E27FC236}">
                  <a16:creationId xmlns:a16="http://schemas.microsoft.com/office/drawing/2014/main" id="{D30459DD-6031-6CEB-1A57-F04C8AA12FCF}"/>
                </a:ext>
              </a:extLst>
            </p:cNvPr>
            <p:cNvSpPr/>
            <p:nvPr/>
          </p:nvSpPr>
          <p:spPr>
            <a:xfrm>
              <a:off x="2739184" y="6344082"/>
              <a:ext cx="1928608" cy="175161"/>
            </a:xfrm>
            <a:prstGeom prst="rect">
              <a:avLst/>
            </a:prstGeom>
            <a:gradFill>
              <a:gsLst>
                <a:gs pos="0">
                  <a:srgbClr val="57D673">
                    <a:alpha val="0"/>
                  </a:srgbClr>
                </a:gs>
                <a:gs pos="44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Kriminelle</a:t>
              </a:r>
            </a:p>
          </p:txBody>
        </p:sp>
        <p:sp>
          <p:nvSpPr>
            <p:cNvPr id="49" name="Rechteck 104">
              <a:extLst>
                <a:ext uri="{FF2B5EF4-FFF2-40B4-BE49-F238E27FC236}">
                  <a16:creationId xmlns:a16="http://schemas.microsoft.com/office/drawing/2014/main" id="{2C25FD5E-C928-D615-C339-182A13E7736F}"/>
                </a:ext>
              </a:extLst>
            </p:cNvPr>
            <p:cNvSpPr/>
            <p:nvPr/>
          </p:nvSpPr>
          <p:spPr>
            <a:xfrm>
              <a:off x="2739184" y="6536372"/>
              <a:ext cx="1928608" cy="175161"/>
            </a:xfrm>
            <a:prstGeom prst="rect">
              <a:avLst/>
            </a:prstGeom>
            <a:gradFill>
              <a:gsLst>
                <a:gs pos="0">
                  <a:srgbClr val="57D673">
                    <a:alpha val="0"/>
                  </a:srgbClr>
                </a:gs>
                <a:gs pos="44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Fremde Legislation</a:t>
              </a:r>
            </a:p>
          </p:txBody>
        </p:sp>
        <p:sp>
          <p:nvSpPr>
            <p:cNvPr id="50" name="Rechteck 105">
              <a:extLst>
                <a:ext uri="{FF2B5EF4-FFF2-40B4-BE49-F238E27FC236}">
                  <a16:creationId xmlns:a16="http://schemas.microsoft.com/office/drawing/2014/main" id="{19CB3ADC-87B4-B287-95AA-860B6FB935C5}"/>
                </a:ext>
              </a:extLst>
            </p:cNvPr>
            <p:cNvSpPr/>
            <p:nvPr/>
          </p:nvSpPr>
          <p:spPr>
            <a:xfrm>
              <a:off x="2739184" y="6728660"/>
              <a:ext cx="1928608" cy="175161"/>
            </a:xfrm>
            <a:prstGeom prst="rect">
              <a:avLst/>
            </a:prstGeom>
            <a:gradFill>
              <a:gsLst>
                <a:gs pos="0">
                  <a:srgbClr val="57D673">
                    <a:alpha val="0"/>
                  </a:srgbClr>
                </a:gs>
                <a:gs pos="44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Fremde Geheimdienste</a:t>
              </a:r>
            </a:p>
          </p:txBody>
        </p:sp>
        <p:sp>
          <p:nvSpPr>
            <p:cNvPr id="51" name="Rechteck 106">
              <a:extLst>
                <a:ext uri="{FF2B5EF4-FFF2-40B4-BE49-F238E27FC236}">
                  <a16:creationId xmlns:a16="http://schemas.microsoft.com/office/drawing/2014/main" id="{A0212FF9-0A06-E4E9-61C7-11B8669190BE}"/>
                </a:ext>
              </a:extLst>
            </p:cNvPr>
            <p:cNvSpPr/>
            <p:nvPr/>
          </p:nvSpPr>
          <p:spPr>
            <a:xfrm>
              <a:off x="2739184" y="6920948"/>
              <a:ext cx="1928608" cy="175161"/>
            </a:xfrm>
            <a:prstGeom prst="rect">
              <a:avLst/>
            </a:prstGeom>
            <a:gradFill>
              <a:gsLst>
                <a:gs pos="0">
                  <a:srgbClr val="57D673">
                    <a:alpha val="0"/>
                  </a:srgbClr>
                </a:gs>
                <a:gs pos="44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dirty="0">
                  <a:solidFill>
                    <a:schemeClr val="bg1"/>
                  </a:solidFill>
                  <a:latin typeface="Gilroy" panose="00000500000000000000" pitchFamily="50" charset="0"/>
                </a:rPr>
                <a:t>Geopolitische Krisen </a:t>
              </a:r>
            </a:p>
          </p:txBody>
        </p:sp>
      </p:grpSp>
    </p:spTree>
    <p:extLst>
      <p:ext uri="{BB962C8B-B14F-4D97-AF65-F5344CB8AC3E}">
        <p14:creationId xmlns:p14="http://schemas.microsoft.com/office/powerpoint/2010/main" val="4043385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a:extLst>
              <a:ext uri="{FF2B5EF4-FFF2-40B4-BE49-F238E27FC236}">
                <a16:creationId xmlns:a16="http://schemas.microsoft.com/office/drawing/2014/main" id="{7E9E6B5C-4405-2AAA-34F6-9C48B6CAE94A}"/>
              </a:ext>
            </a:extLst>
          </p:cNvPr>
          <p:cNvSpPr txBox="1"/>
          <p:nvPr/>
        </p:nvSpPr>
        <p:spPr>
          <a:xfrm>
            <a:off x="504825" y="948836"/>
            <a:ext cx="4923518" cy="2560490"/>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sz="1600">
                <a:latin typeface="Gilroy Bold" panose="00000800000000000000" pitchFamily="50" charset="0"/>
              </a:rPr>
              <a:t>Operative Handlungsempfehlungen</a:t>
            </a:r>
            <a:endParaRPr lang="de-DE" sz="1600"/>
          </a:p>
          <a:p>
            <a:r>
              <a:rPr lang="de-DE"/>
              <a:t>Einige der strategischen Handlungsempfehlungen übersteigen den Handlungs-</a:t>
            </a:r>
            <a:r>
              <a:rPr lang="de-DE" err="1"/>
              <a:t>spielraum</a:t>
            </a:r>
            <a:r>
              <a:rPr lang="de-DE"/>
              <a:t> des einzelnen Akteurs in einer öffentlichen Institution. Welche Möglichkeiten aber stehen dem individuellen IT-Entscheider dennoch offen? In der Praxis bietet sich der Fokus auf den einzelnen Anwendungsfall an. </a:t>
            </a:r>
          </a:p>
          <a:p>
            <a:endParaRPr lang="de-DE"/>
          </a:p>
        </p:txBody>
      </p:sp>
      <p:grpSp>
        <p:nvGrpSpPr>
          <p:cNvPr id="19" name="Gruppieren 18">
            <a:extLst>
              <a:ext uri="{FF2B5EF4-FFF2-40B4-BE49-F238E27FC236}">
                <a16:creationId xmlns:a16="http://schemas.microsoft.com/office/drawing/2014/main" id="{907EB5DD-D506-0890-1453-9FA460F1AAFC}"/>
              </a:ext>
            </a:extLst>
          </p:cNvPr>
          <p:cNvGrpSpPr/>
          <p:nvPr/>
        </p:nvGrpSpPr>
        <p:grpSpPr>
          <a:xfrm>
            <a:off x="504825" y="2288949"/>
            <a:ext cx="4909797" cy="3056955"/>
            <a:chOff x="584653" y="3522572"/>
            <a:chExt cx="6733628" cy="4064180"/>
          </a:xfrm>
        </p:grpSpPr>
        <p:sp>
          <p:nvSpPr>
            <p:cNvPr id="2" name="Pfeil: 180-Grad 1">
              <a:extLst>
                <a:ext uri="{FF2B5EF4-FFF2-40B4-BE49-F238E27FC236}">
                  <a16:creationId xmlns:a16="http://schemas.microsoft.com/office/drawing/2014/main" id="{A7FE58C0-F559-C326-F6E1-144E2B4846E9}"/>
                </a:ext>
              </a:extLst>
            </p:cNvPr>
            <p:cNvSpPr/>
            <p:nvPr/>
          </p:nvSpPr>
          <p:spPr>
            <a:xfrm flipV="1">
              <a:off x="1102828" y="4344930"/>
              <a:ext cx="5983299" cy="3241822"/>
            </a:xfrm>
            <a:prstGeom prst="uturnArrow">
              <a:avLst>
                <a:gd name="adj1" fmla="val 12381"/>
                <a:gd name="adj2" fmla="val 14099"/>
                <a:gd name="adj3" fmla="val 12355"/>
                <a:gd name="adj4" fmla="val 87645"/>
                <a:gd name="adj5" fmla="val 100000"/>
              </a:avLst>
            </a:prstGeom>
            <a:gradFill flip="none" rotWithShape="1">
              <a:gsLst>
                <a:gs pos="11000">
                  <a:srgbClr val="CA366B">
                    <a:alpha val="15000"/>
                  </a:srgbClr>
                </a:gs>
                <a:gs pos="100000">
                  <a:srgbClr val="CA366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900">
                <a:solidFill>
                  <a:srgbClr val="111111"/>
                </a:solidFill>
                <a:latin typeface="Gilroy" panose="00000500000000000000" pitchFamily="50" charset="0"/>
              </a:endParaRPr>
            </a:p>
          </p:txBody>
        </p:sp>
        <p:grpSp>
          <p:nvGrpSpPr>
            <p:cNvPr id="18" name="Gruppieren 17">
              <a:extLst>
                <a:ext uri="{FF2B5EF4-FFF2-40B4-BE49-F238E27FC236}">
                  <a16:creationId xmlns:a16="http://schemas.microsoft.com/office/drawing/2014/main" id="{5FE6251D-61FA-CED1-D15F-FB9EB340A20F}"/>
                </a:ext>
              </a:extLst>
            </p:cNvPr>
            <p:cNvGrpSpPr/>
            <p:nvPr/>
          </p:nvGrpSpPr>
          <p:grpSpPr>
            <a:xfrm>
              <a:off x="584653" y="3902117"/>
              <a:ext cx="6160932" cy="3179722"/>
              <a:chOff x="584653" y="3902116"/>
              <a:chExt cx="10064088" cy="3538787"/>
            </a:xfrm>
          </p:grpSpPr>
          <p:sp>
            <p:nvSpPr>
              <p:cNvPr id="3" name="Rechteck 2">
                <a:extLst>
                  <a:ext uri="{FF2B5EF4-FFF2-40B4-BE49-F238E27FC236}">
                    <a16:creationId xmlns:a16="http://schemas.microsoft.com/office/drawing/2014/main" id="{0A98BECE-06CE-204C-D083-E817FC727090}"/>
                  </a:ext>
                </a:extLst>
              </p:cNvPr>
              <p:cNvSpPr/>
              <p:nvPr/>
            </p:nvSpPr>
            <p:spPr>
              <a:xfrm>
                <a:off x="2420710" y="3902116"/>
                <a:ext cx="6043177" cy="78740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panose="00000500000000000000" pitchFamily="50" charset="0"/>
                  </a:rPr>
                  <a:t>Identifikation des Anwendungsfalls, Kategorisierung von Daten, Fokus auf tatsächliche Kontrollziele und realistische Bewertung der aktuellen Kontrollsituation.</a:t>
                </a:r>
              </a:p>
            </p:txBody>
          </p:sp>
          <p:sp>
            <p:nvSpPr>
              <p:cNvPr id="4" name="Rechteck 3">
                <a:extLst>
                  <a:ext uri="{FF2B5EF4-FFF2-40B4-BE49-F238E27FC236}">
                    <a16:creationId xmlns:a16="http://schemas.microsoft.com/office/drawing/2014/main" id="{7A520C78-FA00-50C8-D2A8-39748B2F516A}"/>
                  </a:ext>
                </a:extLst>
              </p:cNvPr>
              <p:cNvSpPr/>
              <p:nvPr/>
            </p:nvSpPr>
            <p:spPr>
              <a:xfrm>
                <a:off x="3129190" y="4819245"/>
                <a:ext cx="6043177" cy="78740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panose="00000500000000000000" pitchFamily="50" charset="0"/>
                  </a:rPr>
                  <a:t>Bearbeitung dieses Anwendungsfalls in einem geschützten Raum um Freiraum für die Verwendung neuer Vorgehensweisen und Werkzeuge zu schaffen.</a:t>
                </a:r>
              </a:p>
            </p:txBody>
          </p:sp>
          <p:sp>
            <p:nvSpPr>
              <p:cNvPr id="6" name="Rechteck 5">
                <a:extLst>
                  <a:ext uri="{FF2B5EF4-FFF2-40B4-BE49-F238E27FC236}">
                    <a16:creationId xmlns:a16="http://schemas.microsoft.com/office/drawing/2014/main" id="{DDE486B7-1904-47FD-E276-D4E5D939AB6C}"/>
                  </a:ext>
                </a:extLst>
              </p:cNvPr>
              <p:cNvSpPr/>
              <p:nvPr/>
            </p:nvSpPr>
            <p:spPr>
              <a:xfrm>
                <a:off x="3824515" y="5736374"/>
                <a:ext cx="6043177" cy="78740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panose="00000500000000000000" pitchFamily="50" charset="0"/>
                  </a:rPr>
                  <a:t>Den tatsächlichen Nutzen der BürgerInnen im Blick behalten. Lösungen in kleinen Schritten implementieren und Feedback einbeziehen.</a:t>
                </a:r>
              </a:p>
            </p:txBody>
          </p:sp>
          <p:sp>
            <p:nvSpPr>
              <p:cNvPr id="7" name="Rechteck 6">
                <a:extLst>
                  <a:ext uri="{FF2B5EF4-FFF2-40B4-BE49-F238E27FC236}">
                    <a16:creationId xmlns:a16="http://schemas.microsoft.com/office/drawing/2014/main" id="{CAF05782-882C-14BE-54F3-30F6BE0B4751}"/>
                  </a:ext>
                </a:extLst>
              </p:cNvPr>
              <p:cNvSpPr/>
              <p:nvPr/>
            </p:nvSpPr>
            <p:spPr>
              <a:xfrm>
                <a:off x="4605564" y="6653503"/>
                <a:ext cx="6043177" cy="78740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panose="00000500000000000000" pitchFamily="50" charset="0"/>
                  </a:rPr>
                  <a:t>Den Fluss von Nutzer-Anforderung bis zur getesteten und ausgerollten Software optimieren und automatisieren.</a:t>
                </a:r>
              </a:p>
            </p:txBody>
          </p:sp>
          <p:sp>
            <p:nvSpPr>
              <p:cNvPr id="10" name="Rechteck 9">
                <a:extLst>
                  <a:ext uri="{FF2B5EF4-FFF2-40B4-BE49-F238E27FC236}">
                    <a16:creationId xmlns:a16="http://schemas.microsoft.com/office/drawing/2014/main" id="{596CE729-CCD2-B481-CE2C-1BD6D94C3652}"/>
                  </a:ext>
                </a:extLst>
              </p:cNvPr>
              <p:cNvSpPr/>
              <p:nvPr/>
            </p:nvSpPr>
            <p:spPr>
              <a:xfrm>
                <a:off x="584653" y="3902116"/>
                <a:ext cx="1836057" cy="787400"/>
              </a:xfrm>
              <a:prstGeom prst="rect">
                <a:avLst/>
              </a:prstGeom>
              <a:solidFill>
                <a:srgbClr val="CA366B"/>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spcBef>
                    <a:spcPts val="600"/>
                  </a:spcBef>
                </a:pPr>
                <a:r>
                  <a:rPr lang="de-DE" sz="1000" dirty="0">
                    <a:solidFill>
                      <a:schemeClr val="bg1"/>
                    </a:solidFill>
                    <a:latin typeface="Gilroy Bold" panose="00000800000000000000" pitchFamily="50" charset="0"/>
                  </a:rPr>
                  <a:t>Use Case betrachten</a:t>
                </a:r>
              </a:p>
            </p:txBody>
          </p:sp>
          <p:sp>
            <p:nvSpPr>
              <p:cNvPr id="12" name="Rechteck 11">
                <a:extLst>
                  <a:ext uri="{FF2B5EF4-FFF2-40B4-BE49-F238E27FC236}">
                    <a16:creationId xmlns:a16="http://schemas.microsoft.com/office/drawing/2014/main" id="{99C25959-8145-9040-B2B3-1C3685EFA5AD}"/>
                  </a:ext>
                </a:extLst>
              </p:cNvPr>
              <p:cNvSpPr/>
              <p:nvPr/>
            </p:nvSpPr>
            <p:spPr>
              <a:xfrm>
                <a:off x="1293132" y="4819245"/>
                <a:ext cx="1836057" cy="787400"/>
              </a:xfrm>
              <a:prstGeom prst="rect">
                <a:avLst/>
              </a:prstGeom>
              <a:solidFill>
                <a:srgbClr val="CA366B"/>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spcBef>
                    <a:spcPts val="600"/>
                  </a:spcBef>
                </a:pPr>
                <a:r>
                  <a:rPr lang="de-DE" sz="1000">
                    <a:solidFill>
                      <a:schemeClr val="bg1"/>
                    </a:solidFill>
                    <a:latin typeface="Gilroy Bold" panose="00000800000000000000" pitchFamily="50" charset="0"/>
                  </a:rPr>
                  <a:t>Insel schaffen</a:t>
                </a:r>
              </a:p>
            </p:txBody>
          </p:sp>
          <p:sp>
            <p:nvSpPr>
              <p:cNvPr id="13" name="Rechteck 12">
                <a:extLst>
                  <a:ext uri="{FF2B5EF4-FFF2-40B4-BE49-F238E27FC236}">
                    <a16:creationId xmlns:a16="http://schemas.microsoft.com/office/drawing/2014/main" id="{BCEC7EC0-F200-E13A-C941-C8837D074AD2}"/>
                  </a:ext>
                </a:extLst>
              </p:cNvPr>
              <p:cNvSpPr/>
              <p:nvPr/>
            </p:nvSpPr>
            <p:spPr>
              <a:xfrm>
                <a:off x="1988457" y="5736374"/>
                <a:ext cx="1836057" cy="787400"/>
              </a:xfrm>
              <a:prstGeom prst="rect">
                <a:avLst/>
              </a:prstGeom>
              <a:solidFill>
                <a:srgbClr val="CA366B"/>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spcBef>
                    <a:spcPts val="600"/>
                  </a:spcBef>
                </a:pPr>
                <a:r>
                  <a:rPr lang="de-DE" sz="1000">
                    <a:solidFill>
                      <a:schemeClr val="bg1"/>
                    </a:solidFill>
                    <a:latin typeface="Gilroy Bold" panose="00000800000000000000" pitchFamily="50" charset="0"/>
                  </a:rPr>
                  <a:t>Aus Nutzersicht denken</a:t>
                </a:r>
              </a:p>
            </p:txBody>
          </p:sp>
          <p:sp>
            <p:nvSpPr>
              <p:cNvPr id="14" name="Rechteck 13">
                <a:extLst>
                  <a:ext uri="{FF2B5EF4-FFF2-40B4-BE49-F238E27FC236}">
                    <a16:creationId xmlns:a16="http://schemas.microsoft.com/office/drawing/2014/main" id="{9DC68AD6-130C-72BA-1DBE-309908B03D2C}"/>
                  </a:ext>
                </a:extLst>
              </p:cNvPr>
              <p:cNvSpPr/>
              <p:nvPr/>
            </p:nvSpPr>
            <p:spPr>
              <a:xfrm>
                <a:off x="2769507" y="6653503"/>
                <a:ext cx="1836057" cy="787400"/>
              </a:xfrm>
              <a:prstGeom prst="rect">
                <a:avLst/>
              </a:prstGeom>
              <a:solidFill>
                <a:srgbClr val="CA366B"/>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spcBef>
                    <a:spcPts val="600"/>
                  </a:spcBef>
                </a:pPr>
                <a:r>
                  <a:rPr lang="de-DE" sz="1000">
                    <a:solidFill>
                      <a:schemeClr val="bg1"/>
                    </a:solidFill>
                    <a:latin typeface="Gilroy Bold" panose="00000800000000000000" pitchFamily="50" charset="0"/>
                  </a:rPr>
                  <a:t>Flow optimieren</a:t>
                </a:r>
              </a:p>
            </p:txBody>
          </p:sp>
        </p:grpSp>
        <p:sp>
          <p:nvSpPr>
            <p:cNvPr id="15" name="Textfeld 14">
              <a:extLst>
                <a:ext uri="{FF2B5EF4-FFF2-40B4-BE49-F238E27FC236}">
                  <a16:creationId xmlns:a16="http://schemas.microsoft.com/office/drawing/2014/main" id="{960653C3-C9C2-8D60-C1BA-00B40B51C2A8}"/>
                </a:ext>
              </a:extLst>
            </p:cNvPr>
            <p:cNvSpPr txBox="1"/>
            <p:nvPr/>
          </p:nvSpPr>
          <p:spPr>
            <a:xfrm>
              <a:off x="5942584" y="3522572"/>
              <a:ext cx="1375697" cy="635049"/>
            </a:xfrm>
            <a:prstGeom prst="rect">
              <a:avLst/>
            </a:prstGeom>
            <a:noFill/>
          </p:spPr>
          <p:txBody>
            <a:bodyPr wrap="none" rtlCol="0">
              <a:spAutoFit/>
            </a:bodyPr>
            <a:lstStyle/>
            <a:p>
              <a:pPr algn="ctr"/>
              <a:r>
                <a:rPr lang="de-DE" sz="1050" dirty="0">
                  <a:latin typeface="Gilroy Bold" panose="00000800000000000000" pitchFamily="50" charset="0"/>
                </a:rPr>
                <a:t>Erkenntnisse in </a:t>
              </a:r>
              <a:br>
                <a:rPr lang="de-DE" sz="1050" dirty="0">
                  <a:latin typeface="Gilroy Bold" panose="00000800000000000000" pitchFamily="50" charset="0"/>
                </a:rPr>
              </a:br>
              <a:r>
                <a:rPr lang="de-DE" sz="1050" dirty="0">
                  <a:latin typeface="Gilroy Bold" panose="00000800000000000000" pitchFamily="50" charset="0"/>
                </a:rPr>
                <a:t>Regelorganisation </a:t>
              </a:r>
              <a:br>
                <a:rPr lang="de-DE" sz="1050" dirty="0">
                  <a:latin typeface="Gilroy Bold" panose="00000800000000000000" pitchFamily="50" charset="0"/>
                </a:rPr>
              </a:br>
              <a:r>
                <a:rPr lang="de-DE" sz="1050" dirty="0">
                  <a:latin typeface="Gilroy Bold" panose="00000800000000000000" pitchFamily="50" charset="0"/>
                </a:rPr>
                <a:t>zurückspielen</a:t>
              </a:r>
            </a:p>
          </p:txBody>
        </p:sp>
      </p:grpSp>
      <p:sp>
        <p:nvSpPr>
          <p:cNvPr id="20" name="Textfeld 19">
            <a:extLst>
              <a:ext uri="{FF2B5EF4-FFF2-40B4-BE49-F238E27FC236}">
                <a16:creationId xmlns:a16="http://schemas.microsoft.com/office/drawing/2014/main" id="{54DAEF56-D523-14EC-A84A-08E60EE1089A}"/>
              </a:ext>
            </a:extLst>
          </p:cNvPr>
          <p:cNvSpPr txBox="1"/>
          <p:nvPr/>
        </p:nvSpPr>
        <p:spPr>
          <a:xfrm>
            <a:off x="504825" y="5602799"/>
            <a:ext cx="4923518" cy="2467632"/>
          </a:xfrm>
          <a:prstGeom prst="rect">
            <a:avLst/>
          </a:prstGeom>
          <a:noFill/>
        </p:spPr>
        <p:txBody>
          <a:bodyPr wrap="square" lIns="0" rIns="0" rtlCol="0">
            <a:noAutofit/>
          </a:bodyPr>
          <a:lstStyle>
            <a:defPPr>
              <a:defRPr lang="en-US"/>
            </a:defPPr>
            <a:lvl1pPr>
              <a:lnSpc>
                <a:spcPts val="1800"/>
              </a:lnSpc>
              <a:spcBef>
                <a:spcPts val="900"/>
              </a:spcBef>
              <a:defRPr sz="1100">
                <a:latin typeface="Gilroy" panose="00000500000000000000" pitchFamily="50" charset="0"/>
              </a:defRPr>
            </a:lvl1pPr>
          </a:lstStyle>
          <a:p>
            <a:pPr algn="just">
              <a:lnSpc>
                <a:spcPts val="1600"/>
              </a:lnSpc>
            </a:pPr>
            <a:r>
              <a:rPr lang="de-DE" sz="1000" dirty="0"/>
              <a:t>Der Umstieg von klassischen IT-Umgebungen in die Welt der automatisierten Clouds ist eine Herausforderung insbesondere für die betroffenen ExpertInnen und EntscheiderInnen. In der neuen Welt der IT läuft alles automatisch, alles skaliert, alles wird Code. Sicherheitslücken sind Code, Kriminelle automatisieren ihre Angriffe. Genauso aber wird Kontrolle zu Code: Automatisierte Updates, Compliance-</a:t>
            </a:r>
            <a:r>
              <a:rPr lang="de-DE" sz="1000" dirty="0" err="1"/>
              <a:t>by</a:t>
            </a:r>
            <a:r>
              <a:rPr lang="de-DE" sz="1000" dirty="0"/>
              <a:t>-design, AI-basierte Identifikation von Angreifern.</a:t>
            </a:r>
          </a:p>
          <a:p>
            <a:pPr algn="just">
              <a:lnSpc>
                <a:spcPts val="1600"/>
              </a:lnSpc>
            </a:pPr>
            <a:r>
              <a:rPr lang="de-DE" sz="1000" dirty="0"/>
              <a:t>Um in der Welt der Cloud den eigenen Weg zu Leistungsfähigkeit und Kontrolle zu finden, ist es für jeden Beteiligten wichtig, diese Welt selbst zu erfahren. Nur anhand dieser persönlicher Erfahrungen können Organisationen ein Gefühl dafür entwickeln, welche Chancen die nächste Stufe der Industrialisierung der IT für sie bietet. </a:t>
            </a:r>
          </a:p>
        </p:txBody>
      </p:sp>
      <p:sp>
        <p:nvSpPr>
          <p:cNvPr id="5" name="Textfeld 4">
            <a:extLst>
              <a:ext uri="{FF2B5EF4-FFF2-40B4-BE49-F238E27FC236}">
                <a16:creationId xmlns:a16="http://schemas.microsoft.com/office/drawing/2014/main" id="{F8EE5E48-88F9-E0A0-E787-C4DA6B7BBF40}"/>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14</a:t>
            </a:r>
          </a:p>
        </p:txBody>
      </p:sp>
      <p:grpSp>
        <p:nvGrpSpPr>
          <p:cNvPr id="9" name="Gruppieren 8">
            <a:extLst>
              <a:ext uri="{FF2B5EF4-FFF2-40B4-BE49-F238E27FC236}">
                <a16:creationId xmlns:a16="http://schemas.microsoft.com/office/drawing/2014/main" id="{84967A04-EDCE-7A94-B6F6-D0FE45F00391}"/>
              </a:ext>
            </a:extLst>
          </p:cNvPr>
          <p:cNvGrpSpPr/>
          <p:nvPr/>
        </p:nvGrpSpPr>
        <p:grpSpPr>
          <a:xfrm>
            <a:off x="5564823" y="5602799"/>
            <a:ext cx="1481809" cy="3236401"/>
            <a:chOff x="5564823" y="1276351"/>
            <a:chExt cx="1481809" cy="3310373"/>
          </a:xfrm>
        </p:grpSpPr>
        <p:sp>
          <p:nvSpPr>
            <p:cNvPr id="11" name="Rechteck 10">
              <a:extLst>
                <a:ext uri="{FF2B5EF4-FFF2-40B4-BE49-F238E27FC236}">
                  <a16:creationId xmlns:a16="http://schemas.microsoft.com/office/drawing/2014/main" id="{734CD980-BF2B-C03D-DAA3-B3BEB7877964}"/>
                </a:ext>
              </a:extLst>
            </p:cNvPr>
            <p:cNvSpPr/>
            <p:nvPr/>
          </p:nvSpPr>
          <p:spPr>
            <a:xfrm>
              <a:off x="5564823" y="1276351"/>
              <a:ext cx="1481809" cy="33103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08000" rIns="91440" bIns="72000" rtlCol="0" anchor="b"/>
            <a:lstStyle/>
            <a:p>
              <a:pPr>
                <a:spcBef>
                  <a:spcPts val="600"/>
                </a:spcBef>
              </a:pPr>
              <a:r>
                <a:rPr lang="de-DE" sz="900">
                  <a:solidFill>
                    <a:srgbClr val="111111"/>
                  </a:solidFill>
                  <a:latin typeface="Gilroy"/>
                </a:rPr>
                <a:t>„Der Umstieg in Richtung Cloud-Computing ist für viele Organisationen bereits ein Paradigmen-wechsel. Die wirkliche Arbeit liegt aber in der Wahl der richtigen Use Cases, dem Change Management und der nutzer-orientierten Herangehensweise.“</a:t>
              </a:r>
            </a:p>
            <a:p>
              <a:pPr>
                <a:spcBef>
                  <a:spcPts val="600"/>
                </a:spcBef>
              </a:pPr>
              <a:r>
                <a:rPr lang="de-DE" sz="1050">
                  <a:solidFill>
                    <a:srgbClr val="111111"/>
                  </a:solidFill>
                  <a:latin typeface="Gilroy Bold"/>
                </a:rPr>
                <a:t>Max Hille</a:t>
              </a:r>
              <a:br>
                <a:rPr lang="de-DE" sz="1050">
                  <a:latin typeface="Gilroy Bold" panose="00000800000000000000" pitchFamily="50" charset="0"/>
                </a:rPr>
              </a:br>
              <a:r>
                <a:rPr lang="de-DE" sz="900" err="1">
                  <a:solidFill>
                    <a:schemeClr val="bg1">
                      <a:lumMod val="65000"/>
                    </a:schemeClr>
                  </a:solidFill>
                  <a:latin typeface="Gilroy Bold"/>
                </a:rPr>
                <a:t>Cloudflight</a:t>
              </a:r>
              <a:endParaRPr lang="de-DE" sz="1050">
                <a:solidFill>
                  <a:schemeClr val="bg1">
                    <a:lumMod val="65000"/>
                  </a:schemeClr>
                </a:solidFill>
                <a:latin typeface="Gilroy Bold"/>
              </a:endParaRPr>
            </a:p>
          </p:txBody>
        </p:sp>
        <p:sp>
          <p:nvSpPr>
            <p:cNvPr id="16" name="Ellipse 15">
              <a:extLst>
                <a:ext uri="{FF2B5EF4-FFF2-40B4-BE49-F238E27FC236}">
                  <a16:creationId xmlns:a16="http://schemas.microsoft.com/office/drawing/2014/main" id="{26FCAD8F-9B66-F68C-FDFD-E6F5885D1875}"/>
                </a:ext>
              </a:extLst>
            </p:cNvPr>
            <p:cNvSpPr/>
            <p:nvPr/>
          </p:nvSpPr>
          <p:spPr>
            <a:xfrm>
              <a:off x="5748514" y="1377717"/>
              <a:ext cx="1114425" cy="1114425"/>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Tree>
    <p:extLst>
      <p:ext uri="{BB962C8B-B14F-4D97-AF65-F5344CB8AC3E}">
        <p14:creationId xmlns:p14="http://schemas.microsoft.com/office/powerpoint/2010/main" val="3445493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2">
            <a:extLst>
              <a:ext uri="{FF2B5EF4-FFF2-40B4-BE49-F238E27FC236}">
                <a16:creationId xmlns:a16="http://schemas.microsoft.com/office/drawing/2014/main" id="{513F6D0C-C41F-931E-E7E9-5F65CBF860B9}"/>
              </a:ext>
            </a:extLst>
          </p:cNvPr>
          <p:cNvSpPr txBox="1">
            <a:spLocks/>
          </p:cNvSpPr>
          <p:nvPr/>
        </p:nvSpPr>
        <p:spPr>
          <a:xfrm>
            <a:off x="502920" y="859197"/>
            <a:ext cx="4011023" cy="1505162"/>
          </a:xfrm>
          <a:prstGeom prst="rect">
            <a:avLst/>
          </a:prstGeom>
        </p:spPr>
        <p:txBody>
          <a:bodyPr lIns="0"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r>
              <a:rPr lang="de-DE" sz="2400">
                <a:latin typeface="Gilroy Bold" panose="00000800000000000000" pitchFamily="50" charset="0"/>
              </a:rPr>
              <a:t>4. Wie kann Souveränität in der Praxis aussehen?</a:t>
            </a:r>
          </a:p>
        </p:txBody>
      </p:sp>
      <p:sp>
        <p:nvSpPr>
          <p:cNvPr id="3" name="Textfeld 2">
            <a:extLst>
              <a:ext uri="{FF2B5EF4-FFF2-40B4-BE49-F238E27FC236}">
                <a16:creationId xmlns:a16="http://schemas.microsoft.com/office/drawing/2014/main" id="{89CD6CFC-7F80-2080-BED2-06E6D0C0F1E9}"/>
              </a:ext>
            </a:extLst>
          </p:cNvPr>
          <p:cNvSpPr txBox="1"/>
          <p:nvPr/>
        </p:nvSpPr>
        <p:spPr>
          <a:xfrm>
            <a:off x="504825" y="1921293"/>
            <a:ext cx="4923518" cy="790157"/>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sz="1600" dirty="0" err="1">
                <a:latin typeface="Gilroy Bold" panose="00000800000000000000" pitchFamily="50" charset="0"/>
              </a:rPr>
              <a:t>innus</a:t>
            </a:r>
            <a:r>
              <a:rPr lang="de-DE" sz="1600" dirty="0">
                <a:latin typeface="Gilroy Bold" panose="00000800000000000000" pitchFamily="50" charset="0"/>
              </a:rPr>
              <a:t> – Software-Flow im regulierten Umfeld</a:t>
            </a:r>
            <a:endParaRPr lang="de-DE" sz="1600" dirty="0"/>
          </a:p>
          <a:p>
            <a:r>
              <a:rPr lang="de-DE" dirty="0" err="1"/>
              <a:t>innus</a:t>
            </a:r>
            <a:r>
              <a:rPr lang="de-DE" dirty="0"/>
              <a:t> ist ein deutsches Unternehmen, das Software für Banken entwickelt und in einer deutschen Private Cloud bereitstellt. Gegründet wurde es 2019 mit dem Ziel ein neues, sicheres und schnell zu implementierendes Kern-Bankensystem auf den Markt zu bringen. Mit insgesamt 7 Mitarbeitenden konnte </a:t>
            </a:r>
            <a:r>
              <a:rPr lang="de-DE" dirty="0" err="1"/>
              <a:t>innus</a:t>
            </a:r>
            <a:r>
              <a:rPr lang="de-DE" dirty="0"/>
              <a:t> nach 2 Jahren Entwicklungszeit den ersten Kunden gewinnen. Die Software bietet umfassende Funktionen für Buchführung, Produktmanagement, Vertrieb, Revision, Risiko-management und Gesamtbanksteuerung. Sie ist mehrsprachig und </a:t>
            </a:r>
            <a:r>
              <a:rPr lang="de-DE" dirty="0" err="1"/>
              <a:t>mehr-mandantenfähig</a:t>
            </a:r>
            <a:r>
              <a:rPr lang="de-DE" dirty="0"/>
              <a:t> sowie für den Einsatz in Finanzinstituten nach BAIT, BSI und IDW Standards zertifiziert. </a:t>
            </a:r>
          </a:p>
        </p:txBody>
      </p:sp>
      <p:grpSp>
        <p:nvGrpSpPr>
          <p:cNvPr id="68" name="Gruppieren 67">
            <a:extLst>
              <a:ext uri="{FF2B5EF4-FFF2-40B4-BE49-F238E27FC236}">
                <a16:creationId xmlns:a16="http://schemas.microsoft.com/office/drawing/2014/main" id="{BC8E81A8-6603-C65F-AA95-F84D8A84ED0F}"/>
              </a:ext>
            </a:extLst>
          </p:cNvPr>
          <p:cNvGrpSpPr/>
          <p:nvPr/>
        </p:nvGrpSpPr>
        <p:grpSpPr>
          <a:xfrm>
            <a:off x="333375" y="4274763"/>
            <a:ext cx="5147190" cy="4454502"/>
            <a:chOff x="333375" y="4369556"/>
            <a:chExt cx="5147190" cy="4454502"/>
          </a:xfrm>
        </p:grpSpPr>
        <p:grpSp>
          <p:nvGrpSpPr>
            <p:cNvPr id="23" name="Gruppieren 22">
              <a:extLst>
                <a:ext uri="{FF2B5EF4-FFF2-40B4-BE49-F238E27FC236}">
                  <a16:creationId xmlns:a16="http://schemas.microsoft.com/office/drawing/2014/main" id="{B1697181-6BCC-A48F-FAE6-9D214EF6A7EE}"/>
                </a:ext>
              </a:extLst>
            </p:cNvPr>
            <p:cNvGrpSpPr/>
            <p:nvPr/>
          </p:nvGrpSpPr>
          <p:grpSpPr>
            <a:xfrm>
              <a:off x="502920" y="6509975"/>
              <a:ext cx="4939030" cy="569021"/>
              <a:chOff x="502920" y="3514725"/>
              <a:chExt cx="4939030" cy="569021"/>
            </a:xfrm>
          </p:grpSpPr>
          <p:sp>
            <p:nvSpPr>
              <p:cNvPr id="7" name="Pfeil: Fünfeck 6">
                <a:extLst>
                  <a:ext uri="{FF2B5EF4-FFF2-40B4-BE49-F238E27FC236}">
                    <a16:creationId xmlns:a16="http://schemas.microsoft.com/office/drawing/2014/main" id="{620913AE-6629-5DDF-348F-A2EF1B1EEC14}"/>
                  </a:ext>
                </a:extLst>
              </p:cNvPr>
              <p:cNvSpPr/>
              <p:nvPr/>
            </p:nvSpPr>
            <p:spPr>
              <a:xfrm>
                <a:off x="4676523" y="3514725"/>
                <a:ext cx="765427" cy="569021"/>
              </a:xfrm>
              <a:prstGeom prst="homePlate">
                <a:avLst>
                  <a:gd name="adj" fmla="val 23134"/>
                </a:avLst>
              </a:prstGeom>
              <a:gradFill>
                <a:gsLst>
                  <a:gs pos="0">
                    <a:schemeClr val="bg1">
                      <a:lumMod val="95000"/>
                    </a:schemeClr>
                  </a:gs>
                  <a:gs pos="100000">
                    <a:schemeClr val="bg1">
                      <a:lumMod val="8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spcBef>
                    <a:spcPts val="600"/>
                  </a:spcBef>
                </a:pPr>
                <a:r>
                  <a:rPr lang="de-DE" sz="900" err="1">
                    <a:solidFill>
                      <a:srgbClr val="111111"/>
                    </a:solidFill>
                    <a:latin typeface="Gilroy" panose="00000500000000000000" pitchFamily="50" charset="0"/>
                  </a:rPr>
                  <a:t>Operate</a:t>
                </a:r>
                <a:endParaRPr lang="de-DE" sz="900">
                  <a:solidFill>
                    <a:srgbClr val="111111"/>
                  </a:solidFill>
                  <a:latin typeface="Gilroy" panose="00000500000000000000" pitchFamily="50" charset="0"/>
                </a:endParaRPr>
              </a:p>
            </p:txBody>
          </p:sp>
          <p:sp>
            <p:nvSpPr>
              <p:cNvPr id="8" name="Pfeil: Fünfeck 7">
                <a:extLst>
                  <a:ext uri="{FF2B5EF4-FFF2-40B4-BE49-F238E27FC236}">
                    <a16:creationId xmlns:a16="http://schemas.microsoft.com/office/drawing/2014/main" id="{3D7E36BD-056E-9EC5-FA84-6DDA3FF23526}"/>
                  </a:ext>
                </a:extLst>
              </p:cNvPr>
              <p:cNvSpPr/>
              <p:nvPr/>
            </p:nvSpPr>
            <p:spPr>
              <a:xfrm>
                <a:off x="3979478" y="3514725"/>
                <a:ext cx="765427" cy="569021"/>
              </a:xfrm>
              <a:prstGeom prst="homePlate">
                <a:avLst>
                  <a:gd name="adj" fmla="val 23134"/>
                </a:avLst>
              </a:prstGeom>
              <a:gradFill>
                <a:gsLst>
                  <a:gs pos="0">
                    <a:schemeClr val="bg1">
                      <a:lumMod val="95000"/>
                    </a:schemeClr>
                  </a:gs>
                  <a:gs pos="100000">
                    <a:schemeClr val="bg1">
                      <a:lumMod val="8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spcBef>
                    <a:spcPts val="600"/>
                  </a:spcBef>
                </a:pPr>
                <a:r>
                  <a:rPr lang="de-DE" sz="900">
                    <a:solidFill>
                      <a:srgbClr val="111111"/>
                    </a:solidFill>
                    <a:latin typeface="Gilroy" panose="00000500000000000000" pitchFamily="50" charset="0"/>
                  </a:rPr>
                  <a:t>Release &amp; Deploy</a:t>
                </a:r>
              </a:p>
            </p:txBody>
          </p:sp>
          <p:sp>
            <p:nvSpPr>
              <p:cNvPr id="9" name="Pfeil: Fünfeck 8">
                <a:extLst>
                  <a:ext uri="{FF2B5EF4-FFF2-40B4-BE49-F238E27FC236}">
                    <a16:creationId xmlns:a16="http://schemas.microsoft.com/office/drawing/2014/main" id="{17F383A7-B0D4-1664-B6A6-20A2F785901F}"/>
                  </a:ext>
                </a:extLst>
              </p:cNvPr>
              <p:cNvSpPr/>
              <p:nvPr/>
            </p:nvSpPr>
            <p:spPr>
              <a:xfrm>
                <a:off x="3282431" y="3514725"/>
                <a:ext cx="765427" cy="569021"/>
              </a:xfrm>
              <a:prstGeom prst="homePlate">
                <a:avLst>
                  <a:gd name="adj" fmla="val 23134"/>
                </a:avLst>
              </a:prstGeom>
              <a:gradFill>
                <a:gsLst>
                  <a:gs pos="0">
                    <a:schemeClr val="bg1">
                      <a:lumMod val="95000"/>
                    </a:schemeClr>
                  </a:gs>
                  <a:gs pos="100000">
                    <a:schemeClr val="bg1">
                      <a:lumMod val="8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spcBef>
                    <a:spcPts val="600"/>
                  </a:spcBef>
                </a:pPr>
                <a:r>
                  <a:rPr lang="de-DE" sz="900" err="1">
                    <a:solidFill>
                      <a:srgbClr val="111111"/>
                    </a:solidFill>
                    <a:latin typeface="Gilroy" panose="00000500000000000000" pitchFamily="50" charset="0"/>
                  </a:rPr>
                  <a:t>Build</a:t>
                </a:r>
                <a:r>
                  <a:rPr lang="de-DE" sz="900">
                    <a:solidFill>
                      <a:srgbClr val="111111"/>
                    </a:solidFill>
                    <a:latin typeface="Gilroy" panose="00000500000000000000" pitchFamily="50" charset="0"/>
                  </a:rPr>
                  <a:t> </a:t>
                </a:r>
                <a:br>
                  <a:rPr lang="de-DE" sz="900">
                    <a:solidFill>
                      <a:srgbClr val="111111"/>
                    </a:solidFill>
                    <a:latin typeface="Gilroy" panose="00000500000000000000" pitchFamily="50" charset="0"/>
                  </a:rPr>
                </a:br>
                <a:r>
                  <a:rPr lang="de-DE" sz="900">
                    <a:solidFill>
                      <a:srgbClr val="111111"/>
                    </a:solidFill>
                    <a:latin typeface="Gilroy" panose="00000500000000000000" pitchFamily="50" charset="0"/>
                  </a:rPr>
                  <a:t>&amp; Test</a:t>
                </a:r>
              </a:p>
            </p:txBody>
          </p:sp>
          <p:sp>
            <p:nvSpPr>
              <p:cNvPr id="10" name="Pfeil: Fünfeck 9">
                <a:extLst>
                  <a:ext uri="{FF2B5EF4-FFF2-40B4-BE49-F238E27FC236}">
                    <a16:creationId xmlns:a16="http://schemas.microsoft.com/office/drawing/2014/main" id="{0A992EA2-175D-C5CA-22E5-5CC986DFE6E6}"/>
                  </a:ext>
                </a:extLst>
              </p:cNvPr>
              <p:cNvSpPr/>
              <p:nvPr/>
            </p:nvSpPr>
            <p:spPr>
              <a:xfrm>
                <a:off x="2585385" y="3514725"/>
                <a:ext cx="765427" cy="569021"/>
              </a:xfrm>
              <a:prstGeom prst="homePlate">
                <a:avLst>
                  <a:gd name="adj" fmla="val 23134"/>
                </a:avLst>
              </a:prstGeom>
              <a:gradFill>
                <a:gsLst>
                  <a:gs pos="0">
                    <a:schemeClr val="bg1">
                      <a:lumMod val="95000"/>
                    </a:schemeClr>
                  </a:gs>
                  <a:gs pos="100000">
                    <a:schemeClr val="bg1">
                      <a:lumMod val="8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spcBef>
                    <a:spcPts val="600"/>
                  </a:spcBef>
                </a:pPr>
                <a:r>
                  <a:rPr lang="de-DE" sz="900">
                    <a:solidFill>
                      <a:srgbClr val="111111"/>
                    </a:solidFill>
                    <a:latin typeface="Gilroy" panose="00000500000000000000" pitchFamily="50" charset="0"/>
                  </a:rPr>
                  <a:t>Code</a:t>
                </a:r>
              </a:p>
            </p:txBody>
          </p:sp>
          <p:sp>
            <p:nvSpPr>
              <p:cNvPr id="11" name="Pfeil: Fünfeck 10">
                <a:extLst>
                  <a:ext uri="{FF2B5EF4-FFF2-40B4-BE49-F238E27FC236}">
                    <a16:creationId xmlns:a16="http://schemas.microsoft.com/office/drawing/2014/main" id="{5C1E21F0-0150-CD09-279E-F05D36B43BAA}"/>
                  </a:ext>
                </a:extLst>
              </p:cNvPr>
              <p:cNvSpPr/>
              <p:nvPr/>
            </p:nvSpPr>
            <p:spPr>
              <a:xfrm>
                <a:off x="1897010" y="3514725"/>
                <a:ext cx="765427" cy="569021"/>
              </a:xfrm>
              <a:prstGeom prst="homePlate">
                <a:avLst>
                  <a:gd name="adj" fmla="val 23134"/>
                </a:avLst>
              </a:prstGeom>
              <a:gradFill>
                <a:gsLst>
                  <a:gs pos="0">
                    <a:schemeClr val="bg1">
                      <a:lumMod val="95000"/>
                    </a:schemeClr>
                  </a:gs>
                  <a:gs pos="100000">
                    <a:schemeClr val="bg1">
                      <a:lumMod val="8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spcBef>
                    <a:spcPts val="600"/>
                  </a:spcBef>
                </a:pPr>
                <a:r>
                  <a:rPr lang="de-DE" sz="900">
                    <a:solidFill>
                      <a:srgbClr val="111111"/>
                    </a:solidFill>
                    <a:latin typeface="Gilroy" panose="00000500000000000000" pitchFamily="50" charset="0"/>
                  </a:rPr>
                  <a:t>Design &amp; </a:t>
                </a:r>
                <a:r>
                  <a:rPr lang="de-DE" sz="900" err="1">
                    <a:solidFill>
                      <a:srgbClr val="111111"/>
                    </a:solidFill>
                    <a:latin typeface="Gilroy" panose="00000500000000000000" pitchFamily="50" charset="0"/>
                  </a:rPr>
                  <a:t>Describe</a:t>
                </a:r>
                <a:endParaRPr lang="de-DE" sz="900">
                  <a:solidFill>
                    <a:srgbClr val="111111"/>
                  </a:solidFill>
                  <a:latin typeface="Gilroy" panose="00000500000000000000" pitchFamily="50" charset="0"/>
                </a:endParaRPr>
              </a:p>
            </p:txBody>
          </p:sp>
          <p:sp>
            <p:nvSpPr>
              <p:cNvPr id="12" name="Pfeil: Fünfeck 11">
                <a:extLst>
                  <a:ext uri="{FF2B5EF4-FFF2-40B4-BE49-F238E27FC236}">
                    <a16:creationId xmlns:a16="http://schemas.microsoft.com/office/drawing/2014/main" id="{7B207FF9-E528-AAA0-E972-B469E284F0B5}"/>
                  </a:ext>
                </a:extLst>
              </p:cNvPr>
              <p:cNvSpPr/>
              <p:nvPr/>
            </p:nvSpPr>
            <p:spPr>
              <a:xfrm>
                <a:off x="1107933" y="3514725"/>
                <a:ext cx="852661" cy="569021"/>
              </a:xfrm>
              <a:prstGeom prst="homePlate">
                <a:avLst>
                  <a:gd name="adj" fmla="val 23134"/>
                </a:avLst>
              </a:prstGeom>
              <a:gradFill>
                <a:gsLst>
                  <a:gs pos="0">
                    <a:schemeClr val="bg1">
                      <a:lumMod val="95000"/>
                    </a:schemeClr>
                  </a:gs>
                  <a:gs pos="100000">
                    <a:schemeClr val="bg1">
                      <a:lumMod val="8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spcBef>
                    <a:spcPts val="600"/>
                  </a:spcBef>
                </a:pPr>
                <a:r>
                  <a:rPr lang="de-DE" sz="900">
                    <a:solidFill>
                      <a:srgbClr val="111111"/>
                    </a:solidFill>
                    <a:latin typeface="Gilroy" panose="00000500000000000000" pitchFamily="50" charset="0"/>
                  </a:rPr>
                  <a:t>Concept &amp; Architecture</a:t>
                </a:r>
              </a:p>
            </p:txBody>
          </p:sp>
          <p:sp>
            <p:nvSpPr>
              <p:cNvPr id="13" name="Pfeil: Fünfeck 12">
                <a:extLst>
                  <a:ext uri="{FF2B5EF4-FFF2-40B4-BE49-F238E27FC236}">
                    <a16:creationId xmlns:a16="http://schemas.microsoft.com/office/drawing/2014/main" id="{79579905-B9CD-F92E-F5DB-D5F69C468823}"/>
                  </a:ext>
                </a:extLst>
              </p:cNvPr>
              <p:cNvSpPr/>
              <p:nvPr/>
            </p:nvSpPr>
            <p:spPr>
              <a:xfrm>
                <a:off x="502920" y="3514725"/>
                <a:ext cx="660685" cy="569021"/>
              </a:xfrm>
              <a:prstGeom prst="homePlate">
                <a:avLst>
                  <a:gd name="adj" fmla="val 23134"/>
                </a:avLst>
              </a:prstGeom>
              <a:gradFill>
                <a:gsLst>
                  <a:gs pos="0">
                    <a:schemeClr val="bg1">
                      <a:lumMod val="95000"/>
                    </a:schemeClr>
                  </a:gs>
                  <a:gs pos="100000">
                    <a:schemeClr val="bg1">
                      <a:lumMod val="8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spcBef>
                    <a:spcPts val="600"/>
                  </a:spcBef>
                </a:pPr>
                <a:r>
                  <a:rPr lang="de-DE" sz="900">
                    <a:solidFill>
                      <a:srgbClr val="111111"/>
                    </a:solidFill>
                    <a:latin typeface="Gilroy" panose="00000500000000000000" pitchFamily="50" charset="0"/>
                  </a:rPr>
                  <a:t>Innovate</a:t>
                </a:r>
              </a:p>
            </p:txBody>
          </p:sp>
        </p:grpSp>
        <p:sp>
          <p:nvSpPr>
            <p:cNvPr id="29" name="Textfeld 28">
              <a:extLst>
                <a:ext uri="{FF2B5EF4-FFF2-40B4-BE49-F238E27FC236}">
                  <a16:creationId xmlns:a16="http://schemas.microsoft.com/office/drawing/2014/main" id="{9ADF2F01-0433-F36E-232C-C58A74BF8922}"/>
                </a:ext>
              </a:extLst>
            </p:cNvPr>
            <p:cNvSpPr txBox="1"/>
            <p:nvPr/>
          </p:nvSpPr>
          <p:spPr>
            <a:xfrm>
              <a:off x="2966584" y="7429800"/>
              <a:ext cx="2513981" cy="854080"/>
            </a:xfrm>
            <a:prstGeom prst="rect">
              <a:avLst/>
            </a:prstGeom>
            <a:noFill/>
          </p:spPr>
          <p:txBody>
            <a:bodyPr wrap="square" rtlCol="0">
              <a:spAutoFit/>
            </a:bodyPr>
            <a:lstStyle/>
            <a:p>
              <a:pPr>
                <a:spcBef>
                  <a:spcPts val="300"/>
                </a:spcBef>
              </a:pPr>
              <a:r>
                <a:rPr lang="de-DE" sz="1100" dirty="0">
                  <a:latin typeface="Gilroy Bold" panose="00000800000000000000" pitchFamily="50" charset="0"/>
                </a:rPr>
                <a:t>Private Cloud in Deutschland</a:t>
              </a:r>
            </a:p>
            <a:p>
              <a:pPr>
                <a:spcBef>
                  <a:spcPts val="300"/>
                </a:spcBef>
              </a:pPr>
              <a:r>
                <a:rPr lang="de-DE" sz="900" dirty="0">
                  <a:solidFill>
                    <a:schemeClr val="tx1">
                      <a:lumMod val="50000"/>
                      <a:lumOff val="50000"/>
                    </a:schemeClr>
                  </a:solidFill>
                  <a:latin typeface="Gilroy" panose="00000500000000000000" pitchFamily="50" charset="0"/>
                </a:rPr>
                <a:t>Der Aufbau der Open-Source-basierten Infrastruktur (</a:t>
              </a:r>
              <a:r>
                <a:rPr lang="de-DE" sz="900" dirty="0" err="1">
                  <a:solidFill>
                    <a:schemeClr val="tx1">
                      <a:lumMod val="50000"/>
                      <a:lumOff val="50000"/>
                    </a:schemeClr>
                  </a:solidFill>
                  <a:latin typeface="Gilroy" panose="00000500000000000000" pitchFamily="50" charset="0"/>
                </a:rPr>
                <a:t>Kubernetes</a:t>
              </a:r>
              <a:r>
                <a:rPr lang="de-DE" sz="900" dirty="0">
                  <a:solidFill>
                    <a:schemeClr val="tx1">
                      <a:lumMod val="50000"/>
                      <a:lumOff val="50000"/>
                    </a:schemeClr>
                  </a:solidFill>
                  <a:latin typeface="Gilroy" panose="00000500000000000000" pitchFamily="50" charset="0"/>
                </a:rPr>
                <a:t> Cluster, OpenStack) dauerte 2 Wochen. Sie ist DSGVO- und BSI-konform. </a:t>
              </a:r>
              <a:endParaRPr lang="de-DE" sz="1000" dirty="0">
                <a:solidFill>
                  <a:schemeClr val="tx1">
                    <a:lumMod val="50000"/>
                    <a:lumOff val="50000"/>
                  </a:schemeClr>
                </a:solidFill>
                <a:latin typeface="Gilroy" panose="00000500000000000000" pitchFamily="50" charset="0"/>
              </a:endParaRPr>
            </a:p>
          </p:txBody>
        </p:sp>
        <p:sp>
          <p:nvSpPr>
            <p:cNvPr id="33" name="Textfeld 32">
              <a:extLst>
                <a:ext uri="{FF2B5EF4-FFF2-40B4-BE49-F238E27FC236}">
                  <a16:creationId xmlns:a16="http://schemas.microsoft.com/office/drawing/2014/main" id="{373E83FF-0D68-1EC4-E27B-65C95CFA6E9F}"/>
                </a:ext>
              </a:extLst>
            </p:cNvPr>
            <p:cNvSpPr txBox="1"/>
            <p:nvPr/>
          </p:nvSpPr>
          <p:spPr>
            <a:xfrm>
              <a:off x="573177" y="7831479"/>
              <a:ext cx="2089260" cy="992579"/>
            </a:xfrm>
            <a:prstGeom prst="rect">
              <a:avLst/>
            </a:prstGeom>
            <a:noFill/>
          </p:spPr>
          <p:txBody>
            <a:bodyPr wrap="square" lIns="0" rIns="0">
              <a:spAutoFit/>
            </a:bodyPr>
            <a:lstStyle/>
            <a:p>
              <a:pPr algn="ctr">
                <a:spcBef>
                  <a:spcPts val="300"/>
                </a:spcBef>
              </a:pPr>
              <a:r>
                <a:rPr lang="de-DE" sz="1100">
                  <a:latin typeface="Gilroy Bold" panose="00000800000000000000" pitchFamily="50" charset="0"/>
                </a:rPr>
                <a:t>API-first Architektur</a:t>
              </a:r>
            </a:p>
            <a:p>
              <a:pPr>
                <a:spcBef>
                  <a:spcPts val="300"/>
                </a:spcBef>
              </a:pPr>
              <a:r>
                <a:rPr lang="de-DE" sz="900">
                  <a:solidFill>
                    <a:schemeClr val="tx1">
                      <a:lumMod val="50000"/>
                      <a:lumOff val="50000"/>
                    </a:schemeClr>
                  </a:solidFill>
                  <a:latin typeface="Gilroy" panose="00000500000000000000" pitchFamily="50" charset="0"/>
                </a:rPr>
                <a:t>Lose gekoppelte Services mit sicheren Schnittstellen reduzieren Komplexität in Software und Organisation und vereinfachen den Einstieg </a:t>
              </a:r>
              <a:r>
                <a:rPr lang="de-DE" sz="900" err="1">
                  <a:solidFill>
                    <a:schemeClr val="tx1">
                      <a:lumMod val="50000"/>
                      <a:lumOff val="50000"/>
                    </a:schemeClr>
                  </a:solidFill>
                  <a:latin typeface="Gilroy" panose="00000500000000000000" pitchFamily="50" charset="0"/>
                </a:rPr>
                <a:t>für</a:t>
              </a:r>
              <a:r>
                <a:rPr lang="de-DE" sz="900">
                  <a:solidFill>
                    <a:schemeClr val="tx1">
                      <a:lumMod val="50000"/>
                      <a:lumOff val="50000"/>
                    </a:schemeClr>
                  </a:solidFill>
                  <a:latin typeface="Gilroy" panose="00000500000000000000" pitchFamily="50" charset="0"/>
                </a:rPr>
                <a:t> neue Nutzer. </a:t>
              </a:r>
            </a:p>
          </p:txBody>
        </p:sp>
        <p:sp>
          <p:nvSpPr>
            <p:cNvPr id="34" name="Textfeld 33">
              <a:extLst>
                <a:ext uri="{FF2B5EF4-FFF2-40B4-BE49-F238E27FC236}">
                  <a16:creationId xmlns:a16="http://schemas.microsoft.com/office/drawing/2014/main" id="{9ACD0D3C-DE60-DD42-7835-98E81FAF083C}"/>
                </a:ext>
              </a:extLst>
            </p:cNvPr>
            <p:cNvSpPr txBox="1"/>
            <p:nvPr/>
          </p:nvSpPr>
          <p:spPr>
            <a:xfrm>
              <a:off x="2673543" y="4369556"/>
              <a:ext cx="2643522" cy="1408078"/>
            </a:xfrm>
            <a:prstGeom prst="rect">
              <a:avLst/>
            </a:prstGeom>
            <a:noFill/>
          </p:spPr>
          <p:txBody>
            <a:bodyPr wrap="square" lIns="0" rIns="0">
              <a:spAutoFit/>
            </a:bodyPr>
            <a:lstStyle/>
            <a:p>
              <a:pPr>
                <a:spcBef>
                  <a:spcPts val="300"/>
                </a:spcBef>
              </a:pPr>
              <a:r>
                <a:rPr lang="de-DE" sz="1100">
                  <a:latin typeface="Gilroy Bold" panose="00000800000000000000" pitchFamily="50" charset="0"/>
                </a:rPr>
                <a:t>Automatische Test &amp; </a:t>
              </a:r>
              <a:r>
                <a:rPr lang="de-DE" sz="1100" err="1">
                  <a:latin typeface="Gilroy Bold" panose="00000800000000000000" pitchFamily="50" charset="0"/>
                </a:rPr>
                <a:t>Deployment</a:t>
              </a:r>
              <a:endParaRPr lang="de-DE" sz="1100">
                <a:latin typeface="Gilroy Bold" panose="00000800000000000000" pitchFamily="50" charset="0"/>
              </a:endParaRPr>
            </a:p>
            <a:p>
              <a:pPr>
                <a:spcBef>
                  <a:spcPts val="300"/>
                </a:spcBef>
              </a:pPr>
              <a:r>
                <a:rPr lang="de-DE" sz="900">
                  <a:solidFill>
                    <a:schemeClr val="tx1">
                      <a:lumMod val="50000"/>
                      <a:lumOff val="50000"/>
                    </a:schemeClr>
                  </a:solidFill>
                  <a:latin typeface="Gilroy" panose="00000500000000000000" pitchFamily="50" charset="0"/>
                </a:rPr>
                <a:t>Der Software-</a:t>
              </a:r>
              <a:r>
                <a:rPr lang="de-DE" sz="900" err="1">
                  <a:solidFill>
                    <a:schemeClr val="tx1">
                      <a:lumMod val="50000"/>
                      <a:lumOff val="50000"/>
                    </a:schemeClr>
                  </a:solidFill>
                  <a:latin typeface="Gilroy" panose="00000500000000000000" pitchFamily="50" charset="0"/>
                </a:rPr>
                <a:t>Deployment</a:t>
              </a:r>
              <a:r>
                <a:rPr lang="de-DE" sz="900">
                  <a:solidFill>
                    <a:schemeClr val="tx1">
                      <a:lumMod val="50000"/>
                      <a:lumOff val="50000"/>
                    </a:schemeClr>
                  </a:solidFill>
                  <a:latin typeface="Gilroy" panose="00000500000000000000" pitchFamily="50" charset="0"/>
                </a:rPr>
                <a:t>-Prozess (CI/CD) beinhaltet automatische Tests und lückenlose Change-Kontrolle. Die Software-Entwicklung wird dadurch beschleunigt. Den Prüfungsanforder-</a:t>
              </a:r>
              <a:r>
                <a:rPr lang="de-DE" sz="900" err="1">
                  <a:solidFill>
                    <a:schemeClr val="tx1">
                      <a:lumMod val="50000"/>
                      <a:lumOff val="50000"/>
                    </a:schemeClr>
                  </a:solidFill>
                  <a:latin typeface="Gilroy" panose="00000500000000000000" pitchFamily="50" charset="0"/>
                </a:rPr>
                <a:t>ungen</a:t>
              </a:r>
              <a:r>
                <a:rPr lang="de-DE" sz="900">
                  <a:solidFill>
                    <a:schemeClr val="tx1">
                      <a:lumMod val="50000"/>
                      <a:lumOff val="50000"/>
                    </a:schemeClr>
                  </a:solidFill>
                  <a:latin typeface="Gilroy" panose="00000500000000000000" pitchFamily="50" charset="0"/>
                </a:rPr>
                <a:t> der regulierten Bankenbranche (kritische Infrastruktur, BAIT) wird proaktiv entsprochen, der Aufwand für externe Zertifizierungen (IDW PS 951) deutlich reduziert. </a:t>
              </a:r>
            </a:p>
          </p:txBody>
        </p:sp>
        <p:sp>
          <p:nvSpPr>
            <p:cNvPr id="35" name="Textfeld 34">
              <a:extLst>
                <a:ext uri="{FF2B5EF4-FFF2-40B4-BE49-F238E27FC236}">
                  <a16:creationId xmlns:a16="http://schemas.microsoft.com/office/drawing/2014/main" id="{DA714DCF-726C-5824-136C-B5B3996F8FC1}"/>
                </a:ext>
              </a:extLst>
            </p:cNvPr>
            <p:cNvSpPr txBox="1"/>
            <p:nvPr/>
          </p:nvSpPr>
          <p:spPr>
            <a:xfrm>
              <a:off x="333375" y="4906150"/>
              <a:ext cx="2119059" cy="1131079"/>
            </a:xfrm>
            <a:prstGeom prst="rect">
              <a:avLst/>
            </a:prstGeom>
            <a:noFill/>
            <a:ln>
              <a:noFill/>
            </a:ln>
          </p:spPr>
          <p:txBody>
            <a:bodyPr wrap="square">
              <a:spAutoFit/>
            </a:bodyPr>
            <a:lstStyle/>
            <a:p>
              <a:pPr algn="r">
                <a:spcBef>
                  <a:spcPts val="300"/>
                </a:spcBef>
              </a:pPr>
              <a:r>
                <a:rPr lang="de-DE" sz="1100">
                  <a:latin typeface="Gilroy Bold" panose="00000800000000000000" pitchFamily="50" charset="0"/>
                </a:rPr>
                <a:t>Interdisziplinäres Team</a:t>
              </a:r>
            </a:p>
            <a:p>
              <a:pPr algn="r">
                <a:spcBef>
                  <a:spcPts val="300"/>
                </a:spcBef>
              </a:pPr>
              <a:r>
                <a:rPr lang="de-DE" sz="900">
                  <a:solidFill>
                    <a:schemeClr val="tx1">
                      <a:lumMod val="50000"/>
                      <a:lumOff val="50000"/>
                    </a:schemeClr>
                  </a:solidFill>
                  <a:latin typeface="Gilroy" panose="00000500000000000000" pitchFamily="50" charset="0"/>
                </a:rPr>
                <a:t>Alle </a:t>
              </a:r>
              <a:r>
                <a:rPr lang="de-DE" sz="900" err="1">
                  <a:solidFill>
                    <a:schemeClr val="tx1">
                      <a:lumMod val="50000"/>
                      <a:lumOff val="50000"/>
                    </a:schemeClr>
                  </a:solidFill>
                  <a:latin typeface="Gilroy" panose="00000500000000000000" pitchFamily="50" charset="0"/>
                </a:rPr>
                <a:t>für</a:t>
              </a:r>
              <a:r>
                <a:rPr lang="de-DE" sz="900">
                  <a:solidFill>
                    <a:schemeClr val="tx1">
                      <a:lumMod val="50000"/>
                      <a:lumOff val="50000"/>
                    </a:schemeClr>
                  </a:solidFill>
                  <a:latin typeface="Gilroy" panose="00000500000000000000" pitchFamily="50" charset="0"/>
                </a:rPr>
                <a:t> den Erfolg wichtigen Mitarbeitenden arbeiten in einem Team interdisziplinär zusammen (</a:t>
              </a:r>
              <a:r>
                <a:rPr lang="de-DE" sz="900" err="1">
                  <a:solidFill>
                    <a:schemeClr val="tx1">
                      <a:lumMod val="50000"/>
                      <a:lumOff val="50000"/>
                    </a:schemeClr>
                  </a:solidFill>
                  <a:latin typeface="Gilroy" panose="00000500000000000000" pitchFamily="50" charset="0"/>
                </a:rPr>
                <a:t>DevOps</a:t>
              </a:r>
              <a:r>
                <a:rPr lang="de-DE" sz="900">
                  <a:solidFill>
                    <a:schemeClr val="tx1">
                      <a:lumMod val="50000"/>
                      <a:lumOff val="50000"/>
                    </a:schemeClr>
                  </a:solidFill>
                  <a:latin typeface="Gilroy" panose="00000500000000000000" pitchFamily="50" charset="0"/>
                </a:rPr>
                <a:t>). Dazu gehören ExpertInnen </a:t>
              </a:r>
              <a:r>
                <a:rPr lang="de-DE" sz="900" err="1">
                  <a:solidFill>
                    <a:schemeClr val="tx1">
                      <a:lumMod val="50000"/>
                      <a:lumOff val="50000"/>
                    </a:schemeClr>
                  </a:solidFill>
                  <a:latin typeface="Gilroy" panose="00000500000000000000" pitchFamily="50" charset="0"/>
                </a:rPr>
                <a:t>für</a:t>
              </a:r>
              <a:r>
                <a:rPr lang="de-DE" sz="900">
                  <a:solidFill>
                    <a:schemeClr val="tx1">
                      <a:lumMod val="50000"/>
                      <a:lumOff val="50000"/>
                    </a:schemeClr>
                  </a:solidFill>
                  <a:latin typeface="Gilroy" panose="00000500000000000000" pitchFamily="50" charset="0"/>
                </a:rPr>
                <a:t> Bankprozesse, Software- Entwicklung, Betrieb und Sicherheit. </a:t>
              </a:r>
            </a:p>
          </p:txBody>
        </p:sp>
        <p:cxnSp>
          <p:nvCxnSpPr>
            <p:cNvPr id="38" name="Gerader Verbinder 37">
              <a:extLst>
                <a:ext uri="{FF2B5EF4-FFF2-40B4-BE49-F238E27FC236}">
                  <a16:creationId xmlns:a16="http://schemas.microsoft.com/office/drawing/2014/main" id="{5BE9ABFA-BBA4-A908-DEEE-5042A9891ADF}"/>
                </a:ext>
              </a:extLst>
            </p:cNvPr>
            <p:cNvCxnSpPr>
              <a:cxnSpLocks/>
            </p:cNvCxnSpPr>
            <p:nvPr/>
          </p:nvCxnSpPr>
          <p:spPr>
            <a:xfrm>
              <a:off x="2446662" y="4883290"/>
              <a:ext cx="0" cy="1218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Gerader Verbinder 39">
              <a:extLst>
                <a:ext uri="{FF2B5EF4-FFF2-40B4-BE49-F238E27FC236}">
                  <a16:creationId xmlns:a16="http://schemas.microsoft.com/office/drawing/2014/main" id="{3E08A9E3-AC9B-B2F8-14F1-2A81680C5363}"/>
                </a:ext>
              </a:extLst>
            </p:cNvPr>
            <p:cNvCxnSpPr>
              <a:cxnSpLocks/>
            </p:cNvCxnSpPr>
            <p:nvPr/>
          </p:nvCxnSpPr>
          <p:spPr>
            <a:xfrm>
              <a:off x="2279723" y="4883290"/>
              <a:ext cx="16693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Geschweifte Klammer links 41">
              <a:extLst>
                <a:ext uri="{FF2B5EF4-FFF2-40B4-BE49-F238E27FC236}">
                  <a16:creationId xmlns:a16="http://schemas.microsoft.com/office/drawing/2014/main" id="{C2BE686B-6CEE-7C1D-2836-CE73B2A27AAD}"/>
                </a:ext>
              </a:extLst>
            </p:cNvPr>
            <p:cNvSpPr/>
            <p:nvPr/>
          </p:nvSpPr>
          <p:spPr>
            <a:xfrm rot="16200000">
              <a:off x="3793708" y="5935369"/>
              <a:ext cx="242221" cy="2658865"/>
            </a:xfrm>
            <a:prstGeom prst="leftBrace">
              <a:avLst>
                <a:gd name="adj1" fmla="val 75183"/>
                <a:gd name="adj2" fmla="val 13901"/>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43" name="Gerader Verbinder 42">
              <a:extLst>
                <a:ext uri="{FF2B5EF4-FFF2-40B4-BE49-F238E27FC236}">
                  <a16:creationId xmlns:a16="http://schemas.microsoft.com/office/drawing/2014/main" id="{C12D4319-4008-DC1A-59F8-97701E0F708F}"/>
                </a:ext>
              </a:extLst>
            </p:cNvPr>
            <p:cNvCxnSpPr>
              <a:cxnSpLocks/>
            </p:cNvCxnSpPr>
            <p:nvPr/>
          </p:nvCxnSpPr>
          <p:spPr>
            <a:xfrm>
              <a:off x="2957383" y="7374839"/>
              <a:ext cx="0" cy="9418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Gerader Verbinder 46">
              <a:extLst>
                <a:ext uri="{FF2B5EF4-FFF2-40B4-BE49-F238E27FC236}">
                  <a16:creationId xmlns:a16="http://schemas.microsoft.com/office/drawing/2014/main" id="{349C4B31-DFA1-90F4-3249-9D417E6BDA31}"/>
                </a:ext>
              </a:extLst>
            </p:cNvPr>
            <p:cNvCxnSpPr/>
            <p:nvPr/>
          </p:nvCxnSpPr>
          <p:spPr>
            <a:xfrm>
              <a:off x="2957514" y="8318243"/>
              <a:ext cx="110463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Gerader Verbinder 52">
              <a:extLst>
                <a:ext uri="{FF2B5EF4-FFF2-40B4-BE49-F238E27FC236}">
                  <a16:creationId xmlns:a16="http://schemas.microsoft.com/office/drawing/2014/main" id="{05286FE1-4E32-020E-8091-1134EE3CA3B9}"/>
                </a:ext>
              </a:extLst>
            </p:cNvPr>
            <p:cNvCxnSpPr/>
            <p:nvPr/>
          </p:nvCxnSpPr>
          <p:spPr>
            <a:xfrm>
              <a:off x="2662437" y="5777634"/>
              <a:ext cx="264180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Gerader Verbinder 54">
              <a:extLst>
                <a:ext uri="{FF2B5EF4-FFF2-40B4-BE49-F238E27FC236}">
                  <a16:creationId xmlns:a16="http://schemas.microsoft.com/office/drawing/2014/main" id="{9F44CE30-4892-3CA9-78B5-13C394A23A2A}"/>
                </a:ext>
              </a:extLst>
            </p:cNvPr>
            <p:cNvCxnSpPr>
              <a:cxnSpLocks/>
            </p:cNvCxnSpPr>
            <p:nvPr/>
          </p:nvCxnSpPr>
          <p:spPr>
            <a:xfrm>
              <a:off x="3665144" y="5777634"/>
              <a:ext cx="0" cy="790806"/>
            </a:xfrm>
            <a:prstGeom prst="line">
              <a:avLst/>
            </a:prstGeom>
            <a:ln>
              <a:gradFill>
                <a:gsLst>
                  <a:gs pos="0">
                    <a:schemeClr val="bg1">
                      <a:lumMod val="50000"/>
                    </a:schemeClr>
                  </a:gs>
                  <a:gs pos="79000">
                    <a:schemeClr val="bg1"/>
                  </a:gs>
                  <a:gs pos="100000">
                    <a:schemeClr val="bg1">
                      <a:lumMod val="5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8" name="Geschweifte Klammer links 57">
              <a:extLst>
                <a:ext uri="{FF2B5EF4-FFF2-40B4-BE49-F238E27FC236}">
                  <a16:creationId xmlns:a16="http://schemas.microsoft.com/office/drawing/2014/main" id="{DE6FFEE8-AEE1-DC4E-FF26-1B20A94FF7FB}"/>
                </a:ext>
              </a:extLst>
            </p:cNvPr>
            <p:cNvSpPr/>
            <p:nvPr/>
          </p:nvSpPr>
          <p:spPr>
            <a:xfrm rot="5400000">
              <a:off x="2787900" y="3827803"/>
              <a:ext cx="242221" cy="4790464"/>
            </a:xfrm>
            <a:prstGeom prst="leftBrace">
              <a:avLst>
                <a:gd name="adj1" fmla="val 75183"/>
                <a:gd name="adj2" fmla="val 5962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61" name="Gerader Verbinder 60">
              <a:extLst>
                <a:ext uri="{FF2B5EF4-FFF2-40B4-BE49-F238E27FC236}">
                  <a16:creationId xmlns:a16="http://schemas.microsoft.com/office/drawing/2014/main" id="{FC980E67-36AF-B955-D73C-6ED3CAB85D76}"/>
                </a:ext>
              </a:extLst>
            </p:cNvPr>
            <p:cNvCxnSpPr>
              <a:cxnSpLocks/>
            </p:cNvCxnSpPr>
            <p:nvPr/>
          </p:nvCxnSpPr>
          <p:spPr>
            <a:xfrm>
              <a:off x="584200" y="7793690"/>
              <a:ext cx="19450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Gerader Verbinder 62">
              <a:extLst>
                <a:ext uri="{FF2B5EF4-FFF2-40B4-BE49-F238E27FC236}">
                  <a16:creationId xmlns:a16="http://schemas.microsoft.com/office/drawing/2014/main" id="{59C10558-09A7-0758-2CC2-F5588D5A75A4}"/>
                </a:ext>
              </a:extLst>
            </p:cNvPr>
            <p:cNvCxnSpPr>
              <a:cxnSpLocks/>
            </p:cNvCxnSpPr>
            <p:nvPr/>
          </p:nvCxnSpPr>
          <p:spPr>
            <a:xfrm>
              <a:off x="1309001" y="7029450"/>
              <a:ext cx="0" cy="764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feld 68">
            <a:extLst>
              <a:ext uri="{FF2B5EF4-FFF2-40B4-BE49-F238E27FC236}">
                <a16:creationId xmlns:a16="http://schemas.microsoft.com/office/drawing/2014/main" id="{7F0826C3-67A6-C34F-5F94-18E4E0AE31D5}"/>
              </a:ext>
            </a:extLst>
          </p:cNvPr>
          <p:cNvSpPr txBox="1"/>
          <p:nvPr/>
        </p:nvSpPr>
        <p:spPr>
          <a:xfrm>
            <a:off x="504825" y="9014790"/>
            <a:ext cx="4923518" cy="790157"/>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r>
              <a:rPr lang="de-DE" dirty="0" err="1"/>
              <a:t>innus</a:t>
            </a:r>
            <a:r>
              <a:rPr lang="de-DE" dirty="0"/>
              <a:t> zeigt, dass auch im regulierten Umfeld und in der Private Cloud ein hohes Maß an Leistungsfähigkeit erreichbar ist. Durch den Einsatz von Open-Source ergibt sich zudem eine sehr hohe Unabhängigkeit von geopolitischen Krisen. </a:t>
            </a:r>
          </a:p>
        </p:txBody>
      </p:sp>
      <p:grpSp>
        <p:nvGrpSpPr>
          <p:cNvPr id="70" name="Gruppieren 69">
            <a:extLst>
              <a:ext uri="{FF2B5EF4-FFF2-40B4-BE49-F238E27FC236}">
                <a16:creationId xmlns:a16="http://schemas.microsoft.com/office/drawing/2014/main" id="{BAB25598-C304-64DC-4D6E-82DCDDDDF674}"/>
              </a:ext>
            </a:extLst>
          </p:cNvPr>
          <p:cNvGrpSpPr/>
          <p:nvPr/>
        </p:nvGrpSpPr>
        <p:grpSpPr>
          <a:xfrm>
            <a:off x="5573040" y="859197"/>
            <a:ext cx="1481809" cy="2938103"/>
            <a:chOff x="5573040" y="2832574"/>
            <a:chExt cx="1481809" cy="2938103"/>
          </a:xfrm>
        </p:grpSpPr>
        <p:sp>
          <p:nvSpPr>
            <p:cNvPr id="71" name="Rechteck 70">
              <a:extLst>
                <a:ext uri="{FF2B5EF4-FFF2-40B4-BE49-F238E27FC236}">
                  <a16:creationId xmlns:a16="http://schemas.microsoft.com/office/drawing/2014/main" id="{9AECCF4D-4A3E-2D7D-9A14-D532D6F674FE}"/>
                </a:ext>
              </a:extLst>
            </p:cNvPr>
            <p:cNvSpPr/>
            <p:nvPr/>
          </p:nvSpPr>
          <p:spPr>
            <a:xfrm>
              <a:off x="5573040" y="2832574"/>
              <a:ext cx="1481809" cy="2938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b"/>
            <a:lstStyle/>
            <a:p>
              <a:pPr>
                <a:spcBef>
                  <a:spcPts val="600"/>
                </a:spcBef>
              </a:pPr>
              <a:r>
                <a:rPr lang="de-DE" sz="900" dirty="0">
                  <a:solidFill>
                    <a:srgbClr val="111111"/>
                  </a:solidFill>
                  <a:latin typeface="Gilroy" panose="00000500000000000000" pitchFamily="50" charset="0"/>
                </a:rPr>
                <a:t>„Wir haben unsere Organisation anhand der Software-Best-Practices ausgerichtet. Somit konnten wir Leistungsfähigkeit und Kontrolle gleichermaßen steigern.“</a:t>
              </a:r>
            </a:p>
            <a:p>
              <a:pPr>
                <a:spcBef>
                  <a:spcPts val="600"/>
                </a:spcBef>
              </a:pPr>
              <a:r>
                <a:rPr lang="de-DE" sz="1050" dirty="0">
                  <a:solidFill>
                    <a:srgbClr val="111111"/>
                  </a:solidFill>
                  <a:latin typeface="Gilroy Bold" panose="00000800000000000000" pitchFamily="50" charset="0"/>
                </a:rPr>
                <a:t>Bernd </a:t>
              </a:r>
              <a:r>
                <a:rPr lang="de-DE" sz="1050" dirty="0" err="1">
                  <a:solidFill>
                    <a:srgbClr val="111111"/>
                  </a:solidFill>
                  <a:latin typeface="Gilroy Bold" panose="00000800000000000000" pitchFamily="50" charset="0"/>
                </a:rPr>
                <a:t>Greitemeier</a:t>
              </a:r>
              <a:br>
                <a:rPr lang="de-DE" sz="1050" dirty="0">
                  <a:solidFill>
                    <a:srgbClr val="111111"/>
                  </a:solidFill>
                  <a:latin typeface="Gilroy Bold" panose="00000800000000000000" pitchFamily="50" charset="0"/>
                </a:rPr>
              </a:br>
              <a:r>
                <a:rPr lang="de-DE" sz="900" dirty="0" err="1">
                  <a:solidFill>
                    <a:schemeClr val="bg1">
                      <a:lumMod val="50000"/>
                    </a:schemeClr>
                  </a:solidFill>
                  <a:latin typeface="Gilroy Bold" panose="00000800000000000000" pitchFamily="50" charset="0"/>
                </a:rPr>
                <a:t>innus</a:t>
              </a:r>
              <a:endParaRPr lang="de-DE" sz="1050" dirty="0">
                <a:solidFill>
                  <a:schemeClr val="bg1">
                    <a:lumMod val="50000"/>
                  </a:schemeClr>
                </a:solidFill>
                <a:latin typeface="Gilroy Bold" panose="00000800000000000000" pitchFamily="50" charset="0"/>
              </a:endParaRPr>
            </a:p>
          </p:txBody>
        </p:sp>
        <p:sp>
          <p:nvSpPr>
            <p:cNvPr id="72" name="Ellipse 71">
              <a:extLst>
                <a:ext uri="{FF2B5EF4-FFF2-40B4-BE49-F238E27FC236}">
                  <a16:creationId xmlns:a16="http://schemas.microsoft.com/office/drawing/2014/main" id="{560C81D2-B35A-31E9-A9B5-FBB14B12D896}"/>
                </a:ext>
              </a:extLst>
            </p:cNvPr>
            <p:cNvSpPr/>
            <p:nvPr/>
          </p:nvSpPr>
          <p:spPr>
            <a:xfrm>
              <a:off x="5750818" y="3005003"/>
              <a:ext cx="1114425" cy="1114425"/>
            </a:xfrm>
            <a:prstGeom prst="ellipse">
              <a:avLst/>
            </a:prstGeom>
            <a:blipFill>
              <a:blip r:embed="rId3">
                <a:extLst>
                  <a:ext uri="{BEBA8EAE-BF5A-486C-A8C5-ECC9F3942E4B}">
                    <a14:imgProps xmlns:a14="http://schemas.microsoft.com/office/drawing/2010/main">
                      <a14:imgLayer r:embed="rId4">
                        <a14:imgEffect>
                          <a14:saturation sat="0"/>
                        </a14:imgEffect>
                        <a14:imgEffect>
                          <a14:brightnessContrast bright="18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
        <p:nvSpPr>
          <p:cNvPr id="73" name="Textfeld 72">
            <a:extLst>
              <a:ext uri="{FF2B5EF4-FFF2-40B4-BE49-F238E27FC236}">
                <a16:creationId xmlns:a16="http://schemas.microsoft.com/office/drawing/2014/main" id="{A2ACCB4E-9AB7-24B4-8E5F-2CE32B1A5660}"/>
              </a:ext>
            </a:extLst>
          </p:cNvPr>
          <p:cNvSpPr txBox="1"/>
          <p:nvPr/>
        </p:nvSpPr>
        <p:spPr>
          <a:xfrm>
            <a:off x="513779" y="6160495"/>
            <a:ext cx="4914564" cy="253916"/>
          </a:xfrm>
          <a:prstGeom prst="rect">
            <a:avLst/>
          </a:prstGeom>
          <a:noFill/>
        </p:spPr>
        <p:txBody>
          <a:bodyPr wrap="square" rtlCol="0">
            <a:spAutoFit/>
          </a:bodyPr>
          <a:lstStyle/>
          <a:p>
            <a:pPr algn="ctr"/>
            <a:r>
              <a:rPr lang="de-DE" sz="1000">
                <a:solidFill>
                  <a:schemeClr val="tx1">
                    <a:lumMod val="50000"/>
                    <a:lumOff val="50000"/>
                  </a:schemeClr>
                </a:solidFill>
                <a:latin typeface="Gilroy Bold" panose="00000800000000000000" pitchFamily="50" charset="0"/>
              </a:rPr>
              <a:t>Software-Wertschöpfungskette</a:t>
            </a:r>
          </a:p>
        </p:txBody>
      </p:sp>
      <p:sp>
        <p:nvSpPr>
          <p:cNvPr id="75" name="Textfeld 74">
            <a:extLst>
              <a:ext uri="{FF2B5EF4-FFF2-40B4-BE49-F238E27FC236}">
                <a16:creationId xmlns:a16="http://schemas.microsoft.com/office/drawing/2014/main" id="{9E6DA114-03D0-42C9-3862-09CDA7E886B5}"/>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15</a:t>
            </a:r>
          </a:p>
        </p:txBody>
      </p:sp>
      <p:sp>
        <p:nvSpPr>
          <p:cNvPr id="4" name="Rechteck 3">
            <a:extLst>
              <a:ext uri="{FF2B5EF4-FFF2-40B4-BE49-F238E27FC236}">
                <a16:creationId xmlns:a16="http://schemas.microsoft.com/office/drawing/2014/main" id="{22331B30-4EC1-7FC9-0799-7947AE78F8AA}"/>
              </a:ext>
            </a:extLst>
          </p:cNvPr>
          <p:cNvSpPr/>
          <p:nvPr/>
        </p:nvSpPr>
        <p:spPr>
          <a:xfrm>
            <a:off x="5750818" y="9832616"/>
            <a:ext cx="1481809" cy="7829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sp>
        <p:nvSpPr>
          <p:cNvPr id="16" name="Textfeld 15">
            <a:extLst>
              <a:ext uri="{FF2B5EF4-FFF2-40B4-BE49-F238E27FC236}">
                <a16:creationId xmlns:a16="http://schemas.microsoft.com/office/drawing/2014/main" id="{3ACBA118-A14A-F414-EAA8-926ACA3EBFAF}"/>
              </a:ext>
            </a:extLst>
          </p:cNvPr>
          <p:cNvSpPr txBox="1"/>
          <p:nvPr/>
        </p:nvSpPr>
        <p:spPr>
          <a:xfrm>
            <a:off x="5682559" y="3797300"/>
            <a:ext cx="1372290" cy="230832"/>
          </a:xfrm>
          <a:prstGeom prst="rect">
            <a:avLst/>
          </a:prstGeom>
          <a:noFill/>
        </p:spPr>
        <p:txBody>
          <a:bodyPr wrap="square">
            <a:spAutoFit/>
          </a:bodyPr>
          <a:lstStyle/>
          <a:p>
            <a:pPr algn="r"/>
            <a:r>
              <a:rPr lang="de-DE" sz="900">
                <a:solidFill>
                  <a:schemeClr val="bg1">
                    <a:lumMod val="65000"/>
                  </a:schemeClr>
                </a:solidFill>
                <a:latin typeface="Gilroy" panose="00000500000000000000" pitchFamily="50" charset="0"/>
              </a:rPr>
              <a:t>www.innus.de</a:t>
            </a:r>
          </a:p>
        </p:txBody>
      </p:sp>
    </p:spTree>
    <p:extLst>
      <p:ext uri="{BB962C8B-B14F-4D97-AF65-F5344CB8AC3E}">
        <p14:creationId xmlns:p14="http://schemas.microsoft.com/office/powerpoint/2010/main" val="935120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FC4C26A6-99A3-C238-C5A0-388430159B78}"/>
              </a:ext>
            </a:extLst>
          </p:cNvPr>
          <p:cNvSpPr txBox="1"/>
          <p:nvPr/>
        </p:nvSpPr>
        <p:spPr>
          <a:xfrm>
            <a:off x="504825" y="919807"/>
            <a:ext cx="4923518" cy="8249593"/>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pPr algn="l"/>
            <a:r>
              <a:rPr lang="de-DE" sz="1600">
                <a:latin typeface="Gilroy Bold" panose="00000800000000000000" pitchFamily="50" charset="0"/>
              </a:rPr>
              <a:t>Arvato Systems – Impfmanagement für Gesundheitsbehörden</a:t>
            </a:r>
            <a:endParaRPr lang="de-DE" sz="1600"/>
          </a:p>
          <a:p>
            <a:r>
              <a:rPr lang="de-DE"/>
              <a:t>Ende 2021 stand das Gesundheitssystem Deutschlands vor einer großen Aufgabe: Möglichst viele Menschen sollten nach festgelegter Priorität möglichst schnell geimpft werden. Dazu mussten Impfstoffe und deren Logistik gesteuert sowie Impfende und Impflinge koordiniert werden. </a:t>
            </a:r>
          </a:p>
          <a:p>
            <a:r>
              <a:rPr lang="de-DE"/>
              <a:t>Arvato Systems und das Schwester-Unternehmen </a:t>
            </a:r>
            <a:r>
              <a:rPr lang="de-DE" err="1"/>
              <a:t>Majorel</a:t>
            </a:r>
            <a:r>
              <a:rPr lang="de-DE"/>
              <a:t> hatte bereits für viele der benötigten Teilprozesse Software-Lösungen zur Verfügung stehen. </a:t>
            </a:r>
          </a:p>
          <a:p>
            <a:r>
              <a:rPr lang="de-DE"/>
              <a:t>Mitte November starteten die Partner mit der Kategorisierung der Daten und konzipierten eine entsprechend differenzierte Multi-Cloud-Lösung. Die Plattform war einen Monat später einsatzbereit und konnte weitere zwei Wochen später die erste Impfung erfolgreich abwickeln.</a:t>
            </a:r>
          </a:p>
          <a:p>
            <a:endParaRPr lang="de-DE"/>
          </a:p>
          <a:p>
            <a:endParaRPr lang="de-DE"/>
          </a:p>
          <a:p>
            <a:endParaRPr lang="de-DE"/>
          </a:p>
          <a:p>
            <a:endParaRPr lang="de-DE"/>
          </a:p>
          <a:p>
            <a:endParaRPr lang="de-DE"/>
          </a:p>
          <a:p>
            <a:endParaRPr lang="de-DE"/>
          </a:p>
          <a:p>
            <a:endParaRPr lang="de-DE"/>
          </a:p>
          <a:p>
            <a:endParaRPr lang="de-DE"/>
          </a:p>
          <a:p>
            <a:endParaRPr lang="de-DE"/>
          </a:p>
          <a:p>
            <a:endParaRPr lang="de-DE"/>
          </a:p>
          <a:p>
            <a:r>
              <a:rPr lang="de-DE"/>
              <a:t>Dank der erfolgten Datenkategorisierung konnten alle Leistungs- und Kontrollziele gleichermaßen erreicht werden: Die benötigte Infrastruktur wurde schnell und automatisiert bereitgestellt, personenbezogenen Daten wiederum wurden nur in privaten Clouds gespeichert.</a:t>
            </a:r>
          </a:p>
          <a:p>
            <a:endParaRPr lang="de-DE"/>
          </a:p>
        </p:txBody>
      </p:sp>
      <p:sp>
        <p:nvSpPr>
          <p:cNvPr id="4" name="Rechteck 3">
            <a:extLst>
              <a:ext uri="{FF2B5EF4-FFF2-40B4-BE49-F238E27FC236}">
                <a16:creationId xmlns:a16="http://schemas.microsoft.com/office/drawing/2014/main" id="{9C817EDA-231F-DBBC-21D8-9843DBFCF067}"/>
              </a:ext>
            </a:extLst>
          </p:cNvPr>
          <p:cNvSpPr/>
          <p:nvPr/>
        </p:nvSpPr>
        <p:spPr>
          <a:xfrm>
            <a:off x="2091689" y="4380953"/>
            <a:ext cx="1749790" cy="3317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100">
                <a:solidFill>
                  <a:srgbClr val="111111"/>
                </a:solidFill>
                <a:latin typeface="Gilroy" panose="00000500000000000000" pitchFamily="50" charset="0"/>
              </a:rPr>
              <a:t>Datenkategorisierung</a:t>
            </a:r>
          </a:p>
        </p:txBody>
      </p:sp>
      <p:cxnSp>
        <p:nvCxnSpPr>
          <p:cNvPr id="10" name="Verbinder: gewinkelt 9">
            <a:extLst>
              <a:ext uri="{FF2B5EF4-FFF2-40B4-BE49-F238E27FC236}">
                <a16:creationId xmlns:a16="http://schemas.microsoft.com/office/drawing/2014/main" id="{A069CFBF-2E64-83A6-49E6-D445ABD2B7AF}"/>
              </a:ext>
            </a:extLst>
          </p:cNvPr>
          <p:cNvCxnSpPr>
            <a:cxnSpLocks/>
            <a:stCxn id="36" idx="2"/>
            <a:endCxn id="16" idx="0"/>
          </p:cNvCxnSpPr>
          <p:nvPr/>
        </p:nvCxnSpPr>
        <p:spPr>
          <a:xfrm rot="5400000">
            <a:off x="2007415" y="5445219"/>
            <a:ext cx="746293" cy="1172046"/>
          </a:xfrm>
          <a:prstGeom prst="bentConnector3">
            <a:avLst>
              <a:gd name="adj1" fmla="val 26516"/>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Verbinder: gewinkelt 12">
            <a:extLst>
              <a:ext uri="{FF2B5EF4-FFF2-40B4-BE49-F238E27FC236}">
                <a16:creationId xmlns:a16="http://schemas.microsoft.com/office/drawing/2014/main" id="{A22205CF-0F81-3ACC-2013-9922CB253B54}"/>
              </a:ext>
            </a:extLst>
          </p:cNvPr>
          <p:cNvCxnSpPr>
            <a:cxnSpLocks/>
            <a:stCxn id="36" idx="2"/>
            <a:endCxn id="17" idx="0"/>
          </p:cNvCxnSpPr>
          <p:nvPr/>
        </p:nvCxnSpPr>
        <p:spPr>
          <a:xfrm rot="16200000" flipH="1">
            <a:off x="3174971" y="5449709"/>
            <a:ext cx="742792" cy="1159566"/>
          </a:xfrm>
          <a:prstGeom prst="bentConnector3">
            <a:avLst>
              <a:gd name="adj1" fmla="val 26405"/>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0E388F8-B805-48C7-332C-4E326B807564}"/>
              </a:ext>
            </a:extLst>
          </p:cNvPr>
          <p:cNvSpPr/>
          <p:nvPr/>
        </p:nvSpPr>
        <p:spPr>
          <a:xfrm>
            <a:off x="3941256" y="6400888"/>
            <a:ext cx="369787" cy="24765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sp>
        <p:nvSpPr>
          <p:cNvPr id="21" name="Freihandform: Form 20">
            <a:extLst>
              <a:ext uri="{FF2B5EF4-FFF2-40B4-BE49-F238E27FC236}">
                <a16:creationId xmlns:a16="http://schemas.microsoft.com/office/drawing/2014/main" id="{89DD8CD2-EB84-629C-A090-7CEA382B9BD5}"/>
              </a:ext>
            </a:extLst>
          </p:cNvPr>
          <p:cNvSpPr/>
          <p:nvPr/>
        </p:nvSpPr>
        <p:spPr>
          <a:xfrm>
            <a:off x="3371913" y="6079579"/>
            <a:ext cx="1138686" cy="741850"/>
          </a:xfrm>
          <a:custGeom>
            <a:avLst/>
            <a:gdLst>
              <a:gd name="connsiteX0" fmla="*/ 1095420 w 1731130"/>
              <a:gd name="connsiteY0" fmla="*/ 0 h 981526"/>
              <a:gd name="connsiteX1" fmla="*/ 1486136 w 1731130"/>
              <a:gd name="connsiteY1" fmla="*/ 318442 h 981526"/>
              <a:gd name="connsiteX2" fmla="*/ 1493086 w 1731130"/>
              <a:gd name="connsiteY2" fmla="*/ 387389 h 981526"/>
              <a:gd name="connsiteX3" fmla="*/ 1547658 w 1731130"/>
              <a:gd name="connsiteY3" fmla="*/ 404329 h 981526"/>
              <a:gd name="connsiteX4" fmla="*/ 1731130 w 1731130"/>
              <a:gd name="connsiteY4" fmla="*/ 681124 h 981526"/>
              <a:gd name="connsiteX5" fmla="*/ 1491270 w 1731130"/>
              <a:gd name="connsiteY5" fmla="*/ 975423 h 981526"/>
              <a:gd name="connsiteX6" fmla="*/ 1444610 w 1731130"/>
              <a:gd name="connsiteY6" fmla="*/ 980127 h 981526"/>
              <a:gd name="connsiteX7" fmla="*/ 1444610 w 1731130"/>
              <a:gd name="connsiteY7" fmla="*/ 981525 h 981526"/>
              <a:gd name="connsiteX8" fmla="*/ 1430738 w 1731130"/>
              <a:gd name="connsiteY8" fmla="*/ 981525 h 981526"/>
              <a:gd name="connsiteX9" fmla="*/ 1430728 w 1731130"/>
              <a:gd name="connsiteY9" fmla="*/ 981526 h 981526"/>
              <a:gd name="connsiteX10" fmla="*/ 1430722 w 1731130"/>
              <a:gd name="connsiteY10" fmla="*/ 981525 h 981526"/>
              <a:gd name="connsiteX11" fmla="*/ 301720 w 1731130"/>
              <a:gd name="connsiteY11" fmla="*/ 981525 h 981526"/>
              <a:gd name="connsiteX12" fmla="*/ 301720 w 1731130"/>
              <a:gd name="connsiteY12" fmla="*/ 981327 h 981526"/>
              <a:gd name="connsiteX13" fmla="*/ 300402 w 1731130"/>
              <a:gd name="connsiteY13" fmla="*/ 981526 h 981526"/>
              <a:gd name="connsiteX14" fmla="*/ 0 w 1731130"/>
              <a:gd name="connsiteY14" fmla="*/ 681124 h 981526"/>
              <a:gd name="connsiteX15" fmla="*/ 300402 w 1731130"/>
              <a:gd name="connsiteY15" fmla="*/ 380722 h 981526"/>
              <a:gd name="connsiteX16" fmla="*/ 360943 w 1731130"/>
              <a:gd name="connsiteY16" fmla="*/ 386825 h 981526"/>
              <a:gd name="connsiteX17" fmla="*/ 383099 w 1731130"/>
              <a:gd name="connsiteY17" fmla="*/ 393703 h 981526"/>
              <a:gd name="connsiteX18" fmla="*/ 388953 w 1731130"/>
              <a:gd name="connsiteY18" fmla="*/ 374843 h 981526"/>
              <a:gd name="connsiteX19" fmla="*/ 665747 w 1731130"/>
              <a:gd name="connsiteY19" fmla="*/ 191371 h 981526"/>
              <a:gd name="connsiteX20" fmla="*/ 726288 w 1731130"/>
              <a:gd name="connsiteY20" fmla="*/ 197474 h 981526"/>
              <a:gd name="connsiteX21" fmla="*/ 749122 w 1731130"/>
              <a:gd name="connsiteY21" fmla="*/ 204562 h 981526"/>
              <a:gd name="connsiteX22" fmla="*/ 764714 w 1731130"/>
              <a:gd name="connsiteY22" fmla="*/ 175835 h 981526"/>
              <a:gd name="connsiteX23" fmla="*/ 1095420 w 1731130"/>
              <a:gd name="connsiteY23" fmla="*/ 0 h 98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31130" h="981526">
                <a:moveTo>
                  <a:pt x="1095420" y="0"/>
                </a:moveTo>
                <a:cubicBezTo>
                  <a:pt x="1288149" y="0"/>
                  <a:pt x="1448947" y="136708"/>
                  <a:pt x="1486136" y="318442"/>
                </a:cubicBezTo>
                <a:lnTo>
                  <a:pt x="1493086" y="387389"/>
                </a:lnTo>
                <a:lnTo>
                  <a:pt x="1547658" y="404329"/>
                </a:lnTo>
                <a:cubicBezTo>
                  <a:pt x="1655477" y="449933"/>
                  <a:pt x="1731130" y="556694"/>
                  <a:pt x="1731130" y="681124"/>
                </a:cubicBezTo>
                <a:cubicBezTo>
                  <a:pt x="1731130" y="826293"/>
                  <a:pt x="1628158" y="947412"/>
                  <a:pt x="1491270" y="975423"/>
                </a:cubicBezTo>
                <a:lnTo>
                  <a:pt x="1444610" y="980127"/>
                </a:lnTo>
                <a:lnTo>
                  <a:pt x="1444610" y="981525"/>
                </a:lnTo>
                <a:lnTo>
                  <a:pt x="1430738" y="981525"/>
                </a:lnTo>
                <a:lnTo>
                  <a:pt x="1430728" y="981526"/>
                </a:lnTo>
                <a:lnTo>
                  <a:pt x="1430722" y="981525"/>
                </a:lnTo>
                <a:lnTo>
                  <a:pt x="301720" y="981525"/>
                </a:lnTo>
                <a:lnTo>
                  <a:pt x="301720" y="981327"/>
                </a:lnTo>
                <a:lnTo>
                  <a:pt x="300402" y="981526"/>
                </a:lnTo>
                <a:cubicBezTo>
                  <a:pt x="134495" y="981526"/>
                  <a:pt x="0" y="847031"/>
                  <a:pt x="0" y="681124"/>
                </a:cubicBezTo>
                <a:cubicBezTo>
                  <a:pt x="0" y="515217"/>
                  <a:pt x="134495" y="380722"/>
                  <a:pt x="300402" y="380722"/>
                </a:cubicBezTo>
                <a:cubicBezTo>
                  <a:pt x="321140" y="380722"/>
                  <a:pt x="341388" y="382824"/>
                  <a:pt x="360943" y="386825"/>
                </a:cubicBezTo>
                <a:lnTo>
                  <a:pt x="383099" y="393703"/>
                </a:lnTo>
                <a:lnTo>
                  <a:pt x="388953" y="374843"/>
                </a:lnTo>
                <a:cubicBezTo>
                  <a:pt x="434556" y="267025"/>
                  <a:pt x="541317" y="191371"/>
                  <a:pt x="665747" y="191371"/>
                </a:cubicBezTo>
                <a:cubicBezTo>
                  <a:pt x="686485" y="191371"/>
                  <a:pt x="706733" y="193473"/>
                  <a:pt x="726288" y="197474"/>
                </a:cubicBezTo>
                <a:lnTo>
                  <a:pt x="749122" y="204562"/>
                </a:lnTo>
                <a:lnTo>
                  <a:pt x="764714" y="175835"/>
                </a:lnTo>
                <a:cubicBezTo>
                  <a:pt x="836385" y="69749"/>
                  <a:pt x="957757" y="0"/>
                  <a:pt x="1095420" y="0"/>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bIns="54000" rtlCol="0" anchor="ctr">
            <a:noAutofit/>
          </a:bodyPr>
          <a:lstStyle/>
          <a:p>
            <a:pPr algn="ctr">
              <a:spcBef>
                <a:spcPts val="225"/>
              </a:spcBef>
            </a:pPr>
            <a:endParaRPr lang="de-DE" sz="1400">
              <a:solidFill>
                <a:schemeClr val="bg1"/>
              </a:solidFill>
              <a:latin typeface="Poppins" panose="00000500000000000000" pitchFamily="2" charset="0"/>
              <a:cs typeface="Poppins" panose="00000500000000000000" pitchFamily="2" charset="0"/>
            </a:endParaRPr>
          </a:p>
        </p:txBody>
      </p:sp>
      <p:sp>
        <p:nvSpPr>
          <p:cNvPr id="22" name="Textfeld 21">
            <a:extLst>
              <a:ext uri="{FF2B5EF4-FFF2-40B4-BE49-F238E27FC236}">
                <a16:creationId xmlns:a16="http://schemas.microsoft.com/office/drawing/2014/main" id="{5E3161B0-D9FF-2CE5-F436-6CE8F7071595}"/>
              </a:ext>
            </a:extLst>
          </p:cNvPr>
          <p:cNvSpPr txBox="1"/>
          <p:nvPr/>
        </p:nvSpPr>
        <p:spPr>
          <a:xfrm>
            <a:off x="3436149" y="6460587"/>
            <a:ext cx="1010213" cy="261610"/>
          </a:xfrm>
          <a:prstGeom prst="rect">
            <a:avLst/>
          </a:prstGeom>
          <a:noFill/>
        </p:spPr>
        <p:txBody>
          <a:bodyPr wrap="none" rtlCol="0">
            <a:spAutoFit/>
          </a:bodyPr>
          <a:lstStyle/>
          <a:p>
            <a:pPr algn="ctr"/>
            <a:r>
              <a:rPr lang="de-DE" sz="1100" dirty="0">
                <a:solidFill>
                  <a:schemeClr val="bg1"/>
                </a:solidFill>
                <a:latin typeface="Gilroy Bold" panose="00000800000000000000" pitchFamily="50" charset="0"/>
              </a:rPr>
              <a:t>Public Cloud</a:t>
            </a:r>
          </a:p>
        </p:txBody>
      </p:sp>
      <p:sp>
        <p:nvSpPr>
          <p:cNvPr id="16" name="Rechteck 15">
            <a:extLst>
              <a:ext uri="{FF2B5EF4-FFF2-40B4-BE49-F238E27FC236}">
                <a16:creationId xmlns:a16="http://schemas.microsoft.com/office/drawing/2014/main" id="{067830F0-CBFC-E65C-BBF5-88D191B080DE}"/>
              </a:ext>
            </a:extLst>
          </p:cNvPr>
          <p:cNvSpPr/>
          <p:nvPr/>
        </p:nvSpPr>
        <p:spPr>
          <a:xfrm>
            <a:off x="1609644" y="6404389"/>
            <a:ext cx="369787" cy="24765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sp>
        <p:nvSpPr>
          <p:cNvPr id="20" name="Freihandform: Form 19">
            <a:extLst>
              <a:ext uri="{FF2B5EF4-FFF2-40B4-BE49-F238E27FC236}">
                <a16:creationId xmlns:a16="http://schemas.microsoft.com/office/drawing/2014/main" id="{CB24E22A-F9F4-29D8-DB91-4905FEDAB9A4}"/>
              </a:ext>
            </a:extLst>
          </p:cNvPr>
          <p:cNvSpPr/>
          <p:nvPr/>
        </p:nvSpPr>
        <p:spPr>
          <a:xfrm>
            <a:off x="1315484" y="6083080"/>
            <a:ext cx="1138686" cy="741850"/>
          </a:xfrm>
          <a:custGeom>
            <a:avLst/>
            <a:gdLst>
              <a:gd name="connsiteX0" fmla="*/ 1095420 w 1731130"/>
              <a:gd name="connsiteY0" fmla="*/ 0 h 981526"/>
              <a:gd name="connsiteX1" fmla="*/ 1486136 w 1731130"/>
              <a:gd name="connsiteY1" fmla="*/ 318442 h 981526"/>
              <a:gd name="connsiteX2" fmla="*/ 1493086 w 1731130"/>
              <a:gd name="connsiteY2" fmla="*/ 387389 h 981526"/>
              <a:gd name="connsiteX3" fmla="*/ 1547658 w 1731130"/>
              <a:gd name="connsiteY3" fmla="*/ 404329 h 981526"/>
              <a:gd name="connsiteX4" fmla="*/ 1731130 w 1731130"/>
              <a:gd name="connsiteY4" fmla="*/ 681124 h 981526"/>
              <a:gd name="connsiteX5" fmla="*/ 1491270 w 1731130"/>
              <a:gd name="connsiteY5" fmla="*/ 975423 h 981526"/>
              <a:gd name="connsiteX6" fmla="*/ 1444610 w 1731130"/>
              <a:gd name="connsiteY6" fmla="*/ 980127 h 981526"/>
              <a:gd name="connsiteX7" fmla="*/ 1444610 w 1731130"/>
              <a:gd name="connsiteY7" fmla="*/ 981525 h 981526"/>
              <a:gd name="connsiteX8" fmla="*/ 1430738 w 1731130"/>
              <a:gd name="connsiteY8" fmla="*/ 981525 h 981526"/>
              <a:gd name="connsiteX9" fmla="*/ 1430728 w 1731130"/>
              <a:gd name="connsiteY9" fmla="*/ 981526 h 981526"/>
              <a:gd name="connsiteX10" fmla="*/ 1430722 w 1731130"/>
              <a:gd name="connsiteY10" fmla="*/ 981525 h 981526"/>
              <a:gd name="connsiteX11" fmla="*/ 301720 w 1731130"/>
              <a:gd name="connsiteY11" fmla="*/ 981525 h 981526"/>
              <a:gd name="connsiteX12" fmla="*/ 301720 w 1731130"/>
              <a:gd name="connsiteY12" fmla="*/ 981327 h 981526"/>
              <a:gd name="connsiteX13" fmla="*/ 300402 w 1731130"/>
              <a:gd name="connsiteY13" fmla="*/ 981526 h 981526"/>
              <a:gd name="connsiteX14" fmla="*/ 0 w 1731130"/>
              <a:gd name="connsiteY14" fmla="*/ 681124 h 981526"/>
              <a:gd name="connsiteX15" fmla="*/ 300402 w 1731130"/>
              <a:gd name="connsiteY15" fmla="*/ 380722 h 981526"/>
              <a:gd name="connsiteX16" fmla="*/ 360943 w 1731130"/>
              <a:gd name="connsiteY16" fmla="*/ 386825 h 981526"/>
              <a:gd name="connsiteX17" fmla="*/ 383099 w 1731130"/>
              <a:gd name="connsiteY17" fmla="*/ 393703 h 981526"/>
              <a:gd name="connsiteX18" fmla="*/ 388953 w 1731130"/>
              <a:gd name="connsiteY18" fmla="*/ 374843 h 981526"/>
              <a:gd name="connsiteX19" fmla="*/ 665747 w 1731130"/>
              <a:gd name="connsiteY19" fmla="*/ 191371 h 981526"/>
              <a:gd name="connsiteX20" fmla="*/ 726288 w 1731130"/>
              <a:gd name="connsiteY20" fmla="*/ 197474 h 981526"/>
              <a:gd name="connsiteX21" fmla="*/ 749122 w 1731130"/>
              <a:gd name="connsiteY21" fmla="*/ 204562 h 981526"/>
              <a:gd name="connsiteX22" fmla="*/ 764714 w 1731130"/>
              <a:gd name="connsiteY22" fmla="*/ 175835 h 981526"/>
              <a:gd name="connsiteX23" fmla="*/ 1095420 w 1731130"/>
              <a:gd name="connsiteY23" fmla="*/ 0 h 98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31130" h="981526">
                <a:moveTo>
                  <a:pt x="1095420" y="0"/>
                </a:moveTo>
                <a:cubicBezTo>
                  <a:pt x="1288149" y="0"/>
                  <a:pt x="1448947" y="136708"/>
                  <a:pt x="1486136" y="318442"/>
                </a:cubicBezTo>
                <a:lnTo>
                  <a:pt x="1493086" y="387389"/>
                </a:lnTo>
                <a:lnTo>
                  <a:pt x="1547658" y="404329"/>
                </a:lnTo>
                <a:cubicBezTo>
                  <a:pt x="1655477" y="449933"/>
                  <a:pt x="1731130" y="556694"/>
                  <a:pt x="1731130" y="681124"/>
                </a:cubicBezTo>
                <a:cubicBezTo>
                  <a:pt x="1731130" y="826293"/>
                  <a:pt x="1628158" y="947412"/>
                  <a:pt x="1491270" y="975423"/>
                </a:cubicBezTo>
                <a:lnTo>
                  <a:pt x="1444610" y="980127"/>
                </a:lnTo>
                <a:lnTo>
                  <a:pt x="1444610" y="981525"/>
                </a:lnTo>
                <a:lnTo>
                  <a:pt x="1430738" y="981525"/>
                </a:lnTo>
                <a:lnTo>
                  <a:pt x="1430728" y="981526"/>
                </a:lnTo>
                <a:lnTo>
                  <a:pt x="1430722" y="981525"/>
                </a:lnTo>
                <a:lnTo>
                  <a:pt x="301720" y="981525"/>
                </a:lnTo>
                <a:lnTo>
                  <a:pt x="301720" y="981327"/>
                </a:lnTo>
                <a:lnTo>
                  <a:pt x="300402" y="981526"/>
                </a:lnTo>
                <a:cubicBezTo>
                  <a:pt x="134495" y="981526"/>
                  <a:pt x="0" y="847031"/>
                  <a:pt x="0" y="681124"/>
                </a:cubicBezTo>
                <a:cubicBezTo>
                  <a:pt x="0" y="515217"/>
                  <a:pt x="134495" y="380722"/>
                  <a:pt x="300402" y="380722"/>
                </a:cubicBezTo>
                <a:cubicBezTo>
                  <a:pt x="321140" y="380722"/>
                  <a:pt x="341388" y="382824"/>
                  <a:pt x="360943" y="386825"/>
                </a:cubicBezTo>
                <a:lnTo>
                  <a:pt x="383099" y="393703"/>
                </a:lnTo>
                <a:lnTo>
                  <a:pt x="388953" y="374843"/>
                </a:lnTo>
                <a:cubicBezTo>
                  <a:pt x="434556" y="267025"/>
                  <a:pt x="541317" y="191371"/>
                  <a:pt x="665747" y="191371"/>
                </a:cubicBezTo>
                <a:cubicBezTo>
                  <a:pt x="686485" y="191371"/>
                  <a:pt x="706733" y="193473"/>
                  <a:pt x="726288" y="197474"/>
                </a:cubicBezTo>
                <a:lnTo>
                  <a:pt x="749122" y="204562"/>
                </a:lnTo>
                <a:lnTo>
                  <a:pt x="764714" y="175835"/>
                </a:lnTo>
                <a:cubicBezTo>
                  <a:pt x="836385" y="69749"/>
                  <a:pt x="957757" y="0"/>
                  <a:pt x="1095420" y="0"/>
                </a:cubicBezTo>
                <a:close/>
              </a:path>
            </a:pathLst>
          </a:custGeom>
          <a:solidFill>
            <a:srgbClr val="CA366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180000" bIns="54000" rtlCol="0" anchor="ctr">
            <a:noAutofit/>
          </a:bodyPr>
          <a:lstStyle/>
          <a:p>
            <a:pPr algn="ctr">
              <a:spcBef>
                <a:spcPts val="225"/>
              </a:spcBef>
            </a:pPr>
            <a:endParaRPr lang="de-DE" sz="1400">
              <a:solidFill>
                <a:schemeClr val="bg1"/>
              </a:solidFill>
              <a:latin typeface="Poppins" panose="00000500000000000000" pitchFamily="2" charset="0"/>
              <a:cs typeface="Poppins" panose="00000500000000000000" pitchFamily="2" charset="0"/>
            </a:endParaRPr>
          </a:p>
        </p:txBody>
      </p:sp>
      <p:sp>
        <p:nvSpPr>
          <p:cNvPr id="23" name="Textfeld 22">
            <a:extLst>
              <a:ext uri="{FF2B5EF4-FFF2-40B4-BE49-F238E27FC236}">
                <a16:creationId xmlns:a16="http://schemas.microsoft.com/office/drawing/2014/main" id="{96A0AA26-6C58-2ED0-8B1C-EE295958714C}"/>
              </a:ext>
            </a:extLst>
          </p:cNvPr>
          <p:cNvSpPr txBox="1"/>
          <p:nvPr/>
        </p:nvSpPr>
        <p:spPr>
          <a:xfrm>
            <a:off x="1345256" y="6464088"/>
            <a:ext cx="1079142" cy="261610"/>
          </a:xfrm>
          <a:prstGeom prst="rect">
            <a:avLst/>
          </a:prstGeom>
          <a:noFill/>
        </p:spPr>
        <p:txBody>
          <a:bodyPr wrap="none" rtlCol="0">
            <a:spAutoFit/>
          </a:bodyPr>
          <a:lstStyle/>
          <a:p>
            <a:pPr algn="ctr"/>
            <a:r>
              <a:rPr lang="de-DE" sz="1100" dirty="0">
                <a:solidFill>
                  <a:schemeClr val="bg1"/>
                </a:solidFill>
                <a:latin typeface="Gilroy Bold" panose="00000800000000000000" pitchFamily="50" charset="0"/>
              </a:rPr>
              <a:t>Private Cloud</a:t>
            </a:r>
          </a:p>
        </p:txBody>
      </p:sp>
      <p:sp>
        <p:nvSpPr>
          <p:cNvPr id="36" name="Rechteck 35">
            <a:extLst>
              <a:ext uri="{FF2B5EF4-FFF2-40B4-BE49-F238E27FC236}">
                <a16:creationId xmlns:a16="http://schemas.microsoft.com/office/drawing/2014/main" id="{0ABEE2E9-F204-B2FA-768D-1CD366B2D711}"/>
              </a:ext>
            </a:extLst>
          </p:cNvPr>
          <p:cNvSpPr/>
          <p:nvPr/>
        </p:nvSpPr>
        <p:spPr>
          <a:xfrm>
            <a:off x="1786325" y="5065958"/>
            <a:ext cx="2360518" cy="5921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400">
                <a:solidFill>
                  <a:srgbClr val="111111"/>
                </a:solidFill>
                <a:latin typeface="Gilroy Bold" panose="00000800000000000000" pitchFamily="50" charset="0"/>
              </a:rPr>
              <a:t>Multi-Cloud-Architektur und Betrieb</a:t>
            </a:r>
          </a:p>
        </p:txBody>
      </p:sp>
      <p:cxnSp>
        <p:nvCxnSpPr>
          <p:cNvPr id="54" name="Gerader Verbinder 53">
            <a:extLst>
              <a:ext uri="{FF2B5EF4-FFF2-40B4-BE49-F238E27FC236}">
                <a16:creationId xmlns:a16="http://schemas.microsoft.com/office/drawing/2014/main" id="{444F0139-CD29-A20E-1C5D-1ECF3678D295}"/>
              </a:ext>
            </a:extLst>
          </p:cNvPr>
          <p:cNvCxnSpPr>
            <a:cxnSpLocks/>
            <a:stCxn id="4" idx="2"/>
            <a:endCxn id="36" idx="0"/>
          </p:cNvCxnSpPr>
          <p:nvPr/>
        </p:nvCxnSpPr>
        <p:spPr>
          <a:xfrm>
            <a:off x="2966584" y="4712741"/>
            <a:ext cx="0" cy="353217"/>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Textfeld 60">
            <a:extLst>
              <a:ext uri="{FF2B5EF4-FFF2-40B4-BE49-F238E27FC236}">
                <a16:creationId xmlns:a16="http://schemas.microsoft.com/office/drawing/2014/main" id="{A45A6429-A910-1B65-5B5E-72D38E09AA39}"/>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16</a:t>
            </a:r>
          </a:p>
        </p:txBody>
      </p:sp>
      <p:grpSp>
        <p:nvGrpSpPr>
          <p:cNvPr id="6" name="Gruppieren 5">
            <a:extLst>
              <a:ext uri="{FF2B5EF4-FFF2-40B4-BE49-F238E27FC236}">
                <a16:creationId xmlns:a16="http://schemas.microsoft.com/office/drawing/2014/main" id="{ADF6A008-5FCE-3B89-9F2C-41F38B4F8928}"/>
              </a:ext>
            </a:extLst>
          </p:cNvPr>
          <p:cNvGrpSpPr/>
          <p:nvPr/>
        </p:nvGrpSpPr>
        <p:grpSpPr>
          <a:xfrm>
            <a:off x="5573040" y="2449993"/>
            <a:ext cx="1481809" cy="2669449"/>
            <a:chOff x="5573040" y="2832574"/>
            <a:chExt cx="1481809" cy="2669449"/>
          </a:xfrm>
        </p:grpSpPr>
        <p:sp>
          <p:nvSpPr>
            <p:cNvPr id="7" name="Rechteck 6">
              <a:extLst>
                <a:ext uri="{FF2B5EF4-FFF2-40B4-BE49-F238E27FC236}">
                  <a16:creationId xmlns:a16="http://schemas.microsoft.com/office/drawing/2014/main" id="{6FC1C456-7C97-C58A-5A88-93684AD799E1}"/>
                </a:ext>
              </a:extLst>
            </p:cNvPr>
            <p:cNvSpPr/>
            <p:nvPr/>
          </p:nvSpPr>
          <p:spPr>
            <a:xfrm>
              <a:off x="5573040" y="2832574"/>
              <a:ext cx="1481809" cy="26694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b"/>
            <a:lstStyle/>
            <a:p>
              <a:pPr>
                <a:spcBef>
                  <a:spcPts val="600"/>
                </a:spcBef>
              </a:pPr>
              <a:r>
                <a:rPr lang="de-DE" sz="900" dirty="0">
                  <a:solidFill>
                    <a:srgbClr val="111111"/>
                  </a:solidFill>
                  <a:latin typeface="Gilroy" panose="00000500000000000000" pitchFamily="50" charset="0"/>
                </a:rPr>
                <a:t>„Dank einer smarten Multi-Cloud-Architektur konnten wir die Vorteile von Public und Private Cloud miteinander kombinieren.“ </a:t>
              </a:r>
            </a:p>
            <a:p>
              <a:pPr>
                <a:spcBef>
                  <a:spcPts val="600"/>
                </a:spcBef>
              </a:pPr>
              <a:r>
                <a:rPr lang="de-DE" sz="1050" dirty="0">
                  <a:solidFill>
                    <a:srgbClr val="111111"/>
                  </a:solidFill>
                  <a:latin typeface="Gilroy Bold" panose="00000800000000000000" pitchFamily="50" charset="0"/>
                </a:rPr>
                <a:t>Markus Krenn</a:t>
              </a:r>
              <a:br>
                <a:rPr lang="de-DE" sz="1050" dirty="0">
                  <a:solidFill>
                    <a:srgbClr val="111111"/>
                  </a:solidFill>
                  <a:latin typeface="Gilroy Bold" panose="00000800000000000000" pitchFamily="50" charset="0"/>
                </a:rPr>
              </a:br>
              <a:r>
                <a:rPr lang="de-DE" sz="900" dirty="0">
                  <a:solidFill>
                    <a:schemeClr val="bg1">
                      <a:lumMod val="50000"/>
                    </a:schemeClr>
                  </a:solidFill>
                  <a:latin typeface="Gilroy Bold" panose="00000800000000000000" pitchFamily="50" charset="0"/>
                </a:rPr>
                <a:t>Arvato Systems</a:t>
              </a:r>
              <a:endParaRPr lang="de-DE" sz="1050" dirty="0">
                <a:solidFill>
                  <a:schemeClr val="bg1">
                    <a:lumMod val="50000"/>
                  </a:schemeClr>
                </a:solidFill>
                <a:latin typeface="Gilroy Bold" panose="00000800000000000000" pitchFamily="50" charset="0"/>
              </a:endParaRPr>
            </a:p>
          </p:txBody>
        </p:sp>
        <p:sp>
          <p:nvSpPr>
            <p:cNvPr id="8" name="Ellipse 7">
              <a:extLst>
                <a:ext uri="{FF2B5EF4-FFF2-40B4-BE49-F238E27FC236}">
                  <a16:creationId xmlns:a16="http://schemas.microsoft.com/office/drawing/2014/main" id="{D7586DC7-1311-709E-0368-386AE2CECD4F}"/>
                </a:ext>
              </a:extLst>
            </p:cNvPr>
            <p:cNvSpPr/>
            <p:nvPr/>
          </p:nvSpPr>
          <p:spPr>
            <a:xfrm>
              <a:off x="5750818" y="3005003"/>
              <a:ext cx="1114425" cy="1114425"/>
            </a:xfrm>
            <a:prstGeom prst="ellipse">
              <a:avLst/>
            </a:pr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Tree>
    <p:extLst>
      <p:ext uri="{BB962C8B-B14F-4D97-AF65-F5344CB8AC3E}">
        <p14:creationId xmlns:p14="http://schemas.microsoft.com/office/powerpoint/2010/main" val="2401597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981B3287-A472-9593-FBA7-217E2276951F}"/>
              </a:ext>
            </a:extLst>
          </p:cNvPr>
          <p:cNvSpPr txBox="1"/>
          <p:nvPr/>
        </p:nvSpPr>
        <p:spPr>
          <a:xfrm>
            <a:off x="504825" y="919807"/>
            <a:ext cx="4923518" cy="8249593"/>
          </a:xfrm>
          <a:prstGeom prst="rect">
            <a:avLst/>
          </a:prstGeom>
          <a:noFill/>
        </p:spPr>
        <p:txBody>
          <a:bodyPr wrap="square" lIns="0" rIns="0" rtlCol="0">
            <a:noAutofit/>
          </a:bodyPr>
          <a:lstStyle>
            <a:defPPr>
              <a:defRPr lang="en-US"/>
            </a:defPPr>
            <a:lvl1pPr algn="just">
              <a:lnSpc>
                <a:spcPts val="1600"/>
              </a:lnSpc>
              <a:spcBef>
                <a:spcPts val="900"/>
              </a:spcBef>
              <a:defRPr sz="1000" b="0" i="0">
                <a:effectLst/>
                <a:latin typeface="Gilroy" panose="00000500000000000000" pitchFamily="50" charset="0"/>
              </a:defRPr>
            </a:lvl1pPr>
          </a:lstStyle>
          <a:p>
            <a:pPr algn="l"/>
            <a:r>
              <a:rPr lang="de-DE" sz="2400" dirty="0">
                <a:latin typeface="Gilroy Bold" panose="00000800000000000000" pitchFamily="50" charset="0"/>
              </a:rPr>
              <a:t>Über uns</a:t>
            </a:r>
          </a:p>
          <a:p>
            <a:pPr algn="l"/>
            <a:endParaRPr lang="de-DE" sz="2400" dirty="0"/>
          </a:p>
          <a:p>
            <a:r>
              <a:rPr lang="de-DE" sz="1600" dirty="0">
                <a:latin typeface="Gilroy Bold" panose="00000800000000000000" pitchFamily="50" charset="0"/>
              </a:rPr>
              <a:t>Unsere Mission</a:t>
            </a:r>
          </a:p>
          <a:p>
            <a:r>
              <a:rPr lang="de-DE" dirty="0"/>
              <a:t>cloud ahead ist ein Gruppe von Enthusiasten, die der Wunsch nach mehr digitaler Selbstbestimmung in Deutschland und Europa </a:t>
            </a:r>
            <a:r>
              <a:rPr lang="de-DE"/>
              <a:t>eint</a:t>
            </a:r>
            <a:r>
              <a:rPr lang="de-DE" dirty="0"/>
              <a:t>.</a:t>
            </a:r>
          </a:p>
          <a:p>
            <a:r>
              <a:rPr lang="de-DE" dirty="0"/>
              <a:t>Selbstbestimmt und selbstbewusst zwischen Alternativen leistungsfähiger und vertrauenswürdiger </a:t>
            </a:r>
            <a:r>
              <a:rPr lang="de-DE"/>
              <a:t>Partner</a:t>
            </a:r>
            <a:r>
              <a:rPr lang="de-DE" baseline="30000"/>
              <a:t>4</a:t>
            </a:r>
            <a:r>
              <a:rPr lang="de-DE"/>
              <a:t> </a:t>
            </a:r>
            <a:r>
              <a:rPr lang="de-DE" dirty="0"/>
              <a:t>zu </a:t>
            </a:r>
            <a:r>
              <a:rPr lang="de-DE"/>
              <a:t>handeln,</a:t>
            </a:r>
            <a:r>
              <a:rPr lang="de-DE" dirty="0"/>
              <a:t> erfordert ein hohes Maß an Wissen aus unterschiedlichen Disziplinen. Dieses Wissen auf einfache Weise und ausgewogen zu kommunizieren</a:t>
            </a:r>
            <a:r>
              <a:rPr lang="de-DE"/>
              <a:t>,</a:t>
            </a:r>
            <a:r>
              <a:rPr lang="de-DE" dirty="0"/>
              <a:t> haben wir uns zur Aufgabe gemacht. </a:t>
            </a:r>
          </a:p>
          <a:p>
            <a:r>
              <a:rPr lang="de-DE" dirty="0"/>
              <a:t>Unser Ziel ist es, EntscheiderInnen und ExpertInnen in Unternehmen und Staat die Kompetenz zu vermitteln, Leistungsfähigkeit und Kontrolle in ihrer digitalen Wert-schöpfung gleichermaßen zu verbessern.</a:t>
            </a:r>
          </a:p>
          <a:p>
            <a:r>
              <a:rPr lang="de-DE" dirty="0"/>
              <a:t>cloud ahead glaubt an den Open-Source-Ansatz als Schlüssel zur organisations-übergreifenden Zusammenarbeit. Dieser ermöglicht es den ExpertInnen unseres Netzwerks</a:t>
            </a:r>
            <a:r>
              <a:rPr lang="de-DE"/>
              <a:t>,</a:t>
            </a:r>
            <a:r>
              <a:rPr lang="de-DE" dirty="0"/>
              <a:t> gemeinsam Inhalte mit großer Perspektivenbreite zu erstellen.</a:t>
            </a:r>
          </a:p>
          <a:p>
            <a:endParaRPr lang="de-DE" dirty="0"/>
          </a:p>
          <a:p>
            <a:pPr algn="l"/>
            <a:r>
              <a:rPr lang="de-DE" sz="1600" dirty="0">
                <a:latin typeface="Gilroy Bold" panose="00000800000000000000" pitchFamily="50" charset="0"/>
              </a:rPr>
              <a:t>Hintergrund und Nutzung</a:t>
            </a:r>
          </a:p>
          <a:p>
            <a:r>
              <a:rPr lang="de-DE" dirty="0"/>
              <a:t>Das Whitepaper wurde frei von kommerziellen Verpflichtungen erstellt und entspricht dem aktuellen Wissensstand der genannten Kontributoren. Die LeserInnen sind herzlich eingeladen</a:t>
            </a:r>
            <a:r>
              <a:rPr lang="de-DE"/>
              <a:t>,</a:t>
            </a:r>
            <a:r>
              <a:rPr lang="de-DE" dirty="0"/>
              <a:t> die Dokumente im Sinne der Stärkung der digitalen Selbstbestimmung Europas zu nutzen und weiterzuentwickeln.</a:t>
            </a:r>
          </a:p>
          <a:p>
            <a:r>
              <a:rPr lang="de-DE" dirty="0"/>
              <a:t>Texte, Grafiken und Inhalte sind auf unserer Webseite abrufbar und gemäß unserer Nutzungslizenz „Namensnennung 4.0 International (CC BY 4.0)“ verwendbar, auch für kommerzielle Zwecke.</a:t>
            </a:r>
          </a:p>
          <a:p>
            <a:r>
              <a:rPr lang="de-DE" dirty="0"/>
              <a:t>Weitere Infos zu diesem Whitepaper, zusätzliche Inhalte und unsere Kontaktdaten finden sich auf unserer Webseite www.cloudahead.de.</a:t>
            </a:r>
          </a:p>
          <a:p>
            <a:endParaRPr lang="de-DE" dirty="0"/>
          </a:p>
          <a:p>
            <a:r>
              <a:rPr lang="de-DE" sz="1200" dirty="0">
                <a:latin typeface="Gilroy Bold" panose="00000800000000000000" pitchFamily="50" charset="0"/>
              </a:rPr>
              <a:t>Kontaktieren Sie uns, um mehr über uns oder unsere Ideen zu erfahren. Wir freuen uns auf Ihr Feedback und den Austausch mit Ihnen.</a:t>
            </a:r>
          </a:p>
          <a:p>
            <a:endParaRPr lang="de-DE" dirty="0"/>
          </a:p>
        </p:txBody>
      </p:sp>
      <p:sp>
        <p:nvSpPr>
          <p:cNvPr id="4" name="Textfeld 3">
            <a:extLst>
              <a:ext uri="{FF2B5EF4-FFF2-40B4-BE49-F238E27FC236}">
                <a16:creationId xmlns:a16="http://schemas.microsoft.com/office/drawing/2014/main" id="{D14F7E94-E0F2-E84E-C812-19A2188E4A01}"/>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17</a:t>
            </a:r>
          </a:p>
        </p:txBody>
      </p:sp>
    </p:spTree>
    <p:extLst>
      <p:ext uri="{BB962C8B-B14F-4D97-AF65-F5344CB8AC3E}">
        <p14:creationId xmlns:p14="http://schemas.microsoft.com/office/powerpoint/2010/main" val="2701442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32B11FE-CB68-DF77-06B5-83ADB4CD5FB8}"/>
              </a:ext>
            </a:extLst>
          </p:cNvPr>
          <p:cNvSpPr txBox="1"/>
          <p:nvPr/>
        </p:nvSpPr>
        <p:spPr>
          <a:xfrm>
            <a:off x="520247" y="1617261"/>
            <a:ext cx="4915354" cy="4651186"/>
          </a:xfrm>
          <a:prstGeom prst="rect">
            <a:avLst/>
          </a:prstGeom>
          <a:noFill/>
        </p:spPr>
        <p:txBody>
          <a:bodyPr wrap="square" lIns="0" rIns="0" rtlCol="0">
            <a:noAutofit/>
          </a:bodyPr>
          <a:lstStyle/>
          <a:p>
            <a:pPr marL="180975" indent="-180975">
              <a:spcBef>
                <a:spcPts val="900"/>
              </a:spcBef>
              <a:buFont typeface="+mj-lt"/>
              <a:buAutoNum type="arabicPeriod"/>
            </a:pPr>
            <a:r>
              <a:rPr lang="de-DE" sz="900" dirty="0">
                <a:latin typeface="Gilroy" panose="00000500000000000000" pitchFamily="50" charset="0"/>
              </a:rPr>
              <a:t>IT-Planungsrat 2019: https://www.it-planungsrat.de/fileadmin/beschluesse/2021/Beschluss2021-09_Strategie_zur_Staerkung_der_digitalen_Souveraenitaet.pdf</a:t>
            </a:r>
          </a:p>
          <a:p>
            <a:pPr marL="180975" indent="-180975">
              <a:spcBef>
                <a:spcPts val="900"/>
              </a:spcBef>
              <a:buFont typeface="+mj-lt"/>
              <a:buAutoNum type="arabicPeriod"/>
            </a:pPr>
            <a:r>
              <a:rPr lang="de-DE" sz="900" dirty="0" err="1">
                <a:latin typeface="Gilroy" panose="00000500000000000000" pitchFamily="50" charset="0"/>
              </a:rPr>
              <a:t>BMWi</a:t>
            </a:r>
            <a:r>
              <a:rPr lang="de-DE" sz="900" dirty="0">
                <a:latin typeface="Gilroy" panose="00000500000000000000" pitchFamily="50" charset="0"/>
              </a:rPr>
              <a:t> 2021: https://www.bmwk.de/Redaktion/DE/Publikationen/Digitale-Welt/schwerpunktstudie-digitale-souveranitaet.pdf?__blob=publicationFile&amp;v=6 </a:t>
            </a:r>
          </a:p>
          <a:p>
            <a:pPr marL="180975" indent="-180975">
              <a:spcBef>
                <a:spcPts val="900"/>
              </a:spcBef>
              <a:buFont typeface="+mj-lt"/>
              <a:buAutoNum type="arabicPeriod"/>
            </a:pPr>
            <a:r>
              <a:rPr lang="de-DE" sz="900" dirty="0">
                <a:latin typeface="Gilroy" panose="00000500000000000000" pitchFamily="50" charset="0"/>
              </a:rPr>
              <a:t>cloud ahead 2022: https://www.cloudahead.de/2-was-ist-digitale-souveraenitaet </a:t>
            </a:r>
          </a:p>
          <a:p>
            <a:pPr marL="180975" indent="-180975">
              <a:spcBef>
                <a:spcPts val="900"/>
              </a:spcBef>
              <a:buFont typeface="+mj-lt"/>
              <a:buAutoNum type="arabicPeriod"/>
            </a:pPr>
            <a:r>
              <a:rPr lang="de-DE" sz="900" dirty="0">
                <a:latin typeface="Gilroy" panose="00000500000000000000" pitchFamily="50" charset="0"/>
              </a:rPr>
              <a:t>Bitkom 2015: https://www.bitkom.org/Themen/Politik-Recht/Digitale-Souveraenitaet/Das-verstehen-wir-unter-Digitaler-Souveraenitaet.html#_ </a:t>
            </a:r>
          </a:p>
          <a:p>
            <a:pPr marL="180975" indent="-180975">
              <a:spcBef>
                <a:spcPts val="900"/>
              </a:spcBef>
              <a:buFont typeface="+mj-lt"/>
              <a:buAutoNum type="arabicPeriod"/>
            </a:pPr>
            <a:r>
              <a:rPr lang="de-DE" sz="900" dirty="0">
                <a:latin typeface="Gilroy" panose="00000500000000000000" pitchFamily="50" charset="0"/>
              </a:rPr>
              <a:t>Acatech 2021: https://www.acatech.de/publikation/digitale-souveraenitaet-status-quo-und-handlungsfelder/ </a:t>
            </a:r>
          </a:p>
          <a:p>
            <a:pPr marL="180975" indent="-180975">
              <a:spcBef>
                <a:spcPts val="900"/>
              </a:spcBef>
              <a:buFont typeface="+mj-lt"/>
              <a:buAutoNum type="arabicPeriod"/>
            </a:pPr>
            <a:r>
              <a:rPr lang="de-DE" sz="900" dirty="0">
                <a:latin typeface="Gilroy" panose="00000500000000000000" pitchFamily="50" charset="0"/>
              </a:rPr>
              <a:t>Frag den Staat 2022: https://fragdenstaat.de/anfrage/rote-linien-des-bsi-fuer-cloud-angebote-fuer-die-oeff-verwaltung/ </a:t>
            </a:r>
          </a:p>
          <a:p>
            <a:pPr marL="180975" indent="-180975">
              <a:spcBef>
                <a:spcPts val="900"/>
              </a:spcBef>
              <a:buFont typeface="+mj-lt"/>
              <a:buAutoNum type="arabicPeriod"/>
            </a:pPr>
            <a:r>
              <a:rPr lang="de-DE" sz="900" dirty="0">
                <a:latin typeface="Gilroy" panose="00000500000000000000" pitchFamily="50" charset="0"/>
              </a:rPr>
              <a:t>CNBC 2018: https://www.cnbc.com/2018/08/01/amazon-plans-to-move-off-oracle-software-by-early-2020.html</a:t>
            </a:r>
          </a:p>
          <a:p>
            <a:pPr marL="180975" indent="-180975">
              <a:spcBef>
                <a:spcPts val="900"/>
              </a:spcBef>
              <a:buFont typeface="+mj-lt"/>
              <a:buAutoNum type="arabicPeriod"/>
            </a:pPr>
            <a:r>
              <a:rPr lang="de-DE" sz="900" dirty="0">
                <a:latin typeface="Gilroy" panose="00000500000000000000" pitchFamily="50" charset="0"/>
              </a:rPr>
              <a:t>CNBC 2022: https://www.cnbc.com/2022/10/04/micron-to-spend-up-to-100-billion-to-build-new-york-chip-plant.html </a:t>
            </a:r>
          </a:p>
          <a:p>
            <a:pPr marL="180975" indent="-180975">
              <a:spcBef>
                <a:spcPts val="900"/>
              </a:spcBef>
              <a:buFont typeface="+mj-lt"/>
              <a:buAutoNum type="arabicPeriod"/>
            </a:pPr>
            <a:r>
              <a:rPr lang="de-DE" sz="900" dirty="0" err="1">
                <a:latin typeface="Gilroy" panose="00000500000000000000" pitchFamily="50" charset="0"/>
              </a:rPr>
              <a:t>Brandriddle</a:t>
            </a:r>
            <a:r>
              <a:rPr lang="de-DE" sz="900" dirty="0">
                <a:latin typeface="Gilroy" panose="00000500000000000000" pitchFamily="50" charset="0"/>
              </a:rPr>
              <a:t>: https://brandriddle.com/instagram-success-story/</a:t>
            </a:r>
          </a:p>
          <a:p>
            <a:pPr marL="180975" indent="-180975">
              <a:spcBef>
                <a:spcPts val="900"/>
              </a:spcBef>
              <a:buFont typeface="+mj-lt"/>
              <a:buAutoNum type="arabicPeriod"/>
            </a:pPr>
            <a:r>
              <a:rPr lang="de-DE" sz="900" dirty="0" err="1">
                <a:latin typeface="Gilroy" panose="00000500000000000000" pitchFamily="50" charset="0"/>
              </a:rPr>
              <a:t>Faz</a:t>
            </a:r>
            <a:r>
              <a:rPr lang="de-DE" sz="900" dirty="0">
                <a:latin typeface="Gilroy" panose="00000500000000000000" pitchFamily="50" charset="0"/>
              </a:rPr>
              <a:t> 2022: https://www.faz.net/aktuell/wirtschaft/unternehmen/milliardengeschaeft-pentagon-vergibt-cloud-auftrag-jetzt-an-vier-unternehmen-18520639.html </a:t>
            </a:r>
          </a:p>
          <a:p>
            <a:pPr marL="180975" indent="-180975">
              <a:spcBef>
                <a:spcPts val="900"/>
              </a:spcBef>
              <a:buFont typeface="+mj-lt"/>
              <a:buAutoNum type="arabicPeriod"/>
            </a:pPr>
            <a:r>
              <a:rPr lang="de-DE" sz="900" dirty="0">
                <a:latin typeface="Gilroy" panose="00000500000000000000" pitchFamily="50" charset="0"/>
              </a:rPr>
              <a:t>Wikipedia 2023: https://de.wikipedia.org/wiki/MECE-Regel </a:t>
            </a:r>
          </a:p>
          <a:p>
            <a:pPr marL="180975" indent="-180975">
              <a:spcBef>
                <a:spcPts val="900"/>
              </a:spcBef>
              <a:buFont typeface="+mj-lt"/>
              <a:buAutoNum type="arabicPeriod"/>
            </a:pPr>
            <a:r>
              <a:rPr lang="de-DE" sz="900" dirty="0" err="1">
                <a:latin typeface="Gilroy" panose="00000500000000000000" pitchFamily="50" charset="0"/>
              </a:rPr>
              <a:t>Futurezone</a:t>
            </a:r>
            <a:r>
              <a:rPr lang="de-DE" sz="900" dirty="0">
                <a:latin typeface="Gilroy" panose="00000500000000000000" pitchFamily="50" charset="0"/>
              </a:rPr>
              <a:t> 2020: https://www.stern.de/digital/smartphones/trump-stuerzt-huawei-in-sein-groesstes-smartphone-problem-9370336.html </a:t>
            </a:r>
          </a:p>
          <a:p>
            <a:pPr marL="180975" indent="-180975">
              <a:spcBef>
                <a:spcPts val="900"/>
              </a:spcBef>
              <a:buFont typeface="+mj-lt"/>
              <a:buAutoNum type="arabicPeriod"/>
            </a:pPr>
            <a:r>
              <a:rPr lang="de-DE" sz="900" dirty="0">
                <a:latin typeface="Gilroy" panose="00000500000000000000" pitchFamily="50" charset="0"/>
              </a:rPr>
              <a:t>cloud ahead 2023: https://www.cloudahead.de/weniger-experten-mehr-feedback </a:t>
            </a:r>
          </a:p>
          <a:p>
            <a:pPr marL="180975" indent="-180975">
              <a:spcBef>
                <a:spcPts val="900"/>
              </a:spcBef>
              <a:buFont typeface="+mj-lt"/>
              <a:buAutoNum type="arabicPeriod"/>
            </a:pPr>
            <a:r>
              <a:rPr lang="de-DE" sz="900" dirty="0">
                <a:latin typeface="Gilroy" panose="00000500000000000000" pitchFamily="50" charset="0"/>
              </a:rPr>
              <a:t>cloud ahead 2022: https://www.cloudahead.de/2-warum-ist-die-public-cloud-so-viel-besser </a:t>
            </a:r>
          </a:p>
          <a:p>
            <a:pPr marL="180975" indent="-180975">
              <a:spcBef>
                <a:spcPts val="900"/>
              </a:spcBef>
              <a:buFont typeface="+mj-lt"/>
              <a:buAutoNum type="arabicPeriod"/>
            </a:pPr>
            <a:r>
              <a:rPr lang="de-DE" sz="900" dirty="0">
                <a:latin typeface="Gilroy" panose="00000500000000000000" pitchFamily="50" charset="0"/>
              </a:rPr>
              <a:t>cloud ahead 2023: https://www.cloudahead.de/private-oder-public-cloud-was-ist-sicherer </a:t>
            </a:r>
          </a:p>
          <a:p>
            <a:pPr marL="180975" indent="-180975">
              <a:spcBef>
                <a:spcPts val="900"/>
              </a:spcBef>
              <a:buFont typeface="+mj-lt"/>
              <a:buAutoNum type="arabicPeriod"/>
            </a:pPr>
            <a:r>
              <a:rPr lang="de-DE" sz="900" dirty="0">
                <a:latin typeface="Gilroy" panose="00000500000000000000" pitchFamily="50" charset="0"/>
              </a:rPr>
              <a:t>cloud ahead 2023: https://www.cloudahead.de/verschluesselung-in-der-public-cloud </a:t>
            </a:r>
          </a:p>
          <a:p>
            <a:pPr marL="180975" indent="-180975">
              <a:spcBef>
                <a:spcPts val="900"/>
              </a:spcBef>
              <a:buFont typeface="+mj-lt"/>
              <a:buAutoNum type="arabicPeriod"/>
            </a:pPr>
            <a:r>
              <a:rPr lang="de-DE" sz="900" dirty="0">
                <a:latin typeface="Gilroy" panose="00000500000000000000" pitchFamily="50" charset="0"/>
              </a:rPr>
              <a:t>Bertelsmann 2021: https://www.bertelsmann.de/news-und-media/nachrichten/kampf-gegen-das-corona-virus-mit-hilfe-von-bertelsmann.jsp </a:t>
            </a:r>
          </a:p>
          <a:p>
            <a:pPr marL="180975" indent="-180975">
              <a:spcBef>
                <a:spcPts val="900"/>
              </a:spcBef>
              <a:buFont typeface="+mj-lt"/>
              <a:buAutoNum type="arabicPeriod"/>
            </a:pPr>
            <a:r>
              <a:rPr lang="de-DE" sz="900" dirty="0" err="1">
                <a:latin typeface="Gilroy" panose="00000500000000000000" pitchFamily="50" charset="0"/>
              </a:rPr>
              <a:t>Scaleuptech</a:t>
            </a:r>
            <a:r>
              <a:rPr lang="de-DE" sz="900" dirty="0">
                <a:latin typeface="Gilroy" panose="00000500000000000000" pitchFamily="50" charset="0"/>
              </a:rPr>
              <a:t> 2022: https://www.scaleuptech.com/de/wp-content/uploads/2021/02/innus_gmbh_casestudy.pdf </a:t>
            </a:r>
          </a:p>
          <a:p>
            <a:pPr marL="180975" indent="-180975">
              <a:spcBef>
                <a:spcPts val="900"/>
              </a:spcBef>
              <a:buFont typeface="+mj-lt"/>
              <a:buAutoNum type="arabicPeriod"/>
            </a:pPr>
            <a:r>
              <a:rPr lang="de-DE" sz="900" dirty="0">
                <a:latin typeface="Gilroy" panose="00000500000000000000" pitchFamily="50" charset="0"/>
              </a:rPr>
              <a:t>Deutsche Startups 2018: https://www.deutsche-startups.de/2018/07/05/deepl-koelner-uebersetzungskoenig-macht-millionengewinn/</a:t>
            </a:r>
          </a:p>
          <a:p>
            <a:pPr marL="180975" indent="-180975">
              <a:spcBef>
                <a:spcPts val="900"/>
              </a:spcBef>
              <a:buFont typeface="+mj-lt"/>
              <a:buAutoNum type="arabicPeriod"/>
            </a:pPr>
            <a:r>
              <a:rPr lang="de-DE" sz="900" dirty="0">
                <a:latin typeface="Gilroy" panose="00000500000000000000" pitchFamily="50" charset="0"/>
              </a:rPr>
              <a:t>Computer </a:t>
            </a:r>
            <a:r>
              <a:rPr lang="de-DE" sz="900" dirty="0" err="1">
                <a:latin typeface="Gilroy" panose="00000500000000000000" pitchFamily="50" charset="0"/>
              </a:rPr>
              <a:t>weekly</a:t>
            </a:r>
            <a:r>
              <a:rPr lang="de-DE" sz="900" dirty="0">
                <a:latin typeface="Gilroy" panose="00000500000000000000" pitchFamily="50" charset="0"/>
              </a:rPr>
              <a:t> 2022: https://www.computerweekly.com/news/252524519/Dutch-government-finally-allowed-to-use-public-cloud </a:t>
            </a:r>
          </a:p>
          <a:p>
            <a:pPr marL="180975" indent="-180975">
              <a:spcBef>
                <a:spcPts val="900"/>
              </a:spcBef>
              <a:buFont typeface="+mj-lt"/>
              <a:buAutoNum type="arabicPeriod"/>
            </a:pPr>
            <a:r>
              <a:rPr lang="de-DE" sz="900" dirty="0">
                <a:latin typeface="Gilroy" panose="00000500000000000000" pitchFamily="50" charset="0"/>
              </a:rPr>
              <a:t>cloud ahead 2023: https://www.cloudahead.de/die-roten-linien-des-bsi </a:t>
            </a:r>
          </a:p>
          <a:p>
            <a:pPr marL="180975" indent="-180975">
              <a:spcBef>
                <a:spcPts val="900"/>
              </a:spcBef>
              <a:buFont typeface="+mj-lt"/>
              <a:buAutoNum type="arabicPeriod"/>
            </a:pPr>
            <a:r>
              <a:rPr lang="de-DE" sz="900" dirty="0">
                <a:latin typeface="Gilroy" panose="00000500000000000000" pitchFamily="50" charset="0"/>
              </a:rPr>
              <a:t>Sovereign Tech Fund 2022: https://sovereigntechfund.de/SovereignTechFund_Machbarkeitsstudie_en.pdf Seite 10</a:t>
            </a:r>
          </a:p>
          <a:p>
            <a:pPr marL="180975" indent="-180975">
              <a:spcBef>
                <a:spcPts val="900"/>
              </a:spcBef>
              <a:buFont typeface="+mj-lt"/>
              <a:buAutoNum type="arabicPeriod"/>
            </a:pPr>
            <a:endParaRPr lang="de-DE" sz="900" dirty="0">
              <a:latin typeface="Gilroy" panose="00000500000000000000" pitchFamily="50" charset="0"/>
            </a:endParaRPr>
          </a:p>
          <a:p>
            <a:pPr marL="180975" indent="-180975">
              <a:spcBef>
                <a:spcPts val="900"/>
              </a:spcBef>
              <a:buFont typeface="+mj-lt"/>
              <a:buAutoNum type="arabicPeriod"/>
            </a:pPr>
            <a:endParaRPr lang="de-DE" sz="900" dirty="0">
              <a:latin typeface="Gilroy" panose="00000500000000000000" pitchFamily="50" charset="0"/>
            </a:endParaRPr>
          </a:p>
        </p:txBody>
      </p:sp>
      <p:sp>
        <p:nvSpPr>
          <p:cNvPr id="9" name="Titel 2">
            <a:extLst>
              <a:ext uri="{FF2B5EF4-FFF2-40B4-BE49-F238E27FC236}">
                <a16:creationId xmlns:a16="http://schemas.microsoft.com/office/drawing/2014/main" id="{313052C1-96FF-B87E-AD0B-BCEFE57F9774}"/>
              </a:ext>
            </a:extLst>
          </p:cNvPr>
          <p:cNvSpPr txBox="1">
            <a:spLocks/>
          </p:cNvSpPr>
          <p:nvPr/>
        </p:nvSpPr>
        <p:spPr>
          <a:xfrm>
            <a:off x="415427" y="866409"/>
            <a:ext cx="6594973" cy="1505162"/>
          </a:xfrm>
          <a:prstGeom prst="rect">
            <a:avLst/>
          </a:prstGeom>
        </p:spPr>
        <p:txBody>
          <a:bodyPr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r>
              <a:rPr lang="de-DE" sz="2400">
                <a:latin typeface="Gilroy Bold" panose="00000800000000000000" pitchFamily="50" charset="0"/>
              </a:rPr>
              <a:t>Quellen</a:t>
            </a:r>
            <a:endParaRPr lang="de-DE" sz="2400">
              <a:latin typeface="Gilroy" panose="00000500000000000000" pitchFamily="50" charset="0"/>
            </a:endParaRPr>
          </a:p>
        </p:txBody>
      </p:sp>
      <p:sp>
        <p:nvSpPr>
          <p:cNvPr id="2" name="Textfeld 1">
            <a:extLst>
              <a:ext uri="{FF2B5EF4-FFF2-40B4-BE49-F238E27FC236}">
                <a16:creationId xmlns:a16="http://schemas.microsoft.com/office/drawing/2014/main" id="{5A4A2D17-308C-8BDF-FD9E-D8BD285B4382}"/>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18</a:t>
            </a:r>
          </a:p>
        </p:txBody>
      </p:sp>
    </p:spTree>
    <p:extLst>
      <p:ext uri="{BB962C8B-B14F-4D97-AF65-F5344CB8AC3E}">
        <p14:creationId xmlns:p14="http://schemas.microsoft.com/office/powerpoint/2010/main" val="2026005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2">
            <a:extLst>
              <a:ext uri="{FF2B5EF4-FFF2-40B4-BE49-F238E27FC236}">
                <a16:creationId xmlns:a16="http://schemas.microsoft.com/office/drawing/2014/main" id="{985C9F16-CC3E-A6E3-784D-99232AB62052}"/>
              </a:ext>
            </a:extLst>
          </p:cNvPr>
          <p:cNvSpPr txBox="1">
            <a:spLocks/>
          </p:cNvSpPr>
          <p:nvPr/>
        </p:nvSpPr>
        <p:spPr>
          <a:xfrm>
            <a:off x="559920" y="2614597"/>
            <a:ext cx="4868423" cy="6761632"/>
          </a:xfrm>
          <a:prstGeom prst="rect">
            <a:avLst/>
          </a:prstGeom>
        </p:spPr>
        <p:txBody>
          <a:bodyPr lIns="0"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lnSpc>
                <a:spcPts val="1800"/>
              </a:lnSpc>
              <a:spcBef>
                <a:spcPts val="0"/>
              </a:spcBef>
            </a:pPr>
            <a:r>
              <a:rPr lang="de-DE" sz="1400" dirty="0">
                <a:latin typeface="Gilroy Bold" panose="00000800000000000000" pitchFamily="50" charset="0"/>
              </a:rPr>
              <a:t>Management Summary</a:t>
            </a:r>
            <a:endParaRPr lang="de-DE" sz="1100" dirty="0">
              <a:latin typeface="Gilroy Bold" panose="00000800000000000000" pitchFamily="50" charset="0"/>
            </a:endParaRPr>
          </a:p>
          <a:p>
            <a:pPr algn="l">
              <a:lnSpc>
                <a:spcPts val="1800"/>
              </a:lnSpc>
              <a:spcBef>
                <a:spcPts val="0"/>
              </a:spcBef>
            </a:pPr>
            <a:endParaRPr lang="de-DE" sz="1400" dirty="0">
              <a:latin typeface="Gilroy Bold" panose="00000800000000000000" pitchFamily="50" charset="0"/>
            </a:endParaRPr>
          </a:p>
          <a:p>
            <a:pPr algn="l">
              <a:lnSpc>
                <a:spcPts val="1800"/>
              </a:lnSpc>
              <a:spcBef>
                <a:spcPts val="0"/>
              </a:spcBef>
            </a:pPr>
            <a:r>
              <a:rPr lang="de-DE" sz="1400" dirty="0">
                <a:latin typeface="Gilroy Bold" panose="00000800000000000000" pitchFamily="50" charset="0"/>
              </a:rPr>
              <a:t>Einleitung</a:t>
            </a:r>
          </a:p>
          <a:p>
            <a:pPr algn="l">
              <a:lnSpc>
                <a:spcPts val="1800"/>
              </a:lnSpc>
              <a:spcBef>
                <a:spcPts val="0"/>
              </a:spcBef>
            </a:pPr>
            <a:endParaRPr lang="de-DE" sz="1100" dirty="0">
              <a:latin typeface="Gilroy Bold" panose="00000800000000000000" pitchFamily="50" charset="0"/>
            </a:endParaRPr>
          </a:p>
          <a:p>
            <a:pPr algn="l">
              <a:lnSpc>
                <a:spcPts val="1800"/>
              </a:lnSpc>
              <a:spcBef>
                <a:spcPts val="0"/>
              </a:spcBef>
            </a:pPr>
            <a:r>
              <a:rPr lang="de-DE" sz="1400" dirty="0">
                <a:latin typeface="Gilroy Bold" panose="00000800000000000000" pitchFamily="50" charset="0"/>
              </a:rPr>
              <a:t>1. Was ist Souveränität genau?</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Autarkie vs. Souveränität auf der Ebene der IT </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Die konkreten Ziele der digitalen Souveränität</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Matrix der Souveränität nach cloud ahead</a:t>
            </a:r>
          </a:p>
          <a:p>
            <a:pPr marL="88900" algn="l">
              <a:lnSpc>
                <a:spcPts val="1800"/>
              </a:lnSpc>
              <a:spcBef>
                <a:spcPts val="0"/>
              </a:spcBef>
            </a:pPr>
            <a:endParaRPr lang="de-DE" sz="1100" dirty="0">
              <a:latin typeface="Gilroy" panose="00000500000000000000" pitchFamily="50" charset="0"/>
            </a:endParaRPr>
          </a:p>
          <a:p>
            <a:pPr algn="l">
              <a:lnSpc>
                <a:spcPts val="1800"/>
              </a:lnSpc>
              <a:spcBef>
                <a:spcPts val="0"/>
              </a:spcBef>
            </a:pPr>
            <a:r>
              <a:rPr lang="de-DE" sz="1400" dirty="0">
                <a:latin typeface="Gilroy Bold" panose="00000800000000000000" pitchFamily="50" charset="0"/>
              </a:rPr>
              <a:t>2. Wie ist mehr Souveränität möglich?</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Hebel für mehr Souveränität in der IT</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Welcher Hebel wirkt auf welches Souveränitätsziel</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Mehr Leistungsfähigkeit durch Public Cloud und Software-Flow</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Mehr Kontrolle durch Datenkategorisierung</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Realistische Betrachtung der eigenen Ressourcen</a:t>
            </a:r>
          </a:p>
          <a:p>
            <a:pPr marL="88900" algn="l">
              <a:lnSpc>
                <a:spcPts val="1800"/>
              </a:lnSpc>
              <a:spcBef>
                <a:spcPts val="0"/>
              </a:spcBef>
            </a:pPr>
            <a:endParaRPr lang="de-DE" sz="1100" dirty="0">
              <a:latin typeface="Gilroy" panose="00000500000000000000" pitchFamily="50" charset="0"/>
            </a:endParaRPr>
          </a:p>
          <a:p>
            <a:pPr algn="l">
              <a:lnSpc>
                <a:spcPts val="1800"/>
              </a:lnSpc>
              <a:spcBef>
                <a:spcPts val="0"/>
              </a:spcBef>
            </a:pPr>
            <a:r>
              <a:rPr lang="de-DE" sz="1400" dirty="0">
                <a:latin typeface="Gilroy Bold" panose="00000800000000000000" pitchFamily="50" charset="0"/>
              </a:rPr>
              <a:t>3. Welche Maßnahmen empfehlen wir?</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Strategische Empfehlungen</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Operative Handlungsempfehlungen</a:t>
            </a:r>
          </a:p>
          <a:p>
            <a:pPr marL="88900" algn="l">
              <a:lnSpc>
                <a:spcPts val="1800"/>
              </a:lnSpc>
              <a:spcBef>
                <a:spcPts val="0"/>
              </a:spcBef>
            </a:pPr>
            <a:endParaRPr lang="de-DE" sz="1100" dirty="0">
              <a:latin typeface="Gilroy" panose="00000500000000000000" pitchFamily="50" charset="0"/>
            </a:endParaRPr>
          </a:p>
          <a:p>
            <a:pPr algn="l">
              <a:lnSpc>
                <a:spcPts val="1800"/>
              </a:lnSpc>
              <a:spcBef>
                <a:spcPts val="0"/>
              </a:spcBef>
            </a:pPr>
            <a:r>
              <a:rPr lang="de-DE" sz="1400" dirty="0">
                <a:latin typeface="Gilroy Bold" panose="00000800000000000000" pitchFamily="50" charset="0"/>
              </a:rPr>
              <a:t>4. Wie kann Souveränität in der Praxis aussehen?</a:t>
            </a:r>
          </a:p>
          <a:p>
            <a:pPr marL="285750" indent="-196850" algn="l">
              <a:lnSpc>
                <a:spcPts val="1800"/>
              </a:lnSpc>
              <a:spcBef>
                <a:spcPts val="0"/>
              </a:spcBef>
              <a:buFont typeface="Arial" panose="020B0604020202020204" pitchFamily="34" charset="0"/>
              <a:buChar char="•"/>
            </a:pPr>
            <a:r>
              <a:rPr lang="de-DE" sz="1100" dirty="0" err="1">
                <a:latin typeface="Gilroy" panose="00000500000000000000" pitchFamily="50" charset="0"/>
              </a:rPr>
              <a:t>innus</a:t>
            </a:r>
            <a:r>
              <a:rPr lang="de-DE" sz="1100" dirty="0">
                <a:latin typeface="Gilroy" panose="00000500000000000000" pitchFamily="50" charset="0"/>
              </a:rPr>
              <a:t> – Software-Flow im regulierten Umfeld</a:t>
            </a:r>
          </a:p>
          <a:p>
            <a:pPr marL="285750" indent="-196850" algn="l">
              <a:lnSpc>
                <a:spcPts val="1800"/>
              </a:lnSpc>
              <a:spcBef>
                <a:spcPts val="0"/>
              </a:spcBef>
              <a:buFont typeface="Arial" panose="020B0604020202020204" pitchFamily="34" charset="0"/>
              <a:buChar char="•"/>
            </a:pPr>
            <a:r>
              <a:rPr lang="de-DE" sz="1100" dirty="0">
                <a:latin typeface="Gilroy" panose="00000500000000000000" pitchFamily="50" charset="0"/>
              </a:rPr>
              <a:t>Arvato Systems – Impfplattform des Landes Niedersachsen</a:t>
            </a:r>
          </a:p>
          <a:p>
            <a:pPr algn="l">
              <a:lnSpc>
                <a:spcPts val="1800"/>
              </a:lnSpc>
              <a:spcBef>
                <a:spcPts val="0"/>
              </a:spcBef>
            </a:pPr>
            <a:endParaRPr lang="de-DE" sz="1100" dirty="0">
              <a:latin typeface="Gilroy Bold" panose="00000800000000000000" pitchFamily="50" charset="0"/>
            </a:endParaRPr>
          </a:p>
          <a:p>
            <a:pPr algn="l">
              <a:lnSpc>
                <a:spcPts val="1800"/>
              </a:lnSpc>
              <a:spcBef>
                <a:spcPts val="0"/>
              </a:spcBef>
            </a:pPr>
            <a:r>
              <a:rPr lang="de-DE" sz="1400" dirty="0">
                <a:latin typeface="Gilroy Bold" panose="00000800000000000000" pitchFamily="50" charset="0"/>
              </a:rPr>
              <a:t>Über uns</a:t>
            </a:r>
          </a:p>
          <a:p>
            <a:pPr algn="l">
              <a:lnSpc>
                <a:spcPts val="1800"/>
              </a:lnSpc>
              <a:spcBef>
                <a:spcPts val="0"/>
              </a:spcBef>
            </a:pPr>
            <a:endParaRPr lang="de-DE" sz="1100" dirty="0">
              <a:latin typeface="Gilroy Bold" panose="00000800000000000000" pitchFamily="50" charset="0"/>
            </a:endParaRPr>
          </a:p>
          <a:p>
            <a:pPr algn="l">
              <a:lnSpc>
                <a:spcPts val="1800"/>
              </a:lnSpc>
              <a:spcBef>
                <a:spcPts val="0"/>
              </a:spcBef>
            </a:pPr>
            <a:r>
              <a:rPr lang="de-DE" sz="1400" dirty="0">
                <a:latin typeface="Gilroy Bold" panose="00000800000000000000" pitchFamily="50" charset="0"/>
              </a:rPr>
              <a:t>Quellen</a:t>
            </a:r>
            <a:endParaRPr lang="de-DE" sz="1100" dirty="0">
              <a:latin typeface="Gilroy Bold" panose="00000800000000000000" pitchFamily="50" charset="0"/>
            </a:endParaRPr>
          </a:p>
        </p:txBody>
      </p:sp>
      <p:sp>
        <p:nvSpPr>
          <p:cNvPr id="8" name="Titel 2">
            <a:extLst>
              <a:ext uri="{FF2B5EF4-FFF2-40B4-BE49-F238E27FC236}">
                <a16:creationId xmlns:a16="http://schemas.microsoft.com/office/drawing/2014/main" id="{38EB0005-1680-7BFB-00D0-5CEF9DC62F4B}"/>
              </a:ext>
            </a:extLst>
          </p:cNvPr>
          <p:cNvSpPr txBox="1">
            <a:spLocks/>
          </p:cNvSpPr>
          <p:nvPr/>
        </p:nvSpPr>
        <p:spPr>
          <a:xfrm>
            <a:off x="508000" y="866409"/>
            <a:ext cx="6429828" cy="860791"/>
          </a:xfrm>
          <a:prstGeom prst="rect">
            <a:avLst/>
          </a:prstGeom>
        </p:spPr>
        <p:txBody>
          <a:bodyPr lIns="0" anchor="t"/>
          <a:lstStyle>
            <a:defPPr>
              <a:defRPr lang="en-US"/>
            </a:defPPr>
            <a:lvl1pPr defTabSz="1425550">
              <a:lnSpc>
                <a:spcPct val="100000"/>
              </a:lnSpc>
              <a:spcBef>
                <a:spcPct val="0"/>
              </a:spcBef>
              <a:buNone/>
              <a:defRPr sz="2400">
                <a:latin typeface="Gilroy Bold" panose="00000800000000000000" pitchFamily="50" charset="0"/>
                <a:ea typeface="Gilroy Heavy" panose="00000A00000000000000" pitchFamily="50" charset="0"/>
                <a:cs typeface="+mj-cs"/>
              </a:defRPr>
            </a:lvl1pPr>
          </a:lstStyle>
          <a:p>
            <a:r>
              <a:rPr lang="de-DE"/>
              <a:t>Inhaltsverzeichnis</a:t>
            </a:r>
          </a:p>
        </p:txBody>
      </p:sp>
      <p:sp>
        <p:nvSpPr>
          <p:cNvPr id="2" name="Textfeld 1">
            <a:extLst>
              <a:ext uri="{FF2B5EF4-FFF2-40B4-BE49-F238E27FC236}">
                <a16:creationId xmlns:a16="http://schemas.microsoft.com/office/drawing/2014/main" id="{5BE5E2D2-71D7-2017-00DE-37AD1B652C48}"/>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1</a:t>
            </a:r>
          </a:p>
        </p:txBody>
      </p:sp>
      <p:sp>
        <p:nvSpPr>
          <p:cNvPr id="3" name="Titel 2">
            <a:extLst>
              <a:ext uri="{FF2B5EF4-FFF2-40B4-BE49-F238E27FC236}">
                <a16:creationId xmlns:a16="http://schemas.microsoft.com/office/drawing/2014/main" id="{CE63A723-2B3B-BD63-3605-58A586004B2A}"/>
              </a:ext>
            </a:extLst>
          </p:cNvPr>
          <p:cNvSpPr txBox="1">
            <a:spLocks/>
          </p:cNvSpPr>
          <p:nvPr/>
        </p:nvSpPr>
        <p:spPr>
          <a:xfrm>
            <a:off x="5215403" y="2614597"/>
            <a:ext cx="302880" cy="6761632"/>
          </a:xfrm>
          <a:prstGeom prst="rect">
            <a:avLst/>
          </a:prstGeom>
        </p:spPr>
        <p:txBody>
          <a:bodyPr lIns="0"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r">
              <a:lnSpc>
                <a:spcPts val="1800"/>
              </a:lnSpc>
              <a:spcBef>
                <a:spcPts val="0"/>
              </a:spcBef>
            </a:pPr>
            <a:r>
              <a:rPr lang="de-DE" sz="1400" dirty="0">
                <a:latin typeface="Gilroy Bold" panose="00000800000000000000" pitchFamily="50" charset="0"/>
              </a:rPr>
              <a:t>2</a:t>
            </a:r>
            <a:endParaRPr lang="de-DE" sz="1100" dirty="0">
              <a:latin typeface="Gilroy Bold" panose="00000800000000000000" pitchFamily="50" charset="0"/>
            </a:endParaRPr>
          </a:p>
          <a:p>
            <a:pPr algn="r">
              <a:lnSpc>
                <a:spcPts val="1800"/>
              </a:lnSpc>
              <a:spcBef>
                <a:spcPts val="0"/>
              </a:spcBef>
            </a:pPr>
            <a:endParaRPr lang="de-DE" sz="1100" dirty="0">
              <a:latin typeface="Gilroy Bold" panose="00000800000000000000" pitchFamily="50" charset="0"/>
            </a:endParaRPr>
          </a:p>
          <a:p>
            <a:pPr algn="r">
              <a:lnSpc>
                <a:spcPts val="1800"/>
              </a:lnSpc>
              <a:spcBef>
                <a:spcPts val="0"/>
              </a:spcBef>
            </a:pPr>
            <a:r>
              <a:rPr lang="de-DE" sz="1400" dirty="0">
                <a:latin typeface="Gilroy Bold" panose="00000800000000000000" pitchFamily="50" charset="0"/>
              </a:rPr>
              <a:t>3</a:t>
            </a:r>
          </a:p>
          <a:p>
            <a:pPr algn="r">
              <a:lnSpc>
                <a:spcPts val="1800"/>
              </a:lnSpc>
              <a:spcBef>
                <a:spcPts val="0"/>
              </a:spcBef>
            </a:pPr>
            <a:endParaRPr lang="de-DE" sz="1100" dirty="0">
              <a:latin typeface="Gilroy Bold" panose="00000800000000000000" pitchFamily="50" charset="0"/>
            </a:endParaRPr>
          </a:p>
          <a:p>
            <a:pPr algn="r">
              <a:lnSpc>
                <a:spcPts val="1800"/>
              </a:lnSpc>
              <a:spcBef>
                <a:spcPts val="0"/>
              </a:spcBef>
            </a:pPr>
            <a:r>
              <a:rPr lang="de-DE" sz="1400" dirty="0">
                <a:latin typeface="Gilroy Bold" panose="00000800000000000000" pitchFamily="50" charset="0"/>
              </a:rPr>
              <a:t>4</a:t>
            </a:r>
          </a:p>
          <a:p>
            <a:pPr algn="r">
              <a:lnSpc>
                <a:spcPts val="1800"/>
              </a:lnSpc>
              <a:spcBef>
                <a:spcPts val="0"/>
              </a:spcBef>
            </a:pPr>
            <a:r>
              <a:rPr lang="de-DE" sz="1100" dirty="0">
                <a:latin typeface="Gilroy" panose="00000500000000000000" pitchFamily="50" charset="0"/>
              </a:rPr>
              <a:t>4</a:t>
            </a:r>
          </a:p>
          <a:p>
            <a:pPr algn="r">
              <a:lnSpc>
                <a:spcPts val="1800"/>
              </a:lnSpc>
              <a:spcBef>
                <a:spcPts val="0"/>
              </a:spcBef>
            </a:pPr>
            <a:r>
              <a:rPr lang="de-DE" sz="1100" dirty="0">
                <a:latin typeface="Gilroy" panose="00000500000000000000" pitchFamily="50" charset="0"/>
              </a:rPr>
              <a:t>5</a:t>
            </a:r>
          </a:p>
          <a:p>
            <a:pPr algn="r">
              <a:lnSpc>
                <a:spcPts val="1800"/>
              </a:lnSpc>
              <a:spcBef>
                <a:spcPts val="0"/>
              </a:spcBef>
            </a:pPr>
            <a:r>
              <a:rPr lang="de-DE" sz="1100" dirty="0">
                <a:latin typeface="Gilroy" panose="00000500000000000000" pitchFamily="50" charset="0"/>
              </a:rPr>
              <a:t>7</a:t>
            </a:r>
          </a:p>
          <a:p>
            <a:pPr marL="88900" algn="r">
              <a:lnSpc>
                <a:spcPts val="1800"/>
              </a:lnSpc>
              <a:spcBef>
                <a:spcPts val="0"/>
              </a:spcBef>
            </a:pPr>
            <a:endParaRPr lang="de-DE" sz="1100" dirty="0">
              <a:latin typeface="Gilroy" panose="00000500000000000000" pitchFamily="50" charset="0"/>
            </a:endParaRPr>
          </a:p>
          <a:p>
            <a:pPr algn="r">
              <a:lnSpc>
                <a:spcPts val="1800"/>
              </a:lnSpc>
              <a:spcBef>
                <a:spcPts val="0"/>
              </a:spcBef>
            </a:pPr>
            <a:r>
              <a:rPr lang="de-DE" sz="1400" dirty="0">
                <a:latin typeface="Gilroy Bold" panose="00000800000000000000" pitchFamily="50" charset="0"/>
              </a:rPr>
              <a:t>8</a:t>
            </a:r>
          </a:p>
          <a:p>
            <a:pPr algn="r">
              <a:lnSpc>
                <a:spcPts val="1800"/>
              </a:lnSpc>
              <a:spcBef>
                <a:spcPts val="0"/>
              </a:spcBef>
            </a:pPr>
            <a:r>
              <a:rPr lang="de-DE" sz="1100" dirty="0">
                <a:latin typeface="Gilroy" panose="00000500000000000000" pitchFamily="50" charset="0"/>
              </a:rPr>
              <a:t>8</a:t>
            </a:r>
          </a:p>
          <a:p>
            <a:pPr algn="r">
              <a:lnSpc>
                <a:spcPts val="1800"/>
              </a:lnSpc>
              <a:spcBef>
                <a:spcPts val="0"/>
              </a:spcBef>
            </a:pPr>
            <a:r>
              <a:rPr lang="de-DE" sz="1100" dirty="0">
                <a:latin typeface="Gilroy" panose="00000500000000000000" pitchFamily="50" charset="0"/>
              </a:rPr>
              <a:t>9</a:t>
            </a:r>
          </a:p>
          <a:p>
            <a:pPr algn="r">
              <a:lnSpc>
                <a:spcPts val="1800"/>
              </a:lnSpc>
              <a:spcBef>
                <a:spcPts val="0"/>
              </a:spcBef>
            </a:pPr>
            <a:r>
              <a:rPr lang="de-DE" sz="1100" dirty="0">
                <a:latin typeface="Gilroy" panose="00000500000000000000" pitchFamily="50" charset="0"/>
              </a:rPr>
              <a:t>9 </a:t>
            </a:r>
          </a:p>
          <a:p>
            <a:pPr algn="r">
              <a:lnSpc>
                <a:spcPts val="1800"/>
              </a:lnSpc>
              <a:spcBef>
                <a:spcPts val="0"/>
              </a:spcBef>
            </a:pPr>
            <a:r>
              <a:rPr lang="de-DE" sz="1100" dirty="0">
                <a:latin typeface="Gilroy" panose="00000500000000000000" pitchFamily="50" charset="0"/>
              </a:rPr>
              <a:t>10</a:t>
            </a:r>
          </a:p>
          <a:p>
            <a:pPr algn="r">
              <a:lnSpc>
                <a:spcPts val="1800"/>
              </a:lnSpc>
              <a:spcBef>
                <a:spcPts val="0"/>
              </a:spcBef>
            </a:pPr>
            <a:r>
              <a:rPr lang="de-DE" sz="1100" dirty="0">
                <a:latin typeface="Gilroy" panose="00000500000000000000" pitchFamily="50" charset="0"/>
              </a:rPr>
              <a:t>12</a:t>
            </a:r>
          </a:p>
          <a:p>
            <a:pPr algn="r">
              <a:lnSpc>
                <a:spcPts val="1800"/>
              </a:lnSpc>
              <a:spcBef>
                <a:spcPts val="0"/>
              </a:spcBef>
            </a:pPr>
            <a:endParaRPr lang="de-DE" sz="1100" dirty="0">
              <a:latin typeface="Gilroy" panose="00000500000000000000" pitchFamily="50" charset="0"/>
            </a:endParaRPr>
          </a:p>
          <a:p>
            <a:pPr algn="r">
              <a:lnSpc>
                <a:spcPts val="1800"/>
              </a:lnSpc>
              <a:spcBef>
                <a:spcPts val="0"/>
              </a:spcBef>
            </a:pPr>
            <a:r>
              <a:rPr lang="de-DE" sz="1400" dirty="0">
                <a:latin typeface="Gilroy Bold" panose="00000800000000000000" pitchFamily="50" charset="0"/>
              </a:rPr>
              <a:t>13</a:t>
            </a:r>
          </a:p>
          <a:p>
            <a:pPr algn="r">
              <a:lnSpc>
                <a:spcPts val="1800"/>
              </a:lnSpc>
              <a:spcBef>
                <a:spcPts val="0"/>
              </a:spcBef>
            </a:pPr>
            <a:r>
              <a:rPr lang="de-DE" sz="1100" dirty="0">
                <a:latin typeface="Gilroy" panose="00000500000000000000" pitchFamily="50" charset="0"/>
              </a:rPr>
              <a:t>13</a:t>
            </a:r>
          </a:p>
          <a:p>
            <a:pPr algn="r">
              <a:lnSpc>
                <a:spcPts val="1800"/>
              </a:lnSpc>
              <a:spcBef>
                <a:spcPts val="0"/>
              </a:spcBef>
            </a:pPr>
            <a:r>
              <a:rPr lang="de-DE" sz="1100" dirty="0">
                <a:latin typeface="Gilroy" panose="00000500000000000000" pitchFamily="50" charset="0"/>
              </a:rPr>
              <a:t>15</a:t>
            </a:r>
          </a:p>
          <a:p>
            <a:pPr algn="r">
              <a:lnSpc>
                <a:spcPts val="1800"/>
              </a:lnSpc>
              <a:spcBef>
                <a:spcPts val="0"/>
              </a:spcBef>
            </a:pPr>
            <a:endParaRPr lang="de-DE" sz="1100" dirty="0">
              <a:latin typeface="Gilroy" panose="00000500000000000000" pitchFamily="50" charset="0"/>
            </a:endParaRPr>
          </a:p>
          <a:p>
            <a:pPr algn="r">
              <a:lnSpc>
                <a:spcPts val="1800"/>
              </a:lnSpc>
              <a:spcBef>
                <a:spcPts val="0"/>
              </a:spcBef>
            </a:pPr>
            <a:r>
              <a:rPr lang="de-DE" sz="1400" dirty="0">
                <a:latin typeface="Gilroy Bold" panose="00000800000000000000" pitchFamily="50" charset="0"/>
              </a:rPr>
              <a:t>16</a:t>
            </a:r>
          </a:p>
          <a:p>
            <a:pPr algn="r">
              <a:lnSpc>
                <a:spcPts val="1800"/>
              </a:lnSpc>
              <a:spcBef>
                <a:spcPts val="0"/>
              </a:spcBef>
            </a:pPr>
            <a:r>
              <a:rPr lang="de-DE" sz="1100" dirty="0">
                <a:latin typeface="Gilroy" panose="00000500000000000000" pitchFamily="50" charset="0"/>
              </a:rPr>
              <a:t>16</a:t>
            </a:r>
          </a:p>
          <a:p>
            <a:pPr algn="r">
              <a:lnSpc>
                <a:spcPts val="1800"/>
              </a:lnSpc>
              <a:spcBef>
                <a:spcPts val="0"/>
              </a:spcBef>
            </a:pPr>
            <a:r>
              <a:rPr lang="de-DE" sz="1100" dirty="0">
                <a:latin typeface="Gilroy" panose="00000500000000000000" pitchFamily="50" charset="0"/>
              </a:rPr>
              <a:t>17</a:t>
            </a:r>
          </a:p>
          <a:p>
            <a:pPr algn="r">
              <a:lnSpc>
                <a:spcPts val="1800"/>
              </a:lnSpc>
              <a:spcBef>
                <a:spcPts val="0"/>
              </a:spcBef>
            </a:pPr>
            <a:endParaRPr lang="de-DE" sz="1100" dirty="0">
              <a:latin typeface="Gilroy Bold" panose="00000800000000000000" pitchFamily="50" charset="0"/>
            </a:endParaRPr>
          </a:p>
          <a:p>
            <a:pPr algn="r">
              <a:lnSpc>
                <a:spcPts val="1800"/>
              </a:lnSpc>
              <a:spcBef>
                <a:spcPts val="0"/>
              </a:spcBef>
            </a:pPr>
            <a:r>
              <a:rPr lang="de-DE" sz="1400" dirty="0">
                <a:latin typeface="Gilroy Bold" panose="00000800000000000000" pitchFamily="50" charset="0"/>
              </a:rPr>
              <a:t>18</a:t>
            </a:r>
            <a:endParaRPr lang="de-DE" sz="1100" dirty="0">
              <a:latin typeface="Gilroy Bold" panose="00000800000000000000" pitchFamily="50" charset="0"/>
            </a:endParaRPr>
          </a:p>
          <a:p>
            <a:pPr algn="r">
              <a:lnSpc>
                <a:spcPts val="1800"/>
              </a:lnSpc>
              <a:spcBef>
                <a:spcPts val="0"/>
              </a:spcBef>
            </a:pPr>
            <a:endParaRPr lang="de-DE" sz="1100" dirty="0">
              <a:latin typeface="Gilroy Bold" panose="00000800000000000000" pitchFamily="50" charset="0"/>
            </a:endParaRPr>
          </a:p>
          <a:p>
            <a:pPr algn="r">
              <a:lnSpc>
                <a:spcPts val="1800"/>
              </a:lnSpc>
              <a:spcBef>
                <a:spcPts val="0"/>
              </a:spcBef>
            </a:pPr>
            <a:r>
              <a:rPr lang="de-DE" sz="1400" dirty="0">
                <a:latin typeface="Gilroy Bold" panose="00000800000000000000" pitchFamily="50" charset="0"/>
              </a:rPr>
              <a:t>19</a:t>
            </a:r>
          </a:p>
        </p:txBody>
      </p:sp>
    </p:spTree>
    <p:extLst>
      <p:ext uri="{BB962C8B-B14F-4D97-AF65-F5344CB8AC3E}">
        <p14:creationId xmlns:p14="http://schemas.microsoft.com/office/powerpoint/2010/main" val="122644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63D5A341-9FC5-65A8-D447-F21B78F0A516}"/>
              </a:ext>
            </a:extLst>
          </p:cNvPr>
          <p:cNvPicPr>
            <a:picLocks noChangeAspect="1"/>
          </p:cNvPicPr>
          <p:nvPr/>
        </p:nvPicPr>
        <p:blipFill rotWithShape="1">
          <a:blip r:embed="rId2"/>
          <a:srcRect t="12125" b="12075"/>
          <a:stretch/>
        </p:blipFill>
        <p:spPr>
          <a:xfrm>
            <a:off x="0" y="0"/>
            <a:ext cx="7555378" cy="8104373"/>
          </a:xfrm>
          <a:prstGeom prst="rect">
            <a:avLst/>
          </a:prstGeom>
        </p:spPr>
      </p:pic>
      <p:sp>
        <p:nvSpPr>
          <p:cNvPr id="14" name="Rechteck 13">
            <a:extLst>
              <a:ext uri="{FF2B5EF4-FFF2-40B4-BE49-F238E27FC236}">
                <a16:creationId xmlns:a16="http://schemas.microsoft.com/office/drawing/2014/main" id="{CEB689DA-2972-1A09-A331-C3F63EF6786D}"/>
              </a:ext>
            </a:extLst>
          </p:cNvPr>
          <p:cNvSpPr/>
          <p:nvPr/>
        </p:nvSpPr>
        <p:spPr>
          <a:xfrm>
            <a:off x="0" y="7685590"/>
            <a:ext cx="7559675" cy="301858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sp>
        <p:nvSpPr>
          <p:cNvPr id="8" name="Rechteck 7">
            <a:extLst>
              <a:ext uri="{FF2B5EF4-FFF2-40B4-BE49-F238E27FC236}">
                <a16:creationId xmlns:a16="http://schemas.microsoft.com/office/drawing/2014/main" id="{BCCC90AB-8E9B-91A8-204A-761CEFA32A14}"/>
              </a:ext>
            </a:extLst>
          </p:cNvPr>
          <p:cNvSpPr/>
          <p:nvPr/>
        </p:nvSpPr>
        <p:spPr>
          <a:xfrm>
            <a:off x="276225" y="9183185"/>
            <a:ext cx="2674621" cy="45453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de-DE" sz="2000" b="1" dirty="0">
                <a:solidFill>
                  <a:schemeClr val="tx1"/>
                </a:solidFill>
                <a:latin typeface="Gilroy Bold" panose="00000800000000000000" pitchFamily="50" charset="0"/>
                <a:cs typeface="Poppins" panose="00000500000000000000" pitchFamily="2" charset="0"/>
              </a:rPr>
              <a:t>cloud ahead </a:t>
            </a:r>
            <a:r>
              <a:rPr lang="de-DE" sz="2000" b="1" dirty="0" err="1">
                <a:solidFill>
                  <a:schemeClr val="tx1"/>
                </a:solidFill>
                <a:latin typeface="Gilroy" panose="00000500000000000000" pitchFamily="50" charset="0"/>
                <a:cs typeface="Poppins" panose="00000500000000000000" pitchFamily="2" charset="0"/>
              </a:rPr>
              <a:t>gmbh</a:t>
            </a:r>
            <a:endParaRPr lang="de-DE" sz="2000" b="1" dirty="0">
              <a:solidFill>
                <a:schemeClr val="tx1"/>
              </a:solidFill>
              <a:latin typeface="Gilroy" panose="00000500000000000000" pitchFamily="50" charset="0"/>
              <a:cs typeface="Poppins" panose="00000500000000000000" pitchFamily="2" charset="0"/>
            </a:endParaRPr>
          </a:p>
        </p:txBody>
      </p:sp>
      <p:cxnSp>
        <p:nvCxnSpPr>
          <p:cNvPr id="9" name="Gerader Verbinder 8">
            <a:extLst>
              <a:ext uri="{FF2B5EF4-FFF2-40B4-BE49-F238E27FC236}">
                <a16:creationId xmlns:a16="http://schemas.microsoft.com/office/drawing/2014/main" id="{C20D78F4-9F32-3EB6-FEB0-45B46119C47A}"/>
              </a:ext>
            </a:extLst>
          </p:cNvPr>
          <p:cNvCxnSpPr/>
          <p:nvPr/>
        </p:nvCxnSpPr>
        <p:spPr>
          <a:xfrm>
            <a:off x="276225" y="9680351"/>
            <a:ext cx="69421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el 2">
            <a:extLst>
              <a:ext uri="{FF2B5EF4-FFF2-40B4-BE49-F238E27FC236}">
                <a16:creationId xmlns:a16="http://schemas.microsoft.com/office/drawing/2014/main" id="{759DA853-3DC8-D55F-A81C-FB24F18B6647}"/>
              </a:ext>
            </a:extLst>
          </p:cNvPr>
          <p:cNvSpPr txBox="1">
            <a:spLocks/>
          </p:cNvSpPr>
          <p:nvPr/>
        </p:nvSpPr>
        <p:spPr>
          <a:xfrm>
            <a:off x="276225" y="9802748"/>
            <a:ext cx="2878455" cy="400110"/>
          </a:xfrm>
          <a:prstGeom prst="rect">
            <a:avLst/>
          </a:prstGeom>
          <a:noFill/>
        </p:spPr>
        <p:txBody>
          <a:bodyPr vert="horz" wrap="square" lIns="0" tIns="45720" rIns="91440" bIns="45720" rtlCol="0" anchor="t">
            <a:spAutoFit/>
          </a:bodyPr>
          <a:lstStyle>
            <a:lvl1pPr algn="ctr" defTabSz="1425550" rtl="0" eaLnBrk="1" latinLnBrk="0" hangingPunct="1">
              <a:lnSpc>
                <a:spcPct val="100000"/>
              </a:lnSpc>
              <a:spcBef>
                <a:spcPct val="0"/>
              </a:spcBef>
              <a:buNone/>
              <a:defRPr lang="en-US" sz="5612" kern="1200" spc="156" baseline="0" dirty="0">
                <a:solidFill>
                  <a:schemeClr val="bg1"/>
                </a:solidFill>
                <a:latin typeface="Gilroy Bold" panose="00000800000000000000" pitchFamily="50" charset="0"/>
                <a:ea typeface="+mn-ea"/>
                <a:cs typeface="+mn-cs"/>
              </a:defRPr>
            </a:lvl1pPr>
          </a:lstStyle>
          <a:p>
            <a:pPr algn="l">
              <a:spcBef>
                <a:spcPts val="0"/>
              </a:spcBef>
            </a:pPr>
            <a:r>
              <a:rPr lang="de-DE" sz="1000" spc="0">
                <a:solidFill>
                  <a:schemeClr val="tx1"/>
                </a:solidFill>
                <a:latin typeface="Gilroy" panose="00000500000000000000" pitchFamily="50" charset="0"/>
              </a:rPr>
              <a:t>Karl-Schrader-Str. 1</a:t>
            </a:r>
          </a:p>
          <a:p>
            <a:pPr algn="l">
              <a:spcBef>
                <a:spcPts val="0"/>
              </a:spcBef>
            </a:pPr>
            <a:r>
              <a:rPr lang="de-DE" sz="1000" spc="0">
                <a:solidFill>
                  <a:schemeClr val="tx1"/>
                </a:solidFill>
                <a:latin typeface="Gilroy" panose="00000500000000000000" pitchFamily="50" charset="0"/>
              </a:rPr>
              <a:t>10781 Berlin</a:t>
            </a:r>
          </a:p>
        </p:txBody>
      </p:sp>
      <p:sp>
        <p:nvSpPr>
          <p:cNvPr id="15" name="Titel 2">
            <a:extLst>
              <a:ext uri="{FF2B5EF4-FFF2-40B4-BE49-F238E27FC236}">
                <a16:creationId xmlns:a16="http://schemas.microsoft.com/office/drawing/2014/main" id="{A8BA4D76-12B8-84BD-73A1-D959DB23E78D}"/>
              </a:ext>
            </a:extLst>
          </p:cNvPr>
          <p:cNvSpPr txBox="1">
            <a:spLocks/>
          </p:cNvSpPr>
          <p:nvPr/>
        </p:nvSpPr>
        <p:spPr>
          <a:xfrm>
            <a:off x="4339942" y="9802748"/>
            <a:ext cx="2878455" cy="400110"/>
          </a:xfrm>
          <a:prstGeom prst="rect">
            <a:avLst/>
          </a:prstGeom>
          <a:noFill/>
        </p:spPr>
        <p:txBody>
          <a:bodyPr vert="horz" wrap="square" lIns="0" tIns="45720" rIns="0" bIns="45720" rtlCol="0" anchor="t">
            <a:spAutoFit/>
          </a:bodyPr>
          <a:lstStyle>
            <a:lvl1pPr algn="ctr" defTabSz="1425550" rtl="0" eaLnBrk="1" latinLnBrk="0" hangingPunct="1">
              <a:lnSpc>
                <a:spcPct val="100000"/>
              </a:lnSpc>
              <a:spcBef>
                <a:spcPct val="0"/>
              </a:spcBef>
              <a:buNone/>
              <a:defRPr lang="en-US" sz="5612" kern="1200" spc="156" baseline="0" dirty="0">
                <a:solidFill>
                  <a:schemeClr val="bg1"/>
                </a:solidFill>
                <a:latin typeface="Gilroy Bold" panose="00000800000000000000" pitchFamily="50" charset="0"/>
                <a:ea typeface="+mn-ea"/>
                <a:cs typeface="+mn-cs"/>
              </a:defRPr>
            </a:lvl1pPr>
          </a:lstStyle>
          <a:p>
            <a:pPr algn="r">
              <a:spcBef>
                <a:spcPts val="0"/>
              </a:spcBef>
            </a:pPr>
            <a:r>
              <a:rPr lang="de-DE" sz="1000" spc="0" dirty="0">
                <a:solidFill>
                  <a:schemeClr val="tx1"/>
                </a:solidFill>
                <a:latin typeface="Gilroy" panose="00000500000000000000" pitchFamily="50" charset="0"/>
              </a:rPr>
              <a:t>info@cloudahead.de</a:t>
            </a:r>
          </a:p>
          <a:p>
            <a:pPr algn="r">
              <a:spcBef>
                <a:spcPts val="0"/>
              </a:spcBef>
            </a:pPr>
            <a:r>
              <a:rPr lang="de-DE" sz="1000" spc="0" dirty="0">
                <a:solidFill>
                  <a:schemeClr val="tx1"/>
                </a:solidFill>
                <a:latin typeface="Gilroy" panose="00000500000000000000" pitchFamily="50" charset="0"/>
              </a:rPr>
              <a:t>www.cloudahead.de</a:t>
            </a:r>
          </a:p>
        </p:txBody>
      </p:sp>
    </p:spTree>
    <p:extLst>
      <p:ext uri="{BB962C8B-B14F-4D97-AF65-F5344CB8AC3E}">
        <p14:creationId xmlns:p14="http://schemas.microsoft.com/office/powerpoint/2010/main" val="1308120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DED097F2-6FBE-1F3F-CBCD-1DB64BA9F940}"/>
              </a:ext>
            </a:extLst>
          </p:cNvPr>
          <p:cNvSpPr txBox="1"/>
          <p:nvPr/>
        </p:nvSpPr>
        <p:spPr>
          <a:xfrm>
            <a:off x="513235" y="1539606"/>
            <a:ext cx="4916016" cy="3570120"/>
          </a:xfrm>
          <a:prstGeom prst="rect">
            <a:avLst/>
          </a:prstGeom>
          <a:noFill/>
        </p:spPr>
        <p:txBody>
          <a:bodyPr wrap="square" lIns="0" rIns="0" rtlCol="0">
            <a:noAutofit/>
          </a:bodyPr>
          <a:lstStyle/>
          <a:p>
            <a:pPr algn="just">
              <a:lnSpc>
                <a:spcPts val="1600"/>
              </a:lnSpc>
              <a:spcBef>
                <a:spcPts val="900"/>
              </a:spcBef>
            </a:pPr>
            <a:r>
              <a:rPr lang="de-DE" sz="1000" dirty="0">
                <a:latin typeface="Gilroy" panose="00000500000000000000" pitchFamily="50" charset="0"/>
              </a:rPr>
              <a:t>Die Erwartungen der Bürger an die Rolle der öffentlichen Hand haben sich mit zunehmender Digitalisierung gewandelt. Der Staat soll nicht nur Daten und Infrastrukturen unter Kontrolle behalten, er soll auch digital leistungsfähiger werden.</a:t>
            </a:r>
          </a:p>
          <a:p>
            <a:pPr algn="just">
              <a:lnSpc>
                <a:spcPts val="1600"/>
              </a:lnSpc>
              <a:spcBef>
                <a:spcPts val="900"/>
              </a:spcBef>
            </a:pPr>
            <a:r>
              <a:rPr lang="de-DE" sz="1000" dirty="0">
                <a:latin typeface="Gilroy" panose="00000500000000000000" pitchFamily="50" charset="0"/>
              </a:rPr>
              <a:t>Die wichtigsten Hebel für mehr Souveränität hat cloud ahead in der vorliegenden Studie untersucht. Die zentralen Ergebnisse lauten: </a:t>
            </a:r>
            <a:r>
              <a:rPr lang="de-DE" sz="1000" dirty="0">
                <a:latin typeface="Gilroy Bold" panose="00000800000000000000" pitchFamily="50" charset="0"/>
              </a:rPr>
              <a:t>Verschlüsselung</a:t>
            </a:r>
            <a:r>
              <a:rPr lang="de-DE" sz="1000" dirty="0">
                <a:latin typeface="Gilroy" panose="00000500000000000000" pitchFamily="50" charset="0"/>
              </a:rPr>
              <a:t> schützt besonders vor Kriminellen, </a:t>
            </a:r>
            <a:r>
              <a:rPr lang="de-DE" sz="1000" dirty="0">
                <a:latin typeface="Gilroy Bold" panose="00000800000000000000" pitchFamily="50" charset="0"/>
              </a:rPr>
              <a:t>Multi-Cloud</a:t>
            </a:r>
            <a:r>
              <a:rPr lang="de-DE" sz="1000" dirty="0">
                <a:latin typeface="Gilroy" panose="00000500000000000000" pitchFamily="50" charset="0"/>
              </a:rPr>
              <a:t> vor Abhängigkeiten gegenüber einzelnen Unternehmen und </a:t>
            </a:r>
            <a:r>
              <a:rPr lang="de-DE" sz="1000" dirty="0">
                <a:latin typeface="Gilroy Bold" panose="00000800000000000000" pitchFamily="50" charset="0"/>
              </a:rPr>
              <a:t>Open-Source-Software</a:t>
            </a:r>
            <a:r>
              <a:rPr lang="de-DE" sz="1000" dirty="0">
                <a:latin typeface="Gilroy" panose="00000500000000000000" pitchFamily="50" charset="0"/>
              </a:rPr>
              <a:t> vor fremder Legislation und geo-politischen Abhängigkeiten. Die </a:t>
            </a:r>
            <a:r>
              <a:rPr lang="de-DE" sz="1000" dirty="0">
                <a:latin typeface="Gilroy Bold" panose="00000800000000000000" pitchFamily="50" charset="0"/>
              </a:rPr>
              <a:t>Kontrolle</a:t>
            </a:r>
            <a:r>
              <a:rPr lang="de-DE" sz="1000" dirty="0">
                <a:latin typeface="Gilroy" panose="00000500000000000000" pitchFamily="50" charset="0"/>
              </a:rPr>
              <a:t> </a:t>
            </a:r>
            <a:r>
              <a:rPr lang="de-DE" sz="1000" dirty="0">
                <a:latin typeface="Gilroy Bold" panose="00000800000000000000" pitchFamily="50" charset="0"/>
              </a:rPr>
              <a:t>der</a:t>
            </a:r>
            <a:r>
              <a:rPr lang="de-DE" sz="1000" dirty="0">
                <a:latin typeface="Gilroy" panose="00000500000000000000" pitchFamily="50" charset="0"/>
              </a:rPr>
              <a:t> </a:t>
            </a:r>
            <a:r>
              <a:rPr lang="de-DE" sz="1000" dirty="0">
                <a:latin typeface="Gilroy Bold" panose="00000800000000000000" pitchFamily="50" charset="0"/>
              </a:rPr>
              <a:t>Wertschöpfungskette</a:t>
            </a:r>
            <a:r>
              <a:rPr lang="de-DE" sz="1000" dirty="0">
                <a:latin typeface="Gilroy" panose="00000500000000000000" pitchFamily="50" charset="0"/>
              </a:rPr>
              <a:t> („rote Linien des BSI“) ermöglicht den Zugang zu überlegener Technologie, erhöht aber einzelne Abhängigkeiten. </a:t>
            </a:r>
            <a:r>
              <a:rPr lang="de-DE" sz="1000" dirty="0">
                <a:latin typeface="Gilroy Bold" panose="00000800000000000000" pitchFamily="50" charset="0"/>
              </a:rPr>
              <a:t>Eigenleistung</a:t>
            </a:r>
            <a:r>
              <a:rPr lang="de-DE" sz="1000" dirty="0">
                <a:latin typeface="Gilroy" panose="00000500000000000000" pitchFamily="50" charset="0"/>
              </a:rPr>
              <a:t> in Architektur und Steuerung verbessert sowohl Leistungsfähigkeit als auch Kontrolle. Die Nutzung der </a:t>
            </a:r>
            <a:r>
              <a:rPr lang="de-DE" sz="1000" dirty="0">
                <a:latin typeface="Gilroy Bold" panose="00000800000000000000" pitchFamily="50" charset="0"/>
              </a:rPr>
              <a:t>Public</a:t>
            </a:r>
            <a:r>
              <a:rPr lang="de-DE" sz="1000" dirty="0">
                <a:latin typeface="Gilroy" panose="00000500000000000000" pitchFamily="50" charset="0"/>
              </a:rPr>
              <a:t> </a:t>
            </a:r>
            <a:r>
              <a:rPr lang="de-DE" sz="1000" dirty="0">
                <a:latin typeface="Gilroy Bold" panose="00000800000000000000" pitchFamily="50" charset="0"/>
              </a:rPr>
              <a:t>Cloud</a:t>
            </a:r>
            <a:r>
              <a:rPr lang="de-DE" sz="1000" dirty="0">
                <a:latin typeface="Gilroy" panose="00000500000000000000" pitchFamily="50" charset="0"/>
              </a:rPr>
              <a:t> verbessert besonders die Leistungsfähigkeit, führt aber zu geopolitischen Abhängigkeiten sowie Risiken beim Zugriff fremder Legislationen. Die Optimierung der eigenen Organisation anhand der </a:t>
            </a:r>
            <a:r>
              <a:rPr lang="de-DE" sz="1000" dirty="0">
                <a:latin typeface="Gilroy Bold" panose="00000800000000000000" pitchFamily="50" charset="0"/>
              </a:rPr>
              <a:t>Best-Practices</a:t>
            </a:r>
            <a:r>
              <a:rPr lang="de-DE" sz="1000" dirty="0">
                <a:latin typeface="Gilroy" panose="00000500000000000000" pitchFamily="50" charset="0"/>
              </a:rPr>
              <a:t> </a:t>
            </a:r>
            <a:r>
              <a:rPr lang="de-DE" sz="1000" dirty="0">
                <a:latin typeface="Gilroy Bold" panose="00000800000000000000" pitchFamily="50" charset="0"/>
              </a:rPr>
              <a:t>der</a:t>
            </a:r>
            <a:r>
              <a:rPr lang="de-DE" sz="1000" dirty="0">
                <a:latin typeface="Gilroy" panose="00000500000000000000" pitchFamily="50" charset="0"/>
              </a:rPr>
              <a:t> </a:t>
            </a:r>
            <a:r>
              <a:rPr lang="de-DE" sz="1000" dirty="0">
                <a:latin typeface="Gilroy Bold" panose="00000800000000000000" pitchFamily="50" charset="0"/>
              </a:rPr>
              <a:t>Software-Branche</a:t>
            </a:r>
            <a:r>
              <a:rPr lang="de-DE" sz="1000" dirty="0">
                <a:latin typeface="Gilroy" panose="00000500000000000000" pitchFamily="50" charset="0"/>
              </a:rPr>
              <a:t> bringt Vorteile in allen Bereichen, erfordert aber die organisationsinterne Bereitschaft zum Wandel.</a:t>
            </a:r>
          </a:p>
          <a:p>
            <a:pPr algn="just">
              <a:lnSpc>
                <a:spcPts val="1600"/>
              </a:lnSpc>
              <a:spcBef>
                <a:spcPts val="900"/>
              </a:spcBef>
            </a:pPr>
            <a:r>
              <a:rPr lang="de-DE" sz="1000" dirty="0">
                <a:latin typeface="Gilroy" panose="00000500000000000000" pitchFamily="50" charset="0"/>
              </a:rPr>
              <a:t>cloud ahead empfiehlt folgendes Toolkit für mehr Souveränität in der IT:</a:t>
            </a: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r>
              <a:rPr lang="de-DE" sz="1000" dirty="0">
                <a:latin typeface="Gilroy" panose="00000500000000000000" pitchFamily="50" charset="0"/>
              </a:rPr>
              <a:t>Die Nutzung der Cloud führt zu einer Industrialisierung der klassischen IT – vergleichbar mit der Einführung der Dampfmaschine in der Textilindustrie des 19. Jahrhunderts. Diese Industrialisierung bedeutet einen </a:t>
            </a:r>
            <a:r>
              <a:rPr lang="de-DE" sz="1000" dirty="0">
                <a:latin typeface="Gilroy Bold" panose="00000800000000000000" pitchFamily="50" charset="0"/>
              </a:rPr>
              <a:t>Paradigmenwechsel</a:t>
            </a:r>
            <a:r>
              <a:rPr lang="de-DE" sz="1000" dirty="0">
                <a:latin typeface="Gilroy" panose="00000500000000000000" pitchFamily="50" charset="0"/>
              </a:rPr>
              <a:t> für alle Beteiligten. Führungskräfte und ExpertInnen sollten daher stets vor der Planung einer umfangreichen Cloud-Transformation die </a:t>
            </a:r>
            <a:r>
              <a:rPr lang="de-DE" sz="1000" dirty="0">
                <a:latin typeface="Gilroy Bold" panose="00000800000000000000" pitchFamily="50" charset="0"/>
              </a:rPr>
              <a:t>neuen Technologien und Arbeitsweisen in geschützten Umgebungen </a:t>
            </a:r>
            <a:r>
              <a:rPr lang="de-DE" sz="1000" dirty="0">
                <a:latin typeface="Gilroy" panose="00000500000000000000" pitchFamily="50" charset="0"/>
              </a:rPr>
              <a:t>und angepasst auf den </a:t>
            </a:r>
            <a:r>
              <a:rPr lang="de-DE" sz="1000" dirty="0">
                <a:latin typeface="Gilroy Bold" panose="00000800000000000000" pitchFamily="50" charset="0"/>
              </a:rPr>
              <a:t>jeweiligen Anwendungsfall ausprobieren</a:t>
            </a:r>
            <a:r>
              <a:rPr lang="de-DE" sz="1000" dirty="0">
                <a:latin typeface="Gilroy" panose="00000500000000000000" pitchFamily="50" charset="0"/>
              </a:rPr>
              <a:t>.</a:t>
            </a:r>
          </a:p>
          <a:p>
            <a:pPr algn="just">
              <a:lnSpc>
                <a:spcPts val="1600"/>
              </a:lnSpc>
              <a:spcBef>
                <a:spcPts val="900"/>
              </a:spcBef>
            </a:pPr>
            <a:endParaRPr lang="de-DE" sz="1000" dirty="0">
              <a:latin typeface="Gilroy" panose="00000500000000000000" pitchFamily="50" charset="0"/>
            </a:endParaRPr>
          </a:p>
        </p:txBody>
      </p:sp>
      <p:sp>
        <p:nvSpPr>
          <p:cNvPr id="6" name="Titel 2">
            <a:extLst>
              <a:ext uri="{FF2B5EF4-FFF2-40B4-BE49-F238E27FC236}">
                <a16:creationId xmlns:a16="http://schemas.microsoft.com/office/drawing/2014/main" id="{8E562D75-7693-43E7-57EB-2597D3DEED8B}"/>
              </a:ext>
            </a:extLst>
          </p:cNvPr>
          <p:cNvSpPr txBox="1">
            <a:spLocks/>
          </p:cNvSpPr>
          <p:nvPr/>
        </p:nvSpPr>
        <p:spPr>
          <a:xfrm>
            <a:off x="508000" y="866409"/>
            <a:ext cx="6429828" cy="703677"/>
          </a:xfrm>
          <a:prstGeom prst="rect">
            <a:avLst/>
          </a:prstGeom>
        </p:spPr>
        <p:txBody>
          <a:bodyPr lIns="0" anchor="t"/>
          <a:lstStyle>
            <a:defPPr>
              <a:defRPr lang="en-US"/>
            </a:defPPr>
            <a:lvl1pPr defTabSz="1425550">
              <a:lnSpc>
                <a:spcPct val="100000"/>
              </a:lnSpc>
              <a:spcBef>
                <a:spcPct val="0"/>
              </a:spcBef>
              <a:buNone/>
              <a:defRPr sz="2400">
                <a:latin typeface="Gilroy Bold" panose="00000800000000000000" pitchFamily="50" charset="0"/>
                <a:ea typeface="Gilroy Heavy" panose="00000A00000000000000" pitchFamily="50" charset="0"/>
                <a:cs typeface="+mj-cs"/>
              </a:defRPr>
            </a:lvl1pPr>
          </a:lstStyle>
          <a:p>
            <a:r>
              <a:rPr lang="de-DE" dirty="0"/>
              <a:t>Management Summary</a:t>
            </a:r>
          </a:p>
        </p:txBody>
      </p:sp>
      <p:sp>
        <p:nvSpPr>
          <p:cNvPr id="7" name="Textfeld 6">
            <a:extLst>
              <a:ext uri="{FF2B5EF4-FFF2-40B4-BE49-F238E27FC236}">
                <a16:creationId xmlns:a16="http://schemas.microsoft.com/office/drawing/2014/main" id="{21D56D4A-BDDF-CA52-5107-EF3127D702E7}"/>
              </a:ext>
            </a:extLst>
          </p:cNvPr>
          <p:cNvSpPr txBox="1"/>
          <p:nvPr/>
        </p:nvSpPr>
        <p:spPr>
          <a:xfrm>
            <a:off x="-1" y="10354003"/>
            <a:ext cx="7559675" cy="261610"/>
          </a:xfrm>
          <a:prstGeom prst="rect">
            <a:avLst/>
          </a:prstGeom>
          <a:noFill/>
        </p:spPr>
        <p:txBody>
          <a:bodyPr wrap="square" rtlCol="0" anchor="ctr">
            <a:spAutoFit/>
          </a:bodyPr>
          <a:lstStyle/>
          <a:p>
            <a:pPr algn="ctr"/>
            <a:r>
              <a:rPr lang="de-DE" sz="1050" dirty="0">
                <a:solidFill>
                  <a:schemeClr val="bg1">
                    <a:lumMod val="50000"/>
                  </a:schemeClr>
                </a:solidFill>
                <a:latin typeface="Gilroy" panose="00000500000000000000" pitchFamily="50" charset="0"/>
              </a:rPr>
              <a:t>2</a:t>
            </a:r>
          </a:p>
        </p:txBody>
      </p:sp>
      <p:grpSp>
        <p:nvGrpSpPr>
          <p:cNvPr id="173" name="Gruppieren 172">
            <a:extLst>
              <a:ext uri="{FF2B5EF4-FFF2-40B4-BE49-F238E27FC236}">
                <a16:creationId xmlns:a16="http://schemas.microsoft.com/office/drawing/2014/main" id="{90AC7E74-4A23-8E85-0566-16AE74FDC3BF}"/>
              </a:ext>
            </a:extLst>
          </p:cNvPr>
          <p:cNvGrpSpPr/>
          <p:nvPr/>
        </p:nvGrpSpPr>
        <p:grpSpPr>
          <a:xfrm>
            <a:off x="876842" y="5239187"/>
            <a:ext cx="4188802" cy="2910091"/>
            <a:chOff x="755650" y="5420745"/>
            <a:chExt cx="4188802" cy="2910091"/>
          </a:xfrm>
        </p:grpSpPr>
        <p:sp>
          <p:nvSpPr>
            <p:cNvPr id="130" name="Textfeld 129">
              <a:extLst>
                <a:ext uri="{FF2B5EF4-FFF2-40B4-BE49-F238E27FC236}">
                  <a16:creationId xmlns:a16="http://schemas.microsoft.com/office/drawing/2014/main" id="{8A3D9414-00D9-625F-FE45-18B927B15164}"/>
                </a:ext>
              </a:extLst>
            </p:cNvPr>
            <p:cNvSpPr txBox="1"/>
            <p:nvPr/>
          </p:nvSpPr>
          <p:spPr>
            <a:xfrm>
              <a:off x="1171204" y="5420745"/>
              <a:ext cx="1371972" cy="507831"/>
            </a:xfrm>
            <a:prstGeom prst="rect">
              <a:avLst/>
            </a:prstGeom>
            <a:noFill/>
          </p:spPr>
          <p:txBody>
            <a:bodyPr wrap="square" lIns="0" rIns="0" rtlCol="0">
              <a:spAutoFit/>
            </a:bodyPr>
            <a:lstStyle/>
            <a:p>
              <a:r>
                <a:rPr lang="de-DE" sz="900" dirty="0">
                  <a:latin typeface="Gilroy" panose="00000500000000000000" pitchFamily="50" charset="0"/>
                </a:rPr>
                <a:t>Verwendung der Public Cloud für weniger kritische Daten</a:t>
              </a:r>
            </a:p>
          </p:txBody>
        </p:sp>
        <p:sp>
          <p:nvSpPr>
            <p:cNvPr id="160" name="Eckige Klammer links 159">
              <a:extLst>
                <a:ext uri="{FF2B5EF4-FFF2-40B4-BE49-F238E27FC236}">
                  <a16:creationId xmlns:a16="http://schemas.microsoft.com/office/drawing/2014/main" id="{F97439AF-9F8F-CA67-9FBA-2EF1BB654BE9}"/>
                </a:ext>
              </a:extLst>
            </p:cNvPr>
            <p:cNvSpPr/>
            <p:nvPr/>
          </p:nvSpPr>
          <p:spPr>
            <a:xfrm rot="5400000">
              <a:off x="2000087" y="5078346"/>
              <a:ext cx="69078" cy="1726847"/>
            </a:xfrm>
            <a:prstGeom prst="leftBracket">
              <a:avLst>
                <a:gd name="adj" fmla="val 0"/>
              </a:avLst>
            </a:prstGeom>
            <a:noFill/>
            <a:ln>
              <a:gradFill>
                <a:gsLst>
                  <a:gs pos="0">
                    <a:srgbClr val="42D0C6"/>
                  </a:gs>
                  <a:gs pos="100000">
                    <a:srgbClr val="7ED878"/>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62" name="Rechteck 161">
              <a:extLst>
                <a:ext uri="{FF2B5EF4-FFF2-40B4-BE49-F238E27FC236}">
                  <a16:creationId xmlns:a16="http://schemas.microsoft.com/office/drawing/2014/main" id="{E1BD8380-D823-869F-196E-CBE6CD189A38}"/>
                </a:ext>
              </a:extLst>
            </p:cNvPr>
            <p:cNvSpPr/>
            <p:nvPr/>
          </p:nvSpPr>
          <p:spPr>
            <a:xfrm>
              <a:off x="2814409" y="5885351"/>
              <a:ext cx="119062" cy="1240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nvGrpSpPr>
            <p:cNvPr id="164" name="Gruppieren 163">
              <a:extLst>
                <a:ext uri="{FF2B5EF4-FFF2-40B4-BE49-F238E27FC236}">
                  <a16:creationId xmlns:a16="http://schemas.microsoft.com/office/drawing/2014/main" id="{9DA68B0C-D671-D84E-7D04-56B18F6533E7}"/>
                </a:ext>
              </a:extLst>
            </p:cNvPr>
            <p:cNvGrpSpPr/>
            <p:nvPr/>
          </p:nvGrpSpPr>
          <p:grpSpPr>
            <a:xfrm>
              <a:off x="2166938" y="5469642"/>
              <a:ext cx="2387457" cy="582509"/>
              <a:chOff x="2166938" y="5405028"/>
              <a:chExt cx="2387457" cy="582509"/>
            </a:xfrm>
          </p:grpSpPr>
          <p:sp>
            <p:nvSpPr>
              <p:cNvPr id="131" name="Textfeld 130">
                <a:extLst>
                  <a:ext uri="{FF2B5EF4-FFF2-40B4-BE49-F238E27FC236}">
                    <a16:creationId xmlns:a16="http://schemas.microsoft.com/office/drawing/2014/main" id="{E4A707FA-BC83-F246-9CB6-273278C919ED}"/>
                  </a:ext>
                </a:extLst>
              </p:cNvPr>
              <p:cNvSpPr txBox="1"/>
              <p:nvPr/>
            </p:nvSpPr>
            <p:spPr>
              <a:xfrm>
                <a:off x="2757488" y="5405028"/>
                <a:ext cx="1796907" cy="507831"/>
              </a:xfrm>
              <a:prstGeom prst="rect">
                <a:avLst/>
              </a:prstGeom>
              <a:noFill/>
            </p:spPr>
            <p:txBody>
              <a:bodyPr wrap="square" lIns="0" rIns="0" rtlCol="0">
                <a:spAutoFit/>
              </a:bodyPr>
              <a:lstStyle/>
              <a:p>
                <a:pPr algn="r"/>
                <a:r>
                  <a:rPr lang="de-DE" sz="900">
                    <a:latin typeface="Gilroy" panose="00000500000000000000" pitchFamily="50" charset="0"/>
                  </a:rPr>
                  <a:t>Kontrolle der Wertschöpfungs-</a:t>
                </a:r>
                <a:br>
                  <a:rPr lang="de-DE" sz="900">
                    <a:latin typeface="Gilroy" panose="00000500000000000000" pitchFamily="50" charset="0"/>
                  </a:rPr>
                </a:br>
                <a:r>
                  <a:rPr lang="de-DE" sz="900">
                    <a:latin typeface="Gilroy" panose="00000500000000000000" pitchFamily="50" charset="0"/>
                  </a:rPr>
                  <a:t>kette zur sicheren Nutzung von US-Technologie</a:t>
                </a:r>
              </a:p>
            </p:txBody>
          </p:sp>
          <p:sp>
            <p:nvSpPr>
              <p:cNvPr id="147" name="Eckige Klammer links 146">
                <a:extLst>
                  <a:ext uri="{FF2B5EF4-FFF2-40B4-BE49-F238E27FC236}">
                    <a16:creationId xmlns:a16="http://schemas.microsoft.com/office/drawing/2014/main" id="{51EB320A-7FC0-5C79-1652-3A0AF86EBE2B}"/>
                  </a:ext>
                </a:extLst>
              </p:cNvPr>
              <p:cNvSpPr/>
              <p:nvPr/>
            </p:nvSpPr>
            <p:spPr>
              <a:xfrm rot="5400000">
                <a:off x="3355293" y="4779392"/>
                <a:ext cx="63133" cy="2335070"/>
              </a:xfrm>
              <a:prstGeom prst="leftBracket">
                <a:avLst>
                  <a:gd name="adj" fmla="val 0"/>
                </a:avLst>
              </a:prstGeom>
              <a:noFill/>
              <a:ln>
                <a:gradFill>
                  <a:gsLst>
                    <a:gs pos="0">
                      <a:srgbClr val="42D0C6"/>
                    </a:gs>
                    <a:gs pos="100000">
                      <a:srgbClr val="7ED878"/>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9" name="Rechteck 158">
                <a:extLst>
                  <a:ext uri="{FF2B5EF4-FFF2-40B4-BE49-F238E27FC236}">
                    <a16:creationId xmlns:a16="http://schemas.microsoft.com/office/drawing/2014/main" id="{FC8F25D5-7DBA-9243-1006-ABF55FB30463}"/>
                  </a:ext>
                </a:extLst>
              </p:cNvPr>
              <p:cNvSpPr/>
              <p:nvPr/>
            </p:nvSpPr>
            <p:spPr>
              <a:xfrm>
                <a:off x="2166938" y="5900324"/>
                <a:ext cx="119062" cy="87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grpSp>
          <p:nvGrpSpPr>
            <p:cNvPr id="3" name="Gruppieren 2">
              <a:extLst>
                <a:ext uri="{FF2B5EF4-FFF2-40B4-BE49-F238E27FC236}">
                  <a16:creationId xmlns:a16="http://schemas.microsoft.com/office/drawing/2014/main" id="{79D5E112-EBDD-4622-3129-2A125591F6E3}"/>
                </a:ext>
              </a:extLst>
            </p:cNvPr>
            <p:cNvGrpSpPr/>
            <p:nvPr/>
          </p:nvGrpSpPr>
          <p:grpSpPr>
            <a:xfrm>
              <a:off x="1171204" y="6072929"/>
              <a:ext cx="3375396" cy="1204738"/>
              <a:chOff x="1894827" y="7517928"/>
              <a:chExt cx="3020073" cy="1432657"/>
            </a:xfrm>
          </p:grpSpPr>
          <p:grpSp>
            <p:nvGrpSpPr>
              <p:cNvPr id="4" name="Gruppieren 3">
                <a:extLst>
                  <a:ext uri="{FF2B5EF4-FFF2-40B4-BE49-F238E27FC236}">
                    <a16:creationId xmlns:a16="http://schemas.microsoft.com/office/drawing/2014/main" id="{8C6AA331-0DF2-9BA5-DCEE-D3410F63C1FB}"/>
                  </a:ext>
                </a:extLst>
              </p:cNvPr>
              <p:cNvGrpSpPr/>
              <p:nvPr/>
            </p:nvGrpSpPr>
            <p:grpSpPr>
              <a:xfrm>
                <a:off x="1894827" y="7517928"/>
                <a:ext cx="1732563" cy="1351635"/>
                <a:chOff x="504825" y="6312656"/>
                <a:chExt cx="1635016" cy="2831224"/>
              </a:xfrm>
              <a:gradFill>
                <a:gsLst>
                  <a:gs pos="26000">
                    <a:srgbClr val="42D0C6"/>
                  </a:gs>
                  <a:gs pos="100000">
                    <a:schemeClr val="bg1">
                      <a:lumMod val="85000"/>
                    </a:schemeClr>
                  </a:gs>
                </a:gsLst>
                <a:lin ang="600000" scaled="0"/>
              </a:gradFill>
            </p:grpSpPr>
            <p:sp>
              <p:nvSpPr>
                <p:cNvPr id="108" name="Rechteck 107">
                  <a:extLst>
                    <a:ext uri="{FF2B5EF4-FFF2-40B4-BE49-F238E27FC236}">
                      <a16:creationId xmlns:a16="http://schemas.microsoft.com/office/drawing/2014/main" id="{5DDBE65E-43D3-DB74-13FB-942EFA8A9447}"/>
                    </a:ext>
                  </a:extLst>
                </p:cNvPr>
                <p:cNvSpPr/>
                <p:nvPr/>
              </p:nvSpPr>
              <p:spPr>
                <a:xfrm>
                  <a:off x="504825" y="6312656"/>
                  <a:ext cx="1635015" cy="436236"/>
                </a:xfrm>
                <a:prstGeom prst="rect">
                  <a:avLst/>
                </a:prstGeom>
                <a:gradFill>
                  <a:gsLst>
                    <a:gs pos="0">
                      <a:srgbClr val="2ACFC8"/>
                    </a:gs>
                    <a:gs pos="44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dirty="0">
                      <a:solidFill>
                        <a:schemeClr val="bg1"/>
                      </a:solidFill>
                      <a:latin typeface="Gilroy" panose="00000500000000000000" pitchFamily="50" charset="0"/>
                    </a:rPr>
                    <a:t>Fachliche Lösungen</a:t>
                  </a:r>
                </a:p>
              </p:txBody>
            </p:sp>
            <p:sp>
              <p:nvSpPr>
                <p:cNvPr id="109" name="Rechteck 108">
                  <a:extLst>
                    <a:ext uri="{FF2B5EF4-FFF2-40B4-BE49-F238E27FC236}">
                      <a16:creationId xmlns:a16="http://schemas.microsoft.com/office/drawing/2014/main" id="{2C682882-4519-8AA4-5649-0C7976548D3E}"/>
                    </a:ext>
                  </a:extLst>
                </p:cNvPr>
                <p:cNvSpPr/>
                <p:nvPr/>
              </p:nvSpPr>
              <p:spPr>
                <a:xfrm>
                  <a:off x="504825" y="6791654"/>
                  <a:ext cx="1635015" cy="436236"/>
                </a:xfrm>
                <a:prstGeom prst="rect">
                  <a:avLst/>
                </a:prstGeom>
                <a:gradFill>
                  <a:gsLst>
                    <a:gs pos="0">
                      <a:srgbClr val="2ACFC8"/>
                    </a:gs>
                    <a:gs pos="44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a:solidFill>
                        <a:schemeClr val="bg1"/>
                      </a:solidFill>
                      <a:latin typeface="Gilroy" panose="00000500000000000000" pitchFamily="50" charset="0"/>
                    </a:rPr>
                    <a:t>Automatisierung</a:t>
                  </a:r>
                </a:p>
              </p:txBody>
            </p:sp>
            <p:sp>
              <p:nvSpPr>
                <p:cNvPr id="110" name="Rechteck 109">
                  <a:extLst>
                    <a:ext uri="{FF2B5EF4-FFF2-40B4-BE49-F238E27FC236}">
                      <a16:creationId xmlns:a16="http://schemas.microsoft.com/office/drawing/2014/main" id="{094C9CE2-2614-B9E5-53B7-73FFB1C38A08}"/>
                    </a:ext>
                  </a:extLst>
                </p:cNvPr>
                <p:cNvSpPr/>
                <p:nvPr/>
              </p:nvSpPr>
              <p:spPr>
                <a:xfrm>
                  <a:off x="504825" y="7270652"/>
                  <a:ext cx="1635015" cy="436236"/>
                </a:xfrm>
                <a:prstGeom prst="rect">
                  <a:avLst/>
                </a:prstGeom>
                <a:gradFill>
                  <a:gsLst>
                    <a:gs pos="0">
                      <a:srgbClr val="2ACFC8"/>
                    </a:gs>
                    <a:gs pos="44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a:solidFill>
                        <a:schemeClr val="bg1"/>
                      </a:solidFill>
                      <a:latin typeface="Gilroy" panose="00000500000000000000" pitchFamily="50" charset="0"/>
                    </a:rPr>
                    <a:t>Schnelle Innovationen</a:t>
                  </a:r>
                </a:p>
              </p:txBody>
            </p:sp>
            <p:sp>
              <p:nvSpPr>
                <p:cNvPr id="111" name="Rechteck 110">
                  <a:extLst>
                    <a:ext uri="{FF2B5EF4-FFF2-40B4-BE49-F238E27FC236}">
                      <a16:creationId xmlns:a16="http://schemas.microsoft.com/office/drawing/2014/main" id="{8F1D5139-B53D-C893-ED34-119FC77782E0}"/>
                    </a:ext>
                  </a:extLst>
                </p:cNvPr>
                <p:cNvSpPr/>
                <p:nvPr/>
              </p:nvSpPr>
              <p:spPr>
                <a:xfrm>
                  <a:off x="504826" y="7749650"/>
                  <a:ext cx="1635015" cy="436236"/>
                </a:xfrm>
                <a:prstGeom prst="rect">
                  <a:avLst/>
                </a:prstGeom>
                <a:gradFill>
                  <a:gsLst>
                    <a:gs pos="0">
                      <a:srgbClr val="2ACFC8"/>
                    </a:gs>
                    <a:gs pos="44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dirty="0">
                      <a:solidFill>
                        <a:schemeClr val="bg1"/>
                      </a:solidFill>
                      <a:latin typeface="Gilroy" panose="00000500000000000000" pitchFamily="50" charset="0"/>
                    </a:rPr>
                    <a:t>Applikations-Landschaft</a:t>
                  </a:r>
                </a:p>
              </p:txBody>
            </p:sp>
            <p:sp>
              <p:nvSpPr>
                <p:cNvPr id="112" name="Rechteck 111">
                  <a:extLst>
                    <a:ext uri="{FF2B5EF4-FFF2-40B4-BE49-F238E27FC236}">
                      <a16:creationId xmlns:a16="http://schemas.microsoft.com/office/drawing/2014/main" id="{144A3504-4C48-D267-1681-36A15CB7F661}"/>
                    </a:ext>
                  </a:extLst>
                </p:cNvPr>
                <p:cNvSpPr/>
                <p:nvPr/>
              </p:nvSpPr>
              <p:spPr>
                <a:xfrm>
                  <a:off x="504826" y="8228648"/>
                  <a:ext cx="1635015" cy="436236"/>
                </a:xfrm>
                <a:prstGeom prst="rect">
                  <a:avLst/>
                </a:prstGeom>
                <a:gradFill>
                  <a:gsLst>
                    <a:gs pos="0">
                      <a:srgbClr val="2ACFC8"/>
                    </a:gs>
                    <a:gs pos="44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a:solidFill>
                        <a:schemeClr val="bg1"/>
                      </a:solidFill>
                      <a:latin typeface="Gilroy" panose="00000500000000000000" pitchFamily="50" charset="0"/>
                    </a:rPr>
                    <a:t>Einfache Zugänglichkeit</a:t>
                  </a:r>
                </a:p>
              </p:txBody>
            </p:sp>
            <p:sp>
              <p:nvSpPr>
                <p:cNvPr id="113" name="Rechteck 112">
                  <a:extLst>
                    <a:ext uri="{FF2B5EF4-FFF2-40B4-BE49-F238E27FC236}">
                      <a16:creationId xmlns:a16="http://schemas.microsoft.com/office/drawing/2014/main" id="{10B65821-4551-3188-75BE-002CB0F72607}"/>
                    </a:ext>
                  </a:extLst>
                </p:cNvPr>
                <p:cNvSpPr/>
                <p:nvPr/>
              </p:nvSpPr>
              <p:spPr>
                <a:xfrm>
                  <a:off x="504826" y="8707644"/>
                  <a:ext cx="1635015" cy="436236"/>
                </a:xfrm>
                <a:prstGeom prst="rect">
                  <a:avLst/>
                </a:prstGeom>
                <a:gradFill>
                  <a:gsLst>
                    <a:gs pos="0">
                      <a:srgbClr val="2ACFC8"/>
                    </a:gs>
                    <a:gs pos="44000">
                      <a:srgbClr val="2ACFC8"/>
                    </a:gs>
                    <a:gs pos="100000">
                      <a:srgbClr val="2ACFC8">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900" dirty="0">
                      <a:solidFill>
                        <a:schemeClr val="bg1"/>
                      </a:solidFill>
                      <a:latin typeface="Gilroy" panose="00000500000000000000" pitchFamily="50" charset="0"/>
                    </a:rPr>
                    <a:t>Skalierbarkeit </a:t>
                  </a:r>
                </a:p>
              </p:txBody>
            </p:sp>
          </p:grpSp>
          <p:grpSp>
            <p:nvGrpSpPr>
              <p:cNvPr id="8" name="Gruppieren 7">
                <a:extLst>
                  <a:ext uri="{FF2B5EF4-FFF2-40B4-BE49-F238E27FC236}">
                    <a16:creationId xmlns:a16="http://schemas.microsoft.com/office/drawing/2014/main" id="{3ED07CF3-3EEE-CD00-1AA2-8E93789FBAED}"/>
                  </a:ext>
                </a:extLst>
              </p:cNvPr>
              <p:cNvGrpSpPr/>
              <p:nvPr/>
            </p:nvGrpSpPr>
            <p:grpSpPr>
              <a:xfrm>
                <a:off x="3189314" y="7598952"/>
                <a:ext cx="1725586" cy="1351633"/>
                <a:chOff x="436726" y="6872997"/>
                <a:chExt cx="2192173" cy="2830695"/>
              </a:xfrm>
              <a:gradFill>
                <a:gsLst>
                  <a:gs pos="51000">
                    <a:srgbClr val="7ED878"/>
                  </a:gs>
                  <a:gs pos="100000">
                    <a:schemeClr val="bg1">
                      <a:lumMod val="85000"/>
                      <a:alpha val="58000"/>
                    </a:schemeClr>
                  </a:gs>
                </a:gsLst>
                <a:lin ang="11400000" scaled="0"/>
              </a:gradFill>
            </p:grpSpPr>
            <p:sp>
              <p:nvSpPr>
                <p:cNvPr id="60" name="Rechteck 59">
                  <a:extLst>
                    <a:ext uri="{FF2B5EF4-FFF2-40B4-BE49-F238E27FC236}">
                      <a16:creationId xmlns:a16="http://schemas.microsoft.com/office/drawing/2014/main" id="{9B40C903-4A9E-FEF2-C976-AAA333B3A852}"/>
                    </a:ext>
                  </a:extLst>
                </p:cNvPr>
                <p:cNvSpPr/>
                <p:nvPr/>
              </p:nvSpPr>
              <p:spPr>
                <a:xfrm>
                  <a:off x="436726" y="6872997"/>
                  <a:ext cx="2192173" cy="436235"/>
                </a:xfrm>
                <a:prstGeom prst="rect">
                  <a:avLst/>
                </a:prstGeom>
                <a:gradFill>
                  <a:gsLst>
                    <a:gs pos="0">
                      <a:srgbClr val="57D673">
                        <a:alpha val="0"/>
                      </a:srgbClr>
                    </a:gs>
                    <a:gs pos="46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dirty="0">
                      <a:solidFill>
                        <a:schemeClr val="bg1"/>
                      </a:solidFill>
                      <a:latin typeface="Gilroy" panose="00000500000000000000" pitchFamily="50" charset="0"/>
                    </a:rPr>
                    <a:t>Physische Gefahren</a:t>
                  </a:r>
                </a:p>
              </p:txBody>
            </p:sp>
            <p:sp>
              <p:nvSpPr>
                <p:cNvPr id="61" name="Rechteck 60">
                  <a:extLst>
                    <a:ext uri="{FF2B5EF4-FFF2-40B4-BE49-F238E27FC236}">
                      <a16:creationId xmlns:a16="http://schemas.microsoft.com/office/drawing/2014/main" id="{BA37DB34-98F2-085B-B83F-C6461CCB5D91}"/>
                    </a:ext>
                  </a:extLst>
                </p:cNvPr>
                <p:cNvSpPr/>
                <p:nvPr/>
              </p:nvSpPr>
              <p:spPr>
                <a:xfrm>
                  <a:off x="436726" y="7351887"/>
                  <a:ext cx="2192173" cy="436235"/>
                </a:xfrm>
                <a:prstGeom prst="rect">
                  <a:avLst/>
                </a:prstGeom>
                <a:gradFill>
                  <a:gsLst>
                    <a:gs pos="0">
                      <a:srgbClr val="57D673">
                        <a:alpha val="0"/>
                      </a:srgbClr>
                    </a:gs>
                    <a:gs pos="46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Einzelne Abhängigkeiten</a:t>
                  </a:r>
                </a:p>
              </p:txBody>
            </p:sp>
            <p:sp>
              <p:nvSpPr>
                <p:cNvPr id="62" name="Rechteck 61">
                  <a:extLst>
                    <a:ext uri="{FF2B5EF4-FFF2-40B4-BE49-F238E27FC236}">
                      <a16:creationId xmlns:a16="http://schemas.microsoft.com/office/drawing/2014/main" id="{A5D7A186-6CF7-CDE7-D0A7-69E1DACFD85A}"/>
                    </a:ext>
                  </a:extLst>
                </p:cNvPr>
                <p:cNvSpPr/>
                <p:nvPr/>
              </p:nvSpPr>
              <p:spPr>
                <a:xfrm>
                  <a:off x="436726" y="7830780"/>
                  <a:ext cx="2192173" cy="436235"/>
                </a:xfrm>
                <a:prstGeom prst="rect">
                  <a:avLst/>
                </a:prstGeom>
                <a:gradFill>
                  <a:gsLst>
                    <a:gs pos="0">
                      <a:srgbClr val="57D673">
                        <a:alpha val="0"/>
                      </a:srgbClr>
                    </a:gs>
                    <a:gs pos="46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Kriminelle</a:t>
                  </a:r>
                </a:p>
              </p:txBody>
            </p:sp>
            <p:sp>
              <p:nvSpPr>
                <p:cNvPr id="105" name="Rechteck 104">
                  <a:extLst>
                    <a:ext uri="{FF2B5EF4-FFF2-40B4-BE49-F238E27FC236}">
                      <a16:creationId xmlns:a16="http://schemas.microsoft.com/office/drawing/2014/main" id="{527A82CD-41DA-8AD0-9A82-7222839212A6}"/>
                    </a:ext>
                  </a:extLst>
                </p:cNvPr>
                <p:cNvSpPr/>
                <p:nvPr/>
              </p:nvSpPr>
              <p:spPr>
                <a:xfrm>
                  <a:off x="436726" y="8309675"/>
                  <a:ext cx="2192173" cy="436235"/>
                </a:xfrm>
                <a:prstGeom prst="rect">
                  <a:avLst/>
                </a:prstGeom>
                <a:gradFill>
                  <a:gsLst>
                    <a:gs pos="0">
                      <a:srgbClr val="57D673">
                        <a:alpha val="0"/>
                      </a:srgbClr>
                    </a:gs>
                    <a:gs pos="46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Fremde Legislation</a:t>
                  </a:r>
                </a:p>
              </p:txBody>
            </p:sp>
            <p:sp>
              <p:nvSpPr>
                <p:cNvPr id="106" name="Rechteck 105">
                  <a:extLst>
                    <a:ext uri="{FF2B5EF4-FFF2-40B4-BE49-F238E27FC236}">
                      <a16:creationId xmlns:a16="http://schemas.microsoft.com/office/drawing/2014/main" id="{FFF1DD09-F783-C4C7-C0BB-F2E2E8CE7594}"/>
                    </a:ext>
                  </a:extLst>
                </p:cNvPr>
                <p:cNvSpPr/>
                <p:nvPr/>
              </p:nvSpPr>
              <p:spPr>
                <a:xfrm>
                  <a:off x="436726" y="8788567"/>
                  <a:ext cx="2192173" cy="436235"/>
                </a:xfrm>
                <a:prstGeom prst="rect">
                  <a:avLst/>
                </a:prstGeom>
                <a:gradFill>
                  <a:gsLst>
                    <a:gs pos="0">
                      <a:srgbClr val="57D673">
                        <a:alpha val="0"/>
                      </a:srgbClr>
                    </a:gs>
                    <a:gs pos="46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a:solidFill>
                        <a:schemeClr val="bg1"/>
                      </a:solidFill>
                      <a:latin typeface="Gilroy" panose="00000500000000000000" pitchFamily="50" charset="0"/>
                    </a:rPr>
                    <a:t>Fremde Geheimdienste</a:t>
                  </a:r>
                </a:p>
              </p:txBody>
            </p:sp>
            <p:sp>
              <p:nvSpPr>
                <p:cNvPr id="107" name="Rechteck 106">
                  <a:extLst>
                    <a:ext uri="{FF2B5EF4-FFF2-40B4-BE49-F238E27FC236}">
                      <a16:creationId xmlns:a16="http://schemas.microsoft.com/office/drawing/2014/main" id="{1A53C5F1-D92F-9F33-E8DA-BA231CF7F630}"/>
                    </a:ext>
                  </a:extLst>
                </p:cNvPr>
                <p:cNvSpPr/>
                <p:nvPr/>
              </p:nvSpPr>
              <p:spPr>
                <a:xfrm>
                  <a:off x="436726" y="9267456"/>
                  <a:ext cx="2192173" cy="436236"/>
                </a:xfrm>
                <a:prstGeom prst="rect">
                  <a:avLst/>
                </a:prstGeom>
                <a:gradFill>
                  <a:gsLst>
                    <a:gs pos="0">
                      <a:srgbClr val="57D673">
                        <a:alpha val="0"/>
                      </a:srgbClr>
                    </a:gs>
                    <a:gs pos="46000">
                      <a:srgbClr val="57D673"/>
                    </a:gs>
                    <a:gs pos="100000">
                      <a:srgbClr val="57D673"/>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r">
                    <a:spcBef>
                      <a:spcPts val="600"/>
                    </a:spcBef>
                  </a:pPr>
                  <a:r>
                    <a:rPr lang="de-DE" sz="900" dirty="0">
                      <a:solidFill>
                        <a:schemeClr val="bg1"/>
                      </a:solidFill>
                      <a:latin typeface="Gilroy" panose="00000500000000000000" pitchFamily="50" charset="0"/>
                    </a:rPr>
                    <a:t>Geopolitische Krisen </a:t>
                  </a:r>
                </a:p>
              </p:txBody>
            </p:sp>
          </p:grpSp>
        </p:grpSp>
        <p:sp>
          <p:nvSpPr>
            <p:cNvPr id="129" name="Textfeld 128">
              <a:extLst>
                <a:ext uri="{FF2B5EF4-FFF2-40B4-BE49-F238E27FC236}">
                  <a16:creationId xmlns:a16="http://schemas.microsoft.com/office/drawing/2014/main" id="{23107114-D32A-93B3-6726-8E98723D9250}"/>
                </a:ext>
              </a:extLst>
            </p:cNvPr>
            <p:cNvSpPr txBox="1"/>
            <p:nvPr/>
          </p:nvSpPr>
          <p:spPr>
            <a:xfrm>
              <a:off x="816329" y="7764942"/>
              <a:ext cx="1726847" cy="507831"/>
            </a:xfrm>
            <a:prstGeom prst="rect">
              <a:avLst/>
            </a:prstGeom>
            <a:noFill/>
          </p:spPr>
          <p:txBody>
            <a:bodyPr wrap="square" lIns="0" rIns="0" rtlCol="0">
              <a:spAutoFit/>
            </a:bodyPr>
            <a:lstStyle/>
            <a:p>
              <a:r>
                <a:rPr lang="de-DE" sz="900">
                  <a:latin typeface="Gilroy" panose="00000500000000000000" pitchFamily="50" charset="0"/>
                </a:rPr>
                <a:t>Anpassung der eigenen Organisation an Best-Practices </a:t>
              </a:r>
              <a:br>
                <a:rPr lang="de-DE" sz="900">
                  <a:latin typeface="Gilroy" panose="00000500000000000000" pitchFamily="50" charset="0"/>
                </a:rPr>
              </a:br>
              <a:r>
                <a:rPr lang="de-DE" sz="900">
                  <a:latin typeface="Gilroy" panose="00000500000000000000" pitchFamily="50" charset="0"/>
                </a:rPr>
                <a:t>der Software-Branche</a:t>
              </a:r>
            </a:p>
          </p:txBody>
        </p:sp>
        <p:sp>
          <p:nvSpPr>
            <p:cNvPr id="132" name="Textfeld 131">
              <a:extLst>
                <a:ext uri="{FF2B5EF4-FFF2-40B4-BE49-F238E27FC236}">
                  <a16:creationId xmlns:a16="http://schemas.microsoft.com/office/drawing/2014/main" id="{5BC7AF37-483B-6DFF-8503-F2DEA12BCFB7}"/>
                </a:ext>
              </a:extLst>
            </p:cNvPr>
            <p:cNvSpPr txBox="1"/>
            <p:nvPr/>
          </p:nvSpPr>
          <p:spPr>
            <a:xfrm>
              <a:off x="3244490" y="7823005"/>
              <a:ext cx="1627919" cy="507831"/>
            </a:xfrm>
            <a:prstGeom prst="rect">
              <a:avLst/>
            </a:prstGeom>
            <a:noFill/>
          </p:spPr>
          <p:txBody>
            <a:bodyPr wrap="square" lIns="0" rIns="0" rtlCol="0">
              <a:spAutoFit/>
            </a:bodyPr>
            <a:lstStyle/>
            <a:p>
              <a:pPr algn="r"/>
              <a:r>
                <a:rPr lang="de-DE" sz="900">
                  <a:latin typeface="Gilroy" panose="00000500000000000000" pitchFamily="50" charset="0"/>
                </a:rPr>
                <a:t>Stärkung lokaler Software-Anbieter über Einkaufsmacht der öffentlichen Hand</a:t>
              </a:r>
            </a:p>
          </p:txBody>
        </p:sp>
        <p:sp>
          <p:nvSpPr>
            <p:cNvPr id="133" name="Textfeld 132">
              <a:extLst>
                <a:ext uri="{FF2B5EF4-FFF2-40B4-BE49-F238E27FC236}">
                  <a16:creationId xmlns:a16="http://schemas.microsoft.com/office/drawing/2014/main" id="{A9F02C1D-1FB5-8D15-F8D8-D97F9D12F763}"/>
                </a:ext>
              </a:extLst>
            </p:cNvPr>
            <p:cNvSpPr txBox="1"/>
            <p:nvPr/>
          </p:nvSpPr>
          <p:spPr>
            <a:xfrm>
              <a:off x="1171204" y="7409547"/>
              <a:ext cx="3165450" cy="230832"/>
            </a:xfrm>
            <a:prstGeom prst="rect">
              <a:avLst/>
            </a:prstGeom>
            <a:noFill/>
          </p:spPr>
          <p:txBody>
            <a:bodyPr wrap="square" lIns="0" rIns="0" rtlCol="0">
              <a:spAutoFit/>
            </a:bodyPr>
            <a:lstStyle/>
            <a:p>
              <a:pPr algn="ctr"/>
              <a:r>
                <a:rPr lang="de-DE" sz="900">
                  <a:latin typeface="Gilroy" panose="00000500000000000000" pitchFamily="50" charset="0"/>
                </a:rPr>
                <a:t>Erhöhung der Eigenleistung in Architektur und Steuerung</a:t>
              </a:r>
            </a:p>
          </p:txBody>
        </p:sp>
        <p:sp>
          <p:nvSpPr>
            <p:cNvPr id="143" name="Eckige Klammer links 142">
              <a:extLst>
                <a:ext uri="{FF2B5EF4-FFF2-40B4-BE49-F238E27FC236}">
                  <a16:creationId xmlns:a16="http://schemas.microsoft.com/office/drawing/2014/main" id="{DAAC9DCC-26F1-7EB8-2C99-1833CCC05D44}"/>
                </a:ext>
              </a:extLst>
            </p:cNvPr>
            <p:cNvSpPr/>
            <p:nvPr/>
          </p:nvSpPr>
          <p:spPr>
            <a:xfrm>
              <a:off x="1063396" y="6072926"/>
              <a:ext cx="52687" cy="1136605"/>
            </a:xfrm>
            <a:prstGeom prst="leftBracket">
              <a:avLst>
                <a:gd name="adj" fmla="val 0"/>
              </a:avLst>
            </a:prstGeom>
            <a:ln>
              <a:solidFill>
                <a:srgbClr val="42D0C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44" name="Eckige Klammer links 143">
              <a:extLst>
                <a:ext uri="{FF2B5EF4-FFF2-40B4-BE49-F238E27FC236}">
                  <a16:creationId xmlns:a16="http://schemas.microsoft.com/office/drawing/2014/main" id="{0CD85E03-2989-8DB4-90AE-E89C69378E3E}"/>
                </a:ext>
              </a:extLst>
            </p:cNvPr>
            <p:cNvSpPr/>
            <p:nvPr/>
          </p:nvSpPr>
          <p:spPr>
            <a:xfrm rot="16200000">
              <a:off x="2825384" y="5680259"/>
              <a:ext cx="67039" cy="3375396"/>
            </a:xfrm>
            <a:prstGeom prst="leftBracket">
              <a:avLst>
                <a:gd name="adj" fmla="val 0"/>
              </a:avLst>
            </a:prstGeom>
            <a:noFill/>
            <a:ln>
              <a:gradFill>
                <a:gsLst>
                  <a:gs pos="0">
                    <a:srgbClr val="42D0C6"/>
                  </a:gs>
                  <a:gs pos="100000">
                    <a:srgbClr val="7ED878"/>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153" name="Gerader Verbinder 152">
              <a:extLst>
                <a:ext uri="{FF2B5EF4-FFF2-40B4-BE49-F238E27FC236}">
                  <a16:creationId xmlns:a16="http://schemas.microsoft.com/office/drawing/2014/main" id="{758248DF-BA9E-D60B-3857-51E669BD7B12}"/>
                </a:ext>
              </a:extLst>
            </p:cNvPr>
            <p:cNvCxnSpPr>
              <a:stCxn id="143" idx="1"/>
            </p:cNvCxnSpPr>
            <p:nvPr/>
          </p:nvCxnSpPr>
          <p:spPr>
            <a:xfrm flipH="1" flipV="1">
              <a:off x="755650" y="6641228"/>
              <a:ext cx="307746" cy="1"/>
            </a:xfrm>
            <a:prstGeom prst="line">
              <a:avLst/>
            </a:prstGeom>
            <a:ln>
              <a:gradFill>
                <a:gsLst>
                  <a:gs pos="0">
                    <a:schemeClr val="tx1"/>
                  </a:gs>
                  <a:gs pos="100000">
                    <a:srgbClr val="42D0C6"/>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56" name="Gerader Verbinder 155">
              <a:extLst>
                <a:ext uri="{FF2B5EF4-FFF2-40B4-BE49-F238E27FC236}">
                  <a16:creationId xmlns:a16="http://schemas.microsoft.com/office/drawing/2014/main" id="{5A655073-8E52-BA5E-8049-09A124D5F5AF}"/>
                </a:ext>
              </a:extLst>
            </p:cNvPr>
            <p:cNvCxnSpPr/>
            <p:nvPr/>
          </p:nvCxnSpPr>
          <p:spPr>
            <a:xfrm>
              <a:off x="755650" y="6641228"/>
              <a:ext cx="0" cy="15448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6" name="Eckige Klammer links 165">
              <a:extLst>
                <a:ext uri="{FF2B5EF4-FFF2-40B4-BE49-F238E27FC236}">
                  <a16:creationId xmlns:a16="http://schemas.microsoft.com/office/drawing/2014/main" id="{FE0E0E97-3B38-513B-7C75-C1E9E0E51FB7}"/>
                </a:ext>
              </a:extLst>
            </p:cNvPr>
            <p:cNvSpPr/>
            <p:nvPr/>
          </p:nvSpPr>
          <p:spPr>
            <a:xfrm flipH="1">
              <a:off x="4610967" y="6141061"/>
              <a:ext cx="62670" cy="1136605"/>
            </a:xfrm>
            <a:prstGeom prst="leftBracket">
              <a:avLst>
                <a:gd name="adj" fmla="val 0"/>
              </a:avLst>
            </a:prstGeom>
            <a:ln>
              <a:solidFill>
                <a:srgbClr val="7ED87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cxnSp>
          <p:nvCxnSpPr>
            <p:cNvPr id="167" name="Gerader Verbinder 166">
              <a:extLst>
                <a:ext uri="{FF2B5EF4-FFF2-40B4-BE49-F238E27FC236}">
                  <a16:creationId xmlns:a16="http://schemas.microsoft.com/office/drawing/2014/main" id="{C8F772F3-0ECA-B846-64E1-79726732C718}"/>
                </a:ext>
              </a:extLst>
            </p:cNvPr>
            <p:cNvCxnSpPr>
              <a:cxnSpLocks/>
            </p:cNvCxnSpPr>
            <p:nvPr/>
          </p:nvCxnSpPr>
          <p:spPr>
            <a:xfrm>
              <a:off x="4673637" y="6709363"/>
              <a:ext cx="270815" cy="0"/>
            </a:xfrm>
            <a:prstGeom prst="line">
              <a:avLst/>
            </a:prstGeom>
            <a:ln>
              <a:gradFill>
                <a:gsLst>
                  <a:gs pos="0">
                    <a:schemeClr val="tx1"/>
                  </a:gs>
                  <a:gs pos="100000">
                    <a:srgbClr val="7ED878"/>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71" name="Gerader Verbinder 170">
              <a:extLst>
                <a:ext uri="{FF2B5EF4-FFF2-40B4-BE49-F238E27FC236}">
                  <a16:creationId xmlns:a16="http://schemas.microsoft.com/office/drawing/2014/main" id="{7F6112EB-C741-89A5-1701-6A73CDF6AD3B}"/>
                </a:ext>
              </a:extLst>
            </p:cNvPr>
            <p:cNvCxnSpPr/>
            <p:nvPr/>
          </p:nvCxnSpPr>
          <p:spPr>
            <a:xfrm>
              <a:off x="4944452" y="6708419"/>
              <a:ext cx="0" cy="15448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7786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632B11FE-CB68-DF77-06B5-83ADB4CD5FB8}"/>
              </a:ext>
            </a:extLst>
          </p:cNvPr>
          <p:cNvSpPr txBox="1"/>
          <p:nvPr/>
        </p:nvSpPr>
        <p:spPr>
          <a:xfrm>
            <a:off x="513234" y="1570086"/>
            <a:ext cx="4922231" cy="6772014"/>
          </a:xfrm>
          <a:prstGeom prst="rect">
            <a:avLst/>
          </a:prstGeom>
          <a:noFill/>
        </p:spPr>
        <p:txBody>
          <a:bodyPr wrap="square" lIns="0" rIns="0" rtlCol="0">
            <a:noAutofit/>
          </a:bodyPr>
          <a:lstStyle/>
          <a:p>
            <a:pPr>
              <a:lnSpc>
                <a:spcPts val="1600"/>
              </a:lnSpc>
              <a:spcBef>
                <a:spcPts val="900"/>
              </a:spcBef>
            </a:pPr>
            <a:r>
              <a:rPr lang="de-DE" sz="1100" b="0" i="0" dirty="0">
                <a:effectLst/>
                <a:latin typeface="Gilroy Bold" panose="00000800000000000000" pitchFamily="50" charset="0"/>
              </a:rPr>
              <a:t>Die Rolle des Staates im digitalen Wandel</a:t>
            </a:r>
          </a:p>
          <a:p>
            <a:pPr algn="just">
              <a:lnSpc>
                <a:spcPts val="1600"/>
              </a:lnSpc>
              <a:spcBef>
                <a:spcPts val="900"/>
              </a:spcBef>
            </a:pPr>
            <a:r>
              <a:rPr lang="de-DE" sz="1000" b="0" i="0" dirty="0">
                <a:effectLst/>
                <a:latin typeface="Gilroy" panose="00000500000000000000" pitchFamily="50" charset="0"/>
              </a:rPr>
              <a:t>Der IT-Planungsrat definierte 2019 </a:t>
            </a:r>
            <a:r>
              <a:rPr lang="de-DE" sz="1000" b="0" dirty="0">
                <a:effectLst/>
                <a:latin typeface="Gilroy" panose="00000500000000000000" pitchFamily="50" charset="0"/>
              </a:rPr>
              <a:t>digitale Souveränität</a:t>
            </a:r>
            <a:r>
              <a:rPr lang="de-DE" sz="1000" b="0" i="0" baseline="30000" dirty="0">
                <a:effectLst/>
                <a:latin typeface="Gilroy" panose="00000500000000000000" pitchFamily="50" charset="0"/>
              </a:rPr>
              <a:t>1</a:t>
            </a:r>
            <a:r>
              <a:rPr lang="de-DE" sz="1000" b="0" i="0" dirty="0">
                <a:effectLst/>
                <a:latin typeface="Gilroy" panose="00000500000000000000" pitchFamily="50" charset="0"/>
              </a:rPr>
              <a:t> wie folgt: Öffentliche Institutionen sollen „ihre Rolle in der digitalen Welt selbstständig, selbstbestimmt und sicher ausüben können“. Die Anforderungen insbesondere der BürgerInnen an die Rolle des Staates haben sich geändert. Nicht nur soll er sorgsam und vertraulich mit den Daten der BürgerInnen umgehen, er soll sie auch zu deren Nutzen </a:t>
            </a:r>
            <a:r>
              <a:rPr lang="de-DE" sz="1000" dirty="0">
                <a:latin typeface="Gilroy" panose="00000500000000000000" pitchFamily="50" charset="0"/>
              </a:rPr>
              <a:t>einsetzen</a:t>
            </a:r>
            <a:r>
              <a:rPr lang="de-DE" sz="1000" b="0" i="0" dirty="0">
                <a:effectLst/>
                <a:latin typeface="Gilroy" panose="00000500000000000000" pitchFamily="50" charset="0"/>
              </a:rPr>
              <a:t>. </a:t>
            </a:r>
          </a:p>
          <a:p>
            <a:pPr algn="just">
              <a:lnSpc>
                <a:spcPts val="1600"/>
              </a:lnSpc>
              <a:spcBef>
                <a:spcPts val="900"/>
              </a:spcBef>
            </a:pPr>
            <a:r>
              <a:rPr lang="de-DE" sz="1000" b="0" i="0" dirty="0">
                <a:effectLst/>
                <a:latin typeface="Gilroy" panose="00000500000000000000" pitchFamily="50" charset="0"/>
              </a:rPr>
              <a:t>Seien es die Corona-Warn-App, der Bafög-Antrag oder die digitale Patientenakte, die Erwartungen an die digitale Leistungsfähigkeit des Staates sind gestiegen. BürgerInnen wissen, was technisch möglich ist und fordern dies von Ministerien, </a:t>
            </a:r>
            <a:r>
              <a:rPr lang="de-DE" sz="1000" dirty="0">
                <a:latin typeface="Gilroy" panose="00000500000000000000" pitchFamily="50" charset="0"/>
              </a:rPr>
              <a:t>Bürgerämtern und Krankenhäusern ein. </a:t>
            </a:r>
          </a:p>
          <a:p>
            <a:pPr>
              <a:lnSpc>
                <a:spcPts val="1600"/>
              </a:lnSpc>
              <a:spcBef>
                <a:spcPts val="900"/>
              </a:spcBef>
            </a:pPr>
            <a:r>
              <a:rPr lang="de-DE" sz="1100" dirty="0">
                <a:latin typeface="Gilroy Bold" panose="00000800000000000000" pitchFamily="50" charset="0"/>
              </a:rPr>
              <a:t>Den Diskurs um Souveränität sortieren</a:t>
            </a:r>
          </a:p>
          <a:p>
            <a:pPr algn="just">
              <a:lnSpc>
                <a:spcPts val="1600"/>
              </a:lnSpc>
              <a:spcBef>
                <a:spcPts val="900"/>
              </a:spcBef>
            </a:pPr>
            <a:r>
              <a:rPr lang="de-DE" sz="1000" b="0" i="0" dirty="0">
                <a:effectLst/>
                <a:latin typeface="Gilroy" panose="00000500000000000000" pitchFamily="50" charset="0"/>
              </a:rPr>
              <a:t>In diesem Whitepaper werden die Erwartungen an die digitale Souveränität des Staates analysiert und eingeordnet</a:t>
            </a:r>
            <a:r>
              <a:rPr lang="de-DE" sz="1000" dirty="0">
                <a:latin typeface="Gilroy" panose="00000500000000000000" pitchFamily="50" charset="0"/>
              </a:rPr>
              <a:t>. </a:t>
            </a:r>
            <a:r>
              <a:rPr lang="de-DE" sz="1000" b="0" i="0" dirty="0">
                <a:effectLst/>
                <a:latin typeface="Gilroy" panose="00000500000000000000" pitchFamily="50" charset="0"/>
              </a:rPr>
              <a:t>LeserInnen können mit dieser Hilfe die eigenen Anforderungen an digital souveräne IT für ihren Anwendungsfall </a:t>
            </a:r>
            <a:r>
              <a:rPr lang="de-DE" sz="1000" dirty="0">
                <a:latin typeface="Gilroy" panose="00000500000000000000" pitchFamily="50" charset="0"/>
              </a:rPr>
              <a:t>bestimmen</a:t>
            </a:r>
            <a:r>
              <a:rPr lang="de-DE" sz="1000" b="0" i="0" dirty="0">
                <a:effectLst/>
                <a:latin typeface="Gilroy" panose="00000500000000000000" pitchFamily="50" charset="0"/>
              </a:rPr>
              <a:t>. Zudem gibt das Whitepaper eine erste Hilfestellung, mit welchen Stellschrauben die LeserInnen ihre Souveränitätsziele besser erreichen können</a:t>
            </a:r>
            <a:r>
              <a:rPr lang="de-DE" sz="1000" dirty="0">
                <a:latin typeface="Gilroy" panose="00000500000000000000" pitchFamily="50" charset="0"/>
              </a:rPr>
              <a:t>.</a:t>
            </a:r>
          </a:p>
          <a:p>
            <a:pPr algn="just">
              <a:lnSpc>
                <a:spcPts val="1600"/>
              </a:lnSpc>
              <a:spcBef>
                <a:spcPts val="900"/>
              </a:spcBef>
            </a:pPr>
            <a:r>
              <a:rPr lang="de-DE" sz="1000" b="0" i="0" dirty="0">
                <a:effectLst/>
                <a:latin typeface="Gilroy" panose="00000500000000000000" pitchFamily="50" charset="0"/>
              </a:rPr>
              <a:t>Im ersten  Teil werden die vielfältigen Souveränitätsziele in jeweils sechs Ziele für Leistungsfähigkeit und Kontrolle kategorisiert. Im zweiten Teil werden sieben Stellhebel erläutert, die im medialen Diskurs als Mittel zur Steigerung der Souveränität genannt werden. </a:t>
            </a:r>
            <a:r>
              <a:rPr lang="de-DE" sz="1000" dirty="0">
                <a:latin typeface="Gilroy" panose="00000500000000000000" pitchFamily="50" charset="0"/>
              </a:rPr>
              <a:t>Mit Hilfe einer Matrix</a:t>
            </a:r>
            <a:r>
              <a:rPr lang="de-DE" sz="1000" b="0" i="0" dirty="0">
                <a:effectLst/>
                <a:latin typeface="Gilroy" panose="00000500000000000000" pitchFamily="50" charset="0"/>
              </a:rPr>
              <a:t> bewertet die Studie von cloud ahead, wie diese Stellhebel auf die Erreichung der Souveränitätsziele einwirken. Unter Berücksichtigung der für die jeweiligen Hebel notwendigen Ressourcen werden im dritten Teil strategische Empfehlungen ausgesprochen und ein operativer Handlungsvorschlag erstellt. </a:t>
            </a: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endParaRPr lang="de-DE" sz="1000" b="0" i="0" dirty="0">
              <a:effectLst/>
              <a:latin typeface="Gilroy" panose="00000500000000000000" pitchFamily="50" charset="0"/>
            </a:endParaRPr>
          </a:p>
          <a:p>
            <a:pPr algn="just">
              <a:lnSpc>
                <a:spcPts val="1600"/>
              </a:lnSpc>
              <a:spcBef>
                <a:spcPts val="900"/>
              </a:spcBef>
            </a:pPr>
            <a:endParaRPr lang="de-DE" sz="1000" dirty="0">
              <a:latin typeface="Gilroy" panose="00000500000000000000" pitchFamily="50" charset="0"/>
            </a:endParaRPr>
          </a:p>
          <a:p>
            <a:pPr algn="just">
              <a:lnSpc>
                <a:spcPts val="1600"/>
              </a:lnSpc>
              <a:spcBef>
                <a:spcPts val="900"/>
              </a:spcBef>
            </a:pPr>
            <a:r>
              <a:rPr lang="de-DE" sz="1000" b="0" i="0" dirty="0">
                <a:effectLst/>
                <a:latin typeface="Gilroy" panose="00000500000000000000" pitchFamily="50" charset="0"/>
              </a:rPr>
              <a:t>Im vierten und letzten Teil </a:t>
            </a:r>
            <a:r>
              <a:rPr lang="de-DE" sz="1000" dirty="0">
                <a:latin typeface="Gilroy" panose="00000500000000000000" pitchFamily="50" charset="0"/>
              </a:rPr>
              <a:t>werden</a:t>
            </a:r>
            <a:r>
              <a:rPr lang="de-DE" sz="1000" b="0" i="0" dirty="0">
                <a:effectLst/>
                <a:latin typeface="Gilroy" panose="00000500000000000000" pitchFamily="50" charset="0"/>
              </a:rPr>
              <a:t> </a:t>
            </a:r>
            <a:r>
              <a:rPr lang="de-DE" sz="1000" dirty="0">
                <a:latin typeface="Gilroy" panose="00000500000000000000" pitchFamily="50" charset="0"/>
              </a:rPr>
              <a:t>Anwendungsfälle vorgestellt</a:t>
            </a:r>
            <a:r>
              <a:rPr lang="de-DE" sz="1000" b="0" i="0" dirty="0">
                <a:effectLst/>
                <a:latin typeface="Gilroy" panose="00000500000000000000" pitchFamily="50" charset="0"/>
              </a:rPr>
              <a:t>, welche die empfohlenen Maßnahmen mit Praxisbeispielen unterlegen. </a:t>
            </a:r>
          </a:p>
        </p:txBody>
      </p:sp>
      <p:sp>
        <p:nvSpPr>
          <p:cNvPr id="10" name="Titel 2">
            <a:extLst>
              <a:ext uri="{FF2B5EF4-FFF2-40B4-BE49-F238E27FC236}">
                <a16:creationId xmlns:a16="http://schemas.microsoft.com/office/drawing/2014/main" id="{C04C4415-3392-9B82-FBC1-FB302933667B}"/>
              </a:ext>
            </a:extLst>
          </p:cNvPr>
          <p:cNvSpPr txBox="1">
            <a:spLocks/>
          </p:cNvSpPr>
          <p:nvPr/>
        </p:nvSpPr>
        <p:spPr>
          <a:xfrm>
            <a:off x="513234" y="863926"/>
            <a:ext cx="4778985" cy="867476"/>
          </a:xfrm>
          <a:prstGeom prst="rect">
            <a:avLst/>
          </a:prstGeom>
        </p:spPr>
        <p:txBody>
          <a:bodyPr lIns="0"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endParaRPr lang="de-DE" sz="2400">
              <a:latin typeface="Gilroy" panose="00000500000000000000" pitchFamily="50" charset="0"/>
            </a:endParaRPr>
          </a:p>
        </p:txBody>
      </p:sp>
      <p:grpSp>
        <p:nvGrpSpPr>
          <p:cNvPr id="18" name="Gruppieren 17">
            <a:extLst>
              <a:ext uri="{FF2B5EF4-FFF2-40B4-BE49-F238E27FC236}">
                <a16:creationId xmlns:a16="http://schemas.microsoft.com/office/drawing/2014/main" id="{EB54C822-091C-24D5-7460-8DE9E87FEB9D}"/>
              </a:ext>
            </a:extLst>
          </p:cNvPr>
          <p:cNvGrpSpPr/>
          <p:nvPr/>
        </p:nvGrpSpPr>
        <p:grpSpPr>
          <a:xfrm>
            <a:off x="513234" y="7478827"/>
            <a:ext cx="4922231" cy="651701"/>
            <a:chOff x="544717" y="8825758"/>
            <a:chExt cx="5984474" cy="651701"/>
          </a:xfrm>
          <a:gradFill>
            <a:gsLst>
              <a:gs pos="0">
                <a:srgbClr val="CA366B"/>
              </a:gs>
              <a:gs pos="100000">
                <a:srgbClr val="7030A0"/>
              </a:gs>
            </a:gsLst>
            <a:lin ang="19200000" scaled="0"/>
          </a:gradFill>
        </p:grpSpPr>
        <p:sp>
          <p:nvSpPr>
            <p:cNvPr id="30" name="Rechteck 29">
              <a:extLst>
                <a:ext uri="{FF2B5EF4-FFF2-40B4-BE49-F238E27FC236}">
                  <a16:creationId xmlns:a16="http://schemas.microsoft.com/office/drawing/2014/main" id="{8374F0F3-125A-375A-EE9D-76D5BECB3FFA}"/>
                </a:ext>
              </a:extLst>
            </p:cNvPr>
            <p:cNvSpPr/>
            <p:nvPr/>
          </p:nvSpPr>
          <p:spPr>
            <a:xfrm>
              <a:off x="544717" y="8825758"/>
              <a:ext cx="1341234" cy="651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dirty="0">
                  <a:solidFill>
                    <a:schemeClr val="bg1"/>
                  </a:solidFill>
                  <a:latin typeface="Gilroy" panose="00000500000000000000" pitchFamily="50" charset="0"/>
                </a:rPr>
                <a:t>Souveränitäts-</a:t>
              </a:r>
              <a:r>
                <a:rPr lang="de-DE" sz="1000" dirty="0">
                  <a:solidFill>
                    <a:schemeClr val="bg1"/>
                  </a:solidFill>
                  <a:latin typeface="Gilroy Bold" panose="00000800000000000000" pitchFamily="50" charset="0"/>
                </a:rPr>
                <a:t>Ziele</a:t>
              </a:r>
            </a:p>
          </p:txBody>
        </p:sp>
        <p:sp>
          <p:nvSpPr>
            <p:cNvPr id="2" name="Rechteck 1">
              <a:extLst>
                <a:ext uri="{FF2B5EF4-FFF2-40B4-BE49-F238E27FC236}">
                  <a16:creationId xmlns:a16="http://schemas.microsoft.com/office/drawing/2014/main" id="{2BB7466C-FCD5-2DA2-E806-83B524FB5A54}"/>
                </a:ext>
              </a:extLst>
            </p:cNvPr>
            <p:cNvSpPr/>
            <p:nvPr/>
          </p:nvSpPr>
          <p:spPr>
            <a:xfrm>
              <a:off x="2087812" y="8825758"/>
              <a:ext cx="1341234" cy="651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a:solidFill>
                    <a:schemeClr val="bg1"/>
                  </a:solidFill>
                  <a:latin typeface="Gilroy Bold" panose="00000800000000000000" pitchFamily="50" charset="0"/>
                </a:rPr>
                <a:t>Hebel</a:t>
              </a:r>
              <a:r>
                <a:rPr lang="de-DE" sz="1000">
                  <a:solidFill>
                    <a:schemeClr val="bg1"/>
                  </a:solidFill>
                  <a:latin typeface="Gilroy" panose="00000500000000000000" pitchFamily="50" charset="0"/>
                </a:rPr>
                <a:t> für mehr Souveränität</a:t>
              </a:r>
            </a:p>
          </p:txBody>
        </p:sp>
        <p:sp>
          <p:nvSpPr>
            <p:cNvPr id="4" name="Rechteck 3">
              <a:extLst>
                <a:ext uri="{FF2B5EF4-FFF2-40B4-BE49-F238E27FC236}">
                  <a16:creationId xmlns:a16="http://schemas.microsoft.com/office/drawing/2014/main" id="{281FE3B6-A940-B5DF-219F-291F090374C4}"/>
                </a:ext>
              </a:extLst>
            </p:cNvPr>
            <p:cNvSpPr/>
            <p:nvPr/>
          </p:nvSpPr>
          <p:spPr>
            <a:xfrm>
              <a:off x="3640341" y="8825758"/>
              <a:ext cx="1341234" cy="651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a:solidFill>
                    <a:schemeClr val="bg1"/>
                  </a:solidFill>
                  <a:latin typeface="Gilroy Bold" panose="00000800000000000000" pitchFamily="50" charset="0"/>
                </a:rPr>
                <a:t>Matrix</a:t>
              </a:r>
              <a:br>
                <a:rPr lang="de-DE" sz="1000">
                  <a:solidFill>
                    <a:schemeClr val="bg1"/>
                  </a:solidFill>
                  <a:latin typeface="Gilroy" panose="00000500000000000000" pitchFamily="50" charset="0"/>
                </a:rPr>
              </a:br>
              <a:r>
                <a:rPr lang="de-DE" sz="1000">
                  <a:solidFill>
                    <a:schemeClr val="bg1"/>
                  </a:solidFill>
                  <a:latin typeface="Gilroy" panose="00000500000000000000" pitchFamily="50" charset="0"/>
                </a:rPr>
                <a:t>Hebel vs. Ziele</a:t>
              </a:r>
            </a:p>
          </p:txBody>
        </p:sp>
        <p:sp>
          <p:nvSpPr>
            <p:cNvPr id="7" name="Rechteck 6">
              <a:extLst>
                <a:ext uri="{FF2B5EF4-FFF2-40B4-BE49-F238E27FC236}">
                  <a16:creationId xmlns:a16="http://schemas.microsoft.com/office/drawing/2014/main" id="{8F12C913-B58F-5D63-DDBD-2592C75ABF33}"/>
                </a:ext>
              </a:extLst>
            </p:cNvPr>
            <p:cNvSpPr/>
            <p:nvPr/>
          </p:nvSpPr>
          <p:spPr>
            <a:xfrm>
              <a:off x="5187957" y="8825758"/>
              <a:ext cx="1341234" cy="651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dirty="0">
                  <a:solidFill>
                    <a:schemeClr val="bg1"/>
                  </a:solidFill>
                  <a:latin typeface="Gilroy Bold" panose="00000800000000000000" pitchFamily="50" charset="0"/>
                </a:rPr>
                <a:t>Empfehlungen</a:t>
              </a:r>
            </a:p>
          </p:txBody>
        </p:sp>
        <p:cxnSp>
          <p:nvCxnSpPr>
            <p:cNvPr id="9" name="Gerade Verbindung mit Pfeil 8">
              <a:extLst>
                <a:ext uri="{FF2B5EF4-FFF2-40B4-BE49-F238E27FC236}">
                  <a16:creationId xmlns:a16="http://schemas.microsoft.com/office/drawing/2014/main" id="{75CE27A4-39CC-6C22-1B7A-372AEBD20519}"/>
                </a:ext>
              </a:extLst>
            </p:cNvPr>
            <p:cNvCxnSpPr>
              <a:stCxn id="30" idx="3"/>
              <a:endCxn id="2" idx="1"/>
            </p:cNvCxnSpPr>
            <p:nvPr/>
          </p:nvCxnSpPr>
          <p:spPr>
            <a:xfrm>
              <a:off x="1885951" y="9151609"/>
              <a:ext cx="201861"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EC1B13CA-FF95-5B32-F105-76B52D9A60E0}"/>
                </a:ext>
              </a:extLst>
            </p:cNvPr>
            <p:cNvCxnSpPr>
              <a:cxnSpLocks/>
              <a:stCxn id="2" idx="3"/>
              <a:endCxn id="4" idx="1"/>
            </p:cNvCxnSpPr>
            <p:nvPr/>
          </p:nvCxnSpPr>
          <p:spPr>
            <a:xfrm>
              <a:off x="3429046" y="9151609"/>
              <a:ext cx="211295"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6A479D3B-3FEB-04EA-9465-D93AE44381AA}"/>
                </a:ext>
              </a:extLst>
            </p:cNvPr>
            <p:cNvCxnSpPr>
              <a:cxnSpLocks/>
              <a:stCxn id="4" idx="3"/>
              <a:endCxn id="7" idx="1"/>
            </p:cNvCxnSpPr>
            <p:nvPr/>
          </p:nvCxnSpPr>
          <p:spPr>
            <a:xfrm>
              <a:off x="4981575" y="9151609"/>
              <a:ext cx="206382" cy="0"/>
            </a:xfrm>
            <a:prstGeom prst="straightConnector1">
              <a:avLst/>
            </a:prstGeom>
            <a:grp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7" name="Titel 2">
            <a:extLst>
              <a:ext uri="{FF2B5EF4-FFF2-40B4-BE49-F238E27FC236}">
                <a16:creationId xmlns:a16="http://schemas.microsoft.com/office/drawing/2014/main" id="{D305B7E3-BACA-058D-C78D-5363D2BDBE37}"/>
              </a:ext>
            </a:extLst>
          </p:cNvPr>
          <p:cNvSpPr txBox="1">
            <a:spLocks/>
          </p:cNvSpPr>
          <p:nvPr/>
        </p:nvSpPr>
        <p:spPr>
          <a:xfrm>
            <a:off x="508000" y="866409"/>
            <a:ext cx="6429828" cy="860791"/>
          </a:xfrm>
          <a:prstGeom prst="rect">
            <a:avLst/>
          </a:prstGeom>
        </p:spPr>
        <p:txBody>
          <a:bodyPr lIns="0" anchor="t"/>
          <a:lstStyle>
            <a:defPPr>
              <a:defRPr lang="en-US"/>
            </a:defPPr>
            <a:lvl1pPr defTabSz="1425550">
              <a:lnSpc>
                <a:spcPct val="100000"/>
              </a:lnSpc>
              <a:spcBef>
                <a:spcPct val="0"/>
              </a:spcBef>
              <a:buNone/>
              <a:defRPr sz="2400">
                <a:latin typeface="Gilroy Bold" panose="00000800000000000000" pitchFamily="50" charset="0"/>
                <a:ea typeface="Gilroy Heavy" panose="00000A00000000000000" pitchFamily="50" charset="0"/>
                <a:cs typeface="+mj-cs"/>
              </a:defRPr>
            </a:lvl1pPr>
          </a:lstStyle>
          <a:p>
            <a:r>
              <a:rPr lang="de-DE"/>
              <a:t>Einleitung</a:t>
            </a:r>
          </a:p>
        </p:txBody>
      </p:sp>
      <p:sp>
        <p:nvSpPr>
          <p:cNvPr id="5" name="Textfeld 4">
            <a:extLst>
              <a:ext uri="{FF2B5EF4-FFF2-40B4-BE49-F238E27FC236}">
                <a16:creationId xmlns:a16="http://schemas.microsoft.com/office/drawing/2014/main" id="{2275367B-A6C8-181C-7E9A-AE436ED2DD6F}"/>
              </a:ext>
            </a:extLst>
          </p:cNvPr>
          <p:cNvSpPr txBox="1"/>
          <p:nvPr/>
        </p:nvSpPr>
        <p:spPr>
          <a:xfrm>
            <a:off x="-1" y="10354003"/>
            <a:ext cx="7559675" cy="261610"/>
          </a:xfrm>
          <a:prstGeom prst="rect">
            <a:avLst/>
          </a:prstGeom>
          <a:noFill/>
        </p:spPr>
        <p:txBody>
          <a:bodyPr wrap="square" rtlCol="0" anchor="ctr">
            <a:spAutoFit/>
          </a:bodyPr>
          <a:lstStyle/>
          <a:p>
            <a:pPr algn="ctr"/>
            <a:r>
              <a:rPr lang="de-DE" sz="1050" dirty="0">
                <a:solidFill>
                  <a:schemeClr val="bg1">
                    <a:lumMod val="50000"/>
                  </a:schemeClr>
                </a:solidFill>
                <a:latin typeface="Gilroy" panose="00000500000000000000" pitchFamily="50" charset="0"/>
              </a:rPr>
              <a:t>3</a:t>
            </a:r>
          </a:p>
        </p:txBody>
      </p:sp>
      <p:grpSp>
        <p:nvGrpSpPr>
          <p:cNvPr id="6" name="Gruppieren 5">
            <a:extLst>
              <a:ext uri="{FF2B5EF4-FFF2-40B4-BE49-F238E27FC236}">
                <a16:creationId xmlns:a16="http://schemas.microsoft.com/office/drawing/2014/main" id="{7434A4D5-42E7-7FC6-661D-1824A98FE0FF}"/>
              </a:ext>
            </a:extLst>
          </p:cNvPr>
          <p:cNvGrpSpPr/>
          <p:nvPr/>
        </p:nvGrpSpPr>
        <p:grpSpPr>
          <a:xfrm>
            <a:off x="5579337" y="2481464"/>
            <a:ext cx="1481809" cy="2864442"/>
            <a:chOff x="5579337" y="2469559"/>
            <a:chExt cx="1481809" cy="2864442"/>
          </a:xfrm>
        </p:grpSpPr>
        <p:sp>
          <p:nvSpPr>
            <p:cNvPr id="8" name="Rechteck 7">
              <a:extLst>
                <a:ext uri="{FF2B5EF4-FFF2-40B4-BE49-F238E27FC236}">
                  <a16:creationId xmlns:a16="http://schemas.microsoft.com/office/drawing/2014/main" id="{D34FE743-A67E-8F42-BF41-85F405307423}"/>
                </a:ext>
              </a:extLst>
            </p:cNvPr>
            <p:cNvSpPr/>
            <p:nvPr/>
          </p:nvSpPr>
          <p:spPr>
            <a:xfrm>
              <a:off x="5579337" y="2469559"/>
              <a:ext cx="1481809" cy="28644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Ins="72000" bIns="72000" rtlCol="0" anchor="b"/>
            <a:lstStyle/>
            <a:p>
              <a:pPr>
                <a:spcBef>
                  <a:spcPts val="600"/>
                </a:spcBef>
              </a:pPr>
              <a:r>
                <a:rPr lang="de-DE" sz="900">
                  <a:solidFill>
                    <a:srgbClr val="111111"/>
                  </a:solidFill>
                  <a:latin typeface="Gilroy" panose="00000500000000000000" pitchFamily="50" charset="0"/>
                </a:rPr>
                <a:t>„Die jetzige IT-Infra-struktur vieler </a:t>
              </a:r>
              <a:r>
                <a:rPr lang="de-DE" sz="900" err="1">
                  <a:solidFill>
                    <a:srgbClr val="111111"/>
                  </a:solidFill>
                  <a:latin typeface="Gilroy" panose="00000500000000000000" pitchFamily="50" charset="0"/>
                </a:rPr>
                <a:t>Verwaltun</a:t>
              </a:r>
              <a:r>
                <a:rPr lang="de-DE" sz="900">
                  <a:solidFill>
                    <a:srgbClr val="111111"/>
                  </a:solidFill>
                  <a:latin typeface="Gilroy" panose="00000500000000000000" pitchFamily="50" charset="0"/>
                </a:rPr>
                <a:t>-gen kann die modernen digitalpolitischen Anforderungen an eine agile Ressort und Fach-übergreifende </a:t>
              </a:r>
              <a:r>
                <a:rPr lang="de-DE" sz="900" err="1">
                  <a:solidFill>
                    <a:srgbClr val="111111"/>
                  </a:solidFill>
                  <a:latin typeface="Gilroy" panose="00000500000000000000" pitchFamily="50" charset="0"/>
                </a:rPr>
                <a:t>Bearbeit-ung</a:t>
              </a:r>
              <a:r>
                <a:rPr lang="de-DE" sz="900">
                  <a:solidFill>
                    <a:srgbClr val="111111"/>
                  </a:solidFill>
                  <a:latin typeface="Gilroy" panose="00000500000000000000" pitchFamily="50" charset="0"/>
                </a:rPr>
                <a:t> nicht erfüllen.“</a:t>
              </a:r>
            </a:p>
            <a:p>
              <a:pPr>
                <a:spcBef>
                  <a:spcPts val="600"/>
                </a:spcBef>
              </a:pPr>
              <a:r>
                <a:rPr lang="de-DE" sz="1050">
                  <a:solidFill>
                    <a:srgbClr val="111111"/>
                  </a:solidFill>
                  <a:latin typeface="Gilroy Bold" panose="00000800000000000000" pitchFamily="50" charset="0"/>
                </a:rPr>
                <a:t>Lisa Steigertahl</a:t>
              </a:r>
              <a:br>
                <a:rPr lang="de-DE" sz="1050">
                  <a:solidFill>
                    <a:srgbClr val="111111"/>
                  </a:solidFill>
                  <a:latin typeface="Gilroy Bold" panose="00000800000000000000" pitchFamily="50" charset="0"/>
                </a:rPr>
              </a:br>
              <a:r>
                <a:rPr lang="de-DE" sz="900">
                  <a:solidFill>
                    <a:schemeClr val="bg1">
                      <a:lumMod val="50000"/>
                    </a:schemeClr>
                  </a:solidFill>
                  <a:latin typeface="Gilroy Bold" panose="00000800000000000000" pitchFamily="50" charset="0"/>
                </a:rPr>
                <a:t>Microsoft</a:t>
              </a:r>
              <a:endParaRPr lang="de-DE" sz="1050">
                <a:solidFill>
                  <a:schemeClr val="bg1">
                    <a:lumMod val="50000"/>
                  </a:schemeClr>
                </a:solidFill>
                <a:latin typeface="Gilroy Bold" panose="00000800000000000000" pitchFamily="50" charset="0"/>
              </a:endParaRPr>
            </a:p>
          </p:txBody>
        </p:sp>
        <p:sp>
          <p:nvSpPr>
            <p:cNvPr id="11" name="Ellipse 10">
              <a:extLst>
                <a:ext uri="{FF2B5EF4-FFF2-40B4-BE49-F238E27FC236}">
                  <a16:creationId xmlns:a16="http://schemas.microsoft.com/office/drawing/2014/main" id="{B4F9AD09-23B1-5CF2-D3CC-2C9BAA89D666}"/>
                </a:ext>
              </a:extLst>
            </p:cNvPr>
            <p:cNvSpPr/>
            <p:nvPr/>
          </p:nvSpPr>
          <p:spPr>
            <a:xfrm>
              <a:off x="5742601" y="2582850"/>
              <a:ext cx="1114425" cy="1114425"/>
            </a:xfrm>
            <a:prstGeom prst="ellipse">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bright="14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Tree>
    <p:extLst>
      <p:ext uri="{BB962C8B-B14F-4D97-AF65-F5344CB8AC3E}">
        <p14:creationId xmlns:p14="http://schemas.microsoft.com/office/powerpoint/2010/main" val="2074930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2">
            <a:extLst>
              <a:ext uri="{FF2B5EF4-FFF2-40B4-BE49-F238E27FC236}">
                <a16:creationId xmlns:a16="http://schemas.microsoft.com/office/drawing/2014/main" id="{C04C4415-3392-9B82-FBC1-FB302933667B}"/>
              </a:ext>
            </a:extLst>
          </p:cNvPr>
          <p:cNvSpPr txBox="1">
            <a:spLocks/>
          </p:cNvSpPr>
          <p:nvPr/>
        </p:nvSpPr>
        <p:spPr>
          <a:xfrm>
            <a:off x="508000" y="866409"/>
            <a:ext cx="6429828" cy="860791"/>
          </a:xfrm>
          <a:prstGeom prst="rect">
            <a:avLst/>
          </a:prstGeom>
        </p:spPr>
        <p:txBody>
          <a:bodyPr lIns="0" anchor="t"/>
          <a:lstStyle>
            <a:defPPr>
              <a:defRPr lang="en-US"/>
            </a:defPPr>
            <a:lvl1pPr defTabSz="1425550">
              <a:lnSpc>
                <a:spcPct val="100000"/>
              </a:lnSpc>
              <a:spcBef>
                <a:spcPct val="0"/>
              </a:spcBef>
              <a:buNone/>
              <a:defRPr sz="2400">
                <a:latin typeface="Gilroy Bold" panose="00000800000000000000" pitchFamily="50" charset="0"/>
                <a:ea typeface="Gilroy Heavy" panose="00000A00000000000000" pitchFamily="50" charset="0"/>
                <a:cs typeface="+mj-cs"/>
              </a:defRPr>
            </a:lvl1pPr>
          </a:lstStyle>
          <a:p>
            <a:r>
              <a:rPr lang="de-DE" dirty="0"/>
              <a:t>1. Was ist Souveränität genau?</a:t>
            </a:r>
          </a:p>
        </p:txBody>
      </p:sp>
      <p:sp>
        <p:nvSpPr>
          <p:cNvPr id="4" name="Textfeld 3">
            <a:extLst>
              <a:ext uri="{FF2B5EF4-FFF2-40B4-BE49-F238E27FC236}">
                <a16:creationId xmlns:a16="http://schemas.microsoft.com/office/drawing/2014/main" id="{68C140C0-E39D-A87C-7A2A-FDCAE4DA0C11}"/>
              </a:ext>
            </a:extLst>
          </p:cNvPr>
          <p:cNvSpPr txBox="1"/>
          <p:nvPr/>
        </p:nvSpPr>
        <p:spPr>
          <a:xfrm>
            <a:off x="342856" y="2600342"/>
            <a:ext cx="6873964" cy="2032000"/>
          </a:xfrm>
          <a:prstGeom prst="rect">
            <a:avLst/>
          </a:prstGeom>
          <a:noFill/>
        </p:spPr>
        <p:txBody>
          <a:bodyPr wrap="square" rtlCol="0">
            <a:noAutofit/>
          </a:bodyPr>
          <a:lstStyle>
            <a:defPPr>
              <a:defRPr lang="en-US"/>
            </a:defPPr>
            <a:lvl1pPr>
              <a:lnSpc>
                <a:spcPts val="1800"/>
              </a:lnSpc>
              <a:spcBef>
                <a:spcPts val="900"/>
              </a:spcBef>
              <a:defRPr sz="1100" b="0" i="0">
                <a:effectLst/>
                <a:latin typeface="Gilroy" panose="00000500000000000000" pitchFamily="50" charset="0"/>
              </a:defRPr>
            </a:lvl1pPr>
          </a:lstStyle>
          <a:p>
            <a:endParaRPr lang="de-DE"/>
          </a:p>
        </p:txBody>
      </p:sp>
      <p:sp>
        <p:nvSpPr>
          <p:cNvPr id="2" name="Textfeld 1">
            <a:extLst>
              <a:ext uri="{FF2B5EF4-FFF2-40B4-BE49-F238E27FC236}">
                <a16:creationId xmlns:a16="http://schemas.microsoft.com/office/drawing/2014/main" id="{D9116B6B-7B3F-73FD-5935-368A5AE72315}"/>
              </a:ext>
            </a:extLst>
          </p:cNvPr>
          <p:cNvSpPr txBox="1"/>
          <p:nvPr/>
        </p:nvSpPr>
        <p:spPr>
          <a:xfrm>
            <a:off x="528149" y="1625568"/>
            <a:ext cx="4907451" cy="8521732"/>
          </a:xfrm>
          <a:prstGeom prst="rect">
            <a:avLst/>
          </a:prstGeom>
          <a:noFill/>
        </p:spPr>
        <p:txBody>
          <a:bodyPr wrap="square" lIns="0" rIns="0" rtlCol="0">
            <a:noAutofit/>
          </a:bodyPr>
          <a:lstStyle>
            <a:defPPr>
              <a:defRPr lang="en-US"/>
            </a:defPPr>
            <a:lvl1pPr>
              <a:lnSpc>
                <a:spcPts val="1800"/>
              </a:lnSpc>
              <a:spcBef>
                <a:spcPts val="900"/>
              </a:spcBef>
              <a:defRPr sz="1400" b="0" i="0">
                <a:effectLst/>
                <a:latin typeface="Gilroy Bold" panose="00000800000000000000" pitchFamily="50" charset="0"/>
              </a:defRPr>
            </a:lvl1pPr>
          </a:lstStyle>
          <a:p>
            <a:pPr>
              <a:lnSpc>
                <a:spcPts val="1600"/>
              </a:lnSpc>
            </a:pPr>
            <a:r>
              <a:rPr lang="de-DE" sz="1600" dirty="0"/>
              <a:t>Autarkie vs. Souveränität auf der Ebene der IT</a:t>
            </a:r>
          </a:p>
          <a:p>
            <a:pPr algn="just">
              <a:lnSpc>
                <a:spcPts val="1600"/>
              </a:lnSpc>
            </a:pPr>
            <a:r>
              <a:rPr lang="de-DE" sz="1000" dirty="0">
                <a:latin typeface="Gilroy" panose="00000500000000000000" pitchFamily="50" charset="0"/>
              </a:rPr>
              <a:t>Die AutorInnen der Schwerpunktstudie Digitale Souveränität</a:t>
            </a:r>
            <a:r>
              <a:rPr lang="de-DE" sz="1000" baseline="30000" dirty="0">
                <a:latin typeface="Gilroy" panose="00000500000000000000" pitchFamily="50" charset="0"/>
              </a:rPr>
              <a:t>2</a:t>
            </a:r>
            <a:r>
              <a:rPr lang="de-DE" sz="1000" dirty="0">
                <a:latin typeface="Gilroy" panose="00000500000000000000" pitchFamily="50" charset="0"/>
              </a:rPr>
              <a:t> haben die Sichtweisen von Organisationen, wie der Bertelsmann Stiftung, dem Bitkom sowie der Konrad-Adenauer-Stiftung und diverser Bundes-Ministerien zusammengetragen. Die Sortierung der Schlüsselworte aller 18 Definitionen führt zu drei Wortclustern</a:t>
            </a:r>
            <a:r>
              <a:rPr lang="de-DE" sz="1000" baseline="30000" dirty="0">
                <a:latin typeface="Gilroy" panose="00000500000000000000" pitchFamily="50" charset="0"/>
              </a:rPr>
              <a:t>3</a:t>
            </a:r>
            <a:r>
              <a:rPr lang="de-DE" sz="1000" dirty="0">
                <a:latin typeface="Gilroy" panose="00000500000000000000" pitchFamily="50" charset="0"/>
              </a:rPr>
              <a:t>: Organisationen möchten (1) digitale Leistungsfähigkeit erreichen ohne dabei an </a:t>
            </a:r>
            <a:br>
              <a:rPr lang="de-DE" sz="1000" dirty="0">
                <a:latin typeface="Gilroy" panose="00000500000000000000" pitchFamily="50" charset="0"/>
              </a:rPr>
            </a:br>
            <a:r>
              <a:rPr lang="de-DE" sz="1000" dirty="0">
                <a:latin typeface="Gilroy" panose="00000500000000000000" pitchFamily="50" charset="0"/>
              </a:rPr>
              <a:t>(2) Kontrolle zu verlieren. Alle Entscheidungen in diesem Kontext sollen in </a:t>
            </a:r>
            <a:br>
              <a:rPr lang="de-DE" sz="1000" dirty="0">
                <a:latin typeface="Gilroy" panose="00000500000000000000" pitchFamily="50" charset="0"/>
              </a:rPr>
            </a:br>
            <a:r>
              <a:rPr lang="de-DE" sz="1000" dirty="0">
                <a:latin typeface="Gilroy" panose="00000500000000000000" pitchFamily="50" charset="0"/>
              </a:rPr>
              <a:t>(3) Selbstbestimmung erfolgen. Der gemeinsame Kern aller Definitionen ist somit:</a:t>
            </a: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r>
              <a:rPr lang="de-DE" sz="1000" dirty="0">
                <a:latin typeface="Gilroy" panose="00000500000000000000" pitchFamily="50" charset="0"/>
              </a:rPr>
              <a:t>Richtig klar wird die Herausforderung erst im Lichte des Impulses des Bitkom</a:t>
            </a:r>
            <a:r>
              <a:rPr lang="de-DE" sz="1000" baseline="30000" dirty="0">
                <a:latin typeface="Gilroy" panose="00000500000000000000" pitchFamily="50" charset="0"/>
              </a:rPr>
              <a:t>4</a:t>
            </a:r>
            <a:r>
              <a:rPr lang="de-DE" sz="1000" dirty="0">
                <a:latin typeface="Gilroy" panose="00000500000000000000" pitchFamily="50" charset="0"/>
              </a:rPr>
              <a:t> aus dem Jahr 2015. Dort zieht der Verband eine Linie zwischen Autarkie und Souveränität. Erstere priorisiert die mit Eigenleistung verbundene Kontrolle, auch wenn diese mit Einbußen an Leistungsfähigkeit verbunden ist. Letztere versucht mittels Steuerung von Alternativen eine insgesamt bessere Balance aus Leistungsfähigkeit und Kontrolle zu erreichen.</a:t>
            </a:r>
          </a:p>
          <a:p>
            <a:pPr>
              <a:lnSpc>
                <a:spcPts val="1600"/>
              </a:lnSpc>
            </a:pPr>
            <a:endParaRPr lang="de-DE" sz="1000" dirty="0">
              <a:latin typeface="Gilroy" panose="00000500000000000000" pitchFamily="50" charset="0"/>
            </a:endParaRPr>
          </a:p>
          <a:p>
            <a:pPr>
              <a:lnSpc>
                <a:spcPts val="1600"/>
              </a:lnSpc>
            </a:pPr>
            <a:endParaRPr lang="de-DE" sz="1000" dirty="0">
              <a:latin typeface="Gilroy" panose="00000500000000000000" pitchFamily="50" charset="0"/>
            </a:endParaRPr>
          </a:p>
          <a:p>
            <a:pPr algn="just">
              <a:lnSpc>
                <a:spcPts val="1600"/>
              </a:lnSpc>
            </a:pPr>
            <a:r>
              <a:rPr lang="de-DE" sz="1000" dirty="0">
                <a:latin typeface="Gilroy" panose="00000500000000000000" pitchFamily="50" charset="0"/>
              </a:rPr>
              <a:t>Die deutsche Akademie der Technikwissenschaften (acatech)</a:t>
            </a:r>
            <a:r>
              <a:rPr lang="de-DE" sz="1000" baseline="30000" dirty="0">
                <a:latin typeface="Gilroy" panose="00000500000000000000" pitchFamily="50" charset="0"/>
              </a:rPr>
              <a:t>5</a:t>
            </a:r>
            <a:r>
              <a:rPr lang="de-DE" sz="1000" dirty="0">
                <a:latin typeface="Gilroy" panose="00000500000000000000" pitchFamily="50" charset="0"/>
              </a:rPr>
              <a:t> hat in ihrer Studie aus dem Jahr 2021 ebenfalls zu diesem Thema geforscht und viele relevante Handlungsebenen definiert. Beleuchtet wurden dort neben IT-Themen unter anderem die Aspekte Rohstoffe (wie z.B. Silizium), Komponenten (wie z.B. Chips) und Werte (z.B. Datenschutz). </a:t>
            </a:r>
          </a:p>
          <a:p>
            <a:pPr algn="just">
              <a:lnSpc>
                <a:spcPts val="1600"/>
              </a:lnSpc>
            </a:pPr>
            <a:r>
              <a:rPr lang="de-DE" sz="1000" dirty="0">
                <a:latin typeface="Gilroy" panose="00000500000000000000" pitchFamily="50" charset="0"/>
              </a:rPr>
              <a:t>Dieses Whitepaper fokussiert sich allerdings ausschließlich auf jene Bereiche, die im Handlungsspielraum der IT von Unternehmen und öffentlichen Organisationen liegen, wie etwa IT-Infrastruktur und Software. </a:t>
            </a:r>
          </a:p>
          <a:p>
            <a:pPr>
              <a:lnSpc>
                <a:spcPts val="1600"/>
              </a:lnSpc>
            </a:pPr>
            <a:endParaRPr lang="de-DE" sz="1000" dirty="0">
              <a:latin typeface="Gilroy" panose="00000500000000000000" pitchFamily="50" charset="0"/>
            </a:endParaRPr>
          </a:p>
          <a:p>
            <a:pPr>
              <a:lnSpc>
                <a:spcPts val="1600"/>
              </a:lnSpc>
            </a:pPr>
            <a:r>
              <a:rPr lang="de-DE" sz="1600" dirty="0">
                <a:latin typeface="Gilroy Bold" panose="00000800000000000000" pitchFamily="50" charset="0"/>
              </a:rPr>
              <a:t>Die konkreten Ziele der digitalen Souveränität </a:t>
            </a:r>
          </a:p>
          <a:p>
            <a:pPr algn="just">
              <a:lnSpc>
                <a:spcPts val="1600"/>
              </a:lnSpc>
            </a:pPr>
            <a:r>
              <a:rPr lang="de-DE" sz="1000" dirty="0">
                <a:latin typeface="Gilroy" panose="00000500000000000000" pitchFamily="50" charset="0"/>
              </a:rPr>
              <a:t>Der Versuch, Leistungsfähigkeit und Kontrolle in einer Organisation gleichzeitig zu optimieren, führt zu komplexen interdisziplinären Fragestellungen. Mit der Public Cloud lassen sich Anwendungen schnell entwickeln, aber wie ist es mit dem Datenschutz? </a:t>
            </a:r>
          </a:p>
        </p:txBody>
      </p:sp>
      <p:grpSp>
        <p:nvGrpSpPr>
          <p:cNvPr id="84" name="Gruppieren 83">
            <a:extLst>
              <a:ext uri="{FF2B5EF4-FFF2-40B4-BE49-F238E27FC236}">
                <a16:creationId xmlns:a16="http://schemas.microsoft.com/office/drawing/2014/main" id="{63B690F7-5092-7C23-33D2-9F20721424DD}"/>
              </a:ext>
            </a:extLst>
          </p:cNvPr>
          <p:cNvGrpSpPr/>
          <p:nvPr/>
        </p:nvGrpSpPr>
        <p:grpSpPr>
          <a:xfrm>
            <a:off x="766475" y="5476875"/>
            <a:ext cx="4459826" cy="512278"/>
            <a:chOff x="643079" y="6647344"/>
            <a:chExt cx="4459826" cy="362384"/>
          </a:xfrm>
          <a:gradFill>
            <a:gsLst>
              <a:gs pos="100000">
                <a:srgbClr val="CA366B"/>
              </a:gs>
              <a:gs pos="0">
                <a:srgbClr val="7030A0"/>
              </a:gs>
            </a:gsLst>
            <a:lin ang="19200000" scaled="0"/>
          </a:gradFill>
        </p:grpSpPr>
        <p:grpSp>
          <p:nvGrpSpPr>
            <p:cNvPr id="71" name="Gruppieren 70">
              <a:extLst>
                <a:ext uri="{FF2B5EF4-FFF2-40B4-BE49-F238E27FC236}">
                  <a16:creationId xmlns:a16="http://schemas.microsoft.com/office/drawing/2014/main" id="{E61C5FD3-A172-A0B7-42F1-FCBFC183182D}"/>
                </a:ext>
              </a:extLst>
            </p:cNvPr>
            <p:cNvGrpSpPr/>
            <p:nvPr/>
          </p:nvGrpSpPr>
          <p:grpSpPr>
            <a:xfrm>
              <a:off x="643079" y="6647344"/>
              <a:ext cx="4459826" cy="362384"/>
              <a:chOff x="36654" y="8476562"/>
              <a:chExt cx="4459826" cy="651701"/>
            </a:xfrm>
            <a:grpFill/>
          </p:grpSpPr>
          <p:sp>
            <p:nvSpPr>
              <p:cNvPr id="72" name="Rechteck 71">
                <a:extLst>
                  <a:ext uri="{FF2B5EF4-FFF2-40B4-BE49-F238E27FC236}">
                    <a16:creationId xmlns:a16="http://schemas.microsoft.com/office/drawing/2014/main" id="{39681804-D5C3-D4D1-C641-76B4E276E077}"/>
                  </a:ext>
                </a:extLst>
              </p:cNvPr>
              <p:cNvSpPr/>
              <p:nvPr/>
            </p:nvSpPr>
            <p:spPr>
              <a:xfrm>
                <a:off x="36654" y="8476562"/>
                <a:ext cx="1063982" cy="651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dirty="0">
                    <a:solidFill>
                      <a:schemeClr val="bg1"/>
                    </a:solidFill>
                    <a:latin typeface="Gilroy Bold" panose="00000800000000000000" pitchFamily="50" charset="0"/>
                  </a:rPr>
                  <a:t>Abhängigkeit</a:t>
                </a:r>
              </a:p>
            </p:txBody>
          </p:sp>
          <p:sp>
            <p:nvSpPr>
              <p:cNvPr id="73" name="Rechteck 72">
                <a:extLst>
                  <a:ext uri="{FF2B5EF4-FFF2-40B4-BE49-F238E27FC236}">
                    <a16:creationId xmlns:a16="http://schemas.microsoft.com/office/drawing/2014/main" id="{2EA75703-17E1-EF46-49E8-29598577F191}"/>
                  </a:ext>
                </a:extLst>
              </p:cNvPr>
              <p:cNvSpPr/>
              <p:nvPr/>
            </p:nvSpPr>
            <p:spPr>
              <a:xfrm>
                <a:off x="1737349" y="8476562"/>
                <a:ext cx="1063982" cy="651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a:solidFill>
                      <a:schemeClr val="bg1"/>
                    </a:solidFill>
                    <a:latin typeface="Gilroy Bold" panose="00000800000000000000" pitchFamily="50" charset="0"/>
                  </a:rPr>
                  <a:t>Souveränität</a:t>
                </a:r>
                <a:endParaRPr lang="de-DE" sz="1000">
                  <a:solidFill>
                    <a:schemeClr val="bg1"/>
                  </a:solidFill>
                  <a:latin typeface="Gilroy" panose="00000500000000000000" pitchFamily="50" charset="0"/>
                </a:endParaRPr>
              </a:p>
            </p:txBody>
          </p:sp>
          <p:sp>
            <p:nvSpPr>
              <p:cNvPr id="74" name="Rechteck 73">
                <a:extLst>
                  <a:ext uri="{FF2B5EF4-FFF2-40B4-BE49-F238E27FC236}">
                    <a16:creationId xmlns:a16="http://schemas.microsoft.com/office/drawing/2014/main" id="{830FA67D-9605-3A67-1B20-0E9071C436ED}"/>
                  </a:ext>
                </a:extLst>
              </p:cNvPr>
              <p:cNvSpPr/>
              <p:nvPr/>
            </p:nvSpPr>
            <p:spPr>
              <a:xfrm>
                <a:off x="3432498" y="8476562"/>
                <a:ext cx="1063982" cy="651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000">
                    <a:solidFill>
                      <a:schemeClr val="bg1"/>
                    </a:solidFill>
                    <a:latin typeface="Gilroy Bold" panose="00000800000000000000" pitchFamily="50" charset="0"/>
                  </a:rPr>
                  <a:t>Autarkie</a:t>
                </a:r>
                <a:endParaRPr lang="de-DE" sz="1000">
                  <a:solidFill>
                    <a:schemeClr val="bg1"/>
                  </a:solidFill>
                  <a:latin typeface="Gilroy" panose="00000500000000000000" pitchFamily="50" charset="0"/>
                </a:endParaRPr>
              </a:p>
            </p:txBody>
          </p:sp>
        </p:grpSp>
        <p:cxnSp>
          <p:nvCxnSpPr>
            <p:cNvPr id="76" name="Gerade Verbindung mit Pfeil 75">
              <a:extLst>
                <a:ext uri="{FF2B5EF4-FFF2-40B4-BE49-F238E27FC236}">
                  <a16:creationId xmlns:a16="http://schemas.microsoft.com/office/drawing/2014/main" id="{71BFB57E-F26F-FEEA-5348-0479CA5180F1}"/>
                </a:ext>
              </a:extLst>
            </p:cNvPr>
            <p:cNvCxnSpPr>
              <a:stCxn id="72" idx="3"/>
              <a:endCxn id="73" idx="1"/>
            </p:cNvCxnSpPr>
            <p:nvPr/>
          </p:nvCxnSpPr>
          <p:spPr>
            <a:xfrm>
              <a:off x="1707061" y="6828536"/>
              <a:ext cx="636713" cy="0"/>
            </a:xfrm>
            <a:prstGeom prst="straightConnector1">
              <a:avLst/>
            </a:prstGeom>
            <a:grpFill/>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Gerade Verbindung mit Pfeil 76">
              <a:extLst>
                <a:ext uri="{FF2B5EF4-FFF2-40B4-BE49-F238E27FC236}">
                  <a16:creationId xmlns:a16="http://schemas.microsoft.com/office/drawing/2014/main" id="{3874F82E-39DD-AAA3-CF25-E508FE8B8730}"/>
                </a:ext>
              </a:extLst>
            </p:cNvPr>
            <p:cNvCxnSpPr>
              <a:cxnSpLocks/>
              <a:stCxn id="73" idx="3"/>
              <a:endCxn id="74" idx="1"/>
            </p:cNvCxnSpPr>
            <p:nvPr/>
          </p:nvCxnSpPr>
          <p:spPr>
            <a:xfrm>
              <a:off x="3407756" y="6828536"/>
              <a:ext cx="631167" cy="0"/>
            </a:xfrm>
            <a:prstGeom prst="straightConnector1">
              <a:avLst/>
            </a:prstGeom>
            <a:grpFill/>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85" name="Gruppieren 84">
            <a:extLst>
              <a:ext uri="{FF2B5EF4-FFF2-40B4-BE49-F238E27FC236}">
                <a16:creationId xmlns:a16="http://schemas.microsoft.com/office/drawing/2014/main" id="{42B8D600-641F-52DD-3001-0C956058F891}"/>
              </a:ext>
            </a:extLst>
          </p:cNvPr>
          <p:cNvGrpSpPr/>
          <p:nvPr/>
        </p:nvGrpSpPr>
        <p:grpSpPr>
          <a:xfrm>
            <a:off x="5573040" y="2028842"/>
            <a:ext cx="1481809" cy="2603500"/>
            <a:chOff x="5573040" y="2667001"/>
            <a:chExt cx="1481809" cy="2603500"/>
          </a:xfrm>
        </p:grpSpPr>
        <p:sp>
          <p:nvSpPr>
            <p:cNvPr id="14" name="Rechteck 13">
              <a:extLst>
                <a:ext uri="{FF2B5EF4-FFF2-40B4-BE49-F238E27FC236}">
                  <a16:creationId xmlns:a16="http://schemas.microsoft.com/office/drawing/2014/main" id="{33A731E7-7897-8F6B-0A9A-6BF558F5C924}"/>
                </a:ext>
              </a:extLst>
            </p:cNvPr>
            <p:cNvSpPr/>
            <p:nvPr/>
          </p:nvSpPr>
          <p:spPr>
            <a:xfrm>
              <a:off x="5573040" y="2667001"/>
              <a:ext cx="1481809" cy="260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b"/>
            <a:lstStyle/>
            <a:p>
              <a:pPr>
                <a:spcBef>
                  <a:spcPts val="600"/>
                </a:spcBef>
              </a:pPr>
              <a:r>
                <a:rPr lang="de-DE" sz="900" dirty="0">
                  <a:solidFill>
                    <a:srgbClr val="111111"/>
                  </a:solidFill>
                  <a:latin typeface="Gilroy" panose="00000500000000000000" pitchFamily="50" charset="0"/>
                </a:rPr>
                <a:t>„Emotionalität und mangelnde Klarheit zu den eigentlichen Souveränitätszielen führen zu Debatten, die sich im Kreis drehen.“</a:t>
              </a:r>
            </a:p>
            <a:p>
              <a:pPr>
                <a:spcBef>
                  <a:spcPts val="600"/>
                </a:spcBef>
              </a:pPr>
              <a:r>
                <a:rPr lang="de-DE" sz="1050" dirty="0">
                  <a:solidFill>
                    <a:srgbClr val="111111"/>
                  </a:solidFill>
                  <a:latin typeface="Gilroy Bold" panose="00000800000000000000" pitchFamily="50" charset="0"/>
                </a:rPr>
                <a:t>Gregor Schumacher</a:t>
              </a:r>
              <a:br>
                <a:rPr lang="de-DE" sz="1050" dirty="0">
                  <a:solidFill>
                    <a:srgbClr val="111111"/>
                  </a:solidFill>
                  <a:latin typeface="Gilroy Bold" panose="00000800000000000000" pitchFamily="50" charset="0"/>
                </a:rPr>
              </a:br>
              <a:r>
                <a:rPr lang="de-DE" sz="900" dirty="0">
                  <a:solidFill>
                    <a:schemeClr val="bg1">
                      <a:lumMod val="50000"/>
                    </a:schemeClr>
                  </a:solidFill>
                  <a:latin typeface="Gilroy Bold" panose="00000800000000000000" pitchFamily="50" charset="0"/>
                </a:rPr>
                <a:t>cloud ahead</a:t>
              </a:r>
              <a:endParaRPr lang="de-DE" sz="1050" dirty="0">
                <a:solidFill>
                  <a:schemeClr val="bg1">
                    <a:lumMod val="50000"/>
                  </a:schemeClr>
                </a:solidFill>
                <a:latin typeface="Gilroy Bold" panose="00000800000000000000" pitchFamily="50" charset="0"/>
              </a:endParaRPr>
            </a:p>
          </p:txBody>
        </p:sp>
        <p:sp>
          <p:nvSpPr>
            <p:cNvPr id="83" name="Ellipse 82">
              <a:extLst>
                <a:ext uri="{FF2B5EF4-FFF2-40B4-BE49-F238E27FC236}">
                  <a16:creationId xmlns:a16="http://schemas.microsoft.com/office/drawing/2014/main" id="{CFAE9B48-0828-E5B9-9AC4-A86E0D6BE14E}"/>
                </a:ext>
              </a:extLst>
            </p:cNvPr>
            <p:cNvSpPr/>
            <p:nvPr/>
          </p:nvSpPr>
          <p:spPr>
            <a:xfrm>
              <a:off x="5750818" y="2780292"/>
              <a:ext cx="1114425" cy="1114425"/>
            </a:xfrm>
            <a:prstGeom prst="ellipse">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
        <p:nvSpPr>
          <p:cNvPr id="89" name="Rechteck 88">
            <a:extLst>
              <a:ext uri="{FF2B5EF4-FFF2-40B4-BE49-F238E27FC236}">
                <a16:creationId xmlns:a16="http://schemas.microsoft.com/office/drawing/2014/main" id="{1A4FD27C-4183-38B3-1254-F9915AD1C9F0}"/>
              </a:ext>
            </a:extLst>
          </p:cNvPr>
          <p:cNvSpPr/>
          <p:nvPr/>
        </p:nvSpPr>
        <p:spPr>
          <a:xfrm>
            <a:off x="5567125" y="6059471"/>
            <a:ext cx="1481809" cy="569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Diese Whitepaper fokussiert sich auf die Souveränität in der IT.</a:t>
            </a:r>
            <a:endParaRPr lang="de-DE" sz="1050">
              <a:solidFill>
                <a:srgbClr val="7ED878"/>
              </a:solidFill>
              <a:latin typeface="Gilroy Bold" panose="00000800000000000000" pitchFamily="50" charset="0"/>
            </a:endParaRPr>
          </a:p>
        </p:txBody>
      </p:sp>
      <p:sp>
        <p:nvSpPr>
          <p:cNvPr id="90" name="Rechteck 89">
            <a:extLst>
              <a:ext uri="{FF2B5EF4-FFF2-40B4-BE49-F238E27FC236}">
                <a16:creationId xmlns:a16="http://schemas.microsoft.com/office/drawing/2014/main" id="{C1FFBEBD-2243-0EED-F430-2B8E78D0C313}"/>
              </a:ext>
            </a:extLst>
          </p:cNvPr>
          <p:cNvSpPr/>
          <p:nvPr/>
        </p:nvSpPr>
        <p:spPr>
          <a:xfrm>
            <a:off x="1271983" y="3519896"/>
            <a:ext cx="3419781" cy="56950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72000" rtlCol="0" anchor="ctr"/>
          <a:lstStyle/>
          <a:p>
            <a:pPr algn="ctr">
              <a:lnSpc>
                <a:spcPts val="1600"/>
              </a:lnSpc>
            </a:pPr>
            <a:r>
              <a:rPr lang="de-DE" sz="1000" dirty="0">
                <a:solidFill>
                  <a:schemeClr val="bg1"/>
                </a:solidFill>
                <a:latin typeface="Gilroy Bold" panose="00000800000000000000" pitchFamily="50" charset="0"/>
              </a:rPr>
              <a:t>Digitale Souveränität ist die selbstbestimmte </a:t>
            </a:r>
            <a:br>
              <a:rPr lang="de-DE" sz="1000" dirty="0">
                <a:solidFill>
                  <a:schemeClr val="bg1"/>
                </a:solidFill>
                <a:latin typeface="Gilroy Bold" panose="00000800000000000000" pitchFamily="50" charset="0"/>
              </a:rPr>
            </a:br>
            <a:r>
              <a:rPr lang="de-DE" sz="1000" dirty="0">
                <a:solidFill>
                  <a:schemeClr val="bg1"/>
                </a:solidFill>
                <a:latin typeface="Gilroy Bold" panose="00000800000000000000" pitchFamily="50" charset="0"/>
              </a:rPr>
              <a:t>Kombination aus Leistungsfähigkeit und Kontrolle. </a:t>
            </a:r>
          </a:p>
        </p:txBody>
      </p:sp>
      <p:sp>
        <p:nvSpPr>
          <p:cNvPr id="3" name="Textfeld 2">
            <a:extLst>
              <a:ext uri="{FF2B5EF4-FFF2-40B4-BE49-F238E27FC236}">
                <a16:creationId xmlns:a16="http://schemas.microsoft.com/office/drawing/2014/main" id="{D388D084-BA74-BCC5-E5CA-7624301625A6}"/>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4</a:t>
            </a:r>
          </a:p>
        </p:txBody>
      </p:sp>
    </p:spTree>
    <p:extLst>
      <p:ext uri="{BB962C8B-B14F-4D97-AF65-F5344CB8AC3E}">
        <p14:creationId xmlns:p14="http://schemas.microsoft.com/office/powerpoint/2010/main" val="1432114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DDBA6CB-C3C9-59E9-2E80-49BB4029D49B}"/>
              </a:ext>
            </a:extLst>
          </p:cNvPr>
          <p:cNvSpPr txBox="1"/>
          <p:nvPr/>
        </p:nvSpPr>
        <p:spPr>
          <a:xfrm>
            <a:off x="504825" y="992187"/>
            <a:ext cx="4933950" cy="4353719"/>
          </a:xfrm>
          <a:prstGeom prst="rect">
            <a:avLst/>
          </a:prstGeom>
          <a:noFill/>
        </p:spPr>
        <p:txBody>
          <a:bodyPr wrap="square" lIns="0" rIns="0" rtlCol="0">
            <a:noAutofit/>
          </a:bodyPr>
          <a:lstStyle>
            <a:defPPr>
              <a:defRPr lang="en-US"/>
            </a:defPPr>
            <a:lvl1pPr>
              <a:lnSpc>
                <a:spcPts val="1800"/>
              </a:lnSpc>
              <a:spcBef>
                <a:spcPts val="900"/>
              </a:spcBef>
              <a:defRPr sz="1100" b="0" i="0">
                <a:effectLst/>
                <a:latin typeface="Gilroy" panose="00000500000000000000" pitchFamily="50" charset="0"/>
              </a:defRPr>
            </a:lvl1pPr>
          </a:lstStyle>
          <a:p>
            <a:pPr>
              <a:lnSpc>
                <a:spcPts val="1600"/>
              </a:lnSpc>
            </a:pPr>
            <a:r>
              <a:rPr lang="de-DE" sz="1000" dirty="0">
                <a:latin typeface="Gilroy" panose="00000500000000000000" pitchFamily="50" charset="0"/>
              </a:rPr>
              <a:t>Die Private Cloud schützt vor dem Cloud Act, aber löst sie die Abhängigkeit von amerikanischer Technologie? Vor geopolitischen Risiken schützt uns Open-Source-Software, aber verstehen NutzerInnen deren graphische Oberflächen? </a:t>
            </a:r>
            <a:endParaRPr lang="de-DE" sz="1000" dirty="0">
              <a:latin typeface="Gilroy Bold" panose="00000800000000000000" pitchFamily="50" charset="0"/>
            </a:endParaRPr>
          </a:p>
          <a:p>
            <a:pPr>
              <a:lnSpc>
                <a:spcPts val="1600"/>
              </a:lnSpc>
            </a:pPr>
            <a:r>
              <a:rPr lang="de-DE" sz="1000" dirty="0">
                <a:latin typeface="Gilroy Bold" panose="00000800000000000000" pitchFamily="50" charset="0"/>
              </a:rPr>
              <a:t>Reduktion der Vielfalt der Diskussion mittels Ziel-/Mittel-Hierarchie</a:t>
            </a:r>
          </a:p>
          <a:p>
            <a:pPr algn="just">
              <a:lnSpc>
                <a:spcPts val="1600"/>
              </a:lnSpc>
            </a:pPr>
            <a:r>
              <a:rPr lang="de-DE" sz="1000" dirty="0"/>
              <a:t>Das Bundesamt für Sicherheit in der Informationstechnik (BSI) hat in seinem Dokument „rote Linien des BSI“</a:t>
            </a:r>
            <a:r>
              <a:rPr lang="de-DE" sz="1000" baseline="30000" dirty="0"/>
              <a:t>6</a:t>
            </a:r>
            <a:r>
              <a:rPr lang="de-DE" sz="1000" dirty="0"/>
              <a:t>  insgesamt 121 Anforderungen an IT-Infrastrukturen gestellt, damit diese als „souverän“ gelten können. Das Dokument wiederum verweist auf weitere Anforderungskataloge, wie IT-Grundschutz oder C5. </a:t>
            </a:r>
          </a:p>
          <a:p>
            <a:pPr algn="just">
              <a:lnSpc>
                <a:spcPts val="1600"/>
              </a:lnSpc>
            </a:pPr>
            <a:r>
              <a:rPr lang="de-DE" sz="1000" dirty="0"/>
              <a:t>Um Dialoge transparenter führen zu können, hat cloud ahead die Vielzahl dieser Anforderungen auf die Frage hin analysiert, ob sie ein zugrundeliegendes Ziel formulieren („Ein Drittstaat darf keinen Zugang zu den Daten erhalten“) oder lediglich ein Mittel zu einem solchen Ziel darstellen („Das Rechenzentrum muss auf deutschem Grund stehen“). </a:t>
            </a:r>
          </a:p>
          <a:p>
            <a:pPr algn="just">
              <a:lnSpc>
                <a:spcPts val="1600"/>
              </a:lnSpc>
            </a:pPr>
            <a:r>
              <a:rPr lang="de-DE" sz="1000" dirty="0"/>
              <a:t>Als Ergebnis dieser Analyse hat cloud ahead jeweils sechs Souveränitätsziele bezogen auf Leistungsfähigkeit und Kontrolle identifiziert.</a:t>
            </a:r>
          </a:p>
          <a:p>
            <a:r>
              <a:rPr lang="de-DE" sz="1000" dirty="0">
                <a:latin typeface="Gilroy Bold" panose="00000800000000000000" pitchFamily="50" charset="0"/>
              </a:rPr>
              <a:t>Souveränitätsziele bezogen auf Leistungsfähigkeit</a:t>
            </a:r>
            <a:endParaRPr lang="de-DE" sz="800" dirty="0"/>
          </a:p>
          <a:p>
            <a:pPr algn="just"/>
            <a:r>
              <a:rPr lang="de-DE" sz="1000" dirty="0"/>
              <a:t>Die private Nutzererfahrung der Bürger gibt die Leistungswünsche vor: Die Apps des Staates sollen einfach verständlich und </a:t>
            </a:r>
            <a:r>
              <a:rPr lang="de-DE" sz="1000" dirty="0" err="1"/>
              <a:t>intuititv</a:t>
            </a:r>
            <a:r>
              <a:rPr lang="de-DE" sz="1000" dirty="0"/>
              <a:t> nutzbar sein. Anträge sollen sofort und automatisiert in der Anwendung bearbeitet werden. Besonders in Krisenzeiten, wie einer Pandemie, sollen neue Funktionen schnell verfügbar sein.</a:t>
            </a:r>
          </a:p>
          <a:p>
            <a:endParaRPr lang="de-DE" sz="1000" dirty="0"/>
          </a:p>
          <a:p>
            <a:pPr>
              <a:lnSpc>
                <a:spcPts val="1600"/>
              </a:lnSpc>
            </a:pPr>
            <a:endParaRPr lang="de-DE" sz="1000" dirty="0"/>
          </a:p>
          <a:p>
            <a:pPr>
              <a:lnSpc>
                <a:spcPts val="1600"/>
              </a:lnSpc>
            </a:pPr>
            <a:endParaRPr lang="de-DE" sz="1000" dirty="0"/>
          </a:p>
        </p:txBody>
      </p:sp>
      <p:sp>
        <p:nvSpPr>
          <p:cNvPr id="19" name="Rechteck 18">
            <a:extLst>
              <a:ext uri="{FF2B5EF4-FFF2-40B4-BE49-F238E27FC236}">
                <a16:creationId xmlns:a16="http://schemas.microsoft.com/office/drawing/2014/main" id="{7ED128C5-97F8-84A8-F003-420FB0296322}"/>
              </a:ext>
            </a:extLst>
          </p:cNvPr>
          <p:cNvSpPr/>
          <p:nvPr/>
        </p:nvSpPr>
        <p:spPr>
          <a:xfrm>
            <a:off x="5573040" y="4887071"/>
            <a:ext cx="1481809" cy="917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Bürger erwarten eine </a:t>
            </a:r>
            <a:r>
              <a:rPr lang="de-DE" sz="900">
                <a:solidFill>
                  <a:srgbClr val="111111"/>
                </a:solidFill>
                <a:latin typeface="Gilroy Bold" panose="00000800000000000000" pitchFamily="50" charset="0"/>
              </a:rPr>
              <a:t>Leistung vom Staat</a:t>
            </a:r>
            <a:r>
              <a:rPr lang="de-DE" sz="900">
                <a:solidFill>
                  <a:srgbClr val="111111"/>
                </a:solidFill>
                <a:latin typeface="Gilroy" panose="00000500000000000000" pitchFamily="50" charset="0"/>
              </a:rPr>
              <a:t>,</a:t>
            </a:r>
            <a:r>
              <a:rPr lang="de-DE" sz="900" b="1">
                <a:solidFill>
                  <a:srgbClr val="111111"/>
                </a:solidFill>
                <a:latin typeface="Gilroy Bold" panose="00000800000000000000" pitchFamily="50" charset="0"/>
              </a:rPr>
              <a:t> </a:t>
            </a:r>
            <a:r>
              <a:rPr lang="de-DE" sz="900">
                <a:solidFill>
                  <a:srgbClr val="111111"/>
                </a:solidFill>
                <a:latin typeface="Gilroy" panose="00000500000000000000" pitchFamily="50" charset="0"/>
              </a:rPr>
              <a:t>wie sie es von Amazon, Tesla und Microsoft gewöhnt sind.</a:t>
            </a:r>
            <a:endParaRPr lang="de-DE" sz="1050">
              <a:solidFill>
                <a:srgbClr val="7ED878"/>
              </a:solidFill>
              <a:latin typeface="Gilroy Bold" panose="00000800000000000000" pitchFamily="50" charset="0"/>
            </a:endParaRPr>
          </a:p>
        </p:txBody>
      </p:sp>
      <p:sp>
        <p:nvSpPr>
          <p:cNvPr id="20" name="Rechteck 19">
            <a:extLst>
              <a:ext uri="{FF2B5EF4-FFF2-40B4-BE49-F238E27FC236}">
                <a16:creationId xmlns:a16="http://schemas.microsoft.com/office/drawing/2014/main" id="{A38492A1-C7BB-BE50-F8F8-12B6DD151EA4}"/>
              </a:ext>
            </a:extLst>
          </p:cNvPr>
          <p:cNvSpPr/>
          <p:nvPr/>
        </p:nvSpPr>
        <p:spPr>
          <a:xfrm>
            <a:off x="5573040" y="1940919"/>
            <a:ext cx="1481809" cy="650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In der Praxis sind viele </a:t>
            </a:r>
            <a:r>
              <a:rPr lang="de-DE" sz="900">
                <a:solidFill>
                  <a:srgbClr val="111111"/>
                </a:solidFill>
                <a:latin typeface="Gilroy Bold" panose="00000800000000000000" pitchFamily="50" charset="0"/>
              </a:rPr>
              <a:t>Souveränitätsziele gegenläufig</a:t>
            </a:r>
            <a:r>
              <a:rPr lang="de-DE" sz="900">
                <a:solidFill>
                  <a:srgbClr val="111111"/>
                </a:solidFill>
                <a:latin typeface="Gilroy" panose="00000500000000000000" pitchFamily="50" charset="0"/>
              </a:rPr>
              <a:t>.</a:t>
            </a:r>
            <a:endParaRPr lang="de-DE" sz="1050">
              <a:solidFill>
                <a:srgbClr val="7ED878"/>
              </a:solidFill>
              <a:latin typeface="Gilroy Bold" panose="00000800000000000000" pitchFamily="50" charset="0"/>
            </a:endParaRPr>
          </a:p>
        </p:txBody>
      </p:sp>
      <p:grpSp>
        <p:nvGrpSpPr>
          <p:cNvPr id="41" name="Gruppieren 40">
            <a:extLst>
              <a:ext uri="{FF2B5EF4-FFF2-40B4-BE49-F238E27FC236}">
                <a16:creationId xmlns:a16="http://schemas.microsoft.com/office/drawing/2014/main" id="{3ABC40E8-868C-EC04-F32C-B2E6D104BF12}"/>
              </a:ext>
            </a:extLst>
          </p:cNvPr>
          <p:cNvGrpSpPr/>
          <p:nvPr/>
        </p:nvGrpSpPr>
        <p:grpSpPr>
          <a:xfrm>
            <a:off x="504825" y="6223756"/>
            <a:ext cx="4945333" cy="2831224"/>
            <a:chOff x="504825" y="6312656"/>
            <a:chExt cx="4945333" cy="2831224"/>
          </a:xfrm>
        </p:grpSpPr>
        <p:sp>
          <p:nvSpPr>
            <p:cNvPr id="4" name="Rechteck 3">
              <a:extLst>
                <a:ext uri="{FF2B5EF4-FFF2-40B4-BE49-F238E27FC236}">
                  <a16:creationId xmlns:a16="http://schemas.microsoft.com/office/drawing/2014/main" id="{CCEF7DE7-CB1D-74DC-54D3-BADAEDE5AD9B}"/>
                </a:ext>
              </a:extLst>
            </p:cNvPr>
            <p:cNvSpPr/>
            <p:nvPr/>
          </p:nvSpPr>
          <p:spPr>
            <a:xfrm>
              <a:off x="2139840" y="6312656"/>
              <a:ext cx="3310318"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a:solidFill>
                    <a:schemeClr val="tx1"/>
                  </a:solidFill>
                  <a:latin typeface="Gilroy" panose="00000500000000000000" pitchFamily="50" charset="0"/>
                </a:rPr>
                <a:t>Fachliche Probleme sollen technisch und endnutzerfreundlich gelöst werden.</a:t>
              </a:r>
            </a:p>
          </p:txBody>
        </p:sp>
        <p:grpSp>
          <p:nvGrpSpPr>
            <p:cNvPr id="40" name="Gruppieren 39">
              <a:extLst>
                <a:ext uri="{FF2B5EF4-FFF2-40B4-BE49-F238E27FC236}">
                  <a16:creationId xmlns:a16="http://schemas.microsoft.com/office/drawing/2014/main" id="{EBB713AC-6FF6-003A-A951-F8F24EF75AEA}"/>
                </a:ext>
              </a:extLst>
            </p:cNvPr>
            <p:cNvGrpSpPr/>
            <p:nvPr/>
          </p:nvGrpSpPr>
          <p:grpSpPr>
            <a:xfrm>
              <a:off x="504825" y="6312656"/>
              <a:ext cx="4945333" cy="2831224"/>
              <a:chOff x="504825" y="6312656"/>
              <a:chExt cx="4945333" cy="2831224"/>
            </a:xfrm>
          </p:grpSpPr>
          <p:sp>
            <p:nvSpPr>
              <p:cNvPr id="5" name="Rechteck 4">
                <a:extLst>
                  <a:ext uri="{FF2B5EF4-FFF2-40B4-BE49-F238E27FC236}">
                    <a16:creationId xmlns:a16="http://schemas.microsoft.com/office/drawing/2014/main" id="{67AD6613-EE62-55F7-2FC1-EFB818BF8C1B}"/>
                  </a:ext>
                </a:extLst>
              </p:cNvPr>
              <p:cNvSpPr/>
              <p:nvPr/>
            </p:nvSpPr>
            <p:spPr>
              <a:xfrm>
                <a:off x="2139840" y="6791654"/>
                <a:ext cx="3310318"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a:solidFill>
                      <a:schemeClr val="tx1"/>
                    </a:solidFill>
                    <a:latin typeface="Gilroy" panose="00000500000000000000" pitchFamily="50" charset="0"/>
                  </a:rPr>
                  <a:t>Der Automatisierungsgrad der Organisation soll durchgängig erhöht werden.</a:t>
                </a:r>
              </a:p>
            </p:txBody>
          </p:sp>
          <p:sp>
            <p:nvSpPr>
              <p:cNvPr id="7" name="Rechteck 6">
                <a:extLst>
                  <a:ext uri="{FF2B5EF4-FFF2-40B4-BE49-F238E27FC236}">
                    <a16:creationId xmlns:a16="http://schemas.microsoft.com/office/drawing/2014/main" id="{BB6BE3C1-D4FA-B4F8-8725-22C7CF0B3E7A}"/>
                  </a:ext>
                </a:extLst>
              </p:cNvPr>
              <p:cNvSpPr/>
              <p:nvPr/>
            </p:nvSpPr>
            <p:spPr>
              <a:xfrm>
                <a:off x="2139840" y="7270652"/>
                <a:ext cx="3310318"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a:solidFill>
                      <a:schemeClr val="tx1"/>
                    </a:solidFill>
                    <a:latin typeface="Gilroy" panose="00000500000000000000" pitchFamily="50" charset="0"/>
                  </a:rPr>
                  <a:t>Innovationen werden schnell in Software umgesetzt.</a:t>
                </a:r>
              </a:p>
            </p:txBody>
          </p:sp>
          <p:sp>
            <p:nvSpPr>
              <p:cNvPr id="29" name="Rechteck 28">
                <a:extLst>
                  <a:ext uri="{FF2B5EF4-FFF2-40B4-BE49-F238E27FC236}">
                    <a16:creationId xmlns:a16="http://schemas.microsoft.com/office/drawing/2014/main" id="{CE531D1B-2265-5C1B-5332-F642C1E01B68}"/>
                  </a:ext>
                </a:extLst>
              </p:cNvPr>
              <p:cNvSpPr/>
              <p:nvPr/>
            </p:nvSpPr>
            <p:spPr>
              <a:xfrm>
                <a:off x="2139841" y="7749650"/>
                <a:ext cx="3310317"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a:solidFill>
                      <a:schemeClr val="tx1"/>
                    </a:solidFill>
                    <a:latin typeface="Gilroy" panose="00000500000000000000" pitchFamily="50" charset="0"/>
                  </a:rPr>
                  <a:t>Alle Applikationen sollen zuverlässig betrieben werden können.</a:t>
                </a:r>
              </a:p>
            </p:txBody>
          </p:sp>
          <p:sp>
            <p:nvSpPr>
              <p:cNvPr id="30" name="Rechteck 29">
                <a:extLst>
                  <a:ext uri="{FF2B5EF4-FFF2-40B4-BE49-F238E27FC236}">
                    <a16:creationId xmlns:a16="http://schemas.microsoft.com/office/drawing/2014/main" id="{E1DB867D-EAAB-7FBB-69AE-ADECD806BACC}"/>
                  </a:ext>
                </a:extLst>
              </p:cNvPr>
              <p:cNvSpPr/>
              <p:nvPr/>
            </p:nvSpPr>
            <p:spPr>
              <a:xfrm>
                <a:off x="2139841" y="8228648"/>
                <a:ext cx="3310317"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a:solidFill>
                      <a:schemeClr val="tx1"/>
                    </a:solidFill>
                    <a:latin typeface="Gilroy" panose="00000500000000000000" pitchFamily="50" charset="0"/>
                  </a:rPr>
                  <a:t>Services und Daten sollen sicher und aktuell sowie einfach zugänglich sein.</a:t>
                </a:r>
              </a:p>
            </p:txBody>
          </p:sp>
          <p:grpSp>
            <p:nvGrpSpPr>
              <p:cNvPr id="39" name="Gruppieren 38">
                <a:extLst>
                  <a:ext uri="{FF2B5EF4-FFF2-40B4-BE49-F238E27FC236}">
                    <a16:creationId xmlns:a16="http://schemas.microsoft.com/office/drawing/2014/main" id="{84B6F583-D3F2-5101-F6E6-F312FC1B7F66}"/>
                  </a:ext>
                </a:extLst>
              </p:cNvPr>
              <p:cNvGrpSpPr/>
              <p:nvPr/>
            </p:nvGrpSpPr>
            <p:grpSpPr>
              <a:xfrm>
                <a:off x="504825" y="6312656"/>
                <a:ext cx="1635016" cy="2831224"/>
                <a:chOff x="504825" y="6312656"/>
                <a:chExt cx="1635016" cy="2831224"/>
              </a:xfrm>
              <a:gradFill>
                <a:gsLst>
                  <a:gs pos="0">
                    <a:srgbClr val="42D0C6">
                      <a:alpha val="50000"/>
                    </a:srgbClr>
                  </a:gs>
                  <a:gs pos="100000">
                    <a:schemeClr val="bg1">
                      <a:lumMod val="85000"/>
                    </a:schemeClr>
                  </a:gs>
                </a:gsLst>
                <a:lin ang="4200000" scaled="0"/>
              </a:gradFill>
            </p:grpSpPr>
            <p:sp>
              <p:nvSpPr>
                <p:cNvPr id="11" name="Rechteck 10">
                  <a:extLst>
                    <a:ext uri="{FF2B5EF4-FFF2-40B4-BE49-F238E27FC236}">
                      <a16:creationId xmlns:a16="http://schemas.microsoft.com/office/drawing/2014/main" id="{7E650167-4523-7B4F-A79B-14160DC6D80E}"/>
                    </a:ext>
                  </a:extLst>
                </p:cNvPr>
                <p:cNvSpPr/>
                <p:nvPr/>
              </p:nvSpPr>
              <p:spPr>
                <a:xfrm>
                  <a:off x="504825" y="6312656"/>
                  <a:ext cx="1635015" cy="436236"/>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dirty="0">
                      <a:solidFill>
                        <a:schemeClr val="bg1"/>
                      </a:solidFill>
                      <a:latin typeface="Gilroy Bold" panose="00000800000000000000" pitchFamily="50" charset="0"/>
                    </a:rPr>
                    <a:t>Fachliche Probleme</a:t>
                  </a:r>
                </a:p>
              </p:txBody>
            </p:sp>
            <p:sp>
              <p:nvSpPr>
                <p:cNvPr id="12" name="Rechteck 11">
                  <a:extLst>
                    <a:ext uri="{FF2B5EF4-FFF2-40B4-BE49-F238E27FC236}">
                      <a16:creationId xmlns:a16="http://schemas.microsoft.com/office/drawing/2014/main" id="{E8DA1DD1-CD68-810D-F841-294CB4693A10}"/>
                    </a:ext>
                  </a:extLst>
                </p:cNvPr>
                <p:cNvSpPr/>
                <p:nvPr/>
              </p:nvSpPr>
              <p:spPr>
                <a:xfrm>
                  <a:off x="504825" y="6791654"/>
                  <a:ext cx="1635015" cy="436236"/>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Automatisierung</a:t>
                  </a:r>
                </a:p>
              </p:txBody>
            </p:sp>
            <p:sp>
              <p:nvSpPr>
                <p:cNvPr id="13" name="Rechteck 12">
                  <a:extLst>
                    <a:ext uri="{FF2B5EF4-FFF2-40B4-BE49-F238E27FC236}">
                      <a16:creationId xmlns:a16="http://schemas.microsoft.com/office/drawing/2014/main" id="{EC00FF5F-4438-F37D-7063-67545F4EDF22}"/>
                    </a:ext>
                  </a:extLst>
                </p:cNvPr>
                <p:cNvSpPr/>
                <p:nvPr/>
              </p:nvSpPr>
              <p:spPr>
                <a:xfrm>
                  <a:off x="504825" y="7270652"/>
                  <a:ext cx="1635015" cy="436236"/>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Schnelle Innovationen</a:t>
                  </a:r>
                </a:p>
              </p:txBody>
            </p:sp>
            <p:sp>
              <p:nvSpPr>
                <p:cNvPr id="32" name="Rechteck 31">
                  <a:extLst>
                    <a:ext uri="{FF2B5EF4-FFF2-40B4-BE49-F238E27FC236}">
                      <a16:creationId xmlns:a16="http://schemas.microsoft.com/office/drawing/2014/main" id="{2F5878C6-774B-7F30-9FD7-2C3A54BC2B1B}"/>
                    </a:ext>
                  </a:extLst>
                </p:cNvPr>
                <p:cNvSpPr/>
                <p:nvPr/>
              </p:nvSpPr>
              <p:spPr>
                <a:xfrm>
                  <a:off x="504826" y="7749650"/>
                  <a:ext cx="1635015" cy="436236"/>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Applikations-Landschaft</a:t>
                  </a:r>
                </a:p>
              </p:txBody>
            </p:sp>
            <p:sp>
              <p:nvSpPr>
                <p:cNvPr id="33" name="Rechteck 32">
                  <a:extLst>
                    <a:ext uri="{FF2B5EF4-FFF2-40B4-BE49-F238E27FC236}">
                      <a16:creationId xmlns:a16="http://schemas.microsoft.com/office/drawing/2014/main" id="{F6920E37-54A8-4278-37C1-EC8D10D06BB0}"/>
                    </a:ext>
                  </a:extLst>
                </p:cNvPr>
                <p:cNvSpPr/>
                <p:nvPr/>
              </p:nvSpPr>
              <p:spPr>
                <a:xfrm>
                  <a:off x="504826" y="8228648"/>
                  <a:ext cx="1635015" cy="436236"/>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Einfache Zugänglichkeit</a:t>
                  </a:r>
                </a:p>
              </p:txBody>
            </p:sp>
            <p:sp>
              <p:nvSpPr>
                <p:cNvPr id="34" name="Rechteck 33">
                  <a:extLst>
                    <a:ext uri="{FF2B5EF4-FFF2-40B4-BE49-F238E27FC236}">
                      <a16:creationId xmlns:a16="http://schemas.microsoft.com/office/drawing/2014/main" id="{10284931-F242-8CEF-B286-161D542955C0}"/>
                    </a:ext>
                  </a:extLst>
                </p:cNvPr>
                <p:cNvSpPr/>
                <p:nvPr/>
              </p:nvSpPr>
              <p:spPr>
                <a:xfrm>
                  <a:off x="504826" y="8707644"/>
                  <a:ext cx="1635015" cy="436236"/>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Skalierbarkeit </a:t>
                  </a:r>
                </a:p>
              </p:txBody>
            </p:sp>
          </p:grpSp>
          <p:sp>
            <p:nvSpPr>
              <p:cNvPr id="35" name="Rechteck 34">
                <a:extLst>
                  <a:ext uri="{FF2B5EF4-FFF2-40B4-BE49-F238E27FC236}">
                    <a16:creationId xmlns:a16="http://schemas.microsoft.com/office/drawing/2014/main" id="{7BFA05B9-10AB-155F-262B-E79B4A516E0E}"/>
                  </a:ext>
                </a:extLst>
              </p:cNvPr>
              <p:cNvSpPr/>
              <p:nvPr/>
            </p:nvSpPr>
            <p:spPr>
              <a:xfrm>
                <a:off x="2139841" y="8707644"/>
                <a:ext cx="3310317"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a:solidFill>
                      <a:schemeClr val="tx1"/>
                    </a:solidFill>
                    <a:latin typeface="Gilroy" panose="00000500000000000000" pitchFamily="50" charset="0"/>
                  </a:rPr>
                  <a:t>Die Applikation muss den Nachfrage-Schwankungen entsprechend skalieren können. </a:t>
                </a:r>
              </a:p>
            </p:txBody>
          </p:sp>
        </p:grpSp>
      </p:grpSp>
      <p:sp>
        <p:nvSpPr>
          <p:cNvPr id="2" name="Textfeld 1">
            <a:extLst>
              <a:ext uri="{FF2B5EF4-FFF2-40B4-BE49-F238E27FC236}">
                <a16:creationId xmlns:a16="http://schemas.microsoft.com/office/drawing/2014/main" id="{B64C39E7-0091-996B-E62E-EA1A10A57C36}"/>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5</a:t>
            </a:r>
          </a:p>
        </p:txBody>
      </p:sp>
    </p:spTree>
    <p:extLst>
      <p:ext uri="{BB962C8B-B14F-4D97-AF65-F5344CB8AC3E}">
        <p14:creationId xmlns:p14="http://schemas.microsoft.com/office/powerpoint/2010/main" val="1831331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0E723CAB-D3B7-61C5-1D1B-16A4A92C952C}"/>
              </a:ext>
            </a:extLst>
          </p:cNvPr>
          <p:cNvSpPr txBox="1"/>
          <p:nvPr/>
        </p:nvSpPr>
        <p:spPr>
          <a:xfrm>
            <a:off x="517434" y="944598"/>
            <a:ext cx="4925423" cy="6161051"/>
          </a:xfrm>
          <a:prstGeom prst="rect">
            <a:avLst/>
          </a:prstGeom>
          <a:noFill/>
        </p:spPr>
        <p:txBody>
          <a:bodyPr wrap="square" lIns="0" rIns="0" rtlCol="0">
            <a:noAutofit/>
          </a:bodyPr>
          <a:lstStyle>
            <a:defPPr>
              <a:defRPr lang="en-US"/>
            </a:defPPr>
            <a:lvl1pPr>
              <a:lnSpc>
                <a:spcPts val="1800"/>
              </a:lnSpc>
              <a:spcBef>
                <a:spcPts val="900"/>
              </a:spcBef>
              <a:defRPr sz="1100" b="0" i="0">
                <a:effectLst/>
                <a:latin typeface="Gilroy" panose="00000500000000000000" pitchFamily="50" charset="0"/>
              </a:defRPr>
            </a:lvl1pPr>
          </a:lstStyle>
          <a:p>
            <a:pPr>
              <a:lnSpc>
                <a:spcPts val="1600"/>
              </a:lnSpc>
            </a:pPr>
            <a:r>
              <a:rPr lang="de-DE" dirty="0">
                <a:latin typeface="Gilroy Bold" panose="00000800000000000000" pitchFamily="50" charset="0"/>
              </a:rPr>
              <a:t>Souveränitätsziele bezogen auf Kontrolle</a:t>
            </a:r>
          </a:p>
          <a:p>
            <a:pPr algn="just">
              <a:lnSpc>
                <a:spcPts val="1600"/>
              </a:lnSpc>
            </a:pPr>
            <a:r>
              <a:rPr lang="de-DE" sz="1000" dirty="0"/>
              <a:t>Kontrollziele lassen sich häufig der Berichterstattung der Medien entnehmen: Die Rechenzentren sollen vor Schäden geschützt werden, Kriminelle und Geheimdienste sollen nicht an Daten gelangen. Abhängigkeiten zu einzelnen Unternehmen oder Drittländern dürfen nicht entstehen. Letztere sollen auch keinen legislativen Zugriff auf Daten erhalten. </a:t>
            </a:r>
          </a:p>
          <a:p>
            <a:pPr>
              <a:lnSpc>
                <a:spcPts val="1600"/>
              </a:lnSpc>
            </a:pPr>
            <a:endParaRPr lang="de-DE" sz="1000" dirty="0"/>
          </a:p>
          <a:p>
            <a:pPr>
              <a:lnSpc>
                <a:spcPts val="1600"/>
              </a:lnSpc>
            </a:pPr>
            <a:endParaRPr lang="de-DE" sz="1000" dirty="0"/>
          </a:p>
          <a:p>
            <a:pPr>
              <a:lnSpc>
                <a:spcPts val="1600"/>
              </a:lnSpc>
            </a:pPr>
            <a:endParaRPr lang="de-DE" sz="1000" dirty="0"/>
          </a:p>
          <a:p>
            <a:pPr>
              <a:lnSpc>
                <a:spcPts val="1600"/>
              </a:lnSpc>
            </a:pPr>
            <a:endParaRPr lang="de-DE" sz="1000" dirty="0"/>
          </a:p>
          <a:p>
            <a:pPr>
              <a:lnSpc>
                <a:spcPts val="1600"/>
              </a:lnSpc>
            </a:pPr>
            <a:endParaRPr lang="de-DE" sz="1000" dirty="0"/>
          </a:p>
          <a:p>
            <a:pPr>
              <a:lnSpc>
                <a:spcPts val="1600"/>
              </a:lnSpc>
            </a:pPr>
            <a:endParaRPr lang="de-DE" sz="1000" dirty="0"/>
          </a:p>
          <a:p>
            <a:pPr>
              <a:lnSpc>
                <a:spcPts val="1600"/>
              </a:lnSpc>
            </a:pPr>
            <a:endParaRPr lang="de-DE" sz="1000" dirty="0"/>
          </a:p>
          <a:p>
            <a:pPr>
              <a:lnSpc>
                <a:spcPts val="1600"/>
              </a:lnSpc>
            </a:pPr>
            <a:endParaRPr lang="de-DE" sz="1000" dirty="0"/>
          </a:p>
          <a:p>
            <a:pPr>
              <a:lnSpc>
                <a:spcPts val="1600"/>
              </a:lnSpc>
            </a:pPr>
            <a:endParaRPr lang="de-DE" sz="1000" dirty="0"/>
          </a:p>
          <a:p>
            <a:pPr algn="just">
              <a:lnSpc>
                <a:spcPts val="1600"/>
              </a:lnSpc>
            </a:pPr>
            <a:r>
              <a:rPr lang="de-DE" sz="1000" dirty="0"/>
              <a:t>Kontrollziele vollständig zu erreichen, ist auch für die größten Akteure nicht trivial. Amazon etwa arbeitete jahrelang daran, seine Abhängigkeit von Oracle-Datenbanken aufzulösen.</a:t>
            </a:r>
            <a:r>
              <a:rPr lang="de-DE" sz="1000" baseline="30000" dirty="0"/>
              <a:t>7</a:t>
            </a:r>
            <a:r>
              <a:rPr lang="de-DE" sz="1000" dirty="0"/>
              <a:t> Die USA wiederum streben nach Reduktion ihrer geopolitischen Risiken, beispielsweise bezogen auf die Verwundbarkeit der Chip-Produktion in Taiwan durch China.</a:t>
            </a:r>
            <a:r>
              <a:rPr lang="de-DE" sz="1000" baseline="30000" dirty="0"/>
              <a:t>8</a:t>
            </a:r>
          </a:p>
          <a:p>
            <a:pPr algn="just">
              <a:lnSpc>
                <a:spcPts val="1600"/>
              </a:lnSpc>
            </a:pPr>
            <a:endParaRPr lang="de-DE" sz="1000" dirty="0"/>
          </a:p>
          <a:p>
            <a:pPr algn="just">
              <a:lnSpc>
                <a:spcPts val="1600"/>
              </a:lnSpc>
            </a:pPr>
            <a:r>
              <a:rPr lang="de-DE" sz="1600" dirty="0">
                <a:latin typeface="Gilroy Bold" panose="00000800000000000000" pitchFamily="50" charset="0"/>
              </a:rPr>
              <a:t>Die Matrix der Souveränität nach cloud ahead</a:t>
            </a:r>
            <a:endParaRPr lang="de-DE" sz="1600" dirty="0">
              <a:latin typeface="Gilroy" panose="00000500000000000000" pitchFamily="50" charset="0"/>
            </a:endParaRPr>
          </a:p>
          <a:p>
            <a:pPr algn="just">
              <a:lnSpc>
                <a:spcPts val="1600"/>
              </a:lnSpc>
            </a:pPr>
            <a:r>
              <a:rPr lang="de-DE" sz="1000" dirty="0">
                <a:latin typeface="Gilroy" panose="00000500000000000000" pitchFamily="50" charset="0"/>
              </a:rPr>
              <a:t>Souveränität ist die selbstbestimmte Kombination aus Leistungsfähigkeit und Kontrolle.  Mit den konkreten Souveränitätszielen im Hinterkopf kann sich nun jede Organisation selbst in einem der vier Quadranten einer Matrix verorten.</a:t>
            </a:r>
          </a:p>
          <a:p>
            <a:pPr algn="just">
              <a:lnSpc>
                <a:spcPts val="1600"/>
              </a:lnSpc>
            </a:pPr>
            <a:endParaRPr lang="de-DE" sz="1000" dirty="0"/>
          </a:p>
          <a:p>
            <a:pPr algn="just">
              <a:lnSpc>
                <a:spcPts val="1600"/>
              </a:lnSpc>
            </a:pPr>
            <a:endParaRPr lang="de-DE" sz="1000" dirty="0"/>
          </a:p>
        </p:txBody>
      </p:sp>
      <p:grpSp>
        <p:nvGrpSpPr>
          <p:cNvPr id="76" name="Gruppieren 75">
            <a:extLst>
              <a:ext uri="{FF2B5EF4-FFF2-40B4-BE49-F238E27FC236}">
                <a16:creationId xmlns:a16="http://schemas.microsoft.com/office/drawing/2014/main" id="{E53127F6-8466-7277-7EBD-062487E5CAAD}"/>
              </a:ext>
            </a:extLst>
          </p:cNvPr>
          <p:cNvGrpSpPr/>
          <p:nvPr/>
        </p:nvGrpSpPr>
        <p:grpSpPr>
          <a:xfrm>
            <a:off x="517434" y="2432880"/>
            <a:ext cx="4925423" cy="2723320"/>
            <a:chOff x="517434" y="2509080"/>
            <a:chExt cx="4925423" cy="2830702"/>
          </a:xfrm>
        </p:grpSpPr>
        <p:grpSp>
          <p:nvGrpSpPr>
            <p:cNvPr id="29" name="Gruppieren 28">
              <a:extLst>
                <a:ext uri="{FF2B5EF4-FFF2-40B4-BE49-F238E27FC236}">
                  <a16:creationId xmlns:a16="http://schemas.microsoft.com/office/drawing/2014/main" id="{EE116FEA-271D-9FF4-5739-91EDB82FECA0}"/>
                </a:ext>
              </a:extLst>
            </p:cNvPr>
            <p:cNvGrpSpPr/>
            <p:nvPr/>
          </p:nvGrpSpPr>
          <p:grpSpPr>
            <a:xfrm>
              <a:off x="2145866" y="2509080"/>
              <a:ext cx="3296991" cy="2830702"/>
              <a:chOff x="2628899" y="5588225"/>
              <a:chExt cx="4438363" cy="2830702"/>
            </a:xfrm>
          </p:grpSpPr>
          <p:sp>
            <p:nvSpPr>
              <p:cNvPr id="4" name="Rechteck 3">
                <a:extLst>
                  <a:ext uri="{FF2B5EF4-FFF2-40B4-BE49-F238E27FC236}">
                    <a16:creationId xmlns:a16="http://schemas.microsoft.com/office/drawing/2014/main" id="{2BD527FC-2459-2F2B-F92C-C698A291D1D7}"/>
                  </a:ext>
                </a:extLst>
              </p:cNvPr>
              <p:cNvSpPr/>
              <p:nvPr/>
            </p:nvSpPr>
            <p:spPr>
              <a:xfrm>
                <a:off x="2628899" y="5588225"/>
                <a:ext cx="4438363"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b="1">
                    <a:solidFill>
                      <a:schemeClr val="tx1"/>
                    </a:solidFill>
                    <a:latin typeface="Gilroy" panose="00000500000000000000" pitchFamily="50" charset="0"/>
                  </a:rPr>
                  <a:t>Funktionsfähigkeit bei physischen Gefahren soll erhalten bleiben.</a:t>
                </a:r>
              </a:p>
            </p:txBody>
          </p:sp>
          <p:sp>
            <p:nvSpPr>
              <p:cNvPr id="20" name="Rechteck 19">
                <a:extLst>
                  <a:ext uri="{FF2B5EF4-FFF2-40B4-BE49-F238E27FC236}">
                    <a16:creationId xmlns:a16="http://schemas.microsoft.com/office/drawing/2014/main" id="{DD851F5A-0CD7-7811-2C15-AABDCDB33ADC}"/>
                  </a:ext>
                </a:extLst>
              </p:cNvPr>
              <p:cNvSpPr/>
              <p:nvPr/>
            </p:nvSpPr>
            <p:spPr>
              <a:xfrm>
                <a:off x="2628899" y="6067118"/>
                <a:ext cx="4438363"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b="1">
                    <a:solidFill>
                      <a:schemeClr val="tx1"/>
                    </a:solidFill>
                    <a:latin typeface="Gilroy" panose="00000500000000000000" pitchFamily="50" charset="0"/>
                  </a:rPr>
                  <a:t>Abhängigkeiten zu einzelnen Unternehmen sollen beherrschbar sein.</a:t>
                </a:r>
              </a:p>
            </p:txBody>
          </p:sp>
          <p:sp>
            <p:nvSpPr>
              <p:cNvPr id="22" name="Rechteck 21">
                <a:extLst>
                  <a:ext uri="{FF2B5EF4-FFF2-40B4-BE49-F238E27FC236}">
                    <a16:creationId xmlns:a16="http://schemas.microsoft.com/office/drawing/2014/main" id="{D6BC0D5F-A5CC-BAF0-1342-7AC835B464CB}"/>
                  </a:ext>
                </a:extLst>
              </p:cNvPr>
              <p:cNvSpPr/>
              <p:nvPr/>
            </p:nvSpPr>
            <p:spPr>
              <a:xfrm>
                <a:off x="2628899" y="6546011"/>
                <a:ext cx="4438363"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b="1">
                    <a:solidFill>
                      <a:schemeClr val="tx1"/>
                    </a:solidFill>
                    <a:latin typeface="Gilroy" panose="00000500000000000000" pitchFamily="50" charset="0"/>
                  </a:rPr>
                  <a:t>Zugriff durch Kriminelle soll verhindert werden.</a:t>
                </a:r>
              </a:p>
            </p:txBody>
          </p:sp>
          <p:sp>
            <p:nvSpPr>
              <p:cNvPr id="24" name="Rechteck 23">
                <a:extLst>
                  <a:ext uri="{FF2B5EF4-FFF2-40B4-BE49-F238E27FC236}">
                    <a16:creationId xmlns:a16="http://schemas.microsoft.com/office/drawing/2014/main" id="{E37A027D-8A4C-E02A-C6FF-3CCA1F0E2576}"/>
                  </a:ext>
                </a:extLst>
              </p:cNvPr>
              <p:cNvSpPr/>
              <p:nvPr/>
            </p:nvSpPr>
            <p:spPr>
              <a:xfrm>
                <a:off x="2628899" y="7024905"/>
                <a:ext cx="4438363"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b="1">
                    <a:solidFill>
                      <a:schemeClr val="tx1"/>
                    </a:solidFill>
                    <a:latin typeface="Gilroy" panose="00000500000000000000" pitchFamily="50" charset="0"/>
                  </a:rPr>
                  <a:t>Zugriff durch fremde Legislation soll verhindert werden.</a:t>
                </a:r>
              </a:p>
            </p:txBody>
          </p:sp>
          <p:sp>
            <p:nvSpPr>
              <p:cNvPr id="26" name="Rechteck 25">
                <a:extLst>
                  <a:ext uri="{FF2B5EF4-FFF2-40B4-BE49-F238E27FC236}">
                    <a16:creationId xmlns:a16="http://schemas.microsoft.com/office/drawing/2014/main" id="{2AEC40D6-1F66-470E-E62C-74F382A78D3E}"/>
                  </a:ext>
                </a:extLst>
              </p:cNvPr>
              <p:cNvSpPr/>
              <p:nvPr/>
            </p:nvSpPr>
            <p:spPr>
              <a:xfrm>
                <a:off x="2628899" y="7503798"/>
                <a:ext cx="4438363"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b="1">
                    <a:solidFill>
                      <a:schemeClr val="tx1"/>
                    </a:solidFill>
                    <a:latin typeface="Gilroy" panose="00000500000000000000" pitchFamily="50" charset="0"/>
                  </a:rPr>
                  <a:t>Zugriff durch fremde Geheimdienste soll verhindert werden.</a:t>
                </a:r>
              </a:p>
            </p:txBody>
          </p:sp>
          <p:sp>
            <p:nvSpPr>
              <p:cNvPr id="28" name="Rechteck 27">
                <a:extLst>
                  <a:ext uri="{FF2B5EF4-FFF2-40B4-BE49-F238E27FC236}">
                    <a16:creationId xmlns:a16="http://schemas.microsoft.com/office/drawing/2014/main" id="{C21E1B34-3C50-E600-86B1-E6726EC03D10}"/>
                  </a:ext>
                </a:extLst>
              </p:cNvPr>
              <p:cNvSpPr/>
              <p:nvPr/>
            </p:nvSpPr>
            <p:spPr>
              <a:xfrm>
                <a:off x="2628899" y="7982691"/>
                <a:ext cx="4438363" cy="4362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000" b="1">
                    <a:solidFill>
                      <a:schemeClr val="tx1"/>
                    </a:solidFill>
                    <a:latin typeface="Gilroy" panose="00000500000000000000" pitchFamily="50" charset="0"/>
                  </a:rPr>
                  <a:t>Funktionsfähigkeit bei geopolitischen Krisen soll erhalten bleiben.</a:t>
                </a:r>
              </a:p>
            </p:txBody>
          </p:sp>
        </p:grpSp>
        <p:grpSp>
          <p:nvGrpSpPr>
            <p:cNvPr id="37" name="Gruppieren 36">
              <a:extLst>
                <a:ext uri="{FF2B5EF4-FFF2-40B4-BE49-F238E27FC236}">
                  <a16:creationId xmlns:a16="http://schemas.microsoft.com/office/drawing/2014/main" id="{6CEC6379-A234-C38B-C4C8-6C50368FEA5A}"/>
                </a:ext>
              </a:extLst>
            </p:cNvPr>
            <p:cNvGrpSpPr/>
            <p:nvPr/>
          </p:nvGrpSpPr>
          <p:grpSpPr>
            <a:xfrm>
              <a:off x="517434" y="2509080"/>
              <a:ext cx="1628432" cy="2830702"/>
              <a:chOff x="436726" y="6945650"/>
              <a:chExt cx="2192173" cy="2830702"/>
            </a:xfrm>
            <a:gradFill>
              <a:gsLst>
                <a:gs pos="0">
                  <a:schemeClr val="bg1">
                    <a:lumMod val="85000"/>
                  </a:schemeClr>
                </a:gs>
                <a:gs pos="100000">
                  <a:srgbClr val="7ED878">
                    <a:alpha val="50000"/>
                  </a:srgbClr>
                </a:gs>
              </a:gsLst>
              <a:lin ang="4200000" scaled="0"/>
            </a:gradFill>
          </p:grpSpPr>
          <p:sp>
            <p:nvSpPr>
              <p:cNvPr id="31" name="Rechteck 30">
                <a:extLst>
                  <a:ext uri="{FF2B5EF4-FFF2-40B4-BE49-F238E27FC236}">
                    <a16:creationId xmlns:a16="http://schemas.microsoft.com/office/drawing/2014/main" id="{0C73804D-46EB-5FED-A17B-9F81B2A79EAC}"/>
                  </a:ext>
                </a:extLst>
              </p:cNvPr>
              <p:cNvSpPr/>
              <p:nvPr/>
            </p:nvSpPr>
            <p:spPr>
              <a:xfrm>
                <a:off x="436726" y="6945650"/>
                <a:ext cx="2192173" cy="436236"/>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dirty="0">
                    <a:solidFill>
                      <a:schemeClr val="bg1"/>
                    </a:solidFill>
                    <a:latin typeface="Gilroy Bold" panose="00000800000000000000" pitchFamily="50" charset="0"/>
                  </a:rPr>
                  <a:t>Physische Gefahren</a:t>
                </a:r>
              </a:p>
            </p:txBody>
          </p:sp>
          <p:sp>
            <p:nvSpPr>
              <p:cNvPr id="32" name="Rechteck 31">
                <a:extLst>
                  <a:ext uri="{FF2B5EF4-FFF2-40B4-BE49-F238E27FC236}">
                    <a16:creationId xmlns:a16="http://schemas.microsoft.com/office/drawing/2014/main" id="{68EEB653-A15F-ABF4-077C-A072B2A71D27}"/>
                  </a:ext>
                </a:extLst>
              </p:cNvPr>
              <p:cNvSpPr/>
              <p:nvPr/>
            </p:nvSpPr>
            <p:spPr>
              <a:xfrm>
                <a:off x="436726" y="7424543"/>
                <a:ext cx="2192173" cy="436236"/>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Einzelne Abhängigkeiten</a:t>
                </a:r>
              </a:p>
            </p:txBody>
          </p:sp>
          <p:sp>
            <p:nvSpPr>
              <p:cNvPr id="33" name="Rechteck 32">
                <a:extLst>
                  <a:ext uri="{FF2B5EF4-FFF2-40B4-BE49-F238E27FC236}">
                    <a16:creationId xmlns:a16="http://schemas.microsoft.com/office/drawing/2014/main" id="{D97E7467-B0DA-9F13-221B-8471D0B50990}"/>
                  </a:ext>
                </a:extLst>
              </p:cNvPr>
              <p:cNvSpPr/>
              <p:nvPr/>
            </p:nvSpPr>
            <p:spPr>
              <a:xfrm>
                <a:off x="436726" y="7903436"/>
                <a:ext cx="2192173" cy="436236"/>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Kriminelle</a:t>
                </a:r>
              </a:p>
            </p:txBody>
          </p:sp>
          <p:sp>
            <p:nvSpPr>
              <p:cNvPr id="34" name="Rechteck 33">
                <a:extLst>
                  <a:ext uri="{FF2B5EF4-FFF2-40B4-BE49-F238E27FC236}">
                    <a16:creationId xmlns:a16="http://schemas.microsoft.com/office/drawing/2014/main" id="{3B305973-573A-C03D-8592-4121BE5BF9B2}"/>
                  </a:ext>
                </a:extLst>
              </p:cNvPr>
              <p:cNvSpPr/>
              <p:nvPr/>
            </p:nvSpPr>
            <p:spPr>
              <a:xfrm>
                <a:off x="436726" y="8382330"/>
                <a:ext cx="2192173" cy="436236"/>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Fremde Legislation</a:t>
                </a:r>
              </a:p>
            </p:txBody>
          </p:sp>
          <p:sp>
            <p:nvSpPr>
              <p:cNvPr id="35" name="Rechteck 34">
                <a:extLst>
                  <a:ext uri="{FF2B5EF4-FFF2-40B4-BE49-F238E27FC236}">
                    <a16:creationId xmlns:a16="http://schemas.microsoft.com/office/drawing/2014/main" id="{E84368B0-FDFD-4FB5-78EF-BE525941A6BE}"/>
                  </a:ext>
                </a:extLst>
              </p:cNvPr>
              <p:cNvSpPr/>
              <p:nvPr/>
            </p:nvSpPr>
            <p:spPr>
              <a:xfrm>
                <a:off x="436726" y="8861223"/>
                <a:ext cx="2192173" cy="436236"/>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Fremde Geheimdienste</a:t>
                </a:r>
              </a:p>
            </p:txBody>
          </p:sp>
          <p:sp>
            <p:nvSpPr>
              <p:cNvPr id="36" name="Rechteck 35">
                <a:extLst>
                  <a:ext uri="{FF2B5EF4-FFF2-40B4-BE49-F238E27FC236}">
                    <a16:creationId xmlns:a16="http://schemas.microsoft.com/office/drawing/2014/main" id="{F1DCE48B-E7BF-9638-85B0-14909685E550}"/>
                  </a:ext>
                </a:extLst>
              </p:cNvPr>
              <p:cNvSpPr/>
              <p:nvPr/>
            </p:nvSpPr>
            <p:spPr>
              <a:xfrm>
                <a:off x="436726" y="9340116"/>
                <a:ext cx="2192173" cy="436236"/>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l">
                  <a:spcBef>
                    <a:spcPts val="600"/>
                  </a:spcBef>
                </a:pPr>
                <a:r>
                  <a:rPr lang="de-DE" sz="1050">
                    <a:solidFill>
                      <a:schemeClr val="bg1"/>
                    </a:solidFill>
                    <a:latin typeface="Gilroy Bold" panose="00000800000000000000" pitchFamily="50" charset="0"/>
                  </a:rPr>
                  <a:t>Geopolitische Krisen </a:t>
                </a:r>
              </a:p>
            </p:txBody>
          </p:sp>
        </p:grpSp>
      </p:grpSp>
      <p:sp>
        <p:nvSpPr>
          <p:cNvPr id="41" name="Rechteck 40">
            <a:extLst>
              <a:ext uri="{FF2B5EF4-FFF2-40B4-BE49-F238E27FC236}">
                <a16:creationId xmlns:a16="http://schemas.microsoft.com/office/drawing/2014/main" id="{40B1AFBF-3623-A447-FC67-014F743A5537}"/>
              </a:ext>
            </a:extLst>
          </p:cNvPr>
          <p:cNvSpPr/>
          <p:nvPr/>
        </p:nvSpPr>
        <p:spPr>
          <a:xfrm>
            <a:off x="5573040" y="1877051"/>
            <a:ext cx="1481809" cy="8501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Kontrollziele erreichen bedeutet insbesondere </a:t>
            </a:r>
            <a:r>
              <a:rPr lang="de-DE" sz="900">
                <a:solidFill>
                  <a:srgbClr val="111111"/>
                </a:solidFill>
                <a:latin typeface="Gilroy Bold" panose="00000800000000000000" pitchFamily="50" charset="0"/>
              </a:rPr>
              <a:t>negative Bericht-erstattung in den Medien</a:t>
            </a:r>
            <a:r>
              <a:rPr lang="de-DE" sz="900">
                <a:solidFill>
                  <a:srgbClr val="111111"/>
                </a:solidFill>
                <a:latin typeface="Gilroy" panose="00000500000000000000" pitchFamily="50" charset="0"/>
              </a:rPr>
              <a:t> zu vermeiden.</a:t>
            </a:r>
            <a:endParaRPr lang="de-DE" sz="1050">
              <a:solidFill>
                <a:srgbClr val="7ED878"/>
              </a:solidFill>
              <a:latin typeface="Gilroy Bold" panose="00000800000000000000" pitchFamily="50" charset="0"/>
            </a:endParaRPr>
          </a:p>
        </p:txBody>
      </p:sp>
      <p:grpSp>
        <p:nvGrpSpPr>
          <p:cNvPr id="45" name="Gruppieren 44">
            <a:extLst>
              <a:ext uri="{FF2B5EF4-FFF2-40B4-BE49-F238E27FC236}">
                <a16:creationId xmlns:a16="http://schemas.microsoft.com/office/drawing/2014/main" id="{560B8272-5042-4643-2111-F2FF08EEF51C}"/>
              </a:ext>
            </a:extLst>
          </p:cNvPr>
          <p:cNvGrpSpPr/>
          <p:nvPr/>
        </p:nvGrpSpPr>
        <p:grpSpPr>
          <a:xfrm>
            <a:off x="1779094" y="7893206"/>
            <a:ext cx="1925645" cy="1927511"/>
            <a:chOff x="863594" y="2521832"/>
            <a:chExt cx="5025984" cy="5030856"/>
          </a:xfrm>
        </p:grpSpPr>
        <p:sp>
          <p:nvSpPr>
            <p:cNvPr id="47" name="Rechteck 46">
              <a:extLst>
                <a:ext uri="{FF2B5EF4-FFF2-40B4-BE49-F238E27FC236}">
                  <a16:creationId xmlns:a16="http://schemas.microsoft.com/office/drawing/2014/main" id="{92D0EAD8-7034-52F1-4F6A-381206397333}"/>
                </a:ext>
              </a:extLst>
            </p:cNvPr>
            <p:cNvSpPr/>
            <p:nvPr/>
          </p:nvSpPr>
          <p:spPr>
            <a:xfrm rot="16200000">
              <a:off x="1596977" y="2537996"/>
              <a:ext cx="4292600" cy="4292601"/>
            </a:xfrm>
            <a:prstGeom prst="rect">
              <a:avLst/>
            </a:prstGeom>
            <a:gradFill flip="none" rotWithShape="1">
              <a:gsLst>
                <a:gs pos="0">
                  <a:srgbClr val="2ACFC8"/>
                </a:gs>
                <a:gs pos="42000">
                  <a:srgbClr val="B3ECE5">
                    <a:alpha val="0"/>
                  </a:srgb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48" name="Rechteck 47">
              <a:extLst>
                <a:ext uri="{FF2B5EF4-FFF2-40B4-BE49-F238E27FC236}">
                  <a16:creationId xmlns:a16="http://schemas.microsoft.com/office/drawing/2014/main" id="{DE4BA74F-7EB4-0308-8C09-8237E76CF303}"/>
                </a:ext>
              </a:extLst>
            </p:cNvPr>
            <p:cNvSpPr/>
            <p:nvPr/>
          </p:nvSpPr>
          <p:spPr>
            <a:xfrm rot="5400000">
              <a:off x="1562503" y="2521834"/>
              <a:ext cx="4292606" cy="4292601"/>
            </a:xfrm>
            <a:prstGeom prst="rect">
              <a:avLst/>
            </a:prstGeom>
            <a:gradFill flip="none" rotWithShape="1">
              <a:gsLst>
                <a:gs pos="0">
                  <a:srgbClr val="57D673"/>
                </a:gs>
                <a:gs pos="100000">
                  <a:schemeClr val="bg1">
                    <a:alpha val="0"/>
                  </a:schemeClr>
                </a:gs>
                <a:gs pos="55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46" name="Rechteck 45">
              <a:extLst>
                <a:ext uri="{FF2B5EF4-FFF2-40B4-BE49-F238E27FC236}">
                  <a16:creationId xmlns:a16="http://schemas.microsoft.com/office/drawing/2014/main" id="{26C6123A-14BE-69A2-405D-373CF48221C5}"/>
                </a:ext>
              </a:extLst>
            </p:cNvPr>
            <p:cNvSpPr/>
            <p:nvPr/>
          </p:nvSpPr>
          <p:spPr>
            <a:xfrm>
              <a:off x="1571454" y="2531150"/>
              <a:ext cx="4292601" cy="4292599"/>
            </a:xfrm>
            <a:prstGeom prst="rect">
              <a:avLst/>
            </a:prstGeom>
            <a:gradFill flip="none" rotWithShape="1">
              <a:gsLst>
                <a:gs pos="0">
                  <a:srgbClr val="61AAD9"/>
                </a:gs>
                <a:gs pos="55000">
                  <a:srgbClr val="61AAD9">
                    <a:alpha val="0"/>
                  </a:srgb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grpSp>
          <p:nvGrpSpPr>
            <p:cNvPr id="49" name="Gruppieren 48">
              <a:extLst>
                <a:ext uri="{FF2B5EF4-FFF2-40B4-BE49-F238E27FC236}">
                  <a16:creationId xmlns:a16="http://schemas.microsoft.com/office/drawing/2014/main" id="{3BE66FDA-4D44-2F93-AE8B-966D6E7967CB}"/>
                </a:ext>
              </a:extLst>
            </p:cNvPr>
            <p:cNvGrpSpPr/>
            <p:nvPr/>
          </p:nvGrpSpPr>
          <p:grpSpPr>
            <a:xfrm>
              <a:off x="1596975" y="2537996"/>
              <a:ext cx="4292601" cy="4292600"/>
              <a:chOff x="990599" y="2019300"/>
              <a:chExt cx="3860802" cy="3860801"/>
            </a:xfrm>
          </p:grpSpPr>
          <p:grpSp>
            <p:nvGrpSpPr>
              <p:cNvPr id="70" name="Gruppieren 69">
                <a:extLst>
                  <a:ext uri="{FF2B5EF4-FFF2-40B4-BE49-F238E27FC236}">
                    <a16:creationId xmlns:a16="http://schemas.microsoft.com/office/drawing/2014/main" id="{DC1FB376-1964-B1CB-57FE-DBEE70DECA6D}"/>
                  </a:ext>
                </a:extLst>
              </p:cNvPr>
              <p:cNvGrpSpPr/>
              <p:nvPr/>
            </p:nvGrpSpPr>
            <p:grpSpPr>
              <a:xfrm>
                <a:off x="990599" y="2019300"/>
                <a:ext cx="3860801" cy="3860801"/>
                <a:chOff x="7061200" y="2717800"/>
                <a:chExt cx="3378194" cy="3378194"/>
              </a:xfrm>
              <a:solidFill>
                <a:schemeClr val="bg1"/>
              </a:solidFill>
            </p:grpSpPr>
            <p:sp>
              <p:nvSpPr>
                <p:cNvPr id="73" name="Rechteck 72">
                  <a:extLst>
                    <a:ext uri="{FF2B5EF4-FFF2-40B4-BE49-F238E27FC236}">
                      <a16:creationId xmlns:a16="http://schemas.microsoft.com/office/drawing/2014/main" id="{77180C4C-FF9E-A2C5-D98E-8A80249EAA81}"/>
                    </a:ext>
                  </a:extLst>
                </p:cNvPr>
                <p:cNvSpPr/>
                <p:nvPr/>
              </p:nvSpPr>
              <p:spPr>
                <a:xfrm>
                  <a:off x="7061200" y="2717800"/>
                  <a:ext cx="1689097" cy="168909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74" name="Rechteck 73">
                  <a:extLst>
                    <a:ext uri="{FF2B5EF4-FFF2-40B4-BE49-F238E27FC236}">
                      <a16:creationId xmlns:a16="http://schemas.microsoft.com/office/drawing/2014/main" id="{71CABBDC-9D6F-B0D9-26C9-787D4CB5787C}"/>
                    </a:ext>
                  </a:extLst>
                </p:cNvPr>
                <p:cNvSpPr/>
                <p:nvPr/>
              </p:nvSpPr>
              <p:spPr>
                <a:xfrm>
                  <a:off x="7061200" y="4406897"/>
                  <a:ext cx="1689097" cy="168909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sp>
              <p:nvSpPr>
                <p:cNvPr id="75" name="Rechteck 74">
                  <a:extLst>
                    <a:ext uri="{FF2B5EF4-FFF2-40B4-BE49-F238E27FC236}">
                      <a16:creationId xmlns:a16="http://schemas.microsoft.com/office/drawing/2014/main" id="{605D9665-4A15-13F6-266F-BBF3820CA1A8}"/>
                    </a:ext>
                  </a:extLst>
                </p:cNvPr>
                <p:cNvSpPr/>
                <p:nvPr/>
              </p:nvSpPr>
              <p:spPr>
                <a:xfrm>
                  <a:off x="8750297" y="4406897"/>
                  <a:ext cx="1689097" cy="168909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200">
                    <a:solidFill>
                      <a:srgbClr val="111111"/>
                    </a:solidFill>
                    <a:latin typeface="Gilroy" panose="00000500000000000000" pitchFamily="50" charset="0"/>
                  </a:endParaRPr>
                </a:p>
              </p:txBody>
            </p:sp>
          </p:grpSp>
          <p:cxnSp>
            <p:nvCxnSpPr>
              <p:cNvPr id="71" name="Gerade Verbindung mit Pfeil 70">
                <a:extLst>
                  <a:ext uri="{FF2B5EF4-FFF2-40B4-BE49-F238E27FC236}">
                    <a16:creationId xmlns:a16="http://schemas.microsoft.com/office/drawing/2014/main" id="{FD9035E9-A1FC-951E-1FBB-A98F74CAB900}"/>
                  </a:ext>
                </a:extLst>
              </p:cNvPr>
              <p:cNvCxnSpPr/>
              <p:nvPr/>
            </p:nvCxnSpPr>
            <p:spPr>
              <a:xfrm flipV="1">
                <a:off x="990600" y="2019300"/>
                <a:ext cx="0" cy="38608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Gerade Verbindung mit Pfeil 71">
                <a:extLst>
                  <a:ext uri="{FF2B5EF4-FFF2-40B4-BE49-F238E27FC236}">
                    <a16:creationId xmlns:a16="http://schemas.microsoft.com/office/drawing/2014/main" id="{26821FCB-5EF1-51AB-29D6-82AC71CB90FA}"/>
                  </a:ext>
                </a:extLst>
              </p:cNvPr>
              <p:cNvCxnSpPr>
                <a:cxnSpLocks/>
              </p:cNvCxnSpPr>
              <p:nvPr/>
            </p:nvCxnSpPr>
            <p:spPr>
              <a:xfrm>
                <a:off x="990600" y="5880100"/>
                <a:ext cx="3860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0" name="Rechteck 49">
              <a:extLst>
                <a:ext uri="{FF2B5EF4-FFF2-40B4-BE49-F238E27FC236}">
                  <a16:creationId xmlns:a16="http://schemas.microsoft.com/office/drawing/2014/main" id="{A1C69AD6-5D74-D7CF-B43A-025BBC21A8B7}"/>
                </a:ext>
              </a:extLst>
            </p:cNvPr>
            <p:cNvSpPr/>
            <p:nvPr/>
          </p:nvSpPr>
          <p:spPr>
            <a:xfrm>
              <a:off x="3743275" y="2537996"/>
              <a:ext cx="2146300" cy="21463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endParaRPr lang="de-DE" sz="1050">
                <a:solidFill>
                  <a:srgbClr val="111111"/>
                </a:solidFill>
                <a:latin typeface="Gilroy Bold" panose="00000800000000000000" pitchFamily="50" charset="0"/>
              </a:endParaRPr>
            </a:p>
          </p:txBody>
        </p:sp>
        <p:sp>
          <p:nvSpPr>
            <p:cNvPr id="51" name="Textfeld 50">
              <a:extLst>
                <a:ext uri="{FF2B5EF4-FFF2-40B4-BE49-F238E27FC236}">
                  <a16:creationId xmlns:a16="http://schemas.microsoft.com/office/drawing/2014/main" id="{1A8361B4-D1CD-34A9-9392-84ADE5E1A482}"/>
                </a:ext>
              </a:extLst>
            </p:cNvPr>
            <p:cNvSpPr txBox="1"/>
            <p:nvPr/>
          </p:nvSpPr>
          <p:spPr>
            <a:xfrm>
              <a:off x="1528036" y="6829714"/>
              <a:ext cx="4361542" cy="722974"/>
            </a:xfrm>
            <a:prstGeom prst="rect">
              <a:avLst/>
            </a:prstGeom>
            <a:noFill/>
          </p:spPr>
          <p:txBody>
            <a:bodyPr wrap="square">
              <a:spAutoFit/>
            </a:bodyPr>
            <a:lstStyle/>
            <a:p>
              <a:pPr algn="ctr"/>
              <a:r>
                <a:rPr lang="de-DE" sz="1200" dirty="0">
                  <a:solidFill>
                    <a:srgbClr val="57D673"/>
                  </a:solidFill>
                  <a:latin typeface="Gilroy Bold" panose="00000800000000000000" pitchFamily="50" charset="0"/>
                </a:rPr>
                <a:t>Kontrolle</a:t>
              </a:r>
              <a:endParaRPr lang="de-DE" sz="1200" dirty="0">
                <a:solidFill>
                  <a:srgbClr val="57D673"/>
                </a:solidFill>
              </a:endParaRPr>
            </a:p>
          </p:txBody>
        </p:sp>
        <p:sp>
          <p:nvSpPr>
            <p:cNvPr id="69" name="Textfeld 68">
              <a:extLst>
                <a:ext uri="{FF2B5EF4-FFF2-40B4-BE49-F238E27FC236}">
                  <a16:creationId xmlns:a16="http://schemas.microsoft.com/office/drawing/2014/main" id="{CB92693E-245B-5760-C12A-55D204E3D6F0}"/>
                </a:ext>
              </a:extLst>
            </p:cNvPr>
            <p:cNvSpPr txBox="1"/>
            <p:nvPr/>
          </p:nvSpPr>
          <p:spPr>
            <a:xfrm rot="16200000">
              <a:off x="-955691" y="4382774"/>
              <a:ext cx="4361544" cy="722974"/>
            </a:xfrm>
            <a:prstGeom prst="rect">
              <a:avLst/>
            </a:prstGeom>
            <a:noFill/>
          </p:spPr>
          <p:txBody>
            <a:bodyPr wrap="square" anchor="ctr">
              <a:spAutoFit/>
            </a:bodyPr>
            <a:lstStyle/>
            <a:p>
              <a:pPr algn="ctr"/>
              <a:r>
                <a:rPr lang="de-DE" sz="1200" dirty="0">
                  <a:solidFill>
                    <a:srgbClr val="2ACFC8"/>
                  </a:solidFill>
                  <a:latin typeface="Gilroy Bold" panose="00000800000000000000" pitchFamily="50" charset="0"/>
                </a:rPr>
                <a:t>Leistungsfähigkeit</a:t>
              </a:r>
            </a:p>
          </p:txBody>
        </p:sp>
      </p:grpSp>
      <p:sp>
        <p:nvSpPr>
          <p:cNvPr id="77" name="Sprechblase: rechteckig 76">
            <a:extLst>
              <a:ext uri="{FF2B5EF4-FFF2-40B4-BE49-F238E27FC236}">
                <a16:creationId xmlns:a16="http://schemas.microsoft.com/office/drawing/2014/main" id="{2462A5D4-D08A-672A-771A-685914F7BACE}"/>
              </a:ext>
            </a:extLst>
          </p:cNvPr>
          <p:cNvSpPr/>
          <p:nvPr/>
        </p:nvSpPr>
        <p:spPr>
          <a:xfrm>
            <a:off x="3483909" y="7993492"/>
            <a:ext cx="1487634" cy="530881"/>
          </a:xfrm>
          <a:prstGeom prst="wedgeRectCallout">
            <a:avLst>
              <a:gd name="adj1" fmla="val -58729"/>
              <a:gd name="adj2" fmla="val -31187"/>
            </a:avLst>
          </a:prstGeom>
          <a:solidFill>
            <a:srgbClr val="61AADA"/>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lgn="ctr">
              <a:spcBef>
                <a:spcPts val="600"/>
              </a:spcBef>
            </a:pPr>
            <a:r>
              <a:rPr lang="de-DE" sz="1200">
                <a:solidFill>
                  <a:schemeClr val="bg1"/>
                </a:solidFill>
                <a:latin typeface="Gilroy Bold" panose="00000800000000000000" pitchFamily="50" charset="0"/>
              </a:rPr>
              <a:t>Sweet Spot der Souveränität</a:t>
            </a:r>
          </a:p>
        </p:txBody>
      </p:sp>
      <p:sp>
        <p:nvSpPr>
          <p:cNvPr id="78" name="Rechteck 77">
            <a:extLst>
              <a:ext uri="{FF2B5EF4-FFF2-40B4-BE49-F238E27FC236}">
                <a16:creationId xmlns:a16="http://schemas.microsoft.com/office/drawing/2014/main" id="{C920DF40-41E7-F8C3-7D2C-FFAFE7B02D57}"/>
              </a:ext>
            </a:extLst>
          </p:cNvPr>
          <p:cNvSpPr/>
          <p:nvPr/>
        </p:nvSpPr>
        <p:spPr>
          <a:xfrm>
            <a:off x="5573040" y="6486750"/>
            <a:ext cx="1481809" cy="9807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dirty="0">
                <a:solidFill>
                  <a:srgbClr val="111111"/>
                </a:solidFill>
                <a:latin typeface="Gilroy" panose="00000500000000000000" pitchFamily="50" charset="0"/>
              </a:rPr>
              <a:t>Instagram konnte mit lediglich </a:t>
            </a:r>
            <a:r>
              <a:rPr lang="de-DE" sz="900" dirty="0">
                <a:solidFill>
                  <a:srgbClr val="111111"/>
                </a:solidFill>
                <a:latin typeface="Gilroy Bold" panose="00000800000000000000" pitchFamily="50" charset="0"/>
              </a:rPr>
              <a:t>13 Mitarbeit-enden und der Public Cloud </a:t>
            </a:r>
            <a:r>
              <a:rPr lang="de-DE" sz="900" dirty="0">
                <a:solidFill>
                  <a:srgbClr val="111111"/>
                </a:solidFill>
                <a:latin typeface="Gilroy" panose="00000500000000000000" pitchFamily="50" charset="0"/>
              </a:rPr>
              <a:t>binnen 551 Tagen auf 30 Millionen globale NutzerInnen wachsen.</a:t>
            </a:r>
            <a:r>
              <a:rPr lang="de-DE" sz="900" baseline="30000" dirty="0">
                <a:solidFill>
                  <a:srgbClr val="111111"/>
                </a:solidFill>
                <a:latin typeface="Gilroy" panose="00000500000000000000" pitchFamily="50" charset="0"/>
              </a:rPr>
              <a:t>9</a:t>
            </a:r>
            <a:endParaRPr lang="de-DE" sz="1050" baseline="30000" dirty="0">
              <a:solidFill>
                <a:srgbClr val="7ED878"/>
              </a:solidFill>
              <a:latin typeface="Gilroy Bold" panose="00000800000000000000" pitchFamily="50" charset="0"/>
            </a:endParaRPr>
          </a:p>
        </p:txBody>
      </p:sp>
      <p:sp>
        <p:nvSpPr>
          <p:cNvPr id="79" name="Rechteck 78">
            <a:extLst>
              <a:ext uri="{FF2B5EF4-FFF2-40B4-BE49-F238E27FC236}">
                <a16:creationId xmlns:a16="http://schemas.microsoft.com/office/drawing/2014/main" id="{B4488F17-40E0-DAAB-DE09-C8EC2D7421D7}"/>
              </a:ext>
            </a:extLst>
          </p:cNvPr>
          <p:cNvSpPr/>
          <p:nvPr/>
        </p:nvSpPr>
        <p:spPr>
          <a:xfrm>
            <a:off x="5573040" y="7845472"/>
            <a:ext cx="1481809" cy="12514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dirty="0">
                <a:solidFill>
                  <a:srgbClr val="111111"/>
                </a:solidFill>
                <a:latin typeface="Gilroy" panose="00000500000000000000" pitchFamily="50" charset="0"/>
              </a:rPr>
              <a:t>Das Pentagon gibt 9 Mrd. US$ aus, um basierend auf Techno-logie von Microsoft, Google, Oracle und AWS eine </a:t>
            </a:r>
            <a:r>
              <a:rPr lang="de-DE" sz="900" dirty="0">
                <a:solidFill>
                  <a:srgbClr val="111111"/>
                </a:solidFill>
                <a:latin typeface="Gilroy Bold" panose="00000800000000000000" pitchFamily="50" charset="0"/>
              </a:rPr>
              <a:t>eigene Cloud mit mehr operativer Kontrolle </a:t>
            </a:r>
            <a:r>
              <a:rPr lang="de-DE" sz="900" dirty="0">
                <a:solidFill>
                  <a:srgbClr val="111111"/>
                </a:solidFill>
                <a:latin typeface="Gilroy" panose="00000500000000000000" pitchFamily="50" charset="0"/>
              </a:rPr>
              <a:t>zu erhalten.</a:t>
            </a:r>
            <a:r>
              <a:rPr lang="de-DE" sz="900" baseline="30000" dirty="0">
                <a:solidFill>
                  <a:srgbClr val="111111"/>
                </a:solidFill>
                <a:latin typeface="Gilroy" panose="00000500000000000000" pitchFamily="50" charset="0"/>
              </a:rPr>
              <a:t>10</a:t>
            </a:r>
          </a:p>
        </p:txBody>
      </p:sp>
      <p:sp>
        <p:nvSpPr>
          <p:cNvPr id="3" name="Textfeld 2">
            <a:extLst>
              <a:ext uri="{FF2B5EF4-FFF2-40B4-BE49-F238E27FC236}">
                <a16:creationId xmlns:a16="http://schemas.microsoft.com/office/drawing/2014/main" id="{596359A1-9696-C898-0C7C-C625EA3C56AD}"/>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6</a:t>
            </a:r>
          </a:p>
        </p:txBody>
      </p:sp>
    </p:spTree>
    <p:extLst>
      <p:ext uri="{BB962C8B-B14F-4D97-AF65-F5344CB8AC3E}">
        <p14:creationId xmlns:p14="http://schemas.microsoft.com/office/powerpoint/2010/main" val="2569760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2">
            <a:extLst>
              <a:ext uri="{FF2B5EF4-FFF2-40B4-BE49-F238E27FC236}">
                <a16:creationId xmlns:a16="http://schemas.microsoft.com/office/drawing/2014/main" id="{7E7FCB5D-58BC-7D77-FD15-327C31D4E1D1}"/>
              </a:ext>
            </a:extLst>
          </p:cNvPr>
          <p:cNvSpPr txBox="1">
            <a:spLocks/>
          </p:cNvSpPr>
          <p:nvPr/>
        </p:nvSpPr>
        <p:spPr>
          <a:xfrm>
            <a:off x="507548" y="899789"/>
            <a:ext cx="4902688" cy="1505162"/>
          </a:xfrm>
          <a:prstGeom prst="rect">
            <a:avLst/>
          </a:prstGeom>
        </p:spPr>
        <p:txBody>
          <a:bodyPr lIns="0"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r>
              <a:rPr lang="de-DE" sz="2400">
                <a:latin typeface="Gilroy Bold" panose="00000800000000000000" pitchFamily="50" charset="0"/>
              </a:rPr>
              <a:t>2. Wie ist mehr </a:t>
            </a:r>
            <a:br>
              <a:rPr lang="de-DE" sz="2400">
                <a:latin typeface="Gilroy Bold" panose="00000800000000000000" pitchFamily="50" charset="0"/>
              </a:rPr>
            </a:br>
            <a:r>
              <a:rPr lang="de-DE" sz="2400">
                <a:latin typeface="Gilroy Bold" panose="00000800000000000000" pitchFamily="50" charset="0"/>
              </a:rPr>
              <a:t>Souveränität möglich?</a:t>
            </a:r>
          </a:p>
        </p:txBody>
      </p:sp>
      <p:sp>
        <p:nvSpPr>
          <p:cNvPr id="79" name="Textfeld 78">
            <a:extLst>
              <a:ext uri="{FF2B5EF4-FFF2-40B4-BE49-F238E27FC236}">
                <a16:creationId xmlns:a16="http://schemas.microsoft.com/office/drawing/2014/main" id="{6562FB77-1CF7-6988-9671-A69767BBC70B}"/>
              </a:ext>
            </a:extLst>
          </p:cNvPr>
          <p:cNvSpPr txBox="1"/>
          <p:nvPr/>
        </p:nvSpPr>
        <p:spPr>
          <a:xfrm>
            <a:off x="528149" y="1871102"/>
            <a:ext cx="4907451" cy="3833012"/>
          </a:xfrm>
          <a:prstGeom prst="rect">
            <a:avLst/>
          </a:prstGeom>
          <a:noFill/>
        </p:spPr>
        <p:txBody>
          <a:bodyPr wrap="square" lIns="0" rIns="0" rtlCol="0">
            <a:noAutofit/>
          </a:bodyPr>
          <a:lstStyle>
            <a:defPPr>
              <a:defRPr lang="en-US"/>
            </a:defPPr>
            <a:lvl1pPr>
              <a:lnSpc>
                <a:spcPts val="1800"/>
              </a:lnSpc>
              <a:spcBef>
                <a:spcPts val="900"/>
              </a:spcBef>
              <a:defRPr sz="1400" b="0" i="0">
                <a:effectLst/>
                <a:latin typeface="Gilroy Bold" panose="00000800000000000000" pitchFamily="50" charset="0"/>
              </a:defRPr>
            </a:lvl1pPr>
          </a:lstStyle>
          <a:p>
            <a:pPr>
              <a:lnSpc>
                <a:spcPts val="1600"/>
              </a:lnSpc>
            </a:pPr>
            <a:r>
              <a:rPr lang="de-DE" sz="1600"/>
              <a:t>Hebel für mehr Souveränität in der IT</a:t>
            </a:r>
          </a:p>
          <a:p>
            <a:pPr algn="just">
              <a:lnSpc>
                <a:spcPts val="1600"/>
              </a:lnSpc>
            </a:pPr>
            <a:r>
              <a:rPr lang="de-DE" sz="1000">
                <a:latin typeface="Gilroy" panose="00000500000000000000" pitchFamily="50" charset="0"/>
              </a:rPr>
              <a:t>Wie aber sehen Lösungen aus? Welche Maßnahmen können Organisationen ergreifen, wenn sie digital leistungsfähiger werden möchten? Welche Optionen bestehen für mehr Kontrolle? Von ExpertInnen, BeraterInnen und Verbänden werden meist folgende Maßnahmen genannt:</a:t>
            </a:r>
          </a:p>
        </p:txBody>
      </p:sp>
      <p:grpSp>
        <p:nvGrpSpPr>
          <p:cNvPr id="99" name="Gruppieren 98">
            <a:extLst>
              <a:ext uri="{FF2B5EF4-FFF2-40B4-BE49-F238E27FC236}">
                <a16:creationId xmlns:a16="http://schemas.microsoft.com/office/drawing/2014/main" id="{6820314F-04B3-BB91-3CE6-CDC37398CAD8}"/>
              </a:ext>
            </a:extLst>
          </p:cNvPr>
          <p:cNvGrpSpPr/>
          <p:nvPr/>
        </p:nvGrpSpPr>
        <p:grpSpPr>
          <a:xfrm>
            <a:off x="528149" y="3181580"/>
            <a:ext cx="4921962" cy="6403493"/>
            <a:chOff x="526339" y="2781803"/>
            <a:chExt cx="4921962" cy="6403493"/>
          </a:xfrm>
        </p:grpSpPr>
        <p:grpSp>
          <p:nvGrpSpPr>
            <p:cNvPr id="77" name="Gruppieren 76">
              <a:extLst>
                <a:ext uri="{FF2B5EF4-FFF2-40B4-BE49-F238E27FC236}">
                  <a16:creationId xmlns:a16="http://schemas.microsoft.com/office/drawing/2014/main" id="{3B1417B0-3A8A-B96D-76EE-0D24CEE5E3EE}"/>
                </a:ext>
              </a:extLst>
            </p:cNvPr>
            <p:cNvGrpSpPr/>
            <p:nvPr/>
          </p:nvGrpSpPr>
          <p:grpSpPr>
            <a:xfrm>
              <a:off x="526339" y="2781803"/>
              <a:ext cx="4921962" cy="1188921"/>
              <a:chOff x="526339" y="8420457"/>
              <a:chExt cx="4921962" cy="1188921"/>
            </a:xfrm>
          </p:grpSpPr>
          <p:sp>
            <p:nvSpPr>
              <p:cNvPr id="53" name="Rechteck 52">
                <a:extLst>
                  <a:ext uri="{FF2B5EF4-FFF2-40B4-BE49-F238E27FC236}">
                    <a16:creationId xmlns:a16="http://schemas.microsoft.com/office/drawing/2014/main" id="{781EF0F2-049D-256E-16D4-A402624B0EE2}"/>
                  </a:ext>
                </a:extLst>
              </p:cNvPr>
              <p:cNvSpPr/>
              <p:nvPr/>
            </p:nvSpPr>
            <p:spPr>
              <a:xfrm>
                <a:off x="526339" y="8803379"/>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rIns="72000" bIns="36000" rtlCol="0" anchor="ctr"/>
              <a:lstStyle/>
              <a:p>
                <a:pPr>
                  <a:spcBef>
                    <a:spcPts val="600"/>
                  </a:spcBef>
                </a:pPr>
                <a:r>
                  <a:rPr lang="de-DE" sz="1100">
                    <a:solidFill>
                      <a:srgbClr val="111111"/>
                    </a:solidFill>
                    <a:latin typeface="Gilroy Bold" panose="00000800000000000000" pitchFamily="50" charset="0"/>
                  </a:rPr>
                  <a:t>Verschlüsse-</a:t>
                </a:r>
                <a:r>
                  <a:rPr lang="de-DE" sz="1100" err="1">
                    <a:solidFill>
                      <a:srgbClr val="111111"/>
                    </a:solidFill>
                    <a:latin typeface="Gilroy Bold" panose="00000800000000000000" pitchFamily="50" charset="0"/>
                  </a:rPr>
                  <a:t>lung</a:t>
                </a:r>
                <a:endParaRPr lang="de-DE" sz="1100">
                  <a:solidFill>
                    <a:srgbClr val="111111"/>
                  </a:solidFill>
                  <a:latin typeface="Gilroy Bold" panose="00000800000000000000" pitchFamily="50" charset="0"/>
                </a:endParaRPr>
              </a:p>
            </p:txBody>
          </p:sp>
          <p:sp>
            <p:nvSpPr>
              <p:cNvPr id="60" name="Rechteck 59">
                <a:extLst>
                  <a:ext uri="{FF2B5EF4-FFF2-40B4-BE49-F238E27FC236}">
                    <a16:creationId xmlns:a16="http://schemas.microsoft.com/office/drawing/2014/main" id="{7DFF6431-15B3-862D-9586-7CDF47E0FA4C}"/>
                  </a:ext>
                </a:extLst>
              </p:cNvPr>
              <p:cNvSpPr/>
              <p:nvPr/>
            </p:nvSpPr>
            <p:spPr>
              <a:xfrm>
                <a:off x="1563510" y="8803379"/>
                <a:ext cx="2146892"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Daten und Kommunikation werden verschlüsselt, es werden besondere Schlüsselverfahren genutzt und die Schlüssel selbst werden gesondert verwaltet.</a:t>
                </a:r>
              </a:p>
            </p:txBody>
          </p:sp>
          <p:sp>
            <p:nvSpPr>
              <p:cNvPr id="67" name="Rechteck 66">
                <a:extLst>
                  <a:ext uri="{FF2B5EF4-FFF2-40B4-BE49-F238E27FC236}">
                    <a16:creationId xmlns:a16="http://schemas.microsoft.com/office/drawing/2014/main" id="{5C8DC644-7FC7-C90C-6256-B3C44118CEF3}"/>
                  </a:ext>
                </a:extLst>
              </p:cNvPr>
              <p:cNvSpPr/>
              <p:nvPr/>
            </p:nvSpPr>
            <p:spPr>
              <a:xfrm>
                <a:off x="3758611" y="8803379"/>
                <a:ext cx="1689690"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en-US" sz="900" b="1">
                    <a:solidFill>
                      <a:schemeClr val="tx1"/>
                    </a:solidFill>
                    <a:latin typeface="Gilroy" panose="00000500000000000000" pitchFamily="50" charset="0"/>
                  </a:rPr>
                  <a:t>Encryption at transit, at rest, at compute, BYOK, HYOK, DKE, Confidential Computing, Quantum safe, …</a:t>
                </a:r>
                <a:endParaRPr lang="de-DE" sz="900" b="1">
                  <a:solidFill>
                    <a:schemeClr val="tx1"/>
                  </a:solidFill>
                  <a:latin typeface="Gilroy" panose="00000500000000000000" pitchFamily="50" charset="0"/>
                </a:endParaRPr>
              </a:p>
            </p:txBody>
          </p:sp>
          <p:sp>
            <p:nvSpPr>
              <p:cNvPr id="74" name="Rechteck 73">
                <a:extLst>
                  <a:ext uri="{FF2B5EF4-FFF2-40B4-BE49-F238E27FC236}">
                    <a16:creationId xmlns:a16="http://schemas.microsoft.com/office/drawing/2014/main" id="{E55E3A5E-65C0-3A1E-8620-BD4BFBF6726F}"/>
                  </a:ext>
                </a:extLst>
              </p:cNvPr>
              <p:cNvSpPr/>
              <p:nvPr/>
            </p:nvSpPr>
            <p:spPr>
              <a:xfrm>
                <a:off x="1563510" y="8420457"/>
                <a:ext cx="2146892" cy="3109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100" b="1">
                    <a:solidFill>
                      <a:schemeClr val="bg1"/>
                    </a:solidFill>
                    <a:latin typeface="Gilroy" panose="00000500000000000000" pitchFamily="50" charset="0"/>
                  </a:rPr>
                  <a:t>Beschreibung</a:t>
                </a:r>
              </a:p>
            </p:txBody>
          </p:sp>
          <p:sp>
            <p:nvSpPr>
              <p:cNvPr id="75" name="Rechteck 74">
                <a:extLst>
                  <a:ext uri="{FF2B5EF4-FFF2-40B4-BE49-F238E27FC236}">
                    <a16:creationId xmlns:a16="http://schemas.microsoft.com/office/drawing/2014/main" id="{8BFD8719-DC5B-89FC-D790-A4E713400E5C}"/>
                  </a:ext>
                </a:extLst>
              </p:cNvPr>
              <p:cNvSpPr/>
              <p:nvPr/>
            </p:nvSpPr>
            <p:spPr>
              <a:xfrm>
                <a:off x="526340" y="8420457"/>
                <a:ext cx="983818" cy="3109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100" b="1">
                    <a:solidFill>
                      <a:schemeClr val="bg1"/>
                    </a:solidFill>
                    <a:latin typeface="Gilroy" panose="00000500000000000000" pitchFamily="50" charset="0"/>
                  </a:rPr>
                  <a:t>Hebel</a:t>
                </a:r>
              </a:p>
            </p:txBody>
          </p:sp>
          <p:sp>
            <p:nvSpPr>
              <p:cNvPr id="76" name="Rechteck 75">
                <a:extLst>
                  <a:ext uri="{FF2B5EF4-FFF2-40B4-BE49-F238E27FC236}">
                    <a16:creationId xmlns:a16="http://schemas.microsoft.com/office/drawing/2014/main" id="{6F00B898-EDBB-B656-97FB-8B63D1B825B5}"/>
                  </a:ext>
                </a:extLst>
              </p:cNvPr>
              <p:cNvSpPr/>
              <p:nvPr/>
            </p:nvSpPr>
            <p:spPr>
              <a:xfrm>
                <a:off x="3758611" y="8420457"/>
                <a:ext cx="1689690" cy="3109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1100" b="1">
                    <a:solidFill>
                      <a:schemeClr val="bg1"/>
                    </a:solidFill>
                    <a:latin typeface="Gilroy" panose="00000500000000000000" pitchFamily="50" charset="0"/>
                  </a:rPr>
                  <a:t>Beispiele</a:t>
                </a:r>
              </a:p>
            </p:txBody>
          </p:sp>
        </p:grpSp>
        <p:sp>
          <p:nvSpPr>
            <p:cNvPr id="81" name="Rechteck 80">
              <a:extLst>
                <a:ext uri="{FF2B5EF4-FFF2-40B4-BE49-F238E27FC236}">
                  <a16:creationId xmlns:a16="http://schemas.microsoft.com/office/drawing/2014/main" id="{23AC8499-A7D9-A7F6-FD10-34630E382B07}"/>
                </a:ext>
              </a:extLst>
            </p:cNvPr>
            <p:cNvSpPr/>
            <p:nvPr/>
          </p:nvSpPr>
          <p:spPr>
            <a:xfrm>
              <a:off x="526339" y="4028126"/>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1100">
                  <a:solidFill>
                    <a:srgbClr val="111111"/>
                  </a:solidFill>
                  <a:latin typeface="Gilroy Bold" panose="00000800000000000000" pitchFamily="50" charset="0"/>
                </a:rPr>
                <a:t>Multi-Cloud</a:t>
              </a:r>
            </a:p>
          </p:txBody>
        </p:sp>
        <p:sp>
          <p:nvSpPr>
            <p:cNvPr id="82" name="Rechteck 81">
              <a:extLst>
                <a:ext uri="{FF2B5EF4-FFF2-40B4-BE49-F238E27FC236}">
                  <a16:creationId xmlns:a16="http://schemas.microsoft.com/office/drawing/2014/main" id="{D76AE39C-083D-4D9A-A179-0D694FFF275A}"/>
                </a:ext>
              </a:extLst>
            </p:cNvPr>
            <p:cNvSpPr/>
            <p:nvPr/>
          </p:nvSpPr>
          <p:spPr>
            <a:xfrm>
              <a:off x="526339" y="4898360"/>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1100">
                  <a:solidFill>
                    <a:srgbClr val="111111"/>
                  </a:solidFill>
                  <a:latin typeface="Gilroy Bold" panose="00000800000000000000" pitchFamily="50" charset="0"/>
                </a:rPr>
                <a:t>Open- Source</a:t>
              </a:r>
            </a:p>
          </p:txBody>
        </p:sp>
        <p:sp>
          <p:nvSpPr>
            <p:cNvPr id="83" name="Rechteck 82">
              <a:extLst>
                <a:ext uri="{FF2B5EF4-FFF2-40B4-BE49-F238E27FC236}">
                  <a16:creationId xmlns:a16="http://schemas.microsoft.com/office/drawing/2014/main" id="{AF8097AB-63AF-89ED-205E-A9CF42DA8B0C}"/>
                </a:ext>
              </a:extLst>
            </p:cNvPr>
            <p:cNvSpPr/>
            <p:nvPr/>
          </p:nvSpPr>
          <p:spPr>
            <a:xfrm>
              <a:off x="526339" y="5768594"/>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1100">
                  <a:solidFill>
                    <a:srgbClr val="111111"/>
                  </a:solidFill>
                  <a:latin typeface="Gilroy Bold" panose="00000800000000000000" pitchFamily="50" charset="0"/>
                </a:rPr>
                <a:t>Kontrolle der Wert-schöpfung</a:t>
              </a:r>
            </a:p>
          </p:txBody>
        </p:sp>
        <p:sp>
          <p:nvSpPr>
            <p:cNvPr id="84" name="Rechteck 83">
              <a:extLst>
                <a:ext uri="{FF2B5EF4-FFF2-40B4-BE49-F238E27FC236}">
                  <a16:creationId xmlns:a16="http://schemas.microsoft.com/office/drawing/2014/main" id="{3F62761A-68E4-9246-5678-AB53A9E02652}"/>
                </a:ext>
              </a:extLst>
            </p:cNvPr>
            <p:cNvSpPr/>
            <p:nvPr/>
          </p:nvSpPr>
          <p:spPr>
            <a:xfrm>
              <a:off x="526339" y="6638830"/>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1100">
                  <a:solidFill>
                    <a:srgbClr val="111111"/>
                  </a:solidFill>
                  <a:latin typeface="Gilroy Bold" panose="00000800000000000000" pitchFamily="50" charset="0"/>
                </a:rPr>
                <a:t>Eigen-leistung</a:t>
              </a:r>
            </a:p>
          </p:txBody>
        </p:sp>
        <p:sp>
          <p:nvSpPr>
            <p:cNvPr id="85" name="Rechteck 84">
              <a:extLst>
                <a:ext uri="{FF2B5EF4-FFF2-40B4-BE49-F238E27FC236}">
                  <a16:creationId xmlns:a16="http://schemas.microsoft.com/office/drawing/2014/main" id="{67217B02-9B44-D7B4-C8F1-2641A4E1BA72}"/>
                </a:ext>
              </a:extLst>
            </p:cNvPr>
            <p:cNvSpPr/>
            <p:nvPr/>
          </p:nvSpPr>
          <p:spPr>
            <a:xfrm>
              <a:off x="526339" y="7509062"/>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1100" dirty="0">
                  <a:solidFill>
                    <a:srgbClr val="111111"/>
                  </a:solidFill>
                  <a:latin typeface="Gilroy Bold" panose="00000800000000000000" pitchFamily="50" charset="0"/>
                </a:rPr>
                <a:t>Public Cloud</a:t>
              </a:r>
            </a:p>
          </p:txBody>
        </p:sp>
        <p:sp>
          <p:nvSpPr>
            <p:cNvPr id="86" name="Rechteck 85">
              <a:extLst>
                <a:ext uri="{FF2B5EF4-FFF2-40B4-BE49-F238E27FC236}">
                  <a16:creationId xmlns:a16="http://schemas.microsoft.com/office/drawing/2014/main" id="{B6558CCA-610E-B5FD-6BA1-79C4B5941844}"/>
                </a:ext>
              </a:extLst>
            </p:cNvPr>
            <p:cNvSpPr/>
            <p:nvPr/>
          </p:nvSpPr>
          <p:spPr>
            <a:xfrm>
              <a:off x="526339" y="8379297"/>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600"/>
                </a:spcBef>
              </a:pPr>
              <a:r>
                <a:rPr lang="de-DE" sz="1100">
                  <a:solidFill>
                    <a:srgbClr val="111111"/>
                  </a:solidFill>
                  <a:latin typeface="Gilroy Bold" panose="00000800000000000000" pitchFamily="50" charset="0"/>
                </a:rPr>
                <a:t>Software-Flow</a:t>
              </a:r>
            </a:p>
          </p:txBody>
        </p:sp>
        <p:sp>
          <p:nvSpPr>
            <p:cNvPr id="87" name="Rechteck 86">
              <a:extLst>
                <a:ext uri="{FF2B5EF4-FFF2-40B4-BE49-F238E27FC236}">
                  <a16:creationId xmlns:a16="http://schemas.microsoft.com/office/drawing/2014/main" id="{7F9524B1-0584-0CD8-3A5F-A46A726FC793}"/>
                </a:ext>
              </a:extLst>
            </p:cNvPr>
            <p:cNvSpPr/>
            <p:nvPr/>
          </p:nvSpPr>
          <p:spPr>
            <a:xfrm>
              <a:off x="1563510" y="4028126"/>
              <a:ext cx="2146892"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Anwendungen werden auf mehrere Clouds verteilt, Architektur und Betrieb entsprechend angepasst, übergreifende Steuerungsprozesse etabliert.</a:t>
              </a:r>
            </a:p>
          </p:txBody>
        </p:sp>
        <p:sp>
          <p:nvSpPr>
            <p:cNvPr id="88" name="Rechteck 87">
              <a:extLst>
                <a:ext uri="{FF2B5EF4-FFF2-40B4-BE49-F238E27FC236}">
                  <a16:creationId xmlns:a16="http://schemas.microsoft.com/office/drawing/2014/main" id="{85A34625-83FD-82ED-2743-96BE62DFD57F}"/>
                </a:ext>
              </a:extLst>
            </p:cNvPr>
            <p:cNvSpPr/>
            <p:nvPr/>
          </p:nvSpPr>
          <p:spPr>
            <a:xfrm>
              <a:off x="1563510" y="4898360"/>
              <a:ext cx="2146892"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Der Code der genutzten Software ist frei verfügbar und kann, gemäß der eigenen Bedarfe, angepasst werden. </a:t>
              </a:r>
            </a:p>
          </p:txBody>
        </p:sp>
        <p:sp>
          <p:nvSpPr>
            <p:cNvPr id="89" name="Rechteck 88">
              <a:extLst>
                <a:ext uri="{FF2B5EF4-FFF2-40B4-BE49-F238E27FC236}">
                  <a16:creationId xmlns:a16="http://schemas.microsoft.com/office/drawing/2014/main" id="{7B063077-216E-AC04-78D0-A6D8C13F6358}"/>
                </a:ext>
              </a:extLst>
            </p:cNvPr>
            <p:cNvSpPr/>
            <p:nvPr/>
          </p:nvSpPr>
          <p:spPr>
            <a:xfrm>
              <a:off x="1563510" y="5768594"/>
              <a:ext cx="2146892"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Software und Hardware unterliegen besonderen Anforderungen oder Regulierungen und werden hinsichtlich dieser kontrolliert. </a:t>
              </a:r>
            </a:p>
          </p:txBody>
        </p:sp>
        <p:sp>
          <p:nvSpPr>
            <p:cNvPr id="90" name="Rechteck 89">
              <a:extLst>
                <a:ext uri="{FF2B5EF4-FFF2-40B4-BE49-F238E27FC236}">
                  <a16:creationId xmlns:a16="http://schemas.microsoft.com/office/drawing/2014/main" id="{EC431EA7-6DC9-EB51-DB54-7DA9801FC7A5}"/>
                </a:ext>
              </a:extLst>
            </p:cNvPr>
            <p:cNvSpPr/>
            <p:nvPr/>
          </p:nvSpPr>
          <p:spPr>
            <a:xfrm>
              <a:off x="1563510" y="6638830"/>
              <a:ext cx="2146892"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Der Nutzer der IT erbringt die gesamte Leistung oder Teile der Wertschöpfung eigenständig.</a:t>
              </a:r>
            </a:p>
          </p:txBody>
        </p:sp>
        <p:sp>
          <p:nvSpPr>
            <p:cNvPr id="91" name="Rechteck 90">
              <a:extLst>
                <a:ext uri="{FF2B5EF4-FFF2-40B4-BE49-F238E27FC236}">
                  <a16:creationId xmlns:a16="http://schemas.microsoft.com/office/drawing/2014/main" id="{4DE7F8E5-0294-073B-8964-8259F7616794}"/>
                </a:ext>
              </a:extLst>
            </p:cNvPr>
            <p:cNvSpPr/>
            <p:nvPr/>
          </p:nvSpPr>
          <p:spPr>
            <a:xfrm>
              <a:off x="1563510" y="7509062"/>
              <a:ext cx="2146892"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Nutzer konsumieren frei am Markt verfügbare Standard-IT-Services für Infrastruktur &amp; Middleware oder mit fachlicher Ausrichtung wie Sales oder </a:t>
              </a:r>
              <a:r>
                <a:rPr lang="de-DE" sz="900" b="1" err="1">
                  <a:solidFill>
                    <a:schemeClr val="tx1"/>
                  </a:solidFill>
                  <a:latin typeface="Gilroy" panose="00000500000000000000" pitchFamily="50" charset="0"/>
                </a:rPr>
                <a:t>Workplace</a:t>
              </a:r>
              <a:r>
                <a:rPr lang="de-DE" sz="900" b="1">
                  <a:solidFill>
                    <a:schemeClr val="tx1"/>
                  </a:solidFill>
                  <a:latin typeface="Gilroy" panose="00000500000000000000" pitchFamily="50" charset="0"/>
                </a:rPr>
                <a:t>.</a:t>
              </a:r>
            </a:p>
          </p:txBody>
        </p:sp>
        <p:sp>
          <p:nvSpPr>
            <p:cNvPr id="92" name="Rechteck 91">
              <a:extLst>
                <a:ext uri="{FF2B5EF4-FFF2-40B4-BE49-F238E27FC236}">
                  <a16:creationId xmlns:a16="http://schemas.microsoft.com/office/drawing/2014/main" id="{B1FBB119-E2D9-3773-7A14-C8A2B203C43F}"/>
                </a:ext>
              </a:extLst>
            </p:cNvPr>
            <p:cNvSpPr/>
            <p:nvPr/>
          </p:nvSpPr>
          <p:spPr>
            <a:xfrm>
              <a:off x="1563510" y="8379297"/>
              <a:ext cx="2146892"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Die Organisation übernimmt Best-Practices aus Software-Unternehmen um die Fluss von der Idee bis zur funktionierenden Applikation zu optimieren.</a:t>
              </a:r>
            </a:p>
          </p:txBody>
        </p:sp>
        <p:sp>
          <p:nvSpPr>
            <p:cNvPr id="93" name="Rechteck 92">
              <a:extLst>
                <a:ext uri="{FF2B5EF4-FFF2-40B4-BE49-F238E27FC236}">
                  <a16:creationId xmlns:a16="http://schemas.microsoft.com/office/drawing/2014/main" id="{8ADEEC66-D7A3-6A99-DE52-581288041878}"/>
                </a:ext>
              </a:extLst>
            </p:cNvPr>
            <p:cNvSpPr/>
            <p:nvPr/>
          </p:nvSpPr>
          <p:spPr>
            <a:xfrm>
              <a:off x="3758611" y="4028126"/>
              <a:ext cx="1689690"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dirty="0">
                  <a:solidFill>
                    <a:schemeClr val="tx1"/>
                  </a:solidFill>
                  <a:latin typeface="Gilroy" panose="00000500000000000000" pitchFamily="50" charset="0"/>
                </a:rPr>
                <a:t>Multi-Cloud, Hybrid Cloud, </a:t>
              </a:r>
              <a:r>
                <a:rPr lang="de-DE" sz="900" b="1" dirty="0" err="1">
                  <a:solidFill>
                    <a:schemeClr val="tx1"/>
                  </a:solidFill>
                  <a:latin typeface="Gilroy" panose="00000500000000000000" pitchFamily="50" charset="0"/>
                </a:rPr>
                <a:t>Graceful</a:t>
              </a:r>
              <a:r>
                <a:rPr lang="de-DE" sz="900" b="1" dirty="0">
                  <a:solidFill>
                    <a:schemeClr val="tx1"/>
                  </a:solidFill>
                  <a:latin typeface="Gilroy" panose="00000500000000000000" pitchFamily="50" charset="0"/>
                </a:rPr>
                <a:t> Degradation, API Layer, Container-Orchestrierung, …</a:t>
              </a:r>
            </a:p>
          </p:txBody>
        </p:sp>
        <p:sp>
          <p:nvSpPr>
            <p:cNvPr id="94" name="Rechteck 93">
              <a:extLst>
                <a:ext uri="{FF2B5EF4-FFF2-40B4-BE49-F238E27FC236}">
                  <a16:creationId xmlns:a16="http://schemas.microsoft.com/office/drawing/2014/main" id="{E35749C0-2611-D81F-F24B-3D66A525AC0C}"/>
                </a:ext>
              </a:extLst>
            </p:cNvPr>
            <p:cNvSpPr/>
            <p:nvPr/>
          </p:nvSpPr>
          <p:spPr>
            <a:xfrm>
              <a:off x="3758611" y="4898360"/>
              <a:ext cx="1689690"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OpenStack, Linux, </a:t>
              </a:r>
              <a:r>
                <a:rPr lang="de-DE" sz="900" b="1" err="1">
                  <a:solidFill>
                    <a:schemeClr val="tx1"/>
                  </a:solidFill>
                  <a:latin typeface="Gilroy" panose="00000500000000000000" pitchFamily="50" charset="0"/>
                </a:rPr>
                <a:t>Kubernetes</a:t>
              </a:r>
              <a:r>
                <a:rPr lang="de-DE" sz="900" b="1">
                  <a:solidFill>
                    <a:schemeClr val="tx1"/>
                  </a:solidFill>
                  <a:latin typeface="Gilroy" panose="00000500000000000000" pitchFamily="50" charset="0"/>
                </a:rPr>
                <a:t>, log4j, </a:t>
              </a:r>
              <a:r>
                <a:rPr lang="de-DE" sz="900" b="1" err="1">
                  <a:solidFill>
                    <a:schemeClr val="tx1"/>
                  </a:solidFill>
                  <a:latin typeface="Gilroy" panose="00000500000000000000" pitchFamily="50" charset="0"/>
                </a:rPr>
                <a:t>dPhoenix</a:t>
              </a:r>
              <a:r>
                <a:rPr lang="de-DE" sz="900" b="1">
                  <a:solidFill>
                    <a:schemeClr val="tx1"/>
                  </a:solidFill>
                  <a:latin typeface="Gilroy" panose="00000500000000000000" pitchFamily="50" charset="0"/>
                </a:rPr>
                <a:t>, LibreOffice, … </a:t>
              </a:r>
            </a:p>
          </p:txBody>
        </p:sp>
        <p:sp>
          <p:nvSpPr>
            <p:cNvPr id="95" name="Rechteck 94">
              <a:extLst>
                <a:ext uri="{FF2B5EF4-FFF2-40B4-BE49-F238E27FC236}">
                  <a16:creationId xmlns:a16="http://schemas.microsoft.com/office/drawing/2014/main" id="{AC6E4137-522F-0799-637B-79ADA6F5692A}"/>
                </a:ext>
              </a:extLst>
            </p:cNvPr>
            <p:cNvSpPr/>
            <p:nvPr/>
          </p:nvSpPr>
          <p:spPr>
            <a:xfrm>
              <a:off x="3758611" y="5768594"/>
              <a:ext cx="1689690"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dirty="0">
                  <a:solidFill>
                    <a:schemeClr val="tx1"/>
                  </a:solidFill>
                  <a:latin typeface="Gilroy" panose="00000500000000000000" pitchFamily="50" charset="0"/>
                </a:rPr>
                <a:t>C5-Zertifizierung, Collaborative Cloud Audit Group (CCAG), Cloud </a:t>
              </a:r>
              <a:r>
                <a:rPr lang="de-DE" sz="900" b="1" dirty="0" err="1">
                  <a:solidFill>
                    <a:schemeClr val="tx1"/>
                  </a:solidFill>
                  <a:latin typeface="Gilroy" panose="00000500000000000000" pitchFamily="50" charset="0"/>
                </a:rPr>
                <a:t>Platform</a:t>
              </a:r>
              <a:r>
                <a:rPr lang="de-DE" sz="900" b="1" dirty="0">
                  <a:solidFill>
                    <a:schemeClr val="tx1"/>
                  </a:solidFill>
                  <a:latin typeface="Gilroy" panose="00000500000000000000" pitchFamily="50" charset="0"/>
                </a:rPr>
                <a:t> </a:t>
              </a:r>
              <a:r>
                <a:rPr lang="de-DE" sz="900" b="1" dirty="0" err="1">
                  <a:solidFill>
                    <a:schemeClr val="tx1"/>
                  </a:solidFill>
                  <a:latin typeface="Gilroy" panose="00000500000000000000" pitchFamily="50" charset="0"/>
                </a:rPr>
                <a:t>Requirements</a:t>
              </a:r>
              <a:r>
                <a:rPr lang="de-DE" sz="900" b="1" dirty="0">
                  <a:solidFill>
                    <a:schemeClr val="tx1"/>
                  </a:solidFill>
                  <a:latin typeface="Gilroy" panose="00000500000000000000" pitchFamily="50" charset="0"/>
                </a:rPr>
                <a:t> („rote Linien“) des BSI, … </a:t>
              </a:r>
            </a:p>
          </p:txBody>
        </p:sp>
        <p:sp>
          <p:nvSpPr>
            <p:cNvPr id="96" name="Rechteck 95">
              <a:extLst>
                <a:ext uri="{FF2B5EF4-FFF2-40B4-BE49-F238E27FC236}">
                  <a16:creationId xmlns:a16="http://schemas.microsoft.com/office/drawing/2014/main" id="{0CAB828E-D50A-5CA2-C5A7-E548E6A9CE40}"/>
                </a:ext>
              </a:extLst>
            </p:cNvPr>
            <p:cNvSpPr/>
            <p:nvPr/>
          </p:nvSpPr>
          <p:spPr>
            <a:xfrm>
              <a:off x="3758611" y="6638830"/>
              <a:ext cx="1689690"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Lieferantensteuerung, Architektur, Software-Entwicklung, Betrieb, Hardware-Design, …</a:t>
              </a:r>
            </a:p>
          </p:txBody>
        </p:sp>
        <p:sp>
          <p:nvSpPr>
            <p:cNvPr id="97" name="Rechteck 96">
              <a:extLst>
                <a:ext uri="{FF2B5EF4-FFF2-40B4-BE49-F238E27FC236}">
                  <a16:creationId xmlns:a16="http://schemas.microsoft.com/office/drawing/2014/main" id="{5EE4AF01-ABF7-0153-36A9-CC1156E205B3}"/>
                </a:ext>
              </a:extLst>
            </p:cNvPr>
            <p:cNvSpPr/>
            <p:nvPr/>
          </p:nvSpPr>
          <p:spPr>
            <a:xfrm>
              <a:off x="3758611" y="7509062"/>
              <a:ext cx="1689690"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AWS, Azure, GCP oder Google </a:t>
              </a:r>
              <a:r>
                <a:rPr lang="de-DE" sz="900" b="1" err="1">
                  <a:solidFill>
                    <a:schemeClr val="tx1"/>
                  </a:solidFill>
                  <a:latin typeface="Gilroy" panose="00000500000000000000" pitchFamily="50" charset="0"/>
                </a:rPr>
                <a:t>Workplace</a:t>
              </a:r>
              <a:r>
                <a:rPr lang="de-DE" sz="900" b="1">
                  <a:solidFill>
                    <a:schemeClr val="tx1"/>
                  </a:solidFill>
                  <a:latin typeface="Gilroy" panose="00000500000000000000" pitchFamily="50" charset="0"/>
                </a:rPr>
                <a:t>, O365, Salesforce, </a:t>
              </a:r>
              <a:r>
                <a:rPr lang="de-DE" sz="900" b="1" err="1">
                  <a:solidFill>
                    <a:schemeClr val="tx1"/>
                  </a:solidFill>
                  <a:latin typeface="Gilroy" panose="00000500000000000000" pitchFamily="50" charset="0"/>
                </a:rPr>
                <a:t>DeepL</a:t>
              </a:r>
              <a:r>
                <a:rPr lang="de-DE" sz="900" b="1">
                  <a:solidFill>
                    <a:schemeClr val="tx1"/>
                  </a:solidFill>
                  <a:latin typeface="Gilroy" panose="00000500000000000000" pitchFamily="50" charset="0"/>
                </a:rPr>
                <a:t>, </a:t>
              </a:r>
              <a:r>
                <a:rPr lang="de-DE" sz="900" b="1" err="1">
                  <a:solidFill>
                    <a:schemeClr val="tx1"/>
                  </a:solidFill>
                  <a:latin typeface="Gilroy" panose="00000500000000000000" pitchFamily="50" charset="0"/>
                </a:rPr>
                <a:t>Okta</a:t>
              </a:r>
              <a:r>
                <a:rPr lang="de-DE" sz="900" b="1">
                  <a:solidFill>
                    <a:schemeClr val="tx1"/>
                  </a:solidFill>
                  <a:latin typeface="Gilroy" panose="00000500000000000000" pitchFamily="50" charset="0"/>
                </a:rPr>
                <a:t>, …</a:t>
              </a:r>
            </a:p>
          </p:txBody>
        </p:sp>
        <p:sp>
          <p:nvSpPr>
            <p:cNvPr id="98" name="Rechteck 97">
              <a:extLst>
                <a:ext uri="{FF2B5EF4-FFF2-40B4-BE49-F238E27FC236}">
                  <a16:creationId xmlns:a16="http://schemas.microsoft.com/office/drawing/2014/main" id="{89D7F07A-0640-7824-E33F-FB386C72D000}"/>
                </a:ext>
              </a:extLst>
            </p:cNvPr>
            <p:cNvSpPr/>
            <p:nvPr/>
          </p:nvSpPr>
          <p:spPr>
            <a:xfrm>
              <a:off x="3758611" y="8379297"/>
              <a:ext cx="1689690" cy="805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36000" rtlCol="0" anchor="ctr"/>
            <a:lstStyle/>
            <a:p>
              <a:pPr>
                <a:spcBef>
                  <a:spcPts val="1200"/>
                </a:spcBef>
              </a:pPr>
              <a:r>
                <a:rPr lang="de-DE" sz="900" b="1">
                  <a:solidFill>
                    <a:schemeClr val="tx1"/>
                  </a:solidFill>
                  <a:latin typeface="Gilroy" panose="00000500000000000000" pitchFamily="50" charset="0"/>
                </a:rPr>
                <a:t>Agile, </a:t>
              </a:r>
              <a:r>
                <a:rPr lang="de-DE" sz="900" b="1" err="1">
                  <a:solidFill>
                    <a:schemeClr val="tx1"/>
                  </a:solidFill>
                  <a:latin typeface="Gilroy" panose="00000500000000000000" pitchFamily="50" charset="0"/>
                </a:rPr>
                <a:t>SAFe</a:t>
              </a:r>
              <a:r>
                <a:rPr lang="de-DE" sz="900" b="1">
                  <a:solidFill>
                    <a:schemeClr val="tx1"/>
                  </a:solidFill>
                  <a:latin typeface="Gilroy" panose="00000500000000000000" pitchFamily="50" charset="0"/>
                </a:rPr>
                <a:t>, </a:t>
              </a:r>
              <a:r>
                <a:rPr lang="de-DE" sz="900" b="1" err="1">
                  <a:solidFill>
                    <a:schemeClr val="tx1"/>
                  </a:solidFill>
                  <a:latin typeface="Gilroy" panose="00000500000000000000" pitchFamily="50" charset="0"/>
                </a:rPr>
                <a:t>Scrum</a:t>
              </a:r>
              <a:r>
                <a:rPr lang="de-DE" sz="900" b="1">
                  <a:solidFill>
                    <a:schemeClr val="tx1"/>
                  </a:solidFill>
                  <a:latin typeface="Gilroy" panose="00000500000000000000" pitchFamily="50" charset="0"/>
                </a:rPr>
                <a:t>, CI/CD, </a:t>
              </a:r>
              <a:r>
                <a:rPr lang="de-DE" sz="900" b="1" err="1">
                  <a:solidFill>
                    <a:schemeClr val="tx1"/>
                  </a:solidFill>
                  <a:latin typeface="Gilroy" panose="00000500000000000000" pitchFamily="50" charset="0"/>
                </a:rPr>
                <a:t>DevOps</a:t>
              </a:r>
              <a:r>
                <a:rPr lang="de-DE" sz="900" b="1">
                  <a:solidFill>
                    <a:schemeClr val="tx1"/>
                  </a:solidFill>
                  <a:latin typeface="Gilroy" panose="00000500000000000000" pitchFamily="50" charset="0"/>
                </a:rPr>
                <a:t>, SRE,  automatisierte Tests, entkoppelte Architekturen, API Management, …</a:t>
              </a:r>
            </a:p>
          </p:txBody>
        </p:sp>
      </p:grpSp>
      <p:grpSp>
        <p:nvGrpSpPr>
          <p:cNvPr id="100" name="Gruppieren 99">
            <a:extLst>
              <a:ext uri="{FF2B5EF4-FFF2-40B4-BE49-F238E27FC236}">
                <a16:creationId xmlns:a16="http://schemas.microsoft.com/office/drawing/2014/main" id="{751BD6B6-7D05-B582-B54C-AB76684F264A}"/>
              </a:ext>
            </a:extLst>
          </p:cNvPr>
          <p:cNvGrpSpPr/>
          <p:nvPr/>
        </p:nvGrpSpPr>
        <p:grpSpPr>
          <a:xfrm>
            <a:off x="5573040" y="979145"/>
            <a:ext cx="1481809" cy="3030879"/>
            <a:chOff x="5573040" y="2667000"/>
            <a:chExt cx="1481809" cy="3030879"/>
          </a:xfrm>
        </p:grpSpPr>
        <p:sp>
          <p:nvSpPr>
            <p:cNvPr id="101" name="Rechteck 100">
              <a:extLst>
                <a:ext uri="{FF2B5EF4-FFF2-40B4-BE49-F238E27FC236}">
                  <a16:creationId xmlns:a16="http://schemas.microsoft.com/office/drawing/2014/main" id="{9170E8B5-4E99-8F89-B402-234CE353DE98}"/>
                </a:ext>
              </a:extLst>
            </p:cNvPr>
            <p:cNvSpPr/>
            <p:nvPr/>
          </p:nvSpPr>
          <p:spPr>
            <a:xfrm>
              <a:off x="5573040" y="2667000"/>
              <a:ext cx="1481809" cy="30308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bIns="72000" rtlCol="0" anchor="b"/>
            <a:lstStyle/>
            <a:p>
              <a:pPr>
                <a:spcBef>
                  <a:spcPts val="600"/>
                </a:spcBef>
              </a:pPr>
              <a:r>
                <a:rPr lang="de-DE" sz="900" dirty="0">
                  <a:solidFill>
                    <a:srgbClr val="111111"/>
                  </a:solidFill>
                  <a:latin typeface="Gilroy" panose="00000500000000000000" pitchFamily="50" charset="0"/>
                </a:rPr>
                <a:t>„Der unternehmens-übergreifende Open-Source-Ansatz von cloud ahead ist der neutralste Weg, um die Diskussion zur digitalen Souveränität zu sortieren.“</a:t>
              </a:r>
            </a:p>
            <a:p>
              <a:pPr>
                <a:spcBef>
                  <a:spcPts val="600"/>
                </a:spcBef>
              </a:pPr>
              <a:r>
                <a:rPr lang="de-DE" sz="1050" dirty="0">
                  <a:solidFill>
                    <a:srgbClr val="111111"/>
                  </a:solidFill>
                  <a:latin typeface="Gilroy Bold" panose="00000800000000000000" pitchFamily="50" charset="0"/>
                </a:rPr>
                <a:t>Prof. Dr. Roland Frank</a:t>
              </a:r>
              <a:br>
                <a:rPr lang="de-DE" sz="1050" dirty="0">
                  <a:solidFill>
                    <a:srgbClr val="111111"/>
                  </a:solidFill>
                  <a:latin typeface="Gilroy Bold" panose="00000800000000000000" pitchFamily="50" charset="0"/>
                </a:rPr>
              </a:br>
              <a:r>
                <a:rPr lang="de-DE" sz="900" dirty="0">
                  <a:solidFill>
                    <a:schemeClr val="bg1">
                      <a:lumMod val="50000"/>
                    </a:schemeClr>
                  </a:solidFill>
                  <a:latin typeface="Gilroy Bold" panose="00000800000000000000" pitchFamily="50" charset="0"/>
                </a:rPr>
                <a:t>cloud ahead</a:t>
              </a:r>
              <a:endParaRPr lang="de-DE" sz="1050" dirty="0">
                <a:solidFill>
                  <a:schemeClr val="bg1">
                    <a:lumMod val="50000"/>
                  </a:schemeClr>
                </a:solidFill>
                <a:latin typeface="Gilroy Bold" panose="00000800000000000000" pitchFamily="50" charset="0"/>
              </a:endParaRPr>
            </a:p>
          </p:txBody>
        </p:sp>
        <p:sp>
          <p:nvSpPr>
            <p:cNvPr id="102" name="Ellipse 101">
              <a:extLst>
                <a:ext uri="{FF2B5EF4-FFF2-40B4-BE49-F238E27FC236}">
                  <a16:creationId xmlns:a16="http://schemas.microsoft.com/office/drawing/2014/main" id="{F8265E53-8488-AF40-B765-832709AE3D13}"/>
                </a:ext>
              </a:extLst>
            </p:cNvPr>
            <p:cNvSpPr/>
            <p:nvPr/>
          </p:nvSpPr>
          <p:spPr>
            <a:xfrm>
              <a:off x="5750818" y="2780292"/>
              <a:ext cx="1114425" cy="1114425"/>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sp>
        <p:nvSpPr>
          <p:cNvPr id="2" name="Textfeld 1">
            <a:extLst>
              <a:ext uri="{FF2B5EF4-FFF2-40B4-BE49-F238E27FC236}">
                <a16:creationId xmlns:a16="http://schemas.microsoft.com/office/drawing/2014/main" id="{03D6C221-D9B5-F491-6416-F3BFF91E3BC2}"/>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7</a:t>
            </a:r>
          </a:p>
        </p:txBody>
      </p:sp>
      <p:sp>
        <p:nvSpPr>
          <p:cNvPr id="3" name="Rechteck 2">
            <a:extLst>
              <a:ext uri="{FF2B5EF4-FFF2-40B4-BE49-F238E27FC236}">
                <a16:creationId xmlns:a16="http://schemas.microsoft.com/office/drawing/2014/main" id="{04ECF158-430A-3993-0CCF-7B27DD6451E0}"/>
              </a:ext>
            </a:extLst>
          </p:cNvPr>
          <p:cNvSpPr/>
          <p:nvPr/>
        </p:nvSpPr>
        <p:spPr>
          <a:xfrm>
            <a:off x="5573040" y="8604357"/>
            <a:ext cx="1481809" cy="9807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Die 7 Hebel sind nicht überschneidungsfrei (MECE)</a:t>
            </a:r>
            <a:r>
              <a:rPr lang="de-DE" sz="900" baseline="30000">
                <a:solidFill>
                  <a:srgbClr val="111111"/>
                </a:solidFill>
                <a:latin typeface="Gilroy" panose="00000500000000000000" pitchFamily="50" charset="0"/>
              </a:rPr>
              <a:t>11</a:t>
            </a:r>
            <a:r>
              <a:rPr lang="de-DE" sz="900">
                <a:solidFill>
                  <a:srgbClr val="111111"/>
                </a:solidFill>
                <a:latin typeface="Gilroy" panose="00000500000000000000" pitchFamily="50" charset="0"/>
              </a:rPr>
              <a:t> sondern greifen bewusst die meist-genutzten Begriffe der Fachdebatte auf.</a:t>
            </a:r>
            <a:endParaRPr lang="de-DE" sz="1050" baseline="30000">
              <a:solidFill>
                <a:srgbClr val="7ED878"/>
              </a:solidFill>
              <a:latin typeface="Gilroy Bold" panose="00000800000000000000" pitchFamily="50" charset="0"/>
            </a:endParaRPr>
          </a:p>
        </p:txBody>
      </p:sp>
    </p:spTree>
    <p:extLst>
      <p:ext uri="{BB962C8B-B14F-4D97-AF65-F5344CB8AC3E}">
        <p14:creationId xmlns:p14="http://schemas.microsoft.com/office/powerpoint/2010/main" val="991225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2">
            <a:extLst>
              <a:ext uri="{FF2B5EF4-FFF2-40B4-BE49-F238E27FC236}">
                <a16:creationId xmlns:a16="http://schemas.microsoft.com/office/drawing/2014/main" id="{84122E8A-A551-F276-534E-B4D71393DDCE}"/>
              </a:ext>
            </a:extLst>
          </p:cNvPr>
          <p:cNvSpPr txBox="1">
            <a:spLocks/>
          </p:cNvSpPr>
          <p:nvPr/>
        </p:nvSpPr>
        <p:spPr>
          <a:xfrm>
            <a:off x="507548" y="4777535"/>
            <a:ext cx="4902688" cy="1505162"/>
          </a:xfrm>
          <a:prstGeom prst="rect">
            <a:avLst/>
          </a:prstGeom>
        </p:spPr>
        <p:txBody>
          <a:bodyPr lIns="0" anchor="t"/>
          <a:lstStyle>
            <a:lvl1pPr algn="ctr" defTabSz="1425550" rtl="0" eaLnBrk="1" latinLnBrk="0" hangingPunct="1">
              <a:lnSpc>
                <a:spcPct val="100000"/>
              </a:lnSpc>
              <a:spcBef>
                <a:spcPct val="0"/>
              </a:spcBef>
              <a:buNone/>
              <a:defRPr sz="5145" kern="1200">
                <a:solidFill>
                  <a:schemeClr val="tx1"/>
                </a:solidFill>
                <a:latin typeface="Gilroy Heavy" panose="00000A00000000000000" pitchFamily="50" charset="0"/>
                <a:ea typeface="Gilroy Heavy" panose="00000A00000000000000" pitchFamily="50" charset="0"/>
                <a:cs typeface="+mj-cs"/>
              </a:defRPr>
            </a:lvl1pPr>
          </a:lstStyle>
          <a:p>
            <a:pPr algn="l"/>
            <a:endParaRPr lang="de-DE" sz="2400">
              <a:latin typeface="Gilroy Bold" panose="00000800000000000000" pitchFamily="50" charset="0"/>
            </a:endParaRPr>
          </a:p>
        </p:txBody>
      </p:sp>
      <p:sp>
        <p:nvSpPr>
          <p:cNvPr id="7" name="Rechteck 6">
            <a:extLst>
              <a:ext uri="{FF2B5EF4-FFF2-40B4-BE49-F238E27FC236}">
                <a16:creationId xmlns:a16="http://schemas.microsoft.com/office/drawing/2014/main" id="{7405BF43-F979-B113-78EC-617CC37F9FD9}"/>
              </a:ext>
            </a:extLst>
          </p:cNvPr>
          <p:cNvSpPr/>
          <p:nvPr/>
        </p:nvSpPr>
        <p:spPr>
          <a:xfrm>
            <a:off x="5573040" y="1849483"/>
            <a:ext cx="1481809" cy="11604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Die Inhalte der Analyse sind unter </a:t>
            </a:r>
            <a:r>
              <a:rPr lang="de-DE" sz="900">
                <a:solidFill>
                  <a:srgbClr val="111111"/>
                </a:solidFill>
                <a:latin typeface="Gilroy Bold" panose="00000800000000000000" pitchFamily="50" charset="0"/>
              </a:rPr>
              <a:t>www.cloudahead.de </a:t>
            </a:r>
            <a:r>
              <a:rPr lang="de-DE" sz="900">
                <a:solidFill>
                  <a:srgbClr val="111111"/>
                </a:solidFill>
                <a:latin typeface="Gilroy" panose="00000500000000000000" pitchFamily="50" charset="0"/>
              </a:rPr>
              <a:t>abrufbar und gemäß Lizenz ‚</a:t>
            </a:r>
            <a:r>
              <a:rPr lang="de-DE" sz="900">
                <a:solidFill>
                  <a:srgbClr val="111111"/>
                </a:solidFill>
                <a:latin typeface="Gilroy Bold" panose="00000800000000000000" pitchFamily="50" charset="0"/>
              </a:rPr>
              <a:t>Namensnennung 4.0 International (CC BY 4.0)‘ </a:t>
            </a:r>
            <a:r>
              <a:rPr lang="de-DE" sz="900">
                <a:solidFill>
                  <a:srgbClr val="111111"/>
                </a:solidFill>
                <a:latin typeface="Gilroy" panose="00000500000000000000" pitchFamily="50" charset="0"/>
              </a:rPr>
              <a:t>frei nutzbar, auch kommerziell.</a:t>
            </a:r>
          </a:p>
        </p:txBody>
      </p:sp>
      <p:sp>
        <p:nvSpPr>
          <p:cNvPr id="22" name="Textfeld 21">
            <a:extLst>
              <a:ext uri="{FF2B5EF4-FFF2-40B4-BE49-F238E27FC236}">
                <a16:creationId xmlns:a16="http://schemas.microsoft.com/office/drawing/2014/main" id="{1FFFE991-C304-617D-5F1F-E10EB1C456BE}"/>
              </a:ext>
            </a:extLst>
          </p:cNvPr>
          <p:cNvSpPr txBox="1"/>
          <p:nvPr/>
        </p:nvSpPr>
        <p:spPr>
          <a:xfrm>
            <a:off x="528149" y="944522"/>
            <a:ext cx="4907451" cy="2877713"/>
          </a:xfrm>
          <a:prstGeom prst="rect">
            <a:avLst/>
          </a:prstGeom>
          <a:noFill/>
        </p:spPr>
        <p:txBody>
          <a:bodyPr wrap="square" lIns="0" rIns="0" rtlCol="0">
            <a:noAutofit/>
          </a:bodyPr>
          <a:lstStyle>
            <a:defPPr>
              <a:defRPr lang="en-US"/>
            </a:defPPr>
            <a:lvl1pPr>
              <a:lnSpc>
                <a:spcPts val="1800"/>
              </a:lnSpc>
              <a:spcBef>
                <a:spcPts val="900"/>
              </a:spcBef>
              <a:defRPr sz="1400" b="0" i="0">
                <a:effectLst/>
                <a:latin typeface="Gilroy Bold" panose="00000800000000000000" pitchFamily="50" charset="0"/>
              </a:defRPr>
            </a:lvl1pPr>
          </a:lstStyle>
          <a:p>
            <a:pPr>
              <a:lnSpc>
                <a:spcPts val="1600"/>
              </a:lnSpc>
            </a:pPr>
            <a:r>
              <a:rPr lang="de-DE" sz="1600" dirty="0"/>
              <a:t>Welcher Hebel wirkt auf welches Souveränitätsziel?</a:t>
            </a:r>
          </a:p>
          <a:p>
            <a:pPr algn="just">
              <a:lnSpc>
                <a:spcPts val="1600"/>
              </a:lnSpc>
            </a:pPr>
            <a:r>
              <a:rPr lang="de-DE" sz="1000" dirty="0">
                <a:latin typeface="Gilroy" panose="00000500000000000000" pitchFamily="50" charset="0"/>
              </a:rPr>
              <a:t>Die LeserInnen dieses Dokuments sollen eine Hilfestellung erhalten, mit welchen Maßnahmen sie ihre spezifischen Souveränitätsziele erreichen können. Hilft beispielsweise Multi-Cloud bei dem Schutz vor Kriminellen? Können sich Organisationen mit Verschlüsselung in der Public Cloud vor fremder Legislation schützen? Ist Eigenleistung der Schlüssel zu schnellen Innovationen? </a:t>
            </a:r>
          </a:p>
          <a:p>
            <a:pPr algn="just">
              <a:lnSpc>
                <a:spcPts val="1600"/>
              </a:lnSpc>
            </a:pPr>
            <a:r>
              <a:rPr lang="de-DE" sz="1000" dirty="0">
                <a:latin typeface="Gilroy" panose="00000500000000000000" pitchFamily="50" charset="0"/>
              </a:rPr>
              <a:t>Insgesamt 84 Hebel/Ziel-Kombinationen hat cloud ahead überprüft und bewertet. In der unter </a:t>
            </a:r>
            <a:r>
              <a:rPr lang="de-DE" sz="1000" dirty="0">
                <a:latin typeface="Gilroy" panose="00000500000000000000" pitchFamily="50" charset="0"/>
                <a:hlinkClick r:id="rId2"/>
              </a:rPr>
              <a:t>www.cloudahead.de</a:t>
            </a:r>
            <a:r>
              <a:rPr lang="de-DE" sz="1000" dirty="0">
                <a:latin typeface="Gilroy" panose="00000500000000000000" pitchFamily="50" charset="0"/>
              </a:rPr>
              <a:t> abrufbaren Excel-Datei wird beispielsweise abgewogen, inwiefern die Einführung einer Multi-Cloud-Lösung bei einer geopolitischen Auseinandersetzung mit der USA</a:t>
            </a:r>
            <a:r>
              <a:rPr lang="de-DE" sz="1000" baseline="30000" dirty="0">
                <a:latin typeface="Gilroy" panose="00000500000000000000" pitchFamily="50" charset="0"/>
              </a:rPr>
              <a:t>12</a:t>
            </a:r>
            <a:r>
              <a:rPr lang="de-DE" sz="1000" dirty="0">
                <a:latin typeface="Gilroy" panose="00000500000000000000" pitchFamily="50" charset="0"/>
              </a:rPr>
              <a:t> schützt – oder ob die Public Cloud Vorteile bei der Absicherung gegenüber physischen Gefahren mit sich bringt.</a:t>
            </a: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endParaRPr lang="de-DE" sz="1000" dirty="0">
              <a:latin typeface="Gilroy" panose="00000500000000000000" pitchFamily="50" charset="0"/>
            </a:endParaRPr>
          </a:p>
          <a:p>
            <a:pPr algn="just">
              <a:lnSpc>
                <a:spcPts val="1600"/>
              </a:lnSpc>
            </a:pPr>
            <a:r>
              <a:rPr lang="de-DE" sz="1000" dirty="0">
                <a:latin typeface="Gilroy" panose="00000500000000000000" pitchFamily="50" charset="0"/>
              </a:rPr>
              <a:t>Auf den folgenden Seiten werden die Ergebnisse daraus kondensiert dargestellt und mit Hilfe von Farben visualisiert. Rot (mit entsprechenden Schattierungen) bedeutet, dass der Hebel überwiegend negativ auf das Souveränitätsziel wirkt, grün (mit entsprechenden) Schattierungen deutet auf eine überwiegend positive Wirkung hin. </a:t>
            </a:r>
          </a:p>
        </p:txBody>
      </p:sp>
      <p:grpSp>
        <p:nvGrpSpPr>
          <p:cNvPr id="88" name="Gruppieren 87">
            <a:extLst>
              <a:ext uri="{FF2B5EF4-FFF2-40B4-BE49-F238E27FC236}">
                <a16:creationId xmlns:a16="http://schemas.microsoft.com/office/drawing/2014/main" id="{0FF52B80-7BEF-E1F3-FCF0-F760E2378782}"/>
              </a:ext>
            </a:extLst>
          </p:cNvPr>
          <p:cNvGrpSpPr/>
          <p:nvPr/>
        </p:nvGrpSpPr>
        <p:grpSpPr>
          <a:xfrm>
            <a:off x="505093" y="3696679"/>
            <a:ext cx="4467222" cy="2747944"/>
            <a:chOff x="546571" y="3166335"/>
            <a:chExt cx="4304206" cy="2747944"/>
          </a:xfrm>
        </p:grpSpPr>
        <p:grpSp>
          <p:nvGrpSpPr>
            <p:cNvPr id="84" name="Gruppieren 83">
              <a:extLst>
                <a:ext uri="{FF2B5EF4-FFF2-40B4-BE49-F238E27FC236}">
                  <a16:creationId xmlns:a16="http://schemas.microsoft.com/office/drawing/2014/main" id="{EB1E2ECB-0D66-1414-8F8C-C2936621656D}"/>
                </a:ext>
              </a:extLst>
            </p:cNvPr>
            <p:cNvGrpSpPr/>
            <p:nvPr/>
          </p:nvGrpSpPr>
          <p:grpSpPr>
            <a:xfrm>
              <a:off x="1999346" y="3166335"/>
              <a:ext cx="1392071" cy="1610998"/>
              <a:chOff x="1999346" y="3166335"/>
              <a:chExt cx="1392071" cy="1610998"/>
            </a:xfrm>
            <a:gradFill>
              <a:gsLst>
                <a:gs pos="0">
                  <a:srgbClr val="42D0C6">
                    <a:alpha val="50000"/>
                  </a:srgbClr>
                </a:gs>
                <a:gs pos="100000">
                  <a:schemeClr val="bg1">
                    <a:lumMod val="85000"/>
                  </a:schemeClr>
                </a:gs>
              </a:gsLst>
              <a:lin ang="4200000" scaled="0"/>
            </a:gradFill>
          </p:grpSpPr>
          <p:sp>
            <p:nvSpPr>
              <p:cNvPr id="33" name="Rechteck 32">
                <a:extLst>
                  <a:ext uri="{FF2B5EF4-FFF2-40B4-BE49-F238E27FC236}">
                    <a16:creationId xmlns:a16="http://schemas.microsoft.com/office/drawing/2014/main" id="{E73F0944-8AB0-34CF-0FDC-A31CAAC83802}"/>
                  </a:ext>
                </a:extLst>
              </p:cNvPr>
              <p:cNvSpPr/>
              <p:nvPr/>
            </p:nvSpPr>
            <p:spPr>
              <a:xfrm rot="18570139">
                <a:off x="1282335" y="3883346"/>
                <a:ext cx="1610998" cy="176975"/>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324000" tIns="36000" rIns="72000" bIns="36000" rtlCol="0" anchor="ctr"/>
              <a:lstStyle/>
              <a:p>
                <a:pPr>
                  <a:spcBef>
                    <a:spcPts val="600"/>
                  </a:spcBef>
                </a:pPr>
                <a:r>
                  <a:rPr lang="de-DE" sz="800">
                    <a:solidFill>
                      <a:schemeClr val="bg1"/>
                    </a:solidFill>
                    <a:latin typeface="Gilroy" panose="00000500000000000000" pitchFamily="50" charset="0"/>
                  </a:rPr>
                  <a:t>Fachliche Probleme</a:t>
                </a:r>
              </a:p>
            </p:txBody>
          </p:sp>
          <p:sp>
            <p:nvSpPr>
              <p:cNvPr id="34" name="Rechteck 33">
                <a:extLst>
                  <a:ext uri="{FF2B5EF4-FFF2-40B4-BE49-F238E27FC236}">
                    <a16:creationId xmlns:a16="http://schemas.microsoft.com/office/drawing/2014/main" id="{97FC5AFC-75D6-E9D6-8D83-2AE549EB0830}"/>
                  </a:ext>
                </a:extLst>
              </p:cNvPr>
              <p:cNvSpPr/>
              <p:nvPr/>
            </p:nvSpPr>
            <p:spPr>
              <a:xfrm rot="18570139">
                <a:off x="1525354" y="3883346"/>
                <a:ext cx="1610998" cy="176975"/>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Automatisierung</a:t>
                </a:r>
              </a:p>
            </p:txBody>
          </p:sp>
          <p:sp>
            <p:nvSpPr>
              <p:cNvPr id="35" name="Rechteck 34">
                <a:extLst>
                  <a:ext uri="{FF2B5EF4-FFF2-40B4-BE49-F238E27FC236}">
                    <a16:creationId xmlns:a16="http://schemas.microsoft.com/office/drawing/2014/main" id="{56D0DD99-B712-5E77-F112-E5ECAF9E21DD}"/>
                  </a:ext>
                </a:extLst>
              </p:cNvPr>
              <p:cNvSpPr/>
              <p:nvPr/>
            </p:nvSpPr>
            <p:spPr>
              <a:xfrm rot="18570139">
                <a:off x="1768373" y="3883346"/>
                <a:ext cx="1610998" cy="176975"/>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Schnelle Innovationen</a:t>
                </a:r>
              </a:p>
            </p:txBody>
          </p:sp>
          <p:sp>
            <p:nvSpPr>
              <p:cNvPr id="36" name="Rechteck 35">
                <a:extLst>
                  <a:ext uri="{FF2B5EF4-FFF2-40B4-BE49-F238E27FC236}">
                    <a16:creationId xmlns:a16="http://schemas.microsoft.com/office/drawing/2014/main" id="{40CE0A0B-156B-AEF5-C1E8-C391C56AD0F2}"/>
                  </a:ext>
                </a:extLst>
              </p:cNvPr>
              <p:cNvSpPr/>
              <p:nvPr/>
            </p:nvSpPr>
            <p:spPr>
              <a:xfrm rot="18570139">
                <a:off x="2011392" y="3883346"/>
                <a:ext cx="1610998" cy="176975"/>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Applikationslandschaft</a:t>
                </a:r>
              </a:p>
            </p:txBody>
          </p:sp>
          <p:sp>
            <p:nvSpPr>
              <p:cNvPr id="37" name="Rechteck 36">
                <a:extLst>
                  <a:ext uri="{FF2B5EF4-FFF2-40B4-BE49-F238E27FC236}">
                    <a16:creationId xmlns:a16="http://schemas.microsoft.com/office/drawing/2014/main" id="{55692EB4-7ECD-D511-C62E-B30D91CDC401}"/>
                  </a:ext>
                </a:extLst>
              </p:cNvPr>
              <p:cNvSpPr/>
              <p:nvPr/>
            </p:nvSpPr>
            <p:spPr>
              <a:xfrm rot="18570139">
                <a:off x="2254411" y="3883346"/>
                <a:ext cx="1610998" cy="176975"/>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Einfache Zugänglichkeit</a:t>
                </a:r>
              </a:p>
            </p:txBody>
          </p:sp>
          <p:sp>
            <p:nvSpPr>
              <p:cNvPr id="38" name="Rechteck 37">
                <a:extLst>
                  <a:ext uri="{FF2B5EF4-FFF2-40B4-BE49-F238E27FC236}">
                    <a16:creationId xmlns:a16="http://schemas.microsoft.com/office/drawing/2014/main" id="{BCB69B7B-6B43-EFFC-C992-07037B9B3D98}"/>
                  </a:ext>
                </a:extLst>
              </p:cNvPr>
              <p:cNvSpPr/>
              <p:nvPr/>
            </p:nvSpPr>
            <p:spPr>
              <a:xfrm rot="18570139">
                <a:off x="2497431" y="3883346"/>
                <a:ext cx="1610998" cy="176975"/>
              </a:xfrm>
              <a:prstGeom prst="rect">
                <a:avLst/>
              </a:prstGeom>
              <a:solidFill>
                <a:srgbClr val="2ACFC8"/>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Skalierbarkeit</a:t>
                </a:r>
              </a:p>
            </p:txBody>
          </p:sp>
        </p:grpSp>
        <p:grpSp>
          <p:nvGrpSpPr>
            <p:cNvPr id="85" name="Gruppieren 84">
              <a:extLst>
                <a:ext uri="{FF2B5EF4-FFF2-40B4-BE49-F238E27FC236}">
                  <a16:creationId xmlns:a16="http://schemas.microsoft.com/office/drawing/2014/main" id="{BE472F74-AC51-88EF-4889-BBD6D4086AD7}"/>
                </a:ext>
              </a:extLst>
            </p:cNvPr>
            <p:cNvGrpSpPr/>
            <p:nvPr/>
          </p:nvGrpSpPr>
          <p:grpSpPr>
            <a:xfrm>
              <a:off x="3457460" y="3166335"/>
              <a:ext cx="1393317" cy="1610998"/>
              <a:chOff x="3457460" y="3166335"/>
              <a:chExt cx="1393317" cy="1610998"/>
            </a:xfrm>
            <a:gradFill>
              <a:gsLst>
                <a:gs pos="100000">
                  <a:srgbClr val="7ED878"/>
                </a:gs>
                <a:gs pos="0">
                  <a:schemeClr val="bg1">
                    <a:lumMod val="85000"/>
                  </a:schemeClr>
                </a:gs>
              </a:gsLst>
              <a:lin ang="4200000" scaled="0"/>
            </a:gradFill>
          </p:grpSpPr>
          <p:sp>
            <p:nvSpPr>
              <p:cNvPr id="82" name="Rechteck 81">
                <a:extLst>
                  <a:ext uri="{FF2B5EF4-FFF2-40B4-BE49-F238E27FC236}">
                    <a16:creationId xmlns:a16="http://schemas.microsoft.com/office/drawing/2014/main" id="{040B170A-B6BF-622A-37EB-B3FBFD9CD239}"/>
                  </a:ext>
                </a:extLst>
              </p:cNvPr>
              <p:cNvSpPr/>
              <p:nvPr/>
            </p:nvSpPr>
            <p:spPr>
              <a:xfrm rot="18570139">
                <a:off x="3956791" y="3883346"/>
                <a:ext cx="1610998" cy="176975"/>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Geopolitische Krisen</a:t>
                </a:r>
              </a:p>
            </p:txBody>
          </p:sp>
          <p:sp>
            <p:nvSpPr>
              <p:cNvPr id="39" name="Rechteck 38">
                <a:extLst>
                  <a:ext uri="{FF2B5EF4-FFF2-40B4-BE49-F238E27FC236}">
                    <a16:creationId xmlns:a16="http://schemas.microsoft.com/office/drawing/2014/main" id="{335BBC35-5F5A-C589-5327-F80653527FD1}"/>
                  </a:ext>
                </a:extLst>
              </p:cNvPr>
              <p:cNvSpPr/>
              <p:nvPr/>
            </p:nvSpPr>
            <p:spPr>
              <a:xfrm rot="18570139">
                <a:off x="2740449" y="3883346"/>
                <a:ext cx="1610998" cy="176975"/>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Physische Gefahren</a:t>
                </a:r>
              </a:p>
            </p:txBody>
          </p:sp>
          <p:sp>
            <p:nvSpPr>
              <p:cNvPr id="40" name="Rechteck 39">
                <a:extLst>
                  <a:ext uri="{FF2B5EF4-FFF2-40B4-BE49-F238E27FC236}">
                    <a16:creationId xmlns:a16="http://schemas.microsoft.com/office/drawing/2014/main" id="{B2BECEF9-6FCD-32A9-5FE4-4A6833F190F3}"/>
                  </a:ext>
                </a:extLst>
              </p:cNvPr>
              <p:cNvSpPr/>
              <p:nvPr/>
            </p:nvSpPr>
            <p:spPr>
              <a:xfrm rot="18570139">
                <a:off x="2983468" y="3883346"/>
                <a:ext cx="1610998" cy="176975"/>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Einzelne Abhängigkeiten</a:t>
                </a:r>
              </a:p>
            </p:txBody>
          </p:sp>
          <p:sp>
            <p:nvSpPr>
              <p:cNvPr id="41" name="Rechteck 40">
                <a:extLst>
                  <a:ext uri="{FF2B5EF4-FFF2-40B4-BE49-F238E27FC236}">
                    <a16:creationId xmlns:a16="http://schemas.microsoft.com/office/drawing/2014/main" id="{0EA57DB4-AE80-787A-4658-AD2FAB176B6D}"/>
                  </a:ext>
                </a:extLst>
              </p:cNvPr>
              <p:cNvSpPr/>
              <p:nvPr/>
            </p:nvSpPr>
            <p:spPr>
              <a:xfrm rot="18570139">
                <a:off x="3226487" y="3883346"/>
                <a:ext cx="1610998" cy="176975"/>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Kriminelle</a:t>
                </a:r>
              </a:p>
            </p:txBody>
          </p:sp>
          <p:sp>
            <p:nvSpPr>
              <p:cNvPr id="42" name="Rechteck 41">
                <a:extLst>
                  <a:ext uri="{FF2B5EF4-FFF2-40B4-BE49-F238E27FC236}">
                    <a16:creationId xmlns:a16="http://schemas.microsoft.com/office/drawing/2014/main" id="{5F5F558C-0162-D8C8-515B-03A7AC3C4D9A}"/>
                  </a:ext>
                </a:extLst>
              </p:cNvPr>
              <p:cNvSpPr/>
              <p:nvPr/>
            </p:nvSpPr>
            <p:spPr>
              <a:xfrm rot="18570139">
                <a:off x="3469506" y="3883346"/>
                <a:ext cx="1610998" cy="176975"/>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Fremde Legislation</a:t>
                </a:r>
              </a:p>
            </p:txBody>
          </p:sp>
          <p:sp>
            <p:nvSpPr>
              <p:cNvPr id="43" name="Rechteck 42">
                <a:extLst>
                  <a:ext uri="{FF2B5EF4-FFF2-40B4-BE49-F238E27FC236}">
                    <a16:creationId xmlns:a16="http://schemas.microsoft.com/office/drawing/2014/main" id="{C2CAF584-655D-BD89-8C21-6728007B7C66}"/>
                  </a:ext>
                </a:extLst>
              </p:cNvPr>
              <p:cNvSpPr/>
              <p:nvPr/>
            </p:nvSpPr>
            <p:spPr>
              <a:xfrm rot="18570139">
                <a:off x="3712525" y="3883346"/>
                <a:ext cx="1610998" cy="176975"/>
              </a:xfrm>
              <a:prstGeom prst="rect">
                <a:avLst/>
              </a:prstGeom>
              <a:solidFill>
                <a:srgbClr val="57D673"/>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36000" rIns="72000" bIns="36000" rtlCol="0" anchor="ctr"/>
              <a:lstStyle/>
              <a:p>
                <a:pPr>
                  <a:spcBef>
                    <a:spcPts val="600"/>
                  </a:spcBef>
                </a:pPr>
                <a:r>
                  <a:rPr lang="de-DE" sz="800">
                    <a:solidFill>
                      <a:schemeClr val="bg1"/>
                    </a:solidFill>
                    <a:latin typeface="Gilroy" panose="00000500000000000000" pitchFamily="50" charset="0"/>
                  </a:rPr>
                  <a:t>Fremde Geheimdienste</a:t>
                </a:r>
              </a:p>
            </p:txBody>
          </p:sp>
        </p:grpSp>
        <p:sp>
          <p:nvSpPr>
            <p:cNvPr id="66" name="Rechteck 65">
              <a:extLst>
                <a:ext uri="{FF2B5EF4-FFF2-40B4-BE49-F238E27FC236}">
                  <a16:creationId xmlns:a16="http://schemas.microsoft.com/office/drawing/2014/main" id="{903299ED-6D68-F5C7-3280-27276CE95CE4}"/>
                </a:ext>
              </a:extLst>
            </p:cNvPr>
            <p:cNvSpPr/>
            <p:nvPr/>
          </p:nvSpPr>
          <p:spPr>
            <a:xfrm>
              <a:off x="1100138" y="4393406"/>
              <a:ext cx="3446452" cy="1520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grpSp>
          <p:nvGrpSpPr>
            <p:cNvPr id="64" name="Gruppieren 63">
              <a:extLst>
                <a:ext uri="{FF2B5EF4-FFF2-40B4-BE49-F238E27FC236}">
                  <a16:creationId xmlns:a16="http://schemas.microsoft.com/office/drawing/2014/main" id="{2965BE25-A6A4-A3A3-4338-FC97DAE95DD8}"/>
                </a:ext>
              </a:extLst>
            </p:cNvPr>
            <p:cNvGrpSpPr/>
            <p:nvPr/>
          </p:nvGrpSpPr>
          <p:grpSpPr>
            <a:xfrm>
              <a:off x="546571" y="4402890"/>
              <a:ext cx="1065254" cy="1511389"/>
              <a:chOff x="528149" y="3564502"/>
              <a:chExt cx="983819" cy="6020571"/>
            </a:xfrm>
          </p:grpSpPr>
          <p:sp>
            <p:nvSpPr>
              <p:cNvPr id="46" name="Rechteck 45">
                <a:extLst>
                  <a:ext uri="{FF2B5EF4-FFF2-40B4-BE49-F238E27FC236}">
                    <a16:creationId xmlns:a16="http://schemas.microsoft.com/office/drawing/2014/main" id="{FA9FB061-709F-E61D-4C4A-20B72E75BDB3}"/>
                  </a:ext>
                </a:extLst>
              </p:cNvPr>
              <p:cNvSpPr/>
              <p:nvPr/>
            </p:nvSpPr>
            <p:spPr>
              <a:xfrm>
                <a:off x="528149" y="3564502"/>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Bold" panose="00000800000000000000" pitchFamily="50" charset="0"/>
                  </a:rPr>
                  <a:t>Verschlüsselung</a:t>
                </a:r>
              </a:p>
            </p:txBody>
          </p:sp>
          <p:sp>
            <p:nvSpPr>
              <p:cNvPr id="47" name="Rechteck 46">
                <a:extLst>
                  <a:ext uri="{FF2B5EF4-FFF2-40B4-BE49-F238E27FC236}">
                    <a16:creationId xmlns:a16="http://schemas.microsoft.com/office/drawing/2014/main" id="{AEF7FA66-6F2E-B5C2-68B9-B8CB4B995433}"/>
                  </a:ext>
                </a:extLst>
              </p:cNvPr>
              <p:cNvSpPr/>
              <p:nvPr/>
            </p:nvSpPr>
            <p:spPr>
              <a:xfrm>
                <a:off x="528149" y="4427903"/>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Bold" panose="00000800000000000000" pitchFamily="50" charset="0"/>
                  </a:rPr>
                  <a:t>Multi-Cloud</a:t>
                </a:r>
              </a:p>
            </p:txBody>
          </p:sp>
          <p:sp>
            <p:nvSpPr>
              <p:cNvPr id="48" name="Rechteck 47">
                <a:extLst>
                  <a:ext uri="{FF2B5EF4-FFF2-40B4-BE49-F238E27FC236}">
                    <a16:creationId xmlns:a16="http://schemas.microsoft.com/office/drawing/2014/main" id="{CF36CCC1-58BD-C852-F8A2-AC40EBC98C49}"/>
                  </a:ext>
                </a:extLst>
              </p:cNvPr>
              <p:cNvSpPr/>
              <p:nvPr/>
            </p:nvSpPr>
            <p:spPr>
              <a:xfrm>
                <a:off x="528149" y="5298137"/>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Bold" panose="00000800000000000000" pitchFamily="50" charset="0"/>
                  </a:rPr>
                  <a:t>Open Source</a:t>
                </a:r>
              </a:p>
            </p:txBody>
          </p:sp>
          <p:sp>
            <p:nvSpPr>
              <p:cNvPr id="49" name="Rechteck 48">
                <a:extLst>
                  <a:ext uri="{FF2B5EF4-FFF2-40B4-BE49-F238E27FC236}">
                    <a16:creationId xmlns:a16="http://schemas.microsoft.com/office/drawing/2014/main" id="{8434273C-D50B-BB35-DBBC-79E196086828}"/>
                  </a:ext>
                </a:extLst>
              </p:cNvPr>
              <p:cNvSpPr/>
              <p:nvPr/>
            </p:nvSpPr>
            <p:spPr>
              <a:xfrm>
                <a:off x="528149" y="6168371"/>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r>
                  <a:rPr lang="de-DE" sz="800" dirty="0">
                    <a:solidFill>
                      <a:srgbClr val="111111"/>
                    </a:solidFill>
                    <a:latin typeface="Gilroy Bold" panose="00000800000000000000" pitchFamily="50" charset="0"/>
                  </a:rPr>
                  <a:t>Kontrolle der Werts.</a:t>
                </a:r>
              </a:p>
            </p:txBody>
          </p:sp>
          <p:sp>
            <p:nvSpPr>
              <p:cNvPr id="50" name="Rechteck 49">
                <a:extLst>
                  <a:ext uri="{FF2B5EF4-FFF2-40B4-BE49-F238E27FC236}">
                    <a16:creationId xmlns:a16="http://schemas.microsoft.com/office/drawing/2014/main" id="{132D9292-334A-5B00-76FC-AC51F8626CAE}"/>
                  </a:ext>
                </a:extLst>
              </p:cNvPr>
              <p:cNvSpPr/>
              <p:nvPr/>
            </p:nvSpPr>
            <p:spPr>
              <a:xfrm>
                <a:off x="528149" y="7038607"/>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Bold" panose="00000800000000000000" pitchFamily="50" charset="0"/>
                  </a:rPr>
                  <a:t>Eigenleistung</a:t>
                </a:r>
              </a:p>
            </p:txBody>
          </p:sp>
          <p:sp>
            <p:nvSpPr>
              <p:cNvPr id="58" name="Rechteck 57">
                <a:extLst>
                  <a:ext uri="{FF2B5EF4-FFF2-40B4-BE49-F238E27FC236}">
                    <a16:creationId xmlns:a16="http://schemas.microsoft.com/office/drawing/2014/main" id="{B24B6111-5893-7456-D38F-B8D6B5BCE141}"/>
                  </a:ext>
                </a:extLst>
              </p:cNvPr>
              <p:cNvSpPr/>
              <p:nvPr/>
            </p:nvSpPr>
            <p:spPr>
              <a:xfrm>
                <a:off x="528149" y="7908839"/>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dirty="0">
                    <a:solidFill>
                      <a:srgbClr val="111111"/>
                    </a:solidFill>
                    <a:latin typeface="Gilroy Bold" panose="00000800000000000000" pitchFamily="50" charset="0"/>
                  </a:rPr>
                  <a:t>Public Cloud</a:t>
                </a:r>
              </a:p>
            </p:txBody>
          </p:sp>
          <p:sp>
            <p:nvSpPr>
              <p:cNvPr id="63" name="Rechteck 62">
                <a:extLst>
                  <a:ext uri="{FF2B5EF4-FFF2-40B4-BE49-F238E27FC236}">
                    <a16:creationId xmlns:a16="http://schemas.microsoft.com/office/drawing/2014/main" id="{9982DE14-2A69-D201-498B-40212DFFE89A}"/>
                  </a:ext>
                </a:extLst>
              </p:cNvPr>
              <p:cNvSpPr/>
              <p:nvPr/>
            </p:nvSpPr>
            <p:spPr>
              <a:xfrm>
                <a:off x="528149" y="8779074"/>
                <a:ext cx="983819" cy="8059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bIns="36000" rtlCol="0" anchor="ctr"/>
              <a:lstStyle/>
              <a:p>
                <a:pPr>
                  <a:spcBef>
                    <a:spcPts val="600"/>
                  </a:spcBef>
                </a:pPr>
                <a:r>
                  <a:rPr lang="de-DE" sz="800">
                    <a:solidFill>
                      <a:srgbClr val="111111"/>
                    </a:solidFill>
                    <a:latin typeface="Gilroy Bold" panose="00000800000000000000" pitchFamily="50" charset="0"/>
                  </a:rPr>
                  <a:t>Software-Flow</a:t>
                </a:r>
              </a:p>
            </p:txBody>
          </p:sp>
        </p:grpSp>
        <p:sp>
          <p:nvSpPr>
            <p:cNvPr id="65" name="Rechteck 64">
              <a:extLst>
                <a:ext uri="{FF2B5EF4-FFF2-40B4-BE49-F238E27FC236}">
                  <a16:creationId xmlns:a16="http://schemas.microsoft.com/office/drawing/2014/main" id="{AE593655-02B0-7D0B-9734-9B33867E36FD}"/>
                </a:ext>
              </a:extLst>
            </p:cNvPr>
            <p:cNvSpPr/>
            <p:nvPr/>
          </p:nvSpPr>
          <p:spPr>
            <a:xfrm>
              <a:off x="1620080" y="4402890"/>
              <a:ext cx="2905291" cy="15113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sp>
          <p:nvSpPr>
            <p:cNvPr id="86" name="Pfeil: gebogen 85">
              <a:extLst>
                <a:ext uri="{FF2B5EF4-FFF2-40B4-BE49-F238E27FC236}">
                  <a16:creationId xmlns:a16="http://schemas.microsoft.com/office/drawing/2014/main" id="{D8E7C402-DB73-415D-2891-0942C5D34D5E}"/>
                </a:ext>
              </a:extLst>
            </p:cNvPr>
            <p:cNvSpPr/>
            <p:nvPr/>
          </p:nvSpPr>
          <p:spPr>
            <a:xfrm rot="16200000" flipV="1">
              <a:off x="2486499" y="3887614"/>
              <a:ext cx="1012572" cy="2447795"/>
            </a:xfrm>
            <a:prstGeom prst="bentArrow">
              <a:avLst>
                <a:gd name="adj1" fmla="val 11875"/>
                <a:gd name="adj2" fmla="val 21511"/>
                <a:gd name="adj3" fmla="val 21786"/>
                <a:gd name="adj4" fmla="val 6585"/>
              </a:avLst>
            </a:prstGeom>
            <a:gradFill flip="none" rotWithShape="1">
              <a:gsLst>
                <a:gs pos="46000">
                  <a:srgbClr val="8C8C8C">
                    <a:alpha val="91000"/>
                  </a:srgbClr>
                </a:gs>
                <a:gs pos="100000">
                  <a:schemeClr val="tx1">
                    <a:lumMod val="85000"/>
                    <a:lumOff val="15000"/>
                  </a:schemeClr>
                </a:gs>
                <a:gs pos="9000">
                  <a:srgbClr val="F2F2F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t"/>
            <a:lstStyle/>
            <a:p>
              <a:pPr marL="177800" indent="-177800" algn="l">
                <a:spcBef>
                  <a:spcPts val="600"/>
                </a:spcBef>
                <a:buFont typeface="Arial" panose="020B0604020202020204" pitchFamily="34" charset="0"/>
                <a:buChar char="•"/>
              </a:pPr>
              <a:endParaRPr lang="de-DE" sz="1400">
                <a:solidFill>
                  <a:srgbClr val="111111"/>
                </a:solidFill>
                <a:latin typeface="Gilroy" panose="00000500000000000000" pitchFamily="50" charset="0"/>
              </a:endParaRPr>
            </a:p>
          </p:txBody>
        </p:sp>
        <p:sp>
          <p:nvSpPr>
            <p:cNvPr id="87" name="Textfeld 86">
              <a:extLst>
                <a:ext uri="{FF2B5EF4-FFF2-40B4-BE49-F238E27FC236}">
                  <a16:creationId xmlns:a16="http://schemas.microsoft.com/office/drawing/2014/main" id="{E1EF651B-4F79-0EAF-F502-D9B0F6C4EFD4}"/>
                </a:ext>
              </a:extLst>
            </p:cNvPr>
            <p:cNvSpPr txBox="1"/>
            <p:nvPr/>
          </p:nvSpPr>
          <p:spPr>
            <a:xfrm>
              <a:off x="1925519" y="4954019"/>
              <a:ext cx="1714712" cy="492443"/>
            </a:xfrm>
            <a:prstGeom prst="rect">
              <a:avLst/>
            </a:prstGeom>
            <a:noFill/>
          </p:spPr>
          <p:txBody>
            <a:bodyPr wrap="none" rtlCol="0">
              <a:spAutoFit/>
            </a:bodyPr>
            <a:lstStyle/>
            <a:p>
              <a:r>
                <a:rPr lang="de-DE" sz="1300" dirty="0">
                  <a:latin typeface="Gilroy SemiBold" panose="00000700000000000000" pitchFamily="50" charset="0"/>
                </a:rPr>
                <a:t>Welcher Hebel wirkt </a:t>
              </a:r>
              <a:br>
                <a:rPr lang="de-DE" sz="1300" dirty="0">
                  <a:latin typeface="Gilroy SemiBold" panose="00000700000000000000" pitchFamily="50" charset="0"/>
                </a:rPr>
              </a:br>
              <a:r>
                <a:rPr lang="de-DE" sz="1300" dirty="0">
                  <a:latin typeface="Gilroy SemiBold" panose="00000700000000000000" pitchFamily="50" charset="0"/>
                </a:rPr>
                <a:t>auf welches Ziel?</a:t>
              </a:r>
            </a:p>
          </p:txBody>
        </p:sp>
      </p:grpSp>
      <p:sp>
        <p:nvSpPr>
          <p:cNvPr id="89" name="Textfeld 88">
            <a:extLst>
              <a:ext uri="{FF2B5EF4-FFF2-40B4-BE49-F238E27FC236}">
                <a16:creationId xmlns:a16="http://schemas.microsoft.com/office/drawing/2014/main" id="{9CACEDD2-2B27-1BE8-7854-DA9B13B0E88E}"/>
              </a:ext>
            </a:extLst>
          </p:cNvPr>
          <p:cNvSpPr txBox="1"/>
          <p:nvPr/>
        </p:nvSpPr>
        <p:spPr>
          <a:xfrm>
            <a:off x="528149" y="7766237"/>
            <a:ext cx="4907451" cy="2197018"/>
          </a:xfrm>
          <a:prstGeom prst="rect">
            <a:avLst/>
          </a:prstGeom>
          <a:noFill/>
        </p:spPr>
        <p:txBody>
          <a:bodyPr wrap="square" lIns="0" rIns="0" rtlCol="0">
            <a:noAutofit/>
          </a:bodyPr>
          <a:lstStyle>
            <a:defPPr>
              <a:defRPr lang="en-US"/>
            </a:defPPr>
            <a:lvl1pPr>
              <a:lnSpc>
                <a:spcPts val="1800"/>
              </a:lnSpc>
              <a:spcBef>
                <a:spcPts val="900"/>
              </a:spcBef>
              <a:defRPr sz="1400" b="0" i="0">
                <a:effectLst/>
                <a:latin typeface="Gilroy Bold" panose="00000800000000000000" pitchFamily="50" charset="0"/>
              </a:defRPr>
            </a:lvl1pPr>
          </a:lstStyle>
          <a:p>
            <a:pPr>
              <a:lnSpc>
                <a:spcPts val="1600"/>
              </a:lnSpc>
            </a:pPr>
            <a:r>
              <a:rPr lang="de-DE" sz="1600" dirty="0"/>
              <a:t>Mehr Leistungsfähigkeit durch Public Cloud und Software-Flow</a:t>
            </a:r>
          </a:p>
          <a:p>
            <a:pPr algn="just">
              <a:lnSpc>
                <a:spcPts val="1600"/>
              </a:lnSpc>
            </a:pPr>
            <a:r>
              <a:rPr lang="de-DE" sz="1000" dirty="0">
                <a:latin typeface="Gilroy" panose="00000500000000000000" pitchFamily="50" charset="0"/>
              </a:rPr>
              <a:t>Die Kriterien der digitalen Leistungsfähigkeit sind intuitiv gut greifbar: Organisationen, deren Softwares einfach zu nutzen sind, schnell an aktuelle Bedarfe angepasst werden und automatisiert Kundenbedarfe lösen, werden als leistungsfähig wahrgenommen. </a:t>
            </a:r>
          </a:p>
        </p:txBody>
      </p:sp>
      <p:sp>
        <p:nvSpPr>
          <p:cNvPr id="90" name="Rechteck 89">
            <a:extLst>
              <a:ext uri="{FF2B5EF4-FFF2-40B4-BE49-F238E27FC236}">
                <a16:creationId xmlns:a16="http://schemas.microsoft.com/office/drawing/2014/main" id="{8DBECA15-147F-2DB4-63FD-CD6E54E1F85A}"/>
              </a:ext>
            </a:extLst>
          </p:cNvPr>
          <p:cNvSpPr/>
          <p:nvPr/>
        </p:nvSpPr>
        <p:spPr>
          <a:xfrm>
            <a:off x="5573040" y="5473899"/>
            <a:ext cx="1481809" cy="9419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72000" rtlCol="0" anchor="ctr"/>
          <a:lstStyle/>
          <a:p>
            <a:pPr>
              <a:spcBef>
                <a:spcPts val="600"/>
              </a:spcBef>
            </a:pPr>
            <a:r>
              <a:rPr lang="de-DE" sz="900">
                <a:solidFill>
                  <a:srgbClr val="111111"/>
                </a:solidFill>
                <a:latin typeface="Gilroy" panose="00000500000000000000" pitchFamily="50" charset="0"/>
              </a:rPr>
              <a:t>Weitere Details zur Methodik der Abwägung werden in einer Excel-Datei auf </a:t>
            </a:r>
            <a:r>
              <a:rPr lang="de-DE" sz="900">
                <a:solidFill>
                  <a:srgbClr val="111111"/>
                </a:solidFill>
                <a:latin typeface="Gilroy" panose="00000500000000000000" pitchFamily="50" charset="0"/>
                <a:hlinkClick r:id="rId2"/>
              </a:rPr>
              <a:t>www.cloudahead.de</a:t>
            </a:r>
            <a:r>
              <a:rPr lang="de-DE" sz="900">
                <a:solidFill>
                  <a:srgbClr val="111111"/>
                </a:solidFill>
                <a:latin typeface="Gilroy" panose="00000500000000000000" pitchFamily="50" charset="0"/>
              </a:rPr>
              <a:t> erläutert.</a:t>
            </a:r>
          </a:p>
        </p:txBody>
      </p:sp>
      <p:sp>
        <p:nvSpPr>
          <p:cNvPr id="2" name="Textfeld 1">
            <a:extLst>
              <a:ext uri="{FF2B5EF4-FFF2-40B4-BE49-F238E27FC236}">
                <a16:creationId xmlns:a16="http://schemas.microsoft.com/office/drawing/2014/main" id="{5DBC96FF-FE0F-E231-7C17-BC2FA0E17782}"/>
              </a:ext>
            </a:extLst>
          </p:cNvPr>
          <p:cNvSpPr txBox="1"/>
          <p:nvPr/>
        </p:nvSpPr>
        <p:spPr>
          <a:xfrm>
            <a:off x="-1" y="10354003"/>
            <a:ext cx="7559675" cy="261610"/>
          </a:xfrm>
          <a:prstGeom prst="rect">
            <a:avLst/>
          </a:prstGeom>
          <a:noFill/>
        </p:spPr>
        <p:txBody>
          <a:bodyPr wrap="square" rtlCol="0" anchor="ctr">
            <a:spAutoFit/>
          </a:bodyPr>
          <a:lstStyle/>
          <a:p>
            <a:pPr algn="ctr"/>
            <a:r>
              <a:rPr lang="de-DE" sz="1050">
                <a:solidFill>
                  <a:schemeClr val="bg1">
                    <a:lumMod val="50000"/>
                  </a:schemeClr>
                </a:solidFill>
                <a:latin typeface="Gilroy" panose="00000500000000000000" pitchFamily="50" charset="0"/>
              </a:rPr>
              <a:t>8</a:t>
            </a:r>
          </a:p>
        </p:txBody>
      </p:sp>
    </p:spTree>
    <p:extLst>
      <p:ext uri="{BB962C8B-B14F-4D97-AF65-F5344CB8AC3E}">
        <p14:creationId xmlns:p14="http://schemas.microsoft.com/office/powerpoint/2010/main" val="698231173"/>
      </p:ext>
    </p:extLst>
  </p:cSld>
  <p:clrMapOvr>
    <a:masterClrMapping/>
  </p:clrMapOvr>
</p:sld>
</file>

<file path=ppt/theme/theme1.xml><?xml version="1.0" encoding="utf-8"?>
<a:theme xmlns:a="http://schemas.openxmlformats.org/drawingml/2006/main" name="Digit - Multi 1 - Bright">
  <a:themeElements>
    <a:clrScheme name="Benutzerdefiniert 2">
      <a:dk1>
        <a:srgbClr val="000000"/>
      </a:dk1>
      <a:lt1>
        <a:srgbClr val="FFFFFF"/>
      </a:lt1>
      <a:dk2>
        <a:srgbClr val="3E4144"/>
      </a:dk2>
      <a:lt2>
        <a:srgbClr val="F2F2F2"/>
      </a:lt2>
      <a:accent1>
        <a:srgbClr val="7ED878"/>
      </a:accent1>
      <a:accent2>
        <a:srgbClr val="69D480"/>
      </a:accent2>
      <a:accent3>
        <a:srgbClr val="36CA83"/>
      </a:accent3>
      <a:accent4>
        <a:srgbClr val="47D0A3"/>
      </a:accent4>
      <a:accent5>
        <a:srgbClr val="45CEB6"/>
      </a:accent5>
      <a:accent6>
        <a:srgbClr val="42D0C6"/>
      </a:accent6>
      <a:hlink>
        <a:srgbClr val="0D938D"/>
      </a:hlink>
      <a:folHlink>
        <a:srgbClr val="E1B2EA"/>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85000"/>
            </a:schemeClr>
          </a:solidFill>
        </a:ln>
      </a:spPr>
      <a:bodyPr tIns="108000" rtlCol="0" anchor="t"/>
      <a:lstStyle>
        <a:defPPr marL="177800" indent="-177800" algn="l">
          <a:spcBef>
            <a:spcPts val="600"/>
          </a:spcBef>
          <a:buFont typeface="Arial" panose="020B0604020202020204" pitchFamily="34" charset="0"/>
          <a:buChar char="•"/>
          <a:defRPr sz="1400" dirty="0" smtClean="0">
            <a:solidFill>
              <a:srgbClr val="111111"/>
            </a:solidFill>
            <a:latin typeface="Gilroy" panose="00000500000000000000" pitchFamily="50"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ctr">
          <a:defRPr dirty="0" smtClean="0">
            <a:latin typeface="Gilroy Bold" panose="00000800000000000000" pitchFamily="50" charset="0"/>
          </a:defRPr>
        </a:defPPr>
      </a:lstStyle>
    </a:txDef>
  </a:objectDefaults>
  <a:extraClrSchemeLst/>
  <a:extLst>
    <a:ext uri="{05A4C25C-085E-4340-85A3-A5531E510DB2}">
      <thm15:themeFamily xmlns:thm15="http://schemas.microsoft.com/office/thememl/2012/main" name="cloud ahead Powerpoint Master.pptx" id="{E77F59FD-8CED-4E3C-B1DE-9FCE3A364D35}" vid="{C53048D5-127F-4851-A838-DDBC61D17A1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10c6ed7-552d-4444-b606-2afdf5cc0acc">
      <Terms xmlns="http://schemas.microsoft.com/office/infopath/2007/PartnerControls"/>
    </lcf76f155ced4ddcb4097134ff3c332f>
    <TaxCatchAll xmlns="29352760-be64-46ad-abcf-471bfd15ad6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0701CBF126B93141A79AAB570EAA3CBB" ma:contentTypeVersion="16" ma:contentTypeDescription="Ein neues Dokument erstellen." ma:contentTypeScope="" ma:versionID="c1bd613796b5130bf1e74497f7ae36a3">
  <xsd:schema xmlns:xsd="http://www.w3.org/2001/XMLSchema" xmlns:xs="http://www.w3.org/2001/XMLSchema" xmlns:p="http://schemas.microsoft.com/office/2006/metadata/properties" xmlns:ns2="f10c6ed7-552d-4444-b606-2afdf5cc0acc" xmlns:ns3="29352760-be64-46ad-abcf-471bfd15ad68" targetNamespace="http://schemas.microsoft.com/office/2006/metadata/properties" ma:root="true" ma:fieldsID="7f91203cac2c8eac94cbf77eef6a6233" ns2:_="" ns3:_="">
    <xsd:import namespace="f10c6ed7-552d-4444-b606-2afdf5cc0acc"/>
    <xsd:import namespace="29352760-be64-46ad-abcf-471bfd15ad6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0c6ed7-552d-4444-b606-2afdf5cc0a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LengthInSeconds" ma:index="16" nillable="true" ma:displayName="MediaLengthInSeconds" ma:hidden="true" ma:internalName="MediaLengthInSeconds" ma:readOnly="true">
      <xsd:simpleType>
        <xsd:restriction base="dms:Unknow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Bildmarkierungen" ma:readOnly="false" ma:fieldId="{5cf76f15-5ced-4ddc-b409-7134ff3c332f}" ma:taxonomyMulti="true" ma:sspId="29f9ac1e-19e0-4f68-80db-eea8a9d241f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9352760-be64-46ad-abcf-471bfd15ad68"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fd65f0fa-d0d3-4d2f-ba57-f5337e0d3203}" ma:internalName="TaxCatchAll" ma:showField="CatchAllData" ma:web="29352760-be64-46ad-abcf-471bfd15ad68">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BD2E03-83B3-4A6F-B07C-C3B23AA597E0}">
  <ds:schemaRefs>
    <ds:schemaRef ds:uri="http://schemas.microsoft.com/sharepoint/v3/contenttype/forms"/>
  </ds:schemaRefs>
</ds:datastoreItem>
</file>

<file path=customXml/itemProps2.xml><?xml version="1.0" encoding="utf-8"?>
<ds:datastoreItem xmlns:ds="http://schemas.openxmlformats.org/officeDocument/2006/customXml" ds:itemID="{87A14D59-4596-4E6A-89E2-E69BB3EF4497}">
  <ds:schemaRefs>
    <ds:schemaRef ds:uri="http://purl.org/dc/dcmitype/"/>
    <ds:schemaRef ds:uri="f10c6ed7-552d-4444-b606-2afdf5cc0acc"/>
    <ds:schemaRef ds:uri="29352760-be64-46ad-abcf-471bfd15ad68"/>
    <ds:schemaRef ds:uri="http://www.w3.org/XML/1998/namespace"/>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5B8F8087-A32E-4273-B63C-B9844C73EE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0c6ed7-552d-4444-b606-2afdf5cc0acc"/>
    <ds:schemaRef ds:uri="29352760-be64-46ad-abcf-471bfd15ad6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020 Dossier 2 - Souveräne Cloud - neue Optik</Template>
  <TotalTime>0</TotalTime>
  <Words>5228</Words>
  <Application>Microsoft Office PowerPoint</Application>
  <PresentationFormat>Custom</PresentationFormat>
  <Paragraphs>502</Paragraphs>
  <Slides>20</Slides>
  <Notes>6</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20</vt:i4>
      </vt:variant>
    </vt:vector>
  </HeadingPairs>
  <TitlesOfParts>
    <vt:vector size="33" baseType="lpstr">
      <vt:lpstr>Calibri</vt:lpstr>
      <vt:lpstr>Gilroy Light</vt:lpstr>
      <vt:lpstr>Gilroy</vt:lpstr>
      <vt:lpstr>Gilroy Bold</vt:lpstr>
      <vt:lpstr>Poppins</vt:lpstr>
      <vt:lpstr>Gilroy Heavy</vt:lpstr>
      <vt:lpstr>Open Sans Semibold</vt:lpstr>
      <vt:lpstr>Montserrat</vt:lpstr>
      <vt:lpstr>Gilroy-Regular</vt:lpstr>
      <vt:lpstr>Gilroy SemiBold</vt:lpstr>
      <vt:lpstr>Arial</vt:lpstr>
      <vt:lpstr>Open Sans</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2023-03-20T21:11:53Z</dcterms:created>
  <dcterms:modified xsi:type="dcterms:W3CDTF">2023-03-20T21:19:47Z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0x0101000701CBF126B93141A79AAB570EAA3CBB</vt:lpwstr>
  </property>
</Properties>
</file>