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  <p:sldMasterId id="2147484094" r:id="rId2"/>
  </p:sldMasterIdLst>
  <p:notesMasterIdLst>
    <p:notesMasterId r:id="rId10"/>
  </p:notesMasterIdLst>
  <p:handoutMasterIdLst>
    <p:handoutMasterId r:id="rId11"/>
  </p:handoutMasterIdLst>
  <p:sldIdLst>
    <p:sldId id="1885" r:id="rId3"/>
    <p:sldId id="1886" r:id="rId4"/>
    <p:sldId id="1887" r:id="rId5"/>
    <p:sldId id="1888" r:id="rId6"/>
    <p:sldId id="1889" r:id="rId7"/>
    <p:sldId id="1890" r:id="rId8"/>
    <p:sldId id="194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D878"/>
    <a:srgbClr val="42D0C6"/>
    <a:srgbClr val="34CA8C"/>
    <a:srgbClr val="164931"/>
    <a:srgbClr val="A77EF7"/>
    <a:srgbClr val="111111"/>
    <a:srgbClr val="268D61"/>
    <a:srgbClr val="36C8BB"/>
    <a:srgbClr val="5DAED8"/>
    <a:srgbClr val="8494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0FF6FF-9AB4-49D2-963F-A896F553EA5F}" v="73" dt="2022-09-04T16:12:28.349"/>
    <p1510:client id="{E80ADA13-6A13-4BB5-AF43-34629C914802}" v="4" dt="2022-09-04T16:19:04.3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7013"/>
  </p:normalViewPr>
  <p:slideViewPr>
    <p:cSldViewPr snapToGrid="0" snapToObjects="1">
      <p:cViewPr varScale="1">
        <p:scale>
          <a:sx n="114" d="100"/>
          <a:sy n="114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95156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3068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51121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1693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5351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51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06448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154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85417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15027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0024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3267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657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2769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0973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3881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0335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37168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4264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25437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66328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729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010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153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21969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88843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1616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1652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42136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31682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94669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4514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917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714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4731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2133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3792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5666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43F3E3B-3091-7275-D9B5-EEB73149162B}"/>
              </a:ext>
            </a:extLst>
          </p:cNvPr>
          <p:cNvSpPr/>
          <p:nvPr userDrawn="1"/>
        </p:nvSpPr>
        <p:spPr>
          <a:xfrm>
            <a:off x="10388600" y="533400"/>
            <a:ext cx="18034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C5A3D8-A955-ADA7-D4B3-D19C8CDB1865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gradFill>
                  <a:gsLst>
                    <a:gs pos="0">
                      <a:srgbClr val="7ED878"/>
                    </a:gs>
                    <a:gs pos="56600">
                      <a:srgbClr val="34CA8C"/>
                    </a:gs>
                    <a:gs pos="100000">
                      <a:srgbClr val="42D0C6"/>
                    </a:gs>
                  </a:gsLst>
                  <a:lin ang="4200000" scaled="0"/>
                </a:gra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401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lvl1pPr algn="ctr"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C9DAF67-D700-5430-2AC0-F7C15D84B76F}"/>
              </a:ext>
            </a:extLst>
          </p:cNvPr>
          <p:cNvSpPr/>
          <p:nvPr userDrawn="1"/>
        </p:nvSpPr>
        <p:spPr>
          <a:xfrm>
            <a:off x="10429875" y="6322825"/>
            <a:ext cx="1762125" cy="4730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250063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61880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4259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19400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193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8932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92920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7760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95145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16517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5709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784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7002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719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19690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712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9211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40866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732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09092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7148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0019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2418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83919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9134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3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23035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5764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6143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71" Type="http://schemas.openxmlformats.org/officeDocument/2006/relationships/hyperlink" Target="http://www.thenounproject.com/" TargetMode="Externa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1.xml"/><Relationship Id="rId18" Type="http://schemas.openxmlformats.org/officeDocument/2006/relationships/slideLayout" Target="../slideLayouts/slideLayout86.xml"/><Relationship Id="rId26" Type="http://schemas.openxmlformats.org/officeDocument/2006/relationships/slideLayout" Target="../slideLayouts/slideLayout94.xml"/><Relationship Id="rId39" Type="http://schemas.openxmlformats.org/officeDocument/2006/relationships/slideLayout" Target="../slideLayouts/slideLayout107.xml"/><Relationship Id="rId21" Type="http://schemas.openxmlformats.org/officeDocument/2006/relationships/slideLayout" Target="../slideLayouts/slideLayout89.xml"/><Relationship Id="rId34" Type="http://schemas.openxmlformats.org/officeDocument/2006/relationships/slideLayout" Target="../slideLayouts/slideLayout102.xml"/><Relationship Id="rId42" Type="http://schemas.openxmlformats.org/officeDocument/2006/relationships/slideLayout" Target="../slideLayouts/slideLayout110.xml"/><Relationship Id="rId47" Type="http://schemas.openxmlformats.org/officeDocument/2006/relationships/slideLayout" Target="../slideLayouts/slideLayout115.xml"/><Relationship Id="rId50" Type="http://schemas.openxmlformats.org/officeDocument/2006/relationships/slideLayout" Target="../slideLayouts/slideLayout118.xml"/><Relationship Id="rId55" Type="http://schemas.openxmlformats.org/officeDocument/2006/relationships/slideLayout" Target="../slideLayouts/slideLayout123.xml"/><Relationship Id="rId63" Type="http://schemas.openxmlformats.org/officeDocument/2006/relationships/slideLayout" Target="../slideLayouts/slideLayout131.xml"/><Relationship Id="rId68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29" Type="http://schemas.openxmlformats.org/officeDocument/2006/relationships/slideLayout" Target="../slideLayouts/slideLayout97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24" Type="http://schemas.openxmlformats.org/officeDocument/2006/relationships/slideLayout" Target="../slideLayouts/slideLayout92.xml"/><Relationship Id="rId32" Type="http://schemas.openxmlformats.org/officeDocument/2006/relationships/slideLayout" Target="../slideLayouts/slideLayout100.xml"/><Relationship Id="rId37" Type="http://schemas.openxmlformats.org/officeDocument/2006/relationships/slideLayout" Target="../slideLayouts/slideLayout105.xml"/><Relationship Id="rId40" Type="http://schemas.openxmlformats.org/officeDocument/2006/relationships/slideLayout" Target="../slideLayouts/slideLayout108.xml"/><Relationship Id="rId45" Type="http://schemas.openxmlformats.org/officeDocument/2006/relationships/slideLayout" Target="../slideLayouts/slideLayout113.xml"/><Relationship Id="rId53" Type="http://schemas.openxmlformats.org/officeDocument/2006/relationships/slideLayout" Target="../slideLayouts/slideLayout121.xml"/><Relationship Id="rId58" Type="http://schemas.openxmlformats.org/officeDocument/2006/relationships/slideLayout" Target="../slideLayouts/slideLayout126.xml"/><Relationship Id="rId66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23" Type="http://schemas.openxmlformats.org/officeDocument/2006/relationships/slideLayout" Target="../slideLayouts/slideLayout91.xml"/><Relationship Id="rId28" Type="http://schemas.openxmlformats.org/officeDocument/2006/relationships/slideLayout" Target="../slideLayouts/slideLayout96.xml"/><Relationship Id="rId36" Type="http://schemas.openxmlformats.org/officeDocument/2006/relationships/slideLayout" Target="../slideLayouts/slideLayout104.xml"/><Relationship Id="rId49" Type="http://schemas.openxmlformats.org/officeDocument/2006/relationships/slideLayout" Target="../slideLayouts/slideLayout117.xml"/><Relationship Id="rId57" Type="http://schemas.openxmlformats.org/officeDocument/2006/relationships/slideLayout" Target="../slideLayouts/slideLayout125.xml"/><Relationship Id="rId61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78.xml"/><Relationship Id="rId19" Type="http://schemas.openxmlformats.org/officeDocument/2006/relationships/slideLayout" Target="../slideLayouts/slideLayout87.xml"/><Relationship Id="rId31" Type="http://schemas.openxmlformats.org/officeDocument/2006/relationships/slideLayout" Target="../slideLayouts/slideLayout99.xml"/><Relationship Id="rId44" Type="http://schemas.openxmlformats.org/officeDocument/2006/relationships/slideLayout" Target="../slideLayouts/slideLayout112.xml"/><Relationship Id="rId52" Type="http://schemas.openxmlformats.org/officeDocument/2006/relationships/slideLayout" Target="../slideLayouts/slideLayout120.xml"/><Relationship Id="rId60" Type="http://schemas.openxmlformats.org/officeDocument/2006/relationships/slideLayout" Target="../slideLayouts/slideLayout128.xml"/><Relationship Id="rId65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Relationship Id="rId22" Type="http://schemas.openxmlformats.org/officeDocument/2006/relationships/slideLayout" Target="../slideLayouts/slideLayout90.xml"/><Relationship Id="rId27" Type="http://schemas.openxmlformats.org/officeDocument/2006/relationships/slideLayout" Target="../slideLayouts/slideLayout95.xml"/><Relationship Id="rId30" Type="http://schemas.openxmlformats.org/officeDocument/2006/relationships/slideLayout" Target="../slideLayouts/slideLayout98.xml"/><Relationship Id="rId35" Type="http://schemas.openxmlformats.org/officeDocument/2006/relationships/slideLayout" Target="../slideLayouts/slideLayout103.xml"/><Relationship Id="rId43" Type="http://schemas.openxmlformats.org/officeDocument/2006/relationships/slideLayout" Target="../slideLayouts/slideLayout111.xml"/><Relationship Id="rId48" Type="http://schemas.openxmlformats.org/officeDocument/2006/relationships/slideLayout" Target="../slideLayouts/slideLayout116.xml"/><Relationship Id="rId56" Type="http://schemas.openxmlformats.org/officeDocument/2006/relationships/slideLayout" Target="../slideLayouts/slideLayout124.xml"/><Relationship Id="rId64" Type="http://schemas.openxmlformats.org/officeDocument/2006/relationships/slideLayout" Target="../slideLayouts/slideLayout132.xml"/><Relationship Id="rId69" Type="http://schemas.openxmlformats.org/officeDocument/2006/relationships/theme" Target="../theme/theme2.xml"/><Relationship Id="rId8" Type="http://schemas.openxmlformats.org/officeDocument/2006/relationships/slideLayout" Target="../slideLayouts/slideLayout76.xml"/><Relationship Id="rId51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5" Type="http://schemas.openxmlformats.org/officeDocument/2006/relationships/slideLayout" Target="../slideLayouts/slideLayout93.xml"/><Relationship Id="rId33" Type="http://schemas.openxmlformats.org/officeDocument/2006/relationships/slideLayout" Target="../slideLayouts/slideLayout101.xml"/><Relationship Id="rId38" Type="http://schemas.openxmlformats.org/officeDocument/2006/relationships/slideLayout" Target="../slideLayouts/slideLayout106.xml"/><Relationship Id="rId46" Type="http://schemas.openxmlformats.org/officeDocument/2006/relationships/slideLayout" Target="../slideLayouts/slideLayout114.xml"/><Relationship Id="rId59" Type="http://schemas.openxmlformats.org/officeDocument/2006/relationships/slideLayout" Target="../slideLayouts/slideLayout127.xml"/><Relationship Id="rId67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88.xml"/><Relationship Id="rId41" Type="http://schemas.openxmlformats.org/officeDocument/2006/relationships/slideLayout" Target="../slideLayouts/slideLayout109.xml"/><Relationship Id="rId54" Type="http://schemas.openxmlformats.org/officeDocument/2006/relationships/slideLayout" Target="../slideLayouts/slideLayout122.xml"/><Relationship Id="rId62" Type="http://schemas.openxmlformats.org/officeDocument/2006/relationships/slideLayout" Target="../slideLayouts/slideLayout130.xml"/><Relationship Id="rId70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285520F-6B31-A334-364C-4D181D44AC83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23CB30C7-67C8-1B57-B823-EE2FF2F01824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988B142-C68F-B69B-BEBA-D58CC3583F5B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F85D81A8-AE46-EB12-A2A8-8B20C673AC5E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019C67C-3D01-99C2-5540-63AD75A5729B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D5D9B97-CE92-F311-6B9D-8356D5940D08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81041C8E-6A5D-B573-4606-70F1DA01EF29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B9C8A64-EFB3-D117-F6FE-DF7389615F64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CE71D65-7A64-AF4C-0FCC-EED05EB112CE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B5CBB69C-73BE-E2BB-DCC4-9EE966C6C28B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285FE207-FFEA-8417-1071-B87E24DC1152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09737D67-0C60-5991-DE93-8D48A3948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D3CC5F47-7BA9-4F04-5F73-9B9C680EAB13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  <p:sp>
        <p:nvSpPr>
          <p:cNvPr id="19" name="Titelplatzhalter 18">
            <a:extLst>
              <a:ext uri="{FF2B5EF4-FFF2-40B4-BE49-F238E27FC236}">
                <a16:creationId xmlns:a16="http://schemas.microsoft.com/office/drawing/2014/main" id="{7FAAAB91-CC9F-AE17-D124-2B2A043C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4" y="365126"/>
            <a:ext cx="9837915" cy="882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1853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  <p:sldLayoutId id="2147484124" r:id="rId30"/>
    <p:sldLayoutId id="2147484125" r:id="rId31"/>
    <p:sldLayoutId id="2147484126" r:id="rId32"/>
    <p:sldLayoutId id="2147484127" r:id="rId33"/>
    <p:sldLayoutId id="2147484128" r:id="rId34"/>
    <p:sldLayoutId id="2147484129" r:id="rId35"/>
    <p:sldLayoutId id="2147484130" r:id="rId36"/>
    <p:sldLayoutId id="2147484131" r:id="rId37"/>
    <p:sldLayoutId id="2147484132" r:id="rId38"/>
    <p:sldLayoutId id="2147484133" r:id="rId39"/>
    <p:sldLayoutId id="2147484134" r:id="rId40"/>
    <p:sldLayoutId id="2147484135" r:id="rId41"/>
    <p:sldLayoutId id="2147484136" r:id="rId42"/>
    <p:sldLayoutId id="2147484137" r:id="rId43"/>
    <p:sldLayoutId id="2147484138" r:id="rId44"/>
    <p:sldLayoutId id="2147484139" r:id="rId45"/>
    <p:sldLayoutId id="2147484140" r:id="rId46"/>
    <p:sldLayoutId id="2147484141" r:id="rId47"/>
    <p:sldLayoutId id="2147484142" r:id="rId48"/>
    <p:sldLayoutId id="2147484143" r:id="rId49"/>
    <p:sldLayoutId id="2147484144" r:id="rId50"/>
    <p:sldLayoutId id="2147484145" r:id="rId51"/>
    <p:sldLayoutId id="2147484146" r:id="rId52"/>
    <p:sldLayoutId id="2147484147" r:id="rId53"/>
    <p:sldLayoutId id="2147484148" r:id="rId54"/>
    <p:sldLayoutId id="2147484149" r:id="rId55"/>
    <p:sldLayoutId id="2147484150" r:id="rId56"/>
    <p:sldLayoutId id="2147484151" r:id="rId57"/>
    <p:sldLayoutId id="2147484152" r:id="rId58"/>
    <p:sldLayoutId id="2147484153" r:id="rId59"/>
    <p:sldLayoutId id="2147484154" r:id="rId60"/>
    <p:sldLayoutId id="2147484155" r:id="rId61"/>
    <p:sldLayoutId id="2147484156" r:id="rId62"/>
    <p:sldLayoutId id="2147484157" r:id="rId63"/>
    <p:sldLayoutId id="2147484158" r:id="rId64"/>
    <p:sldLayoutId id="2147484159" r:id="rId65"/>
    <p:sldLayoutId id="2147484160" r:id="rId66"/>
    <p:sldLayoutId id="2147484161" r:id="rId67"/>
    <p:sldLayoutId id="2147484162" r:id="rId68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de-DE" sz="3300" kern="1200" dirty="0">
          <a:solidFill>
            <a:schemeClr val="tx1"/>
          </a:solidFill>
          <a:latin typeface="Gilroy Bold" panose="000008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bitkom.org/sites/main/files/file/import/BITKOM-Position-Digitale-Souveraenitaet.pdf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tkom.org/sites/main/files/file/import/BITKOM-Position-Digitale-Souveraenitaet.pdf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581" y="3105833"/>
            <a:ext cx="9890849" cy="646331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Wie werde ich als Nutzer von IT souverän? </a:t>
            </a:r>
          </a:p>
        </p:txBody>
      </p:sp>
    </p:spTree>
    <p:extLst>
      <p:ext uri="{BB962C8B-B14F-4D97-AF65-F5344CB8AC3E}">
        <p14:creationId xmlns:p14="http://schemas.microsoft.com/office/powerpoint/2010/main" val="2777767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Ellipse 42">
            <a:extLst>
              <a:ext uri="{FF2B5EF4-FFF2-40B4-BE49-F238E27FC236}">
                <a16:creationId xmlns:a16="http://schemas.microsoft.com/office/drawing/2014/main" id="{FEAAA1B3-2892-117F-57C9-27E1EFE61E30}"/>
              </a:ext>
            </a:extLst>
          </p:cNvPr>
          <p:cNvSpPr/>
          <p:nvPr/>
        </p:nvSpPr>
        <p:spPr>
          <a:xfrm>
            <a:off x="6751306" y="1431889"/>
            <a:ext cx="1724384" cy="1724384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8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chemeClr val="bg1">
                    <a:lumMod val="65000"/>
                  </a:schemeClr>
                </a:solidFill>
                <a:latin typeface="Gilroy Bold" panose="00000800000000000000" pitchFamily="50" charset="0"/>
              </a:rPr>
              <a:t>Leistungsfähigkeit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8DCE7E46-A2DC-A133-1263-EEC9F849DC2F}"/>
              </a:ext>
            </a:extLst>
          </p:cNvPr>
          <p:cNvSpPr/>
          <p:nvPr/>
        </p:nvSpPr>
        <p:spPr>
          <a:xfrm>
            <a:off x="6817035" y="4182444"/>
            <a:ext cx="1724384" cy="1724384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8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chemeClr val="bg1">
                    <a:lumMod val="65000"/>
                  </a:schemeClr>
                </a:solidFill>
                <a:latin typeface="Gilroy Bold" panose="00000800000000000000" pitchFamily="50" charset="0"/>
              </a:rPr>
              <a:t>Kontrolle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775F8F5-F564-0A5C-B86A-DC5C62454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digital selbstbestimmte Nutzer von IT in Europa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CE063A4D-34A3-E5AD-9E5F-5FF2E0306586}"/>
              </a:ext>
            </a:extLst>
          </p:cNvPr>
          <p:cNvCxnSpPr>
            <a:cxnSpLocks/>
          </p:cNvCxnSpPr>
          <p:nvPr/>
        </p:nvCxnSpPr>
        <p:spPr>
          <a:xfrm>
            <a:off x="7679227" y="2551615"/>
            <a:ext cx="0" cy="2331118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EF6FC9E-2CAD-7B9E-0C4F-C3A88BD731CC}"/>
              </a:ext>
            </a:extLst>
          </p:cNvPr>
          <p:cNvGrpSpPr/>
          <p:nvPr/>
        </p:nvGrpSpPr>
        <p:grpSpPr>
          <a:xfrm>
            <a:off x="1026833" y="2965711"/>
            <a:ext cx="9137214" cy="1482130"/>
            <a:chOff x="4938380" y="2520812"/>
            <a:chExt cx="2853622" cy="1831606"/>
          </a:xfrm>
        </p:grpSpPr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7AD8E6AF-10BF-2967-D7F9-F694B485CE1B}"/>
                </a:ext>
              </a:extLst>
            </p:cNvPr>
            <p:cNvSpPr/>
            <p:nvPr/>
          </p:nvSpPr>
          <p:spPr>
            <a:xfrm>
              <a:off x="4938380" y="2520812"/>
              <a:ext cx="2853622" cy="404194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1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Software-Technologien</a:t>
              </a: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9DE1F563-5D7C-0827-F85C-E9ED6F771313}"/>
                </a:ext>
              </a:extLst>
            </p:cNvPr>
            <p:cNvSpPr/>
            <p:nvPr/>
          </p:nvSpPr>
          <p:spPr>
            <a:xfrm>
              <a:off x="4938380" y="2998381"/>
              <a:ext cx="2853622" cy="404194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Platform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-</a:t>
              </a:r>
              <a:r>
                <a:rPr lang="de-DE" sz="110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10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E55AA04E-FCDC-84EC-D830-DBA1A88EFEBA}"/>
                </a:ext>
              </a:extLst>
            </p:cNvPr>
            <p:cNvSpPr/>
            <p:nvPr/>
          </p:nvSpPr>
          <p:spPr>
            <a:xfrm>
              <a:off x="4938380" y="3473302"/>
              <a:ext cx="2853622" cy="404194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1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Infrastructure-</a:t>
              </a:r>
              <a:r>
                <a:rPr lang="de-DE" sz="1100" dirty="0" err="1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de-DE" sz="11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-a-Service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3F0CD84-0F16-8A5C-2B9B-8E9D18F225AE}"/>
                </a:ext>
              </a:extLst>
            </p:cNvPr>
            <p:cNvSpPr/>
            <p:nvPr/>
          </p:nvSpPr>
          <p:spPr>
            <a:xfrm>
              <a:off x="4938380" y="3948224"/>
              <a:ext cx="2853622" cy="404194"/>
            </a:xfrm>
            <a:prstGeom prst="rect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100" dirty="0">
                  <a:solidFill>
                    <a:schemeClr val="tx1"/>
                  </a:solidFill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Kommunikationsinfrastruktur</a:t>
              </a:r>
            </a:p>
          </p:txBody>
        </p:sp>
      </p:grpSp>
      <p:sp>
        <p:nvSpPr>
          <p:cNvPr id="33" name="Textfeld 32">
            <a:extLst>
              <a:ext uri="{FF2B5EF4-FFF2-40B4-BE49-F238E27FC236}">
                <a16:creationId xmlns:a16="http://schemas.microsoft.com/office/drawing/2014/main" id="{14DABDD2-FF71-A3E0-F898-8DF771FEDA64}"/>
              </a:ext>
            </a:extLst>
          </p:cNvPr>
          <p:cNvSpPr txBox="1"/>
          <p:nvPr/>
        </p:nvSpPr>
        <p:spPr>
          <a:xfrm>
            <a:off x="8130640" y="1776192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wettbewerbsfähig sein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9744DE-6C4F-A8C8-25B2-910C31C816C9}"/>
              </a:ext>
            </a:extLst>
          </p:cNvPr>
          <p:cNvSpPr txBox="1"/>
          <p:nvPr/>
        </p:nvSpPr>
        <p:spPr>
          <a:xfrm>
            <a:off x="4593478" y="4882733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ausüben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C4671DD-D1A0-6DD6-99AB-E009C2769795}"/>
              </a:ext>
            </a:extLst>
          </p:cNvPr>
          <p:cNvSpPr txBox="1"/>
          <p:nvPr/>
        </p:nvSpPr>
        <p:spPr>
          <a:xfrm>
            <a:off x="4990487" y="1767283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Zukunft ausgestalten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150E617-E9B6-BC5F-2F39-EC0F77BFEEA1}"/>
              </a:ext>
            </a:extLst>
          </p:cNvPr>
          <p:cNvSpPr txBox="1"/>
          <p:nvPr/>
        </p:nvSpPr>
        <p:spPr>
          <a:xfrm>
            <a:off x="4447060" y="2096471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Handlungsfähigkeit sein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9240225C-FEC7-4715-50DB-905E2652E741}"/>
              </a:ext>
            </a:extLst>
          </p:cNvPr>
          <p:cNvSpPr txBox="1"/>
          <p:nvPr/>
        </p:nvSpPr>
        <p:spPr>
          <a:xfrm>
            <a:off x="4875864" y="5568522"/>
            <a:ext cx="25112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notwendige Befugnisse haben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ABF42B9-B3A2-75AD-773C-F54554A9BEA4}"/>
              </a:ext>
            </a:extLst>
          </p:cNvPr>
          <p:cNvSpPr txBox="1"/>
          <p:nvPr/>
        </p:nvSpPr>
        <p:spPr>
          <a:xfrm>
            <a:off x="8796192" y="2096471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gestalten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5D7E2AFB-4B9F-1E34-B36F-E9A501D57EED}"/>
              </a:ext>
            </a:extLst>
          </p:cNvPr>
          <p:cNvSpPr txBox="1"/>
          <p:nvPr/>
        </p:nvSpPr>
        <p:spPr>
          <a:xfrm>
            <a:off x="8619925" y="4865635"/>
            <a:ext cx="251121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Kapazitäten aufbauen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14263C5D-4376-D511-964C-6BAA0A74A4FC}"/>
              </a:ext>
            </a:extLst>
          </p:cNvPr>
          <p:cNvSpPr txBox="1"/>
          <p:nvPr/>
        </p:nvSpPr>
        <p:spPr>
          <a:xfrm>
            <a:off x="7927571" y="5536398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vermeiden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5D7FC57-DD27-DC47-0472-C894ACD92887}"/>
              </a:ext>
            </a:extLst>
          </p:cNvPr>
          <p:cNvSpPr txBox="1"/>
          <p:nvPr/>
        </p:nvSpPr>
        <p:spPr>
          <a:xfrm>
            <a:off x="4702389" y="5223362"/>
            <a:ext cx="23050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das Funktionieren absichern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B1B7F1D-F28C-E6F6-56DA-06588AB06806}"/>
              </a:ext>
            </a:extLst>
          </p:cNvPr>
          <p:cNvSpPr txBox="1"/>
          <p:nvPr/>
        </p:nvSpPr>
        <p:spPr>
          <a:xfrm>
            <a:off x="8447832" y="5191240"/>
            <a:ext cx="21198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000" dirty="0">
                <a:solidFill>
                  <a:schemeClr val="bg1">
                    <a:lumMod val="8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den Zugriff bestimmen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FCCFA467-9067-4D1D-BE68-855591313432}"/>
              </a:ext>
            </a:extLst>
          </p:cNvPr>
          <p:cNvGrpSpPr/>
          <p:nvPr/>
        </p:nvGrpSpPr>
        <p:grpSpPr>
          <a:xfrm>
            <a:off x="5309474" y="2787790"/>
            <a:ext cx="4743136" cy="1818180"/>
            <a:chOff x="5536638" y="2212708"/>
            <a:chExt cx="3214881" cy="1574758"/>
          </a:xfrm>
        </p:grpSpPr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CAAB407C-E93B-25C9-49FB-575AC603FC6E}"/>
                </a:ext>
              </a:extLst>
            </p:cNvPr>
            <p:cNvSpPr/>
            <p:nvPr/>
          </p:nvSpPr>
          <p:spPr>
            <a:xfrm>
              <a:off x="5536638" y="2212708"/>
              <a:ext cx="3214881" cy="1574758"/>
            </a:xfrm>
            <a:prstGeom prst="rect">
              <a:avLst/>
            </a:prstGeom>
            <a:gradFill flip="none" rotWithShape="1">
              <a:gsLst>
                <a:gs pos="0">
                  <a:srgbClr val="7ED878">
                    <a:alpha val="50000"/>
                  </a:srgbClr>
                </a:gs>
                <a:gs pos="100000">
                  <a:srgbClr val="42D0C6">
                    <a:alpha val="50000"/>
                  </a:srgbClr>
                </a:gs>
              </a:gsLst>
              <a:lin ang="2700000" scaled="1"/>
              <a:tileRect/>
            </a:gra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tIns="144000" rtlCol="0" anchor="t"/>
            <a:lstStyle/>
            <a:p>
              <a:pPr algn="ctr"/>
              <a:r>
                <a:rPr lang="de-DE" sz="1400" b="1" dirty="0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Das digital selbstbestimmte Unternehmen ist …</a:t>
              </a:r>
            </a:p>
          </p:txBody>
        </p:sp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1D2F3DDA-1903-ABE3-F1F5-D96199E35171}"/>
                </a:ext>
              </a:extLst>
            </p:cNvPr>
            <p:cNvGrpSpPr/>
            <p:nvPr/>
          </p:nvGrpSpPr>
          <p:grpSpPr>
            <a:xfrm>
              <a:off x="5659401" y="2648749"/>
              <a:ext cx="2982028" cy="1031452"/>
              <a:chOff x="356215" y="3295910"/>
              <a:chExt cx="1637472" cy="2604480"/>
            </a:xfrm>
            <a:solidFill>
              <a:schemeClr val="bg1">
                <a:lumMod val="95000"/>
              </a:schemeClr>
            </a:solidFill>
          </p:grpSpPr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C75518B7-DFEA-443A-B3B0-A71BA81EB112}"/>
                  </a:ext>
                </a:extLst>
              </p:cNvPr>
              <p:cNvSpPr/>
              <p:nvPr/>
            </p:nvSpPr>
            <p:spPr>
              <a:xfrm>
                <a:off x="356215" y="4192167"/>
                <a:ext cx="1636623" cy="8119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1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… </a:t>
                </a:r>
                <a:r>
                  <a:rPr lang="de-DE" sz="11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digital leistungsfähig </a:t>
                </a:r>
                <a:r>
                  <a:rPr lang="de-DE" sz="1100" dirty="0">
                    <a:solidFill>
                      <a:schemeClr val="bg1">
                        <a:lumMod val="75000"/>
                      </a:schemeClr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und behält dabei …</a:t>
                </a:r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585DA358-C464-F80D-5D62-F676567ACCE2}"/>
                  </a:ext>
                </a:extLst>
              </p:cNvPr>
              <p:cNvSpPr/>
              <p:nvPr/>
            </p:nvSpPr>
            <p:spPr>
              <a:xfrm>
                <a:off x="357064" y="5088426"/>
                <a:ext cx="1636623" cy="81196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100" dirty="0">
                    <a:solidFill>
                      <a:schemeClr val="bg1">
                        <a:lumMod val="75000"/>
                      </a:schemeClr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… das notwendige Maß an </a:t>
                </a:r>
                <a:r>
                  <a:rPr lang="de-DE" sz="11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Kontrolle</a:t>
                </a:r>
                <a:r>
                  <a:rPr lang="de-DE" sz="11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.</a:t>
                </a:r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EB06EF2E-CC1A-8CF4-8722-8E205FBF8569}"/>
                  </a:ext>
                </a:extLst>
              </p:cNvPr>
              <p:cNvSpPr/>
              <p:nvPr/>
            </p:nvSpPr>
            <p:spPr>
              <a:xfrm>
                <a:off x="356215" y="3295910"/>
                <a:ext cx="1636623" cy="81196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100" dirty="0">
                    <a:solidFill>
                      <a:schemeClr val="bg1">
                        <a:lumMod val="75000"/>
                      </a:schemeClr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… in allen</a:t>
                </a:r>
                <a:r>
                  <a:rPr lang="de-DE" sz="11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100" b="1" dirty="0">
                    <a:latin typeface="Gilroy Bold" panose="000008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relevanten Szenarien </a:t>
                </a:r>
                <a:r>
                  <a:rPr lang="de-DE" sz="11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…</a:t>
                </a:r>
              </a:p>
            </p:txBody>
          </p:sp>
        </p:grpSp>
      </p:grp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4183AA74-ECB4-0D52-1DD4-A69DCD5CF614}"/>
              </a:ext>
            </a:extLst>
          </p:cNvPr>
          <p:cNvSpPr/>
          <p:nvPr/>
        </p:nvSpPr>
        <p:spPr>
          <a:xfrm>
            <a:off x="3695740" y="3413342"/>
            <a:ext cx="1015449" cy="575746"/>
          </a:xfrm>
          <a:custGeom>
            <a:avLst/>
            <a:gdLst>
              <a:gd name="connsiteX0" fmla="*/ 1095420 w 1731130"/>
              <a:gd name="connsiteY0" fmla="*/ 0 h 981526"/>
              <a:gd name="connsiteX1" fmla="*/ 1486136 w 1731130"/>
              <a:gd name="connsiteY1" fmla="*/ 318442 h 981526"/>
              <a:gd name="connsiteX2" fmla="*/ 1493086 w 1731130"/>
              <a:gd name="connsiteY2" fmla="*/ 387389 h 981526"/>
              <a:gd name="connsiteX3" fmla="*/ 1547658 w 1731130"/>
              <a:gd name="connsiteY3" fmla="*/ 404329 h 981526"/>
              <a:gd name="connsiteX4" fmla="*/ 1731130 w 1731130"/>
              <a:gd name="connsiteY4" fmla="*/ 681124 h 981526"/>
              <a:gd name="connsiteX5" fmla="*/ 1491270 w 1731130"/>
              <a:gd name="connsiteY5" fmla="*/ 975423 h 981526"/>
              <a:gd name="connsiteX6" fmla="*/ 1444610 w 1731130"/>
              <a:gd name="connsiteY6" fmla="*/ 980127 h 981526"/>
              <a:gd name="connsiteX7" fmla="*/ 1444610 w 1731130"/>
              <a:gd name="connsiteY7" fmla="*/ 981525 h 981526"/>
              <a:gd name="connsiteX8" fmla="*/ 1430738 w 1731130"/>
              <a:gd name="connsiteY8" fmla="*/ 981525 h 981526"/>
              <a:gd name="connsiteX9" fmla="*/ 1430728 w 1731130"/>
              <a:gd name="connsiteY9" fmla="*/ 981526 h 981526"/>
              <a:gd name="connsiteX10" fmla="*/ 1430722 w 1731130"/>
              <a:gd name="connsiteY10" fmla="*/ 981525 h 981526"/>
              <a:gd name="connsiteX11" fmla="*/ 301720 w 1731130"/>
              <a:gd name="connsiteY11" fmla="*/ 981525 h 981526"/>
              <a:gd name="connsiteX12" fmla="*/ 301720 w 1731130"/>
              <a:gd name="connsiteY12" fmla="*/ 981327 h 981526"/>
              <a:gd name="connsiteX13" fmla="*/ 300402 w 1731130"/>
              <a:gd name="connsiteY13" fmla="*/ 981526 h 981526"/>
              <a:gd name="connsiteX14" fmla="*/ 0 w 1731130"/>
              <a:gd name="connsiteY14" fmla="*/ 681124 h 981526"/>
              <a:gd name="connsiteX15" fmla="*/ 300402 w 1731130"/>
              <a:gd name="connsiteY15" fmla="*/ 380722 h 981526"/>
              <a:gd name="connsiteX16" fmla="*/ 360943 w 1731130"/>
              <a:gd name="connsiteY16" fmla="*/ 386825 h 981526"/>
              <a:gd name="connsiteX17" fmla="*/ 383099 w 1731130"/>
              <a:gd name="connsiteY17" fmla="*/ 393703 h 981526"/>
              <a:gd name="connsiteX18" fmla="*/ 388953 w 1731130"/>
              <a:gd name="connsiteY18" fmla="*/ 374843 h 981526"/>
              <a:gd name="connsiteX19" fmla="*/ 665747 w 1731130"/>
              <a:gd name="connsiteY19" fmla="*/ 191371 h 981526"/>
              <a:gd name="connsiteX20" fmla="*/ 726288 w 1731130"/>
              <a:gd name="connsiteY20" fmla="*/ 197474 h 981526"/>
              <a:gd name="connsiteX21" fmla="*/ 749122 w 1731130"/>
              <a:gd name="connsiteY21" fmla="*/ 204562 h 981526"/>
              <a:gd name="connsiteX22" fmla="*/ 764714 w 1731130"/>
              <a:gd name="connsiteY22" fmla="*/ 175835 h 981526"/>
              <a:gd name="connsiteX23" fmla="*/ 1095420 w 1731130"/>
              <a:gd name="connsiteY23" fmla="*/ 0 h 9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31130" h="981526">
                <a:moveTo>
                  <a:pt x="1095420" y="0"/>
                </a:moveTo>
                <a:cubicBezTo>
                  <a:pt x="1288149" y="0"/>
                  <a:pt x="1448947" y="136708"/>
                  <a:pt x="1486136" y="318442"/>
                </a:cubicBezTo>
                <a:lnTo>
                  <a:pt x="1493086" y="387389"/>
                </a:lnTo>
                <a:lnTo>
                  <a:pt x="1547658" y="404329"/>
                </a:lnTo>
                <a:cubicBezTo>
                  <a:pt x="1655477" y="449933"/>
                  <a:pt x="1731130" y="556694"/>
                  <a:pt x="1731130" y="681124"/>
                </a:cubicBezTo>
                <a:cubicBezTo>
                  <a:pt x="1731130" y="826293"/>
                  <a:pt x="1628158" y="947412"/>
                  <a:pt x="1491270" y="975423"/>
                </a:cubicBezTo>
                <a:lnTo>
                  <a:pt x="1444610" y="980127"/>
                </a:lnTo>
                <a:lnTo>
                  <a:pt x="1444610" y="981525"/>
                </a:lnTo>
                <a:lnTo>
                  <a:pt x="1430738" y="981525"/>
                </a:lnTo>
                <a:lnTo>
                  <a:pt x="1430728" y="981526"/>
                </a:lnTo>
                <a:lnTo>
                  <a:pt x="1430722" y="981525"/>
                </a:lnTo>
                <a:lnTo>
                  <a:pt x="301720" y="981525"/>
                </a:lnTo>
                <a:lnTo>
                  <a:pt x="301720" y="981327"/>
                </a:lnTo>
                <a:lnTo>
                  <a:pt x="300402" y="981526"/>
                </a:lnTo>
                <a:cubicBezTo>
                  <a:pt x="134495" y="981526"/>
                  <a:pt x="0" y="847031"/>
                  <a:pt x="0" y="681124"/>
                </a:cubicBezTo>
                <a:cubicBezTo>
                  <a:pt x="0" y="515217"/>
                  <a:pt x="134495" y="380722"/>
                  <a:pt x="300402" y="380722"/>
                </a:cubicBezTo>
                <a:cubicBezTo>
                  <a:pt x="321140" y="380722"/>
                  <a:pt x="341388" y="382824"/>
                  <a:pt x="360943" y="386825"/>
                </a:cubicBezTo>
                <a:lnTo>
                  <a:pt x="383099" y="393703"/>
                </a:lnTo>
                <a:lnTo>
                  <a:pt x="388953" y="374843"/>
                </a:lnTo>
                <a:cubicBezTo>
                  <a:pt x="434556" y="267025"/>
                  <a:pt x="541317" y="191371"/>
                  <a:pt x="665747" y="191371"/>
                </a:cubicBezTo>
                <a:cubicBezTo>
                  <a:pt x="686485" y="191371"/>
                  <a:pt x="706733" y="193473"/>
                  <a:pt x="726288" y="197474"/>
                </a:cubicBezTo>
                <a:lnTo>
                  <a:pt x="749122" y="204562"/>
                </a:lnTo>
                <a:lnTo>
                  <a:pt x="764714" y="175835"/>
                </a:lnTo>
                <a:cubicBezTo>
                  <a:pt x="836385" y="69749"/>
                  <a:pt x="957757" y="0"/>
                  <a:pt x="109542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80000" bIns="54000" rtlCol="0" anchor="ctr">
            <a:noAutofit/>
          </a:bodyPr>
          <a:lstStyle/>
          <a:p>
            <a:pPr algn="ctr">
              <a:spcBef>
                <a:spcPts val="225"/>
              </a:spcBef>
            </a:pPr>
            <a:endParaRPr lang="de-DE" sz="1400" dirty="0">
              <a:solidFill>
                <a:schemeClr val="bg1"/>
              </a:solidFill>
              <a:latin typeface="Gilroy" panose="00000500000000000000" pitchFamily="50" charset="0"/>
              <a:cs typeface="Poppins" panose="00000500000000000000" pitchFamily="2" charset="0"/>
            </a:endParaRPr>
          </a:p>
        </p:txBody>
      </p:sp>
      <p:grpSp>
        <p:nvGrpSpPr>
          <p:cNvPr id="52" name="Grafik 28">
            <a:extLst>
              <a:ext uri="{FF2B5EF4-FFF2-40B4-BE49-F238E27FC236}">
                <a16:creationId xmlns:a16="http://schemas.microsoft.com/office/drawing/2014/main" id="{98047997-132E-5D2F-B0B9-B93103937C9C}"/>
              </a:ext>
            </a:extLst>
          </p:cNvPr>
          <p:cNvGrpSpPr/>
          <p:nvPr/>
        </p:nvGrpSpPr>
        <p:grpSpPr>
          <a:xfrm>
            <a:off x="9068269" y="3623437"/>
            <a:ext cx="659841" cy="630918"/>
            <a:chOff x="4286250" y="2301525"/>
            <a:chExt cx="571500" cy="546449"/>
          </a:xfrm>
          <a:solidFill>
            <a:schemeClr val="tx1"/>
          </a:solidFill>
        </p:grpSpPr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304AC3BE-50AA-3888-AEB5-F5065B1FC7E2}"/>
                </a:ext>
              </a:extLst>
            </p:cNvPr>
            <p:cNvSpPr/>
            <p:nvPr/>
          </p:nvSpPr>
          <p:spPr>
            <a:xfrm>
              <a:off x="4345400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F5DB5F5F-08A4-2413-1E8E-54B42CB01070}"/>
                </a:ext>
              </a:extLst>
            </p:cNvPr>
            <p:cNvSpPr/>
            <p:nvPr/>
          </p:nvSpPr>
          <p:spPr>
            <a:xfrm>
              <a:off x="4394644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2491F2CE-1763-EA18-475B-AD5E8EA6042E}"/>
                </a:ext>
              </a:extLst>
            </p:cNvPr>
            <p:cNvSpPr/>
            <p:nvPr/>
          </p:nvSpPr>
          <p:spPr>
            <a:xfrm>
              <a:off x="4345400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E44743E-E2E7-E05D-C1A5-054EC54FC614}"/>
                </a:ext>
              </a:extLst>
            </p:cNvPr>
            <p:cNvSpPr/>
            <p:nvPr/>
          </p:nvSpPr>
          <p:spPr>
            <a:xfrm>
              <a:off x="4394644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57167387-A85C-21F2-9A41-A203595D81F1}"/>
                </a:ext>
              </a:extLst>
            </p:cNvPr>
            <p:cNvSpPr/>
            <p:nvPr/>
          </p:nvSpPr>
          <p:spPr>
            <a:xfrm>
              <a:off x="4345400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98B185-E14F-8360-DC78-81BAEFD7EF2E}"/>
                </a:ext>
              </a:extLst>
            </p:cNvPr>
            <p:cNvSpPr/>
            <p:nvPr/>
          </p:nvSpPr>
          <p:spPr>
            <a:xfrm>
              <a:off x="4394644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960B1E34-FAAE-7F60-1D80-EC5EA12F683D}"/>
                </a:ext>
              </a:extLst>
            </p:cNvPr>
            <p:cNvSpPr/>
            <p:nvPr/>
          </p:nvSpPr>
          <p:spPr>
            <a:xfrm>
              <a:off x="4345400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36E937F1-5E29-D9D8-8FB4-85346C20E6A4}"/>
                </a:ext>
              </a:extLst>
            </p:cNvPr>
            <p:cNvSpPr/>
            <p:nvPr/>
          </p:nvSpPr>
          <p:spPr>
            <a:xfrm>
              <a:off x="4394644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FA8F9F5D-AE87-AB04-9FE8-EC387A5ED13E}"/>
                </a:ext>
              </a:extLst>
            </p:cNvPr>
            <p:cNvSpPr/>
            <p:nvPr/>
          </p:nvSpPr>
          <p:spPr>
            <a:xfrm>
              <a:off x="4345400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8FEF9726-78FA-19E7-51C5-236CB8B3BC96}"/>
                </a:ext>
              </a:extLst>
            </p:cNvPr>
            <p:cNvSpPr/>
            <p:nvPr/>
          </p:nvSpPr>
          <p:spPr>
            <a:xfrm>
              <a:off x="4394644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D511CEF6-8953-36C6-BF46-7E175968584B}"/>
                </a:ext>
              </a:extLst>
            </p:cNvPr>
            <p:cNvSpPr/>
            <p:nvPr/>
          </p:nvSpPr>
          <p:spPr>
            <a:xfrm>
              <a:off x="471582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B67B80D2-7C1C-B5BE-3618-A5B74FFCB74A}"/>
                </a:ext>
              </a:extLst>
            </p:cNvPr>
            <p:cNvSpPr/>
            <p:nvPr/>
          </p:nvSpPr>
          <p:spPr>
            <a:xfrm>
              <a:off x="476516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0ACC0F0-399C-C5F8-2E3E-52A1E134A54E}"/>
                </a:ext>
              </a:extLst>
            </p:cNvPr>
            <p:cNvSpPr/>
            <p:nvPr/>
          </p:nvSpPr>
          <p:spPr>
            <a:xfrm>
              <a:off x="471582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DF037953-C11C-8B7D-36AD-C818A547D516}"/>
                </a:ext>
              </a:extLst>
            </p:cNvPr>
            <p:cNvSpPr/>
            <p:nvPr/>
          </p:nvSpPr>
          <p:spPr>
            <a:xfrm>
              <a:off x="476516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01615421-5336-1C7D-5F27-E4B22D9E7F97}"/>
                </a:ext>
              </a:extLst>
            </p:cNvPr>
            <p:cNvSpPr/>
            <p:nvPr/>
          </p:nvSpPr>
          <p:spPr>
            <a:xfrm>
              <a:off x="471582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97FD514B-FA93-F141-978B-CA01344E0E26}"/>
                </a:ext>
              </a:extLst>
            </p:cNvPr>
            <p:cNvSpPr/>
            <p:nvPr/>
          </p:nvSpPr>
          <p:spPr>
            <a:xfrm>
              <a:off x="476516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A4DC1A7A-F706-8A7A-9C8F-1B5156892C57}"/>
                </a:ext>
              </a:extLst>
            </p:cNvPr>
            <p:cNvSpPr/>
            <p:nvPr/>
          </p:nvSpPr>
          <p:spPr>
            <a:xfrm>
              <a:off x="471582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13FEB752-0597-DE7C-9DAE-5391DFAF4D11}"/>
                </a:ext>
              </a:extLst>
            </p:cNvPr>
            <p:cNvSpPr/>
            <p:nvPr/>
          </p:nvSpPr>
          <p:spPr>
            <a:xfrm>
              <a:off x="476516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696D910B-6470-DCD4-088B-D391EB38ACEB}"/>
                </a:ext>
              </a:extLst>
            </p:cNvPr>
            <p:cNvSpPr/>
            <p:nvPr/>
          </p:nvSpPr>
          <p:spPr>
            <a:xfrm>
              <a:off x="471582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001A0A27-6A93-12A9-4904-E5978A0E0095}"/>
                </a:ext>
              </a:extLst>
            </p:cNvPr>
            <p:cNvSpPr/>
            <p:nvPr/>
          </p:nvSpPr>
          <p:spPr>
            <a:xfrm>
              <a:off x="476516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53EEA52F-5710-5746-BFAC-2196D6190BF0}"/>
                </a:ext>
              </a:extLst>
            </p:cNvPr>
            <p:cNvSpPr/>
            <p:nvPr/>
          </p:nvSpPr>
          <p:spPr>
            <a:xfrm>
              <a:off x="4482655" y="2519457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3E922126-1129-A3D9-62FF-99286CCB0D11}"/>
                </a:ext>
              </a:extLst>
            </p:cNvPr>
            <p:cNvSpPr/>
            <p:nvPr/>
          </p:nvSpPr>
          <p:spPr>
            <a:xfrm>
              <a:off x="4482655" y="2558129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43C60519-CCB7-8C83-6BF7-DAE3378EC677}"/>
                </a:ext>
              </a:extLst>
            </p:cNvPr>
            <p:cNvSpPr/>
            <p:nvPr/>
          </p:nvSpPr>
          <p:spPr>
            <a:xfrm>
              <a:off x="4482655" y="259680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88B7A6AD-8CF3-5BF9-5886-23CC9C8C72AA}"/>
                </a:ext>
              </a:extLst>
            </p:cNvPr>
            <p:cNvSpPr/>
            <p:nvPr/>
          </p:nvSpPr>
          <p:spPr>
            <a:xfrm>
              <a:off x="4482655" y="263547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5A708C69-DFD3-E15F-B6C2-6B3C1689C4F3}"/>
                </a:ext>
              </a:extLst>
            </p:cNvPr>
            <p:cNvSpPr/>
            <p:nvPr/>
          </p:nvSpPr>
          <p:spPr>
            <a:xfrm>
              <a:off x="4482655" y="2674143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8" name="Freihandform: Form 77">
              <a:extLst>
                <a:ext uri="{FF2B5EF4-FFF2-40B4-BE49-F238E27FC236}">
                  <a16:creationId xmlns:a16="http://schemas.microsoft.com/office/drawing/2014/main" id="{C1E4AE85-888C-C4FC-6DE9-580B370FEF1E}"/>
                </a:ext>
              </a:extLst>
            </p:cNvPr>
            <p:cNvSpPr/>
            <p:nvPr/>
          </p:nvSpPr>
          <p:spPr>
            <a:xfrm>
              <a:off x="4482655" y="271291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1EE05729-BAC5-676C-5CCE-061445FF3B69}"/>
                </a:ext>
              </a:extLst>
            </p:cNvPr>
            <p:cNvSpPr/>
            <p:nvPr/>
          </p:nvSpPr>
          <p:spPr>
            <a:xfrm>
              <a:off x="4482655" y="275158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D4D35597-C5E3-28CB-8322-938596E8F38B}"/>
                </a:ext>
              </a:extLst>
            </p:cNvPr>
            <p:cNvSpPr/>
            <p:nvPr/>
          </p:nvSpPr>
          <p:spPr>
            <a:xfrm>
              <a:off x="4501896" y="2451735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F64ED62A-5E31-B420-CD76-C09B9431464E}"/>
                </a:ext>
              </a:extLst>
            </p:cNvPr>
            <p:cNvSpPr/>
            <p:nvPr/>
          </p:nvSpPr>
          <p:spPr>
            <a:xfrm>
              <a:off x="4501896" y="2413063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C88A4689-7447-0C60-2101-290C92D95E95}"/>
                </a:ext>
              </a:extLst>
            </p:cNvPr>
            <p:cNvSpPr/>
            <p:nvPr/>
          </p:nvSpPr>
          <p:spPr>
            <a:xfrm>
              <a:off x="4286250" y="2301525"/>
              <a:ext cx="571500" cy="546449"/>
            </a:xfrm>
            <a:custGeom>
              <a:avLst/>
              <a:gdLst>
                <a:gd name="connsiteX0" fmla="*/ 547497 w 571500"/>
                <a:gd name="connsiteY0" fmla="*/ 527399 h 546449"/>
                <a:gd name="connsiteX1" fmla="*/ 547497 w 571500"/>
                <a:gd name="connsiteY1" fmla="*/ 143161 h 546449"/>
                <a:gd name="connsiteX2" fmla="*/ 390525 w 571500"/>
                <a:gd name="connsiteY2" fmla="*/ 143161 h 546449"/>
                <a:gd name="connsiteX3" fmla="*/ 390525 w 571500"/>
                <a:gd name="connsiteY3" fmla="*/ 527399 h 546449"/>
                <a:gd name="connsiteX4" fmla="*/ 369570 w 571500"/>
                <a:gd name="connsiteY4" fmla="*/ 527399 h 546449"/>
                <a:gd name="connsiteX5" fmla="*/ 369570 w 571500"/>
                <a:gd name="connsiteY5" fmla="*/ 150209 h 546449"/>
                <a:gd name="connsiteX6" fmla="*/ 350520 w 571500"/>
                <a:gd name="connsiteY6" fmla="*/ 150209 h 546449"/>
                <a:gd name="connsiteX7" fmla="*/ 350520 w 571500"/>
                <a:gd name="connsiteY7" fmla="*/ 0 h 546449"/>
                <a:gd name="connsiteX8" fmla="*/ 177260 w 571500"/>
                <a:gd name="connsiteY8" fmla="*/ 77819 h 546449"/>
                <a:gd name="connsiteX9" fmla="*/ 177260 w 571500"/>
                <a:gd name="connsiteY9" fmla="*/ 150209 h 546449"/>
                <a:gd name="connsiteX10" fmla="*/ 158210 w 571500"/>
                <a:gd name="connsiteY10" fmla="*/ 150209 h 546449"/>
                <a:gd name="connsiteX11" fmla="*/ 158210 w 571500"/>
                <a:gd name="connsiteY11" fmla="*/ 290893 h 546449"/>
                <a:gd name="connsiteX12" fmla="*/ 20003 w 571500"/>
                <a:gd name="connsiteY12" fmla="*/ 290893 h 546449"/>
                <a:gd name="connsiteX13" fmla="*/ 20003 w 571500"/>
                <a:gd name="connsiteY13" fmla="*/ 527399 h 546449"/>
                <a:gd name="connsiteX14" fmla="*/ 0 w 571500"/>
                <a:gd name="connsiteY14" fmla="*/ 527399 h 546449"/>
                <a:gd name="connsiteX15" fmla="*/ 0 w 571500"/>
                <a:gd name="connsiteY15" fmla="*/ 546449 h 546449"/>
                <a:gd name="connsiteX16" fmla="*/ 571500 w 571500"/>
                <a:gd name="connsiteY16" fmla="*/ 546449 h 546449"/>
                <a:gd name="connsiteX17" fmla="*/ 571500 w 571500"/>
                <a:gd name="connsiteY17" fmla="*/ 527399 h 546449"/>
                <a:gd name="connsiteX18" fmla="*/ 158020 w 571500"/>
                <a:gd name="connsiteY18" fmla="*/ 527399 h 546449"/>
                <a:gd name="connsiteX19" fmla="*/ 39053 w 571500"/>
                <a:gd name="connsiteY19" fmla="*/ 527399 h 546449"/>
                <a:gd name="connsiteX20" fmla="*/ 39053 w 571500"/>
                <a:gd name="connsiteY20" fmla="*/ 309943 h 546449"/>
                <a:gd name="connsiteX21" fmla="*/ 158020 w 571500"/>
                <a:gd name="connsiteY21" fmla="*/ 309943 h 546449"/>
                <a:gd name="connsiteX22" fmla="*/ 350520 w 571500"/>
                <a:gd name="connsiteY22" fmla="*/ 527399 h 546449"/>
                <a:gd name="connsiteX23" fmla="*/ 177070 w 571500"/>
                <a:gd name="connsiteY23" fmla="*/ 527399 h 546449"/>
                <a:gd name="connsiteX24" fmla="*/ 177070 w 571500"/>
                <a:gd name="connsiteY24" fmla="*/ 169259 h 546449"/>
                <a:gd name="connsiteX25" fmla="*/ 196120 w 571500"/>
                <a:gd name="connsiteY25" fmla="*/ 169259 h 546449"/>
                <a:gd name="connsiteX26" fmla="*/ 196120 w 571500"/>
                <a:gd name="connsiteY26" fmla="*/ 90107 h 546449"/>
                <a:gd name="connsiteX27" fmla="*/ 331280 w 571500"/>
                <a:gd name="connsiteY27" fmla="*/ 29432 h 546449"/>
                <a:gd name="connsiteX28" fmla="*/ 331280 w 571500"/>
                <a:gd name="connsiteY28" fmla="*/ 169259 h 546449"/>
                <a:gd name="connsiteX29" fmla="*/ 350330 w 571500"/>
                <a:gd name="connsiteY29" fmla="*/ 169259 h 546449"/>
                <a:gd name="connsiteX30" fmla="*/ 528447 w 571500"/>
                <a:gd name="connsiteY30" fmla="*/ 527399 h 546449"/>
                <a:gd name="connsiteX31" fmla="*/ 409575 w 571500"/>
                <a:gd name="connsiteY31" fmla="*/ 527399 h 546449"/>
                <a:gd name="connsiteX32" fmla="*/ 409575 w 571500"/>
                <a:gd name="connsiteY32" fmla="*/ 162211 h 546449"/>
                <a:gd name="connsiteX33" fmla="*/ 528447 w 571500"/>
                <a:gd name="connsiteY33" fmla="*/ 162211 h 54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1500" h="546449">
                  <a:moveTo>
                    <a:pt x="547497" y="527399"/>
                  </a:moveTo>
                  <a:lnTo>
                    <a:pt x="547497" y="143161"/>
                  </a:lnTo>
                  <a:lnTo>
                    <a:pt x="390525" y="143161"/>
                  </a:lnTo>
                  <a:lnTo>
                    <a:pt x="390525" y="527399"/>
                  </a:lnTo>
                  <a:lnTo>
                    <a:pt x="369570" y="527399"/>
                  </a:lnTo>
                  <a:lnTo>
                    <a:pt x="369570" y="150209"/>
                  </a:lnTo>
                  <a:lnTo>
                    <a:pt x="350520" y="150209"/>
                  </a:lnTo>
                  <a:lnTo>
                    <a:pt x="350520" y="0"/>
                  </a:lnTo>
                  <a:lnTo>
                    <a:pt x="177260" y="77819"/>
                  </a:lnTo>
                  <a:lnTo>
                    <a:pt x="177260" y="150209"/>
                  </a:lnTo>
                  <a:lnTo>
                    <a:pt x="158210" y="150209"/>
                  </a:lnTo>
                  <a:lnTo>
                    <a:pt x="158210" y="290893"/>
                  </a:lnTo>
                  <a:lnTo>
                    <a:pt x="20003" y="290893"/>
                  </a:lnTo>
                  <a:lnTo>
                    <a:pt x="20003" y="527399"/>
                  </a:lnTo>
                  <a:lnTo>
                    <a:pt x="0" y="527399"/>
                  </a:lnTo>
                  <a:lnTo>
                    <a:pt x="0" y="546449"/>
                  </a:lnTo>
                  <a:lnTo>
                    <a:pt x="571500" y="546449"/>
                  </a:lnTo>
                  <a:lnTo>
                    <a:pt x="571500" y="527399"/>
                  </a:lnTo>
                  <a:close/>
                  <a:moveTo>
                    <a:pt x="158020" y="527399"/>
                  </a:moveTo>
                  <a:lnTo>
                    <a:pt x="39053" y="527399"/>
                  </a:lnTo>
                  <a:lnTo>
                    <a:pt x="39053" y="309943"/>
                  </a:lnTo>
                  <a:lnTo>
                    <a:pt x="158020" y="309943"/>
                  </a:lnTo>
                  <a:close/>
                  <a:moveTo>
                    <a:pt x="350520" y="527399"/>
                  </a:moveTo>
                  <a:lnTo>
                    <a:pt x="177070" y="527399"/>
                  </a:lnTo>
                  <a:lnTo>
                    <a:pt x="177070" y="169259"/>
                  </a:lnTo>
                  <a:lnTo>
                    <a:pt x="196120" y="169259"/>
                  </a:lnTo>
                  <a:lnTo>
                    <a:pt x="196120" y="90107"/>
                  </a:lnTo>
                  <a:lnTo>
                    <a:pt x="331280" y="29432"/>
                  </a:lnTo>
                  <a:lnTo>
                    <a:pt x="331280" y="169259"/>
                  </a:lnTo>
                  <a:lnTo>
                    <a:pt x="350330" y="169259"/>
                  </a:lnTo>
                  <a:close/>
                  <a:moveTo>
                    <a:pt x="528447" y="527399"/>
                  </a:moveTo>
                  <a:lnTo>
                    <a:pt x="409575" y="527399"/>
                  </a:lnTo>
                  <a:lnTo>
                    <a:pt x="409575" y="162211"/>
                  </a:lnTo>
                  <a:lnTo>
                    <a:pt x="528447" y="1622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102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827DBD-E8BC-2A9B-45E1-F929FA6A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Doppelte Kontrolle: Betrieb und Wertschöpfungskette</a:t>
            </a:r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09B2C63-84DB-A931-D6E2-3B1554A71CE7}"/>
              </a:ext>
            </a:extLst>
          </p:cNvPr>
          <p:cNvCxnSpPr>
            <a:cxnSpLocks/>
          </p:cNvCxnSpPr>
          <p:nvPr/>
        </p:nvCxnSpPr>
        <p:spPr>
          <a:xfrm>
            <a:off x="6105908" y="2413441"/>
            <a:ext cx="0" cy="2477599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llipse 4">
            <a:extLst>
              <a:ext uri="{FF2B5EF4-FFF2-40B4-BE49-F238E27FC236}">
                <a16:creationId xmlns:a16="http://schemas.microsoft.com/office/drawing/2014/main" id="{F9C632FD-73B6-BE6E-EE7E-AA84EC9ADE27}"/>
              </a:ext>
            </a:extLst>
          </p:cNvPr>
          <p:cNvSpPr/>
          <p:nvPr/>
        </p:nvSpPr>
        <p:spPr>
          <a:xfrm>
            <a:off x="5129925" y="1246857"/>
            <a:ext cx="1832740" cy="183274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8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chemeClr val="bg1">
                    <a:lumMod val="65000"/>
                  </a:schemeClr>
                </a:solidFill>
                <a:latin typeface="Gilroy Bold" panose="00000800000000000000" pitchFamily="50" charset="0"/>
              </a:rPr>
              <a:t>Leistungsfähigkeit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B16C0AD-D4AC-88ED-3120-DF2634080EF7}"/>
              </a:ext>
            </a:extLst>
          </p:cNvPr>
          <p:cNvSpPr/>
          <p:nvPr/>
        </p:nvSpPr>
        <p:spPr>
          <a:xfrm>
            <a:off x="5199785" y="4158708"/>
            <a:ext cx="1832740" cy="1832740"/>
          </a:xfrm>
          <a:prstGeom prst="ellipse">
            <a:avLst/>
          </a:prstGeom>
          <a:gradFill flip="none" rotWithShape="1">
            <a:gsLst>
              <a:gs pos="9000">
                <a:srgbClr val="42D0C6">
                  <a:alpha val="50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42D0C6"/>
                </a:solidFill>
                <a:latin typeface="Gilroy Bold" panose="00000800000000000000" pitchFamily="50" charset="0"/>
              </a:rPr>
              <a:t>Kontrolle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BEF5632-3FA6-1BE7-E185-991BFF9A0A11}"/>
              </a:ext>
            </a:extLst>
          </p:cNvPr>
          <p:cNvSpPr/>
          <p:nvPr/>
        </p:nvSpPr>
        <p:spPr>
          <a:xfrm>
            <a:off x="2611170" y="2682389"/>
            <a:ext cx="6989475" cy="112789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08000" rtlCol="0" anchor="t"/>
          <a:lstStyle/>
          <a:p>
            <a:pPr algn="ctr"/>
            <a:r>
              <a:rPr lang="de-DE" sz="11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Das digital selbstbestimmte Unternehmen ist …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08AE1F1-28B7-E3E1-B559-6D2F661B3CF4}"/>
              </a:ext>
            </a:extLst>
          </p:cNvPr>
          <p:cNvGrpSpPr/>
          <p:nvPr/>
        </p:nvGrpSpPr>
        <p:grpSpPr>
          <a:xfrm>
            <a:off x="1042924" y="4369201"/>
            <a:ext cx="3669626" cy="1411753"/>
            <a:chOff x="457320" y="3161904"/>
            <a:chExt cx="2990419" cy="1150453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F1A0C53B-B286-A7D1-1075-98ED224527CA}"/>
                </a:ext>
              </a:extLst>
            </p:cNvPr>
            <p:cNvGrpSpPr/>
            <p:nvPr/>
          </p:nvGrpSpPr>
          <p:grpSpPr>
            <a:xfrm>
              <a:off x="457320" y="3431175"/>
              <a:ext cx="2980374" cy="881182"/>
              <a:chOff x="416838" y="2998177"/>
              <a:chExt cx="2980374" cy="881182"/>
            </a:xfrm>
          </p:grpSpPr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0AF9EE43-0F04-7DC6-6F03-CE0D615E701F}"/>
                  </a:ext>
                </a:extLst>
              </p:cNvPr>
              <p:cNvSpPr/>
              <p:nvPr/>
            </p:nvSpPr>
            <p:spPr>
              <a:xfrm>
                <a:off x="416838" y="2998177"/>
                <a:ext cx="2782559" cy="276273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Kontrollverlust durch Fremdbetrieb</a:t>
                </a: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4D7240FC-D3D4-235F-32C5-2869AA7A6892}"/>
                  </a:ext>
                </a:extLst>
              </p:cNvPr>
              <p:cNvSpPr/>
              <p:nvPr/>
            </p:nvSpPr>
            <p:spPr>
              <a:xfrm>
                <a:off x="416838" y="3300631"/>
                <a:ext cx="2782559" cy="276274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Einfluss fremder Behörden</a:t>
                </a:r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C8B27FB2-92CA-AEB5-6C20-32DA69BC280E}"/>
                  </a:ext>
                </a:extLst>
              </p:cNvPr>
              <p:cNvSpPr/>
              <p:nvPr/>
            </p:nvSpPr>
            <p:spPr>
              <a:xfrm>
                <a:off x="416838" y="3603085"/>
                <a:ext cx="2782559" cy="276274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Ungewünschte Provider-interne Datenflüsse</a:t>
                </a:r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id="{7EEC2957-5B90-5ADC-53C9-5AA2FB9B0A44}"/>
                  </a:ext>
                </a:extLst>
              </p:cNvPr>
              <p:cNvSpPr/>
              <p:nvPr/>
            </p:nvSpPr>
            <p:spPr>
              <a:xfrm>
                <a:off x="3199397" y="3002869"/>
                <a:ext cx="197815" cy="265677"/>
              </a:xfrm>
              <a:prstGeom prst="rect">
                <a:avLst/>
              </a:prstGeom>
              <a:solidFill>
                <a:srgbClr val="42D0C6">
                  <a:alpha val="39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5</a:t>
                </a:r>
              </a:p>
            </p:txBody>
          </p: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3038665F-5F59-C714-815A-B4DBC9D4686B}"/>
                  </a:ext>
                </a:extLst>
              </p:cNvPr>
              <p:cNvSpPr/>
              <p:nvPr/>
            </p:nvSpPr>
            <p:spPr>
              <a:xfrm>
                <a:off x="3199397" y="3305928"/>
                <a:ext cx="197815" cy="265677"/>
              </a:xfrm>
              <a:prstGeom prst="rect">
                <a:avLst/>
              </a:prstGeom>
              <a:solidFill>
                <a:srgbClr val="42D0C6">
                  <a:alpha val="39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6</a:t>
                </a:r>
              </a:p>
            </p:txBody>
          </p:sp>
          <p:sp>
            <p:nvSpPr>
              <p:cNvPr id="21" name="Rechteck 20">
                <a:extLst>
                  <a:ext uri="{FF2B5EF4-FFF2-40B4-BE49-F238E27FC236}">
                    <a16:creationId xmlns:a16="http://schemas.microsoft.com/office/drawing/2014/main" id="{21BA7ACB-1B8B-4768-0E0F-A31768273E67}"/>
                  </a:ext>
                </a:extLst>
              </p:cNvPr>
              <p:cNvSpPr/>
              <p:nvPr/>
            </p:nvSpPr>
            <p:spPr>
              <a:xfrm>
                <a:off x="3199397" y="3608383"/>
                <a:ext cx="197815" cy="265677"/>
              </a:xfrm>
              <a:prstGeom prst="rect">
                <a:avLst/>
              </a:prstGeom>
              <a:solidFill>
                <a:srgbClr val="42D0C6">
                  <a:alpha val="39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7</a:t>
                </a:r>
              </a:p>
            </p:txBody>
          </p:sp>
        </p:grp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87E8DB90-D788-5A53-05D1-E36101DA42A2}"/>
                </a:ext>
              </a:extLst>
            </p:cNvPr>
            <p:cNvSpPr/>
            <p:nvPr/>
          </p:nvSpPr>
          <p:spPr>
            <a:xfrm>
              <a:off x="467365" y="3161904"/>
              <a:ext cx="2980374" cy="236532"/>
            </a:xfrm>
            <a:prstGeom prst="rect">
              <a:avLst/>
            </a:prstGeom>
            <a:solidFill>
              <a:srgbClr val="42D0C6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72000" rIns="0" rtlCol="0" anchor="ctr"/>
            <a:lstStyle/>
            <a:p>
              <a:pPr algn="ctr"/>
              <a:r>
                <a:rPr lang="de-DE" sz="1400" dirty="0">
                  <a:latin typeface="Gilroy Bold" panose="00000800000000000000" pitchFamily="50" charset="0"/>
                  <a:ea typeface="Open Sans" panose="020B0606030504020204" pitchFamily="34" charset="0"/>
                  <a:cs typeface="Poppins" panose="00000500000000000000" pitchFamily="2" charset="0"/>
                </a:rPr>
                <a:t>Kontrolle des Betriebs</a:t>
              </a:r>
            </a:p>
          </p:txBody>
        </p:sp>
      </p:grpSp>
      <p:sp>
        <p:nvSpPr>
          <p:cNvPr id="22" name="Gleichschenkliges Dreieck 21">
            <a:extLst>
              <a:ext uri="{FF2B5EF4-FFF2-40B4-BE49-F238E27FC236}">
                <a16:creationId xmlns:a16="http://schemas.microsoft.com/office/drawing/2014/main" id="{87F8D908-72A2-674B-5B49-8A4F8403F387}"/>
              </a:ext>
            </a:extLst>
          </p:cNvPr>
          <p:cNvSpPr/>
          <p:nvPr/>
        </p:nvSpPr>
        <p:spPr>
          <a:xfrm rot="5400000">
            <a:off x="4407062" y="5051590"/>
            <a:ext cx="1074821" cy="370904"/>
          </a:xfrm>
          <a:prstGeom prst="triangle">
            <a:avLst/>
          </a:prstGeom>
          <a:solidFill>
            <a:srgbClr val="42D0C6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50D8098-E6C4-6028-1098-EB75F3C07E2A}"/>
              </a:ext>
            </a:extLst>
          </p:cNvPr>
          <p:cNvGrpSpPr/>
          <p:nvPr/>
        </p:nvGrpSpPr>
        <p:grpSpPr>
          <a:xfrm>
            <a:off x="7062396" y="4158708"/>
            <a:ext cx="4086680" cy="1788301"/>
            <a:chOff x="5381718" y="3162802"/>
            <a:chExt cx="3330281" cy="1457306"/>
          </a:xfrm>
        </p:grpSpPr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BEFA0A66-5354-3706-47F6-CA7F6398A2F3}"/>
                </a:ext>
              </a:extLst>
            </p:cNvPr>
            <p:cNvGrpSpPr/>
            <p:nvPr/>
          </p:nvGrpSpPr>
          <p:grpSpPr>
            <a:xfrm>
              <a:off x="5723699" y="3162802"/>
              <a:ext cx="2988300" cy="1457306"/>
              <a:chOff x="418958" y="1514692"/>
              <a:chExt cx="2988300" cy="1457306"/>
            </a:xfrm>
          </p:grpSpPr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19DE42BE-FB1C-17FA-E29E-2F94EA26AA58}"/>
                  </a:ext>
                </a:extLst>
              </p:cNvPr>
              <p:cNvSpPr/>
              <p:nvPr/>
            </p:nvSpPr>
            <p:spPr>
              <a:xfrm>
                <a:off x="616774" y="2090820"/>
                <a:ext cx="2790484" cy="276273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Hardware Supply-Chain Abhängigkeit</a:t>
                </a:r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523A90C9-6CED-FCF3-EF9C-DE2192CEB484}"/>
                  </a:ext>
                </a:extLst>
              </p:cNvPr>
              <p:cNvSpPr/>
              <p:nvPr/>
            </p:nvSpPr>
            <p:spPr>
              <a:xfrm>
                <a:off x="616775" y="2393273"/>
                <a:ext cx="2790483" cy="276273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Abhängigkeiten durch proprietäre Software</a:t>
                </a:r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9E10386B-C108-5C3D-2E8D-CF173E7A98B5}"/>
                  </a:ext>
                </a:extLst>
              </p:cNvPr>
              <p:cNvSpPr/>
              <p:nvPr/>
            </p:nvSpPr>
            <p:spPr>
              <a:xfrm>
                <a:off x="616773" y="2695725"/>
                <a:ext cx="2790483" cy="276273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Risiken von Backdoors</a:t>
                </a:r>
              </a:p>
            </p:txBody>
          </p:sp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E22B2D03-A081-368A-511E-801C1DD24C87}"/>
                  </a:ext>
                </a:extLst>
              </p:cNvPr>
              <p:cNvSpPr/>
              <p:nvPr/>
            </p:nvSpPr>
            <p:spPr>
              <a:xfrm>
                <a:off x="616774" y="1788367"/>
                <a:ext cx="2790484" cy="276273"/>
              </a:xfrm>
              <a:prstGeom prst="rect">
                <a:avLst/>
              </a:prstGeom>
              <a:solidFill>
                <a:schemeClr val="bg1">
                  <a:lumMod val="75000"/>
                  <a:alpha val="20000"/>
                </a:schemeClr>
              </a:solidFill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r"/>
                <a:r>
                  <a:rPr lang="de-DE" sz="105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 Supply-Chain Abhängigkeit</a:t>
                </a:r>
              </a:p>
            </p:txBody>
          </p:sp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AED9FD54-EDDB-1E1F-FE61-F204E8C9202A}"/>
                  </a:ext>
                </a:extLst>
              </p:cNvPr>
              <p:cNvSpPr/>
              <p:nvPr/>
            </p:nvSpPr>
            <p:spPr>
              <a:xfrm>
                <a:off x="426883" y="1793324"/>
                <a:ext cx="197815" cy="265677"/>
              </a:xfrm>
              <a:prstGeom prst="rect">
                <a:avLst/>
              </a:prstGeom>
              <a:solidFill>
                <a:srgbClr val="7ED878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1</a:t>
                </a:r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ACCE2FDA-082F-4BF8-EEE5-485ECEBDBF24}"/>
                  </a:ext>
                </a:extLst>
              </p:cNvPr>
              <p:cNvSpPr/>
              <p:nvPr/>
            </p:nvSpPr>
            <p:spPr>
              <a:xfrm>
                <a:off x="426883" y="2096117"/>
                <a:ext cx="197815" cy="265677"/>
              </a:xfrm>
              <a:prstGeom prst="rect">
                <a:avLst/>
              </a:prstGeom>
              <a:solidFill>
                <a:srgbClr val="7ED878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2</a:t>
                </a:r>
              </a:p>
            </p:txBody>
          </p:sp>
          <p:sp>
            <p:nvSpPr>
              <p:cNvPr id="32" name="Rechteck 31">
                <a:extLst>
                  <a:ext uri="{FF2B5EF4-FFF2-40B4-BE49-F238E27FC236}">
                    <a16:creationId xmlns:a16="http://schemas.microsoft.com/office/drawing/2014/main" id="{066C4D83-145E-8A4C-F45E-833BE5D2E347}"/>
                  </a:ext>
                </a:extLst>
              </p:cNvPr>
              <p:cNvSpPr/>
              <p:nvPr/>
            </p:nvSpPr>
            <p:spPr>
              <a:xfrm>
                <a:off x="426883" y="2398570"/>
                <a:ext cx="197815" cy="265677"/>
              </a:xfrm>
              <a:prstGeom prst="rect">
                <a:avLst/>
              </a:prstGeom>
              <a:solidFill>
                <a:srgbClr val="7ED878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3</a:t>
                </a:r>
              </a:p>
            </p:txBody>
          </p:sp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1D3E93DD-2AF6-CBDF-C107-96DF4FA33BA5}"/>
                  </a:ext>
                </a:extLst>
              </p:cNvPr>
              <p:cNvSpPr/>
              <p:nvPr/>
            </p:nvSpPr>
            <p:spPr>
              <a:xfrm>
                <a:off x="426883" y="2701629"/>
                <a:ext cx="197815" cy="265677"/>
              </a:xfrm>
              <a:prstGeom prst="rect">
                <a:avLst/>
              </a:prstGeom>
              <a:solidFill>
                <a:srgbClr val="7ED878">
                  <a:alpha val="30000"/>
                </a:srgb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dirty="0">
                    <a:solidFill>
                      <a:schemeClr val="tx1"/>
                    </a:solidFill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4</a:t>
                </a:r>
              </a:p>
            </p:txBody>
          </p:sp>
          <p:sp>
            <p:nvSpPr>
              <p:cNvPr id="34" name="Rechteck 33">
                <a:extLst>
                  <a:ext uri="{FF2B5EF4-FFF2-40B4-BE49-F238E27FC236}">
                    <a16:creationId xmlns:a16="http://schemas.microsoft.com/office/drawing/2014/main" id="{1B1406A2-A2F8-5B00-73E2-B8A50A2126CF}"/>
                  </a:ext>
                </a:extLst>
              </p:cNvPr>
              <p:cNvSpPr/>
              <p:nvPr/>
            </p:nvSpPr>
            <p:spPr>
              <a:xfrm>
                <a:off x="418958" y="1514692"/>
                <a:ext cx="2988300" cy="236532"/>
              </a:xfrm>
              <a:prstGeom prst="rect">
                <a:avLst/>
              </a:prstGeom>
              <a:solidFill>
                <a:srgbClr val="7ED878"/>
              </a:solidFill>
              <a:ln w="952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0" rIns="108000" rtlCol="0" anchor="ctr"/>
              <a:lstStyle/>
              <a:p>
                <a:pPr algn="ctr"/>
                <a:r>
                  <a:rPr lang="de-DE" sz="1400" dirty="0">
                    <a:latin typeface="Gilroy Bold" panose="00000800000000000000" pitchFamily="50" charset="0"/>
                    <a:ea typeface="Open Sans" panose="020B0606030504020204" pitchFamily="34" charset="0"/>
                    <a:cs typeface="Poppins" panose="00000500000000000000" pitchFamily="2" charset="0"/>
                  </a:rPr>
                  <a:t>Kontrolle der Wertschöpfungskette</a:t>
                </a:r>
              </a:p>
            </p:txBody>
          </p:sp>
        </p:grpSp>
        <p:sp>
          <p:nvSpPr>
            <p:cNvPr id="25" name="Gleichschenkliges Dreieck 24">
              <a:extLst>
                <a:ext uri="{FF2B5EF4-FFF2-40B4-BE49-F238E27FC236}">
                  <a16:creationId xmlns:a16="http://schemas.microsoft.com/office/drawing/2014/main" id="{EFEE81BA-BC9B-E238-35A8-C99257CA10F7}"/>
                </a:ext>
              </a:extLst>
            </p:cNvPr>
            <p:cNvSpPr/>
            <p:nvPr/>
          </p:nvSpPr>
          <p:spPr>
            <a:xfrm rot="16200000">
              <a:off x="4943375" y="3874819"/>
              <a:ext cx="1178939" cy="302254"/>
            </a:xfrm>
            <a:prstGeom prst="triangle">
              <a:avLst/>
            </a:prstGeom>
            <a:solidFill>
              <a:srgbClr val="7ED878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2400">
                <a:latin typeface="Gilroy" panose="00000500000000000000" pitchFamily="50" charset="0"/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3B9CD15-D303-6B12-7704-3CC65D5FCCC5}"/>
              </a:ext>
            </a:extLst>
          </p:cNvPr>
          <p:cNvGrpSpPr/>
          <p:nvPr/>
        </p:nvGrpSpPr>
        <p:grpSpPr>
          <a:xfrm>
            <a:off x="8656920" y="2431704"/>
            <a:ext cx="663141" cy="634073"/>
            <a:chOff x="6626277" y="1672848"/>
            <a:chExt cx="540401" cy="516713"/>
          </a:xfrm>
          <a:solidFill>
            <a:schemeClr val="bg1">
              <a:lumMod val="65000"/>
            </a:schemeClr>
          </a:solidFill>
        </p:grpSpPr>
        <p:grpSp>
          <p:nvGrpSpPr>
            <p:cNvPr id="36" name="Grafik 28">
              <a:extLst>
                <a:ext uri="{FF2B5EF4-FFF2-40B4-BE49-F238E27FC236}">
                  <a16:creationId xmlns:a16="http://schemas.microsoft.com/office/drawing/2014/main" id="{E1B497B1-2741-AEDC-AC56-32E9F62CBA64}"/>
                </a:ext>
              </a:extLst>
            </p:cNvPr>
            <p:cNvGrpSpPr/>
            <p:nvPr/>
          </p:nvGrpSpPr>
          <p:grpSpPr>
            <a:xfrm>
              <a:off x="6682208" y="1778317"/>
              <a:ext cx="424845" cy="373957"/>
              <a:chOff x="4345400" y="2413063"/>
              <a:chExt cx="449294" cy="395478"/>
            </a:xfrm>
            <a:grpFill/>
          </p:grpSpPr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772D58FE-907B-FF63-0231-8C8F0A525320}"/>
                  </a:ext>
                </a:extLst>
              </p:cNvPr>
              <p:cNvSpPr/>
              <p:nvPr/>
            </p:nvSpPr>
            <p:spPr>
              <a:xfrm>
                <a:off x="4345400" y="2631852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C945BB26-2765-CF27-C6FE-EB4B35B5FBFA}"/>
                  </a:ext>
                </a:extLst>
              </p:cNvPr>
              <p:cNvSpPr/>
              <p:nvPr/>
            </p:nvSpPr>
            <p:spPr>
              <a:xfrm>
                <a:off x="4394644" y="2631852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83861795-E7E9-7DE1-320A-05053E7AE65B}"/>
                  </a:ext>
                </a:extLst>
              </p:cNvPr>
              <p:cNvSpPr/>
              <p:nvPr/>
            </p:nvSpPr>
            <p:spPr>
              <a:xfrm>
                <a:off x="4345400" y="2671286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CE8AA9F8-FE2C-BF36-8C5C-976C17172A07}"/>
                  </a:ext>
                </a:extLst>
              </p:cNvPr>
              <p:cNvSpPr/>
              <p:nvPr/>
            </p:nvSpPr>
            <p:spPr>
              <a:xfrm>
                <a:off x="4394644" y="2671286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7E6C72B6-0267-ABE8-B589-5141CC5F2169}"/>
                  </a:ext>
                </a:extLst>
              </p:cNvPr>
              <p:cNvSpPr/>
              <p:nvPr/>
            </p:nvSpPr>
            <p:spPr>
              <a:xfrm>
                <a:off x="4345400" y="2710719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4126CE8E-DE25-803C-D7AE-06D65BC70200}"/>
                  </a:ext>
                </a:extLst>
              </p:cNvPr>
              <p:cNvSpPr/>
              <p:nvPr/>
            </p:nvSpPr>
            <p:spPr>
              <a:xfrm>
                <a:off x="4394644" y="2710719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5512931E-CEE9-916F-253E-1C623B2270B2}"/>
                  </a:ext>
                </a:extLst>
              </p:cNvPr>
              <p:cNvSpPr/>
              <p:nvPr/>
            </p:nvSpPr>
            <p:spPr>
              <a:xfrm>
                <a:off x="4345400" y="27500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C6AFFD49-7C55-BF70-7FA1-F67DC25A4B29}"/>
                  </a:ext>
                </a:extLst>
              </p:cNvPr>
              <p:cNvSpPr/>
              <p:nvPr/>
            </p:nvSpPr>
            <p:spPr>
              <a:xfrm>
                <a:off x="4394644" y="27500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C31C4B31-9F99-2761-42D4-FC0F9FF23CD2}"/>
                  </a:ext>
                </a:extLst>
              </p:cNvPr>
              <p:cNvSpPr/>
              <p:nvPr/>
            </p:nvSpPr>
            <p:spPr>
              <a:xfrm>
                <a:off x="4345400" y="27894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0023B7CE-FB5C-EFCA-C81D-622AA6E9D7D9}"/>
                  </a:ext>
                </a:extLst>
              </p:cNvPr>
              <p:cNvSpPr/>
              <p:nvPr/>
            </p:nvSpPr>
            <p:spPr>
              <a:xfrm>
                <a:off x="4394644" y="27894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727ECE48-EAFE-CA6D-E065-C067C92BF176}"/>
                  </a:ext>
                </a:extLst>
              </p:cNvPr>
              <p:cNvSpPr/>
              <p:nvPr/>
            </p:nvSpPr>
            <p:spPr>
              <a:xfrm>
                <a:off x="4715827" y="2484024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FA671F7E-7675-37EC-EC95-B0948811E4CE}"/>
                  </a:ext>
                </a:extLst>
              </p:cNvPr>
              <p:cNvSpPr/>
              <p:nvPr/>
            </p:nvSpPr>
            <p:spPr>
              <a:xfrm>
                <a:off x="4765167" y="2484024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14357C91-F15A-039F-EFA3-0CEBE7B830C7}"/>
                  </a:ext>
                </a:extLst>
              </p:cNvPr>
              <p:cNvSpPr/>
              <p:nvPr/>
            </p:nvSpPr>
            <p:spPr>
              <a:xfrm>
                <a:off x="4715827" y="25234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09022BE3-7FA7-D85F-71E3-7E20FCD6D29D}"/>
                  </a:ext>
                </a:extLst>
              </p:cNvPr>
              <p:cNvSpPr/>
              <p:nvPr/>
            </p:nvSpPr>
            <p:spPr>
              <a:xfrm>
                <a:off x="4765167" y="25234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2" name="Freihandform: Form 51">
                <a:extLst>
                  <a:ext uri="{FF2B5EF4-FFF2-40B4-BE49-F238E27FC236}">
                    <a16:creationId xmlns:a16="http://schemas.microsoft.com/office/drawing/2014/main" id="{A6665616-CAF5-4821-67C6-90AB7123F9E3}"/>
                  </a:ext>
                </a:extLst>
              </p:cNvPr>
              <p:cNvSpPr/>
              <p:nvPr/>
            </p:nvSpPr>
            <p:spPr>
              <a:xfrm>
                <a:off x="4715827" y="25628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BC8D4B84-C17E-26E2-1A89-4DC203E9F815}"/>
                  </a:ext>
                </a:extLst>
              </p:cNvPr>
              <p:cNvSpPr/>
              <p:nvPr/>
            </p:nvSpPr>
            <p:spPr>
              <a:xfrm>
                <a:off x="4765167" y="25628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EE3BFFE7-749F-2A19-D05A-29011B44C641}"/>
                  </a:ext>
                </a:extLst>
              </p:cNvPr>
              <p:cNvSpPr/>
              <p:nvPr/>
            </p:nvSpPr>
            <p:spPr>
              <a:xfrm>
                <a:off x="4715827" y="2602325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D319DD6E-4905-7CF7-AFEC-E7CB77456890}"/>
                  </a:ext>
                </a:extLst>
              </p:cNvPr>
              <p:cNvSpPr/>
              <p:nvPr/>
            </p:nvSpPr>
            <p:spPr>
              <a:xfrm>
                <a:off x="4765167" y="2602325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50F8FF3A-BABE-DBDA-E0E5-7990167D0C79}"/>
                  </a:ext>
                </a:extLst>
              </p:cNvPr>
              <p:cNvSpPr/>
              <p:nvPr/>
            </p:nvSpPr>
            <p:spPr>
              <a:xfrm>
                <a:off x="4715827" y="2641663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2A858869-BE7C-C8CE-B98E-62097A8E9F56}"/>
                  </a:ext>
                </a:extLst>
              </p:cNvPr>
              <p:cNvSpPr/>
              <p:nvPr/>
            </p:nvSpPr>
            <p:spPr>
              <a:xfrm>
                <a:off x="4765167" y="2641663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11EE6DF-0C7B-014F-90FD-96840B8CFE54}"/>
                  </a:ext>
                </a:extLst>
              </p:cNvPr>
              <p:cNvSpPr/>
              <p:nvPr/>
            </p:nvSpPr>
            <p:spPr>
              <a:xfrm>
                <a:off x="4482655" y="2519457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B0412620-635C-B8D2-2A01-2D04B70D4E96}"/>
                  </a:ext>
                </a:extLst>
              </p:cNvPr>
              <p:cNvSpPr/>
              <p:nvPr/>
            </p:nvSpPr>
            <p:spPr>
              <a:xfrm>
                <a:off x="4482655" y="2558129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AE286C2B-6949-0E2D-21E0-EFC836123DB3}"/>
                  </a:ext>
                </a:extLst>
              </p:cNvPr>
              <p:cNvSpPr/>
              <p:nvPr/>
            </p:nvSpPr>
            <p:spPr>
              <a:xfrm>
                <a:off x="4482655" y="2596800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01759821-7A5B-276F-E191-B5BD7F1C142A}"/>
                  </a:ext>
                </a:extLst>
              </p:cNvPr>
              <p:cNvSpPr/>
              <p:nvPr/>
            </p:nvSpPr>
            <p:spPr>
              <a:xfrm>
                <a:off x="4482655" y="2635472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18651A3C-3B92-7AEA-9DD3-19130720C6BA}"/>
                  </a:ext>
                </a:extLst>
              </p:cNvPr>
              <p:cNvSpPr/>
              <p:nvPr/>
            </p:nvSpPr>
            <p:spPr>
              <a:xfrm>
                <a:off x="4482655" y="2674143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227CE2A6-5E64-9EBE-3C83-F3207D56ABEF}"/>
                  </a:ext>
                </a:extLst>
              </p:cNvPr>
              <p:cNvSpPr/>
              <p:nvPr/>
            </p:nvSpPr>
            <p:spPr>
              <a:xfrm>
                <a:off x="4482655" y="2712910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FEC19C60-203F-545B-0377-9DECD20A1E35}"/>
                  </a:ext>
                </a:extLst>
              </p:cNvPr>
              <p:cNvSpPr/>
              <p:nvPr/>
            </p:nvSpPr>
            <p:spPr>
              <a:xfrm>
                <a:off x="4482655" y="2751582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62E691B2-6589-3F83-EF8F-7C24A81571FB}"/>
                  </a:ext>
                </a:extLst>
              </p:cNvPr>
              <p:cNvSpPr/>
              <p:nvPr/>
            </p:nvSpPr>
            <p:spPr>
              <a:xfrm>
                <a:off x="4501896" y="2451735"/>
                <a:ext cx="96297" cy="19050"/>
              </a:xfrm>
              <a:custGeom>
                <a:avLst/>
                <a:gdLst>
                  <a:gd name="connsiteX0" fmla="*/ 0 w 96297"/>
                  <a:gd name="connsiteY0" fmla="*/ 0 h 19050"/>
                  <a:gd name="connsiteX1" fmla="*/ 96298 w 96297"/>
                  <a:gd name="connsiteY1" fmla="*/ 0 h 19050"/>
                  <a:gd name="connsiteX2" fmla="*/ 96298 w 96297"/>
                  <a:gd name="connsiteY2" fmla="*/ 19050 h 19050"/>
                  <a:gd name="connsiteX3" fmla="*/ 0 w 9629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297" h="19050">
                    <a:moveTo>
                      <a:pt x="0" y="0"/>
                    </a:moveTo>
                    <a:lnTo>
                      <a:pt x="96298" y="0"/>
                    </a:lnTo>
                    <a:lnTo>
                      <a:pt x="9629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26E5E9A8-EEA9-A013-70D4-9C2E1AB5F0D9}"/>
                  </a:ext>
                </a:extLst>
              </p:cNvPr>
              <p:cNvSpPr/>
              <p:nvPr/>
            </p:nvSpPr>
            <p:spPr>
              <a:xfrm>
                <a:off x="4501896" y="2413063"/>
                <a:ext cx="96297" cy="19050"/>
              </a:xfrm>
              <a:custGeom>
                <a:avLst/>
                <a:gdLst>
                  <a:gd name="connsiteX0" fmla="*/ 0 w 96297"/>
                  <a:gd name="connsiteY0" fmla="*/ 0 h 19050"/>
                  <a:gd name="connsiteX1" fmla="*/ 96298 w 96297"/>
                  <a:gd name="connsiteY1" fmla="*/ 0 h 19050"/>
                  <a:gd name="connsiteX2" fmla="*/ 96298 w 96297"/>
                  <a:gd name="connsiteY2" fmla="*/ 19050 h 19050"/>
                  <a:gd name="connsiteX3" fmla="*/ 0 w 9629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297" h="19050">
                    <a:moveTo>
                      <a:pt x="0" y="0"/>
                    </a:moveTo>
                    <a:lnTo>
                      <a:pt x="96298" y="0"/>
                    </a:lnTo>
                    <a:lnTo>
                      <a:pt x="9629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3B309E37-AEE3-9893-0866-0E17D7BB1404}"/>
                </a:ext>
              </a:extLst>
            </p:cNvPr>
            <p:cNvSpPr/>
            <p:nvPr/>
          </p:nvSpPr>
          <p:spPr>
            <a:xfrm>
              <a:off x="6626277" y="1672848"/>
              <a:ext cx="540401" cy="516713"/>
            </a:xfrm>
            <a:custGeom>
              <a:avLst/>
              <a:gdLst>
                <a:gd name="connsiteX0" fmla="*/ 547497 w 571500"/>
                <a:gd name="connsiteY0" fmla="*/ 527399 h 546449"/>
                <a:gd name="connsiteX1" fmla="*/ 547497 w 571500"/>
                <a:gd name="connsiteY1" fmla="*/ 143161 h 546449"/>
                <a:gd name="connsiteX2" fmla="*/ 390525 w 571500"/>
                <a:gd name="connsiteY2" fmla="*/ 143161 h 546449"/>
                <a:gd name="connsiteX3" fmla="*/ 390525 w 571500"/>
                <a:gd name="connsiteY3" fmla="*/ 527399 h 546449"/>
                <a:gd name="connsiteX4" fmla="*/ 369570 w 571500"/>
                <a:gd name="connsiteY4" fmla="*/ 527399 h 546449"/>
                <a:gd name="connsiteX5" fmla="*/ 369570 w 571500"/>
                <a:gd name="connsiteY5" fmla="*/ 150209 h 546449"/>
                <a:gd name="connsiteX6" fmla="*/ 350520 w 571500"/>
                <a:gd name="connsiteY6" fmla="*/ 150209 h 546449"/>
                <a:gd name="connsiteX7" fmla="*/ 350520 w 571500"/>
                <a:gd name="connsiteY7" fmla="*/ 0 h 546449"/>
                <a:gd name="connsiteX8" fmla="*/ 177260 w 571500"/>
                <a:gd name="connsiteY8" fmla="*/ 77819 h 546449"/>
                <a:gd name="connsiteX9" fmla="*/ 177260 w 571500"/>
                <a:gd name="connsiteY9" fmla="*/ 150209 h 546449"/>
                <a:gd name="connsiteX10" fmla="*/ 158210 w 571500"/>
                <a:gd name="connsiteY10" fmla="*/ 150209 h 546449"/>
                <a:gd name="connsiteX11" fmla="*/ 158210 w 571500"/>
                <a:gd name="connsiteY11" fmla="*/ 290893 h 546449"/>
                <a:gd name="connsiteX12" fmla="*/ 20003 w 571500"/>
                <a:gd name="connsiteY12" fmla="*/ 290893 h 546449"/>
                <a:gd name="connsiteX13" fmla="*/ 20003 w 571500"/>
                <a:gd name="connsiteY13" fmla="*/ 527399 h 546449"/>
                <a:gd name="connsiteX14" fmla="*/ 0 w 571500"/>
                <a:gd name="connsiteY14" fmla="*/ 527399 h 546449"/>
                <a:gd name="connsiteX15" fmla="*/ 0 w 571500"/>
                <a:gd name="connsiteY15" fmla="*/ 546449 h 546449"/>
                <a:gd name="connsiteX16" fmla="*/ 571500 w 571500"/>
                <a:gd name="connsiteY16" fmla="*/ 546449 h 546449"/>
                <a:gd name="connsiteX17" fmla="*/ 571500 w 571500"/>
                <a:gd name="connsiteY17" fmla="*/ 527399 h 546449"/>
                <a:gd name="connsiteX18" fmla="*/ 158020 w 571500"/>
                <a:gd name="connsiteY18" fmla="*/ 527399 h 546449"/>
                <a:gd name="connsiteX19" fmla="*/ 39053 w 571500"/>
                <a:gd name="connsiteY19" fmla="*/ 527399 h 546449"/>
                <a:gd name="connsiteX20" fmla="*/ 39053 w 571500"/>
                <a:gd name="connsiteY20" fmla="*/ 309943 h 546449"/>
                <a:gd name="connsiteX21" fmla="*/ 158020 w 571500"/>
                <a:gd name="connsiteY21" fmla="*/ 309943 h 546449"/>
                <a:gd name="connsiteX22" fmla="*/ 350520 w 571500"/>
                <a:gd name="connsiteY22" fmla="*/ 527399 h 546449"/>
                <a:gd name="connsiteX23" fmla="*/ 177070 w 571500"/>
                <a:gd name="connsiteY23" fmla="*/ 527399 h 546449"/>
                <a:gd name="connsiteX24" fmla="*/ 177070 w 571500"/>
                <a:gd name="connsiteY24" fmla="*/ 169259 h 546449"/>
                <a:gd name="connsiteX25" fmla="*/ 196120 w 571500"/>
                <a:gd name="connsiteY25" fmla="*/ 169259 h 546449"/>
                <a:gd name="connsiteX26" fmla="*/ 196120 w 571500"/>
                <a:gd name="connsiteY26" fmla="*/ 90107 h 546449"/>
                <a:gd name="connsiteX27" fmla="*/ 331280 w 571500"/>
                <a:gd name="connsiteY27" fmla="*/ 29432 h 546449"/>
                <a:gd name="connsiteX28" fmla="*/ 331280 w 571500"/>
                <a:gd name="connsiteY28" fmla="*/ 169259 h 546449"/>
                <a:gd name="connsiteX29" fmla="*/ 350330 w 571500"/>
                <a:gd name="connsiteY29" fmla="*/ 169259 h 546449"/>
                <a:gd name="connsiteX30" fmla="*/ 528447 w 571500"/>
                <a:gd name="connsiteY30" fmla="*/ 527399 h 546449"/>
                <a:gd name="connsiteX31" fmla="*/ 409575 w 571500"/>
                <a:gd name="connsiteY31" fmla="*/ 527399 h 546449"/>
                <a:gd name="connsiteX32" fmla="*/ 409575 w 571500"/>
                <a:gd name="connsiteY32" fmla="*/ 162211 h 546449"/>
                <a:gd name="connsiteX33" fmla="*/ 528447 w 571500"/>
                <a:gd name="connsiteY33" fmla="*/ 162211 h 54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1500" h="546449">
                  <a:moveTo>
                    <a:pt x="547497" y="527399"/>
                  </a:moveTo>
                  <a:lnTo>
                    <a:pt x="547497" y="143161"/>
                  </a:lnTo>
                  <a:lnTo>
                    <a:pt x="390525" y="143161"/>
                  </a:lnTo>
                  <a:lnTo>
                    <a:pt x="390525" y="527399"/>
                  </a:lnTo>
                  <a:lnTo>
                    <a:pt x="369570" y="527399"/>
                  </a:lnTo>
                  <a:lnTo>
                    <a:pt x="369570" y="150209"/>
                  </a:lnTo>
                  <a:lnTo>
                    <a:pt x="350520" y="150209"/>
                  </a:lnTo>
                  <a:lnTo>
                    <a:pt x="350520" y="0"/>
                  </a:lnTo>
                  <a:lnTo>
                    <a:pt x="177260" y="77819"/>
                  </a:lnTo>
                  <a:lnTo>
                    <a:pt x="177260" y="150209"/>
                  </a:lnTo>
                  <a:lnTo>
                    <a:pt x="158210" y="150209"/>
                  </a:lnTo>
                  <a:lnTo>
                    <a:pt x="158210" y="290893"/>
                  </a:lnTo>
                  <a:lnTo>
                    <a:pt x="20003" y="290893"/>
                  </a:lnTo>
                  <a:lnTo>
                    <a:pt x="20003" y="527399"/>
                  </a:lnTo>
                  <a:lnTo>
                    <a:pt x="0" y="527399"/>
                  </a:lnTo>
                  <a:lnTo>
                    <a:pt x="0" y="546449"/>
                  </a:lnTo>
                  <a:lnTo>
                    <a:pt x="571500" y="546449"/>
                  </a:lnTo>
                  <a:lnTo>
                    <a:pt x="571500" y="527399"/>
                  </a:lnTo>
                  <a:close/>
                  <a:moveTo>
                    <a:pt x="158020" y="527399"/>
                  </a:moveTo>
                  <a:lnTo>
                    <a:pt x="39053" y="527399"/>
                  </a:lnTo>
                  <a:lnTo>
                    <a:pt x="39053" y="309943"/>
                  </a:lnTo>
                  <a:lnTo>
                    <a:pt x="158020" y="309943"/>
                  </a:lnTo>
                  <a:close/>
                  <a:moveTo>
                    <a:pt x="350520" y="527399"/>
                  </a:moveTo>
                  <a:lnTo>
                    <a:pt x="177070" y="527399"/>
                  </a:lnTo>
                  <a:lnTo>
                    <a:pt x="177070" y="169259"/>
                  </a:lnTo>
                  <a:lnTo>
                    <a:pt x="196120" y="169259"/>
                  </a:lnTo>
                  <a:lnTo>
                    <a:pt x="196120" y="90107"/>
                  </a:lnTo>
                  <a:lnTo>
                    <a:pt x="331280" y="29432"/>
                  </a:lnTo>
                  <a:lnTo>
                    <a:pt x="331280" y="169259"/>
                  </a:lnTo>
                  <a:lnTo>
                    <a:pt x="350330" y="169259"/>
                  </a:lnTo>
                  <a:close/>
                  <a:moveTo>
                    <a:pt x="528447" y="527399"/>
                  </a:moveTo>
                  <a:lnTo>
                    <a:pt x="409575" y="527399"/>
                  </a:lnTo>
                  <a:lnTo>
                    <a:pt x="409575" y="162211"/>
                  </a:lnTo>
                  <a:lnTo>
                    <a:pt x="528447" y="1622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2EE55BB2-4561-E1FB-8177-90F37724251F}"/>
              </a:ext>
            </a:extLst>
          </p:cNvPr>
          <p:cNvGrpSpPr/>
          <p:nvPr/>
        </p:nvGrpSpPr>
        <p:grpSpPr>
          <a:xfrm>
            <a:off x="2762870" y="3128972"/>
            <a:ext cx="6678274" cy="551717"/>
            <a:chOff x="2762870" y="3128972"/>
            <a:chExt cx="6678274" cy="551717"/>
          </a:xfr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20000"/>
                </a:srgbClr>
              </a:gs>
            </a:gsLst>
            <a:lin ang="2700000" scaled="0"/>
          </a:gradFill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D654678B-1403-2FD9-63B7-D336801A5D52}"/>
                </a:ext>
              </a:extLst>
            </p:cNvPr>
            <p:cNvSpPr/>
            <p:nvPr/>
          </p:nvSpPr>
          <p:spPr>
            <a:xfrm>
              <a:off x="5022735" y="3128972"/>
              <a:ext cx="2158544" cy="551717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… </a:t>
              </a:r>
              <a:r>
                <a:rPr lang="de-DE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digital leistungsfähig </a:t>
              </a:r>
              <a:r>
                <a:rPr lang="de-DE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und behält dabei …</a:t>
              </a: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7DF02542-FD84-91D5-F349-FE4F760A0819}"/>
                </a:ext>
              </a:extLst>
            </p:cNvPr>
            <p:cNvSpPr/>
            <p:nvPr/>
          </p:nvSpPr>
          <p:spPr>
            <a:xfrm>
              <a:off x="7282600" y="3128972"/>
              <a:ext cx="2158544" cy="551717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… das notwendige Maß an </a:t>
              </a:r>
              <a:r>
                <a:rPr lang="de-DE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Kontrolle</a:t>
              </a:r>
              <a:r>
                <a:rPr lang="de-DE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60554941-2412-8F74-2B24-DD5702188A29}"/>
                </a:ext>
              </a:extLst>
            </p:cNvPr>
            <p:cNvSpPr/>
            <p:nvPr/>
          </p:nvSpPr>
          <p:spPr>
            <a:xfrm>
              <a:off x="2762870" y="3128972"/>
              <a:ext cx="2158544" cy="551717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… in allen </a:t>
              </a:r>
              <a:r>
                <a:rPr lang="de-DE" sz="105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relevanten Szenarien </a:t>
              </a:r>
              <a:r>
                <a:rPr lang="de-DE" sz="105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174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827DBD-E8BC-2A9B-45E1-F929FA6A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1600" dirty="0">
                <a:latin typeface="Gilroy" panose="00000500000000000000" pitchFamily="50" charset="0"/>
              </a:rPr>
              <a:t>Erinnerung</a:t>
            </a:r>
            <a:br>
              <a:rPr lang="de-DE" sz="3600" dirty="0"/>
            </a:br>
            <a:r>
              <a:rPr lang="de-DE" sz="3600" dirty="0"/>
              <a:t>Die Küchenanalogie</a:t>
            </a:r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5D379F-08D4-4A6B-69E5-78DFEC6423FC}"/>
              </a:ext>
            </a:extLst>
          </p:cNvPr>
          <p:cNvSpPr txBox="1"/>
          <p:nvPr/>
        </p:nvSpPr>
        <p:spPr>
          <a:xfrm>
            <a:off x="1714939" y="5963184"/>
            <a:ext cx="652940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" dirty="0">
                <a:latin typeface="Gilroy" panose="00000500000000000000" pitchFamily="50" charset="0"/>
                <a:hlinkClick r:id="rId2"/>
              </a:rPr>
              <a:t>https://www.bitkom.org/sites/main/files/file/import/BITKOM-Position-Digitale-Souveraenitaet.pdf</a:t>
            </a:r>
            <a:r>
              <a:rPr lang="de-DE" sz="600" dirty="0">
                <a:latin typeface="Gilroy" panose="00000500000000000000" pitchFamily="50" charset="0"/>
              </a:rPr>
              <a:t> 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DB307C6-C477-4081-9CFA-0C9F968E0370}"/>
              </a:ext>
            </a:extLst>
          </p:cNvPr>
          <p:cNvSpPr/>
          <p:nvPr/>
        </p:nvSpPr>
        <p:spPr>
          <a:xfrm>
            <a:off x="1714939" y="2951106"/>
            <a:ext cx="9272581" cy="329685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44000" rtlCol="0" anchor="t"/>
          <a:lstStyle/>
          <a:p>
            <a:pPr algn="ctr"/>
            <a:r>
              <a:rPr lang="de-DE" sz="1400" b="1" dirty="0">
                <a:latin typeface="Poppins" panose="00000500000000000000" pitchFamily="2" charset="0"/>
                <a:cs typeface="Poppins" panose="00000500000000000000" pitchFamily="2" charset="0"/>
              </a:rPr>
              <a:t>Selbstbestimmung unter Nutzung Zutaten Dritter entsteht durch:  </a:t>
            </a:r>
            <a:endParaRPr lang="de-DE" sz="1400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5EE5F74-6431-5215-B0D5-C28237982EF7}"/>
              </a:ext>
            </a:extLst>
          </p:cNvPr>
          <p:cNvGrpSpPr/>
          <p:nvPr/>
        </p:nvGrpSpPr>
        <p:grpSpPr>
          <a:xfrm>
            <a:off x="1841500" y="3484736"/>
            <a:ext cx="2741703" cy="2607521"/>
            <a:chOff x="352090" y="3295910"/>
            <a:chExt cx="1640748" cy="4367578"/>
          </a:xfrm>
          <a:gradFill>
            <a:gsLst>
              <a:gs pos="0">
                <a:srgbClr val="42D0C6">
                  <a:alpha val="50000"/>
                </a:srgbClr>
              </a:gs>
              <a:gs pos="100000">
                <a:srgbClr val="7ED878">
                  <a:alpha val="50000"/>
                </a:srgbClr>
              </a:gs>
            </a:gsLst>
            <a:lin ang="2700000" scaled="1"/>
          </a:gradFill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D4B7211-65A6-C1C2-3076-17F7EAC27A92}"/>
                </a:ext>
              </a:extLst>
            </p:cNvPr>
            <p:cNvSpPr/>
            <p:nvPr/>
          </p:nvSpPr>
          <p:spPr>
            <a:xfrm>
              <a:off x="356215" y="4184814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Fachliche Kompetenz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F69D9D2-E673-58EC-A44D-DE8D509D6A6F}"/>
                </a:ext>
              </a:extLst>
            </p:cNvPr>
            <p:cNvSpPr/>
            <p:nvPr/>
          </p:nvSpPr>
          <p:spPr>
            <a:xfrm>
              <a:off x="352091" y="5073719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Eigene Herstellung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AC3F684-EDE6-079C-0004-62F01C5E4D85}"/>
                </a:ext>
              </a:extLst>
            </p:cNvPr>
            <p:cNvSpPr/>
            <p:nvPr/>
          </p:nvSpPr>
          <p:spPr>
            <a:xfrm>
              <a:off x="352090" y="5962623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Intelligente Steuerung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5BF833D-52F4-E4B9-C35E-B3D0E77F62FE}"/>
                </a:ext>
              </a:extLst>
            </p:cNvPr>
            <p:cNvSpPr/>
            <p:nvPr/>
          </p:nvSpPr>
          <p:spPr>
            <a:xfrm>
              <a:off x="352090" y="6851525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Mehrere Kaufoptionen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C651C7B-DE1E-63C5-81B0-19FE09CAEDC2}"/>
                </a:ext>
              </a:extLst>
            </p:cNvPr>
            <p:cNvSpPr/>
            <p:nvPr/>
          </p:nvSpPr>
          <p:spPr>
            <a:xfrm>
              <a:off x="356215" y="3295910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Vorgedachte Szenarien</a:t>
              </a: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4DC12D8-9844-7F5D-1421-354B4C75FBA5}"/>
              </a:ext>
            </a:extLst>
          </p:cNvPr>
          <p:cNvGrpSpPr/>
          <p:nvPr/>
        </p:nvGrpSpPr>
        <p:grpSpPr>
          <a:xfrm>
            <a:off x="4614181" y="3484736"/>
            <a:ext cx="6224106" cy="2607521"/>
            <a:chOff x="352090" y="3295910"/>
            <a:chExt cx="1636623" cy="4367578"/>
          </a:xfrm>
          <a:solidFill>
            <a:schemeClr val="bg1"/>
          </a:solidFill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0D4A697F-B8E5-FF38-FAB7-E3CEAF5BDA66}"/>
                </a:ext>
              </a:extLst>
            </p:cNvPr>
            <p:cNvSpPr/>
            <p:nvPr/>
          </p:nvSpPr>
          <p:spPr>
            <a:xfrm>
              <a:off x="352090" y="4184815"/>
              <a:ext cx="1636623" cy="811964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Zutaten benötige ich, wie sind sie verfügbar, wie lagere ich sie und wie kann ich sie im Zweifel ersetzen?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0E715EAB-F133-C0E9-B8CE-CA9D5E0E7C5F}"/>
                </a:ext>
              </a:extLst>
            </p:cNvPr>
            <p:cNvSpPr/>
            <p:nvPr/>
          </p:nvSpPr>
          <p:spPr>
            <a:xfrm>
              <a:off x="352090" y="5073719"/>
              <a:ext cx="1636623" cy="811964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Zutaten (Kartoffeln, Weizen) und Geräte (Küche, Kühlschrank) stelle ich selbst her, welche betreibe ich selbst?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755703B3-47CE-D9AF-217C-6D3B20AF95DD}"/>
                </a:ext>
              </a:extLst>
            </p:cNvPr>
            <p:cNvSpPr/>
            <p:nvPr/>
          </p:nvSpPr>
          <p:spPr>
            <a:xfrm>
              <a:off x="352090" y="5962624"/>
              <a:ext cx="1636623" cy="811964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Zutaten kaufe ich wo, welche halte ich vor und  wie lagere ich sie wo ein?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DED63240-E40B-0882-D19E-D7EF1E6E6998}"/>
                </a:ext>
              </a:extLst>
            </p:cNvPr>
            <p:cNvSpPr/>
            <p:nvPr/>
          </p:nvSpPr>
          <p:spPr>
            <a:xfrm>
              <a:off x="352090" y="6851524"/>
              <a:ext cx="1636623" cy="811964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Lieferanten bieten welche Zutaten? Wie sicher sind deren Lieferketten und welche langfristigen Verpflichtungen gehe ich ein.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AF1BD7C0-F672-202F-E136-4013C1BC79E0}"/>
                </a:ext>
              </a:extLst>
            </p:cNvPr>
            <p:cNvSpPr/>
            <p:nvPr/>
          </p:nvSpPr>
          <p:spPr>
            <a:xfrm>
              <a:off x="352090" y="3295910"/>
              <a:ext cx="1636623" cy="811964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Für wie viele Menschen koche ich und was ist deren Geschmack?</a:t>
              </a:r>
            </a:p>
          </p:txBody>
        </p:sp>
      </p:grpSp>
      <p:sp>
        <p:nvSpPr>
          <p:cNvPr id="25" name="Ellipse 24">
            <a:extLst>
              <a:ext uri="{FF2B5EF4-FFF2-40B4-BE49-F238E27FC236}">
                <a16:creationId xmlns:a16="http://schemas.microsoft.com/office/drawing/2014/main" id="{C47B8348-7B51-BE27-A0DF-CAD7BECC9175}"/>
              </a:ext>
            </a:extLst>
          </p:cNvPr>
          <p:cNvSpPr/>
          <p:nvPr/>
        </p:nvSpPr>
        <p:spPr>
          <a:xfrm>
            <a:off x="5181607" y="1050103"/>
            <a:ext cx="1764823" cy="176482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28575">
            <a:solidFill>
              <a:srgbClr val="34CA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de-DE" b="1" dirty="0">
              <a:solidFill>
                <a:srgbClr val="8BC145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3B602ADB-AE02-CF16-7993-283AED9FC3CA}"/>
              </a:ext>
            </a:extLst>
          </p:cNvPr>
          <p:cNvGrpSpPr/>
          <p:nvPr/>
        </p:nvGrpSpPr>
        <p:grpSpPr>
          <a:xfrm>
            <a:off x="1718746" y="2182876"/>
            <a:ext cx="9194024" cy="579094"/>
            <a:chOff x="1718746" y="2475475"/>
            <a:chExt cx="9194024" cy="579094"/>
          </a:xfrm>
          <a:gradFill>
            <a:gsLst>
              <a:gs pos="52000">
                <a:srgbClr val="34CA8B"/>
              </a:gs>
              <a:gs pos="31000">
                <a:srgbClr val="36C8C8"/>
              </a:gs>
              <a:gs pos="24000">
                <a:srgbClr val="6DA3DE"/>
              </a:gs>
              <a:gs pos="0">
                <a:srgbClr val="BA71FF"/>
              </a:gs>
              <a:gs pos="100000">
                <a:srgbClr val="123A27"/>
              </a:gs>
            </a:gsLst>
            <a:lin ang="1200000" scaled="0"/>
          </a:gradFill>
        </p:grpSpPr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1F0AD747-074B-FB3E-E896-320797DE1666}"/>
                </a:ext>
              </a:extLst>
            </p:cNvPr>
            <p:cNvCxnSpPr>
              <a:cxnSpLocks/>
            </p:cNvCxnSpPr>
            <p:nvPr/>
          </p:nvCxnSpPr>
          <p:spPr>
            <a:xfrm>
              <a:off x="2152499" y="2763946"/>
              <a:ext cx="8320755" cy="1"/>
            </a:xfrm>
            <a:prstGeom prst="line">
              <a:avLst/>
            </a:prstGeom>
            <a:grpFill/>
            <a:ln w="57150">
              <a:gradFill>
                <a:gsLst>
                  <a:gs pos="0">
                    <a:srgbClr val="A77EF7"/>
                  </a:gs>
                  <a:gs pos="36000">
                    <a:srgbClr val="5DAED8"/>
                  </a:gs>
                  <a:gs pos="70000">
                    <a:srgbClr val="36C8BB"/>
                  </a:gs>
                  <a:gs pos="100000">
                    <a:srgbClr val="16493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12B25580-EB06-962F-39DF-44F792B9B2CA}"/>
                </a:ext>
              </a:extLst>
            </p:cNvPr>
            <p:cNvSpPr/>
            <p:nvPr/>
          </p:nvSpPr>
          <p:spPr>
            <a:xfrm>
              <a:off x="10333675" y="2475475"/>
              <a:ext cx="579095" cy="57909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080000" rtlCol="0" anchor="ctr"/>
            <a:lstStyle/>
            <a:p>
              <a:pPr algn="ctr"/>
              <a:r>
                <a:rPr lang="de-DE" b="1" dirty="0">
                  <a:solidFill>
                    <a:srgbClr val="16493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Autarkie</a:t>
              </a:r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141F0C7E-E46F-AFF2-B8EF-E525BC1BA158}"/>
                </a:ext>
              </a:extLst>
            </p:cNvPr>
            <p:cNvSpPr/>
            <p:nvPr/>
          </p:nvSpPr>
          <p:spPr>
            <a:xfrm>
              <a:off x="1718746" y="2475475"/>
              <a:ext cx="579095" cy="57909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080000" rtlCol="0" anchor="ctr"/>
            <a:lstStyle/>
            <a:p>
              <a:pPr algn="ctr"/>
              <a:r>
                <a:rPr lang="de-DE" b="1" dirty="0">
                  <a:solidFill>
                    <a:srgbClr val="A77EF7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Fremdbestimmung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EDE86DB4-5968-1C64-4827-EDF9774273AB}"/>
                </a:ext>
              </a:extLst>
            </p:cNvPr>
            <p:cNvSpPr txBox="1"/>
            <p:nvPr/>
          </p:nvSpPr>
          <p:spPr>
            <a:xfrm>
              <a:off x="4937962" y="2551319"/>
              <a:ext cx="2252112" cy="427406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Souveränität</a:t>
              </a:r>
              <a:endParaRPr lang="de-DE" dirty="0">
                <a:solidFill>
                  <a:schemeClr val="bg1"/>
                </a:solidFill>
                <a:latin typeface="Gilroy Bold" panose="000008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983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lipse 8">
            <a:extLst>
              <a:ext uri="{FF2B5EF4-FFF2-40B4-BE49-F238E27FC236}">
                <a16:creationId xmlns:a16="http://schemas.microsoft.com/office/drawing/2014/main" id="{B8BEEAED-A8B6-C548-2A0C-AE84C59FAA24}"/>
              </a:ext>
            </a:extLst>
          </p:cNvPr>
          <p:cNvSpPr/>
          <p:nvPr/>
        </p:nvSpPr>
        <p:spPr>
          <a:xfrm>
            <a:off x="5290842" y="1284962"/>
            <a:ext cx="1546352" cy="1546352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gradFill>
              <a:gsLst>
                <a:gs pos="0">
                  <a:srgbClr val="7ED878"/>
                </a:gs>
                <a:gs pos="100000">
                  <a:srgbClr val="42D0C6"/>
                </a:gs>
              </a:gsLst>
              <a:lin ang="7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de-DE" b="1" dirty="0">
              <a:solidFill>
                <a:srgbClr val="8BC145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algn="ctr"/>
            <a:endParaRPr lang="de-DE" b="1" dirty="0">
              <a:solidFill>
                <a:srgbClr val="013453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grpSp>
        <p:nvGrpSpPr>
          <p:cNvPr id="10" name="Grafik 28">
            <a:extLst>
              <a:ext uri="{FF2B5EF4-FFF2-40B4-BE49-F238E27FC236}">
                <a16:creationId xmlns:a16="http://schemas.microsoft.com/office/drawing/2014/main" id="{BE55D0A5-611C-9053-F27D-E24A3952719C}"/>
              </a:ext>
            </a:extLst>
          </p:cNvPr>
          <p:cNvGrpSpPr/>
          <p:nvPr/>
        </p:nvGrpSpPr>
        <p:grpSpPr>
          <a:xfrm>
            <a:off x="5635518" y="1389315"/>
            <a:ext cx="794390" cy="759568"/>
            <a:chOff x="4286250" y="2301525"/>
            <a:chExt cx="571500" cy="546449"/>
          </a:xfrm>
          <a:solidFill>
            <a:srgbClr val="7ED878"/>
          </a:solidFill>
        </p:grpSpPr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9A6E1711-FA6F-3E83-A726-11D97E33E21A}"/>
                </a:ext>
              </a:extLst>
            </p:cNvPr>
            <p:cNvSpPr/>
            <p:nvPr/>
          </p:nvSpPr>
          <p:spPr>
            <a:xfrm>
              <a:off x="4345400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79228F80-5DBE-E8F8-4492-414D0538E279}"/>
                </a:ext>
              </a:extLst>
            </p:cNvPr>
            <p:cNvSpPr/>
            <p:nvPr/>
          </p:nvSpPr>
          <p:spPr>
            <a:xfrm>
              <a:off x="4394644" y="2631852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17D6A398-A8A8-F9AF-EB47-2102E2D381E4}"/>
                </a:ext>
              </a:extLst>
            </p:cNvPr>
            <p:cNvSpPr/>
            <p:nvPr/>
          </p:nvSpPr>
          <p:spPr>
            <a:xfrm>
              <a:off x="4345400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1BD630A8-A6B8-D918-E57B-43E8C739CCEB}"/>
                </a:ext>
              </a:extLst>
            </p:cNvPr>
            <p:cNvSpPr/>
            <p:nvPr/>
          </p:nvSpPr>
          <p:spPr>
            <a:xfrm>
              <a:off x="4394644" y="2671286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882724CB-C988-92C0-D77B-CBCEEB696512}"/>
                </a:ext>
              </a:extLst>
            </p:cNvPr>
            <p:cNvSpPr/>
            <p:nvPr/>
          </p:nvSpPr>
          <p:spPr>
            <a:xfrm>
              <a:off x="4345400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97F67CC-28C4-11CD-16C4-EB60EACCCCAE}"/>
                </a:ext>
              </a:extLst>
            </p:cNvPr>
            <p:cNvSpPr/>
            <p:nvPr/>
          </p:nvSpPr>
          <p:spPr>
            <a:xfrm>
              <a:off x="4394644" y="2710719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1B0E7DC9-EF7C-3322-EFE8-6FEAF3BC7D8D}"/>
                </a:ext>
              </a:extLst>
            </p:cNvPr>
            <p:cNvSpPr/>
            <p:nvPr/>
          </p:nvSpPr>
          <p:spPr>
            <a:xfrm>
              <a:off x="4345400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9E1CC72C-CAB1-5893-A489-8A096EA93541}"/>
                </a:ext>
              </a:extLst>
            </p:cNvPr>
            <p:cNvSpPr/>
            <p:nvPr/>
          </p:nvSpPr>
          <p:spPr>
            <a:xfrm>
              <a:off x="4394644" y="27500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497D1291-5EEB-1778-9C20-74EA650AAF0D}"/>
                </a:ext>
              </a:extLst>
            </p:cNvPr>
            <p:cNvSpPr/>
            <p:nvPr/>
          </p:nvSpPr>
          <p:spPr>
            <a:xfrm>
              <a:off x="4345400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8 w 29527"/>
                <a:gd name="connsiteY1" fmla="*/ 0 h 19050"/>
                <a:gd name="connsiteX2" fmla="*/ 29528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8" y="0"/>
                  </a:lnTo>
                  <a:lnTo>
                    <a:pt x="2952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FD2A96A2-07E0-40F7-3770-8E0CCFA9496D}"/>
                </a:ext>
              </a:extLst>
            </p:cNvPr>
            <p:cNvSpPr/>
            <p:nvPr/>
          </p:nvSpPr>
          <p:spPr>
            <a:xfrm>
              <a:off x="4394644" y="27894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33437A65-4D5B-A155-2118-CC7B3C17A0F9}"/>
                </a:ext>
              </a:extLst>
            </p:cNvPr>
            <p:cNvSpPr/>
            <p:nvPr/>
          </p:nvSpPr>
          <p:spPr>
            <a:xfrm>
              <a:off x="471582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ED440FB6-925C-2153-FE9E-55B4AD7BE515}"/>
                </a:ext>
              </a:extLst>
            </p:cNvPr>
            <p:cNvSpPr/>
            <p:nvPr/>
          </p:nvSpPr>
          <p:spPr>
            <a:xfrm>
              <a:off x="4765167" y="2484024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8F89499D-4F15-526E-97F5-2A60AD05AD63}"/>
                </a:ext>
              </a:extLst>
            </p:cNvPr>
            <p:cNvSpPr/>
            <p:nvPr/>
          </p:nvSpPr>
          <p:spPr>
            <a:xfrm>
              <a:off x="471582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8EF24F52-BC3A-63F2-D92D-9CFC6064A9FE}"/>
                </a:ext>
              </a:extLst>
            </p:cNvPr>
            <p:cNvSpPr/>
            <p:nvPr/>
          </p:nvSpPr>
          <p:spPr>
            <a:xfrm>
              <a:off x="4765167" y="2523458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2144337D-2AB3-01D5-090A-C078B87649CB}"/>
                </a:ext>
              </a:extLst>
            </p:cNvPr>
            <p:cNvSpPr/>
            <p:nvPr/>
          </p:nvSpPr>
          <p:spPr>
            <a:xfrm>
              <a:off x="471582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B32C8CC8-1A9B-99BB-4106-2F2C0669E3E7}"/>
                </a:ext>
              </a:extLst>
            </p:cNvPr>
            <p:cNvSpPr/>
            <p:nvPr/>
          </p:nvSpPr>
          <p:spPr>
            <a:xfrm>
              <a:off x="4765167" y="2562891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83B9EDB5-1052-86B7-4587-9CF0BF511308}"/>
                </a:ext>
              </a:extLst>
            </p:cNvPr>
            <p:cNvSpPr/>
            <p:nvPr/>
          </p:nvSpPr>
          <p:spPr>
            <a:xfrm>
              <a:off x="471582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AF311C99-91BA-701C-092C-27EFA8B93538}"/>
                </a:ext>
              </a:extLst>
            </p:cNvPr>
            <p:cNvSpPr/>
            <p:nvPr/>
          </p:nvSpPr>
          <p:spPr>
            <a:xfrm>
              <a:off x="4765167" y="2602325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0BAA45D5-8F44-8350-4DC7-47D99C92B02D}"/>
                </a:ext>
              </a:extLst>
            </p:cNvPr>
            <p:cNvSpPr/>
            <p:nvPr/>
          </p:nvSpPr>
          <p:spPr>
            <a:xfrm>
              <a:off x="471582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9049E615-9451-1C52-9436-E3717EF6A776}"/>
                </a:ext>
              </a:extLst>
            </p:cNvPr>
            <p:cNvSpPr/>
            <p:nvPr/>
          </p:nvSpPr>
          <p:spPr>
            <a:xfrm>
              <a:off x="4765167" y="2641663"/>
              <a:ext cx="29527" cy="19050"/>
            </a:xfrm>
            <a:custGeom>
              <a:avLst/>
              <a:gdLst>
                <a:gd name="connsiteX0" fmla="*/ 0 w 29527"/>
                <a:gd name="connsiteY0" fmla="*/ 0 h 19050"/>
                <a:gd name="connsiteX1" fmla="*/ 29527 w 29527"/>
                <a:gd name="connsiteY1" fmla="*/ 0 h 19050"/>
                <a:gd name="connsiteX2" fmla="*/ 29527 w 29527"/>
                <a:gd name="connsiteY2" fmla="*/ 19050 h 19050"/>
                <a:gd name="connsiteX3" fmla="*/ 0 w 2952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527" h="19050">
                  <a:moveTo>
                    <a:pt x="0" y="0"/>
                  </a:moveTo>
                  <a:lnTo>
                    <a:pt x="29527" y="0"/>
                  </a:lnTo>
                  <a:lnTo>
                    <a:pt x="29527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D8A027BB-E20F-6909-CA10-414FEACFCF4B}"/>
                </a:ext>
              </a:extLst>
            </p:cNvPr>
            <p:cNvSpPr/>
            <p:nvPr/>
          </p:nvSpPr>
          <p:spPr>
            <a:xfrm>
              <a:off x="4482655" y="2519457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9B15381A-C3B6-48FF-78A5-F15E4EF8328F}"/>
                </a:ext>
              </a:extLst>
            </p:cNvPr>
            <p:cNvSpPr/>
            <p:nvPr/>
          </p:nvSpPr>
          <p:spPr>
            <a:xfrm>
              <a:off x="4482655" y="2558129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3D12E214-FC01-792A-922F-DE77851DA8A2}"/>
                </a:ext>
              </a:extLst>
            </p:cNvPr>
            <p:cNvSpPr/>
            <p:nvPr/>
          </p:nvSpPr>
          <p:spPr>
            <a:xfrm>
              <a:off x="4482655" y="259680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39D76731-E439-AD14-BBBF-C135E3559E98}"/>
                </a:ext>
              </a:extLst>
            </p:cNvPr>
            <p:cNvSpPr/>
            <p:nvPr/>
          </p:nvSpPr>
          <p:spPr>
            <a:xfrm>
              <a:off x="4482655" y="263547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7F9FD3B2-4B74-103B-772E-82F260BA624C}"/>
                </a:ext>
              </a:extLst>
            </p:cNvPr>
            <p:cNvSpPr/>
            <p:nvPr/>
          </p:nvSpPr>
          <p:spPr>
            <a:xfrm>
              <a:off x="4482655" y="2674143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B7A54E87-BB84-B692-C6F0-20B49F18B2D8}"/>
                </a:ext>
              </a:extLst>
            </p:cNvPr>
            <p:cNvSpPr/>
            <p:nvPr/>
          </p:nvSpPr>
          <p:spPr>
            <a:xfrm>
              <a:off x="4482655" y="2712910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E0A3A6FC-6803-6849-F80D-4AD89D5BC003}"/>
                </a:ext>
              </a:extLst>
            </p:cNvPr>
            <p:cNvSpPr/>
            <p:nvPr/>
          </p:nvSpPr>
          <p:spPr>
            <a:xfrm>
              <a:off x="4482655" y="2751582"/>
              <a:ext cx="134778" cy="19050"/>
            </a:xfrm>
            <a:custGeom>
              <a:avLst/>
              <a:gdLst>
                <a:gd name="connsiteX0" fmla="*/ 0 w 134778"/>
                <a:gd name="connsiteY0" fmla="*/ 0 h 19050"/>
                <a:gd name="connsiteX1" fmla="*/ 134779 w 134778"/>
                <a:gd name="connsiteY1" fmla="*/ 0 h 19050"/>
                <a:gd name="connsiteX2" fmla="*/ 134779 w 134778"/>
                <a:gd name="connsiteY2" fmla="*/ 19050 h 19050"/>
                <a:gd name="connsiteX3" fmla="*/ 0 w 134778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778" h="19050">
                  <a:moveTo>
                    <a:pt x="0" y="0"/>
                  </a:moveTo>
                  <a:lnTo>
                    <a:pt x="134779" y="0"/>
                  </a:lnTo>
                  <a:lnTo>
                    <a:pt x="134779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B59D838-FEDA-E8AE-9420-09D840524B81}"/>
                </a:ext>
              </a:extLst>
            </p:cNvPr>
            <p:cNvSpPr/>
            <p:nvPr/>
          </p:nvSpPr>
          <p:spPr>
            <a:xfrm>
              <a:off x="4501896" y="2451735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0E4678DA-7B34-5C1C-FBB9-0F7F681C766F}"/>
                </a:ext>
              </a:extLst>
            </p:cNvPr>
            <p:cNvSpPr/>
            <p:nvPr/>
          </p:nvSpPr>
          <p:spPr>
            <a:xfrm>
              <a:off x="4501896" y="2413063"/>
              <a:ext cx="96297" cy="19050"/>
            </a:xfrm>
            <a:custGeom>
              <a:avLst/>
              <a:gdLst>
                <a:gd name="connsiteX0" fmla="*/ 0 w 96297"/>
                <a:gd name="connsiteY0" fmla="*/ 0 h 19050"/>
                <a:gd name="connsiteX1" fmla="*/ 96298 w 96297"/>
                <a:gd name="connsiteY1" fmla="*/ 0 h 19050"/>
                <a:gd name="connsiteX2" fmla="*/ 96298 w 96297"/>
                <a:gd name="connsiteY2" fmla="*/ 19050 h 19050"/>
                <a:gd name="connsiteX3" fmla="*/ 0 w 96297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97" h="19050">
                  <a:moveTo>
                    <a:pt x="0" y="0"/>
                  </a:moveTo>
                  <a:lnTo>
                    <a:pt x="96298" y="0"/>
                  </a:lnTo>
                  <a:lnTo>
                    <a:pt x="96298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F983D03-97F9-46E0-E3E7-D9E249888130}"/>
                </a:ext>
              </a:extLst>
            </p:cNvPr>
            <p:cNvSpPr/>
            <p:nvPr/>
          </p:nvSpPr>
          <p:spPr>
            <a:xfrm>
              <a:off x="4286250" y="2301525"/>
              <a:ext cx="571500" cy="546449"/>
            </a:xfrm>
            <a:custGeom>
              <a:avLst/>
              <a:gdLst>
                <a:gd name="connsiteX0" fmla="*/ 547497 w 571500"/>
                <a:gd name="connsiteY0" fmla="*/ 527399 h 546449"/>
                <a:gd name="connsiteX1" fmla="*/ 547497 w 571500"/>
                <a:gd name="connsiteY1" fmla="*/ 143161 h 546449"/>
                <a:gd name="connsiteX2" fmla="*/ 390525 w 571500"/>
                <a:gd name="connsiteY2" fmla="*/ 143161 h 546449"/>
                <a:gd name="connsiteX3" fmla="*/ 390525 w 571500"/>
                <a:gd name="connsiteY3" fmla="*/ 527399 h 546449"/>
                <a:gd name="connsiteX4" fmla="*/ 369570 w 571500"/>
                <a:gd name="connsiteY4" fmla="*/ 527399 h 546449"/>
                <a:gd name="connsiteX5" fmla="*/ 369570 w 571500"/>
                <a:gd name="connsiteY5" fmla="*/ 150209 h 546449"/>
                <a:gd name="connsiteX6" fmla="*/ 350520 w 571500"/>
                <a:gd name="connsiteY6" fmla="*/ 150209 h 546449"/>
                <a:gd name="connsiteX7" fmla="*/ 350520 w 571500"/>
                <a:gd name="connsiteY7" fmla="*/ 0 h 546449"/>
                <a:gd name="connsiteX8" fmla="*/ 177260 w 571500"/>
                <a:gd name="connsiteY8" fmla="*/ 77819 h 546449"/>
                <a:gd name="connsiteX9" fmla="*/ 177260 w 571500"/>
                <a:gd name="connsiteY9" fmla="*/ 150209 h 546449"/>
                <a:gd name="connsiteX10" fmla="*/ 158210 w 571500"/>
                <a:gd name="connsiteY10" fmla="*/ 150209 h 546449"/>
                <a:gd name="connsiteX11" fmla="*/ 158210 w 571500"/>
                <a:gd name="connsiteY11" fmla="*/ 290893 h 546449"/>
                <a:gd name="connsiteX12" fmla="*/ 20003 w 571500"/>
                <a:gd name="connsiteY12" fmla="*/ 290893 h 546449"/>
                <a:gd name="connsiteX13" fmla="*/ 20003 w 571500"/>
                <a:gd name="connsiteY13" fmla="*/ 527399 h 546449"/>
                <a:gd name="connsiteX14" fmla="*/ 0 w 571500"/>
                <a:gd name="connsiteY14" fmla="*/ 527399 h 546449"/>
                <a:gd name="connsiteX15" fmla="*/ 0 w 571500"/>
                <a:gd name="connsiteY15" fmla="*/ 546449 h 546449"/>
                <a:gd name="connsiteX16" fmla="*/ 571500 w 571500"/>
                <a:gd name="connsiteY16" fmla="*/ 546449 h 546449"/>
                <a:gd name="connsiteX17" fmla="*/ 571500 w 571500"/>
                <a:gd name="connsiteY17" fmla="*/ 527399 h 546449"/>
                <a:gd name="connsiteX18" fmla="*/ 158020 w 571500"/>
                <a:gd name="connsiteY18" fmla="*/ 527399 h 546449"/>
                <a:gd name="connsiteX19" fmla="*/ 39053 w 571500"/>
                <a:gd name="connsiteY19" fmla="*/ 527399 h 546449"/>
                <a:gd name="connsiteX20" fmla="*/ 39053 w 571500"/>
                <a:gd name="connsiteY20" fmla="*/ 309943 h 546449"/>
                <a:gd name="connsiteX21" fmla="*/ 158020 w 571500"/>
                <a:gd name="connsiteY21" fmla="*/ 309943 h 546449"/>
                <a:gd name="connsiteX22" fmla="*/ 350520 w 571500"/>
                <a:gd name="connsiteY22" fmla="*/ 527399 h 546449"/>
                <a:gd name="connsiteX23" fmla="*/ 177070 w 571500"/>
                <a:gd name="connsiteY23" fmla="*/ 527399 h 546449"/>
                <a:gd name="connsiteX24" fmla="*/ 177070 w 571500"/>
                <a:gd name="connsiteY24" fmla="*/ 169259 h 546449"/>
                <a:gd name="connsiteX25" fmla="*/ 196120 w 571500"/>
                <a:gd name="connsiteY25" fmla="*/ 169259 h 546449"/>
                <a:gd name="connsiteX26" fmla="*/ 196120 w 571500"/>
                <a:gd name="connsiteY26" fmla="*/ 90107 h 546449"/>
                <a:gd name="connsiteX27" fmla="*/ 331280 w 571500"/>
                <a:gd name="connsiteY27" fmla="*/ 29432 h 546449"/>
                <a:gd name="connsiteX28" fmla="*/ 331280 w 571500"/>
                <a:gd name="connsiteY28" fmla="*/ 169259 h 546449"/>
                <a:gd name="connsiteX29" fmla="*/ 350330 w 571500"/>
                <a:gd name="connsiteY29" fmla="*/ 169259 h 546449"/>
                <a:gd name="connsiteX30" fmla="*/ 528447 w 571500"/>
                <a:gd name="connsiteY30" fmla="*/ 527399 h 546449"/>
                <a:gd name="connsiteX31" fmla="*/ 409575 w 571500"/>
                <a:gd name="connsiteY31" fmla="*/ 527399 h 546449"/>
                <a:gd name="connsiteX32" fmla="*/ 409575 w 571500"/>
                <a:gd name="connsiteY32" fmla="*/ 162211 h 546449"/>
                <a:gd name="connsiteX33" fmla="*/ 528447 w 571500"/>
                <a:gd name="connsiteY33" fmla="*/ 162211 h 546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1500" h="546449">
                  <a:moveTo>
                    <a:pt x="547497" y="527399"/>
                  </a:moveTo>
                  <a:lnTo>
                    <a:pt x="547497" y="143161"/>
                  </a:lnTo>
                  <a:lnTo>
                    <a:pt x="390525" y="143161"/>
                  </a:lnTo>
                  <a:lnTo>
                    <a:pt x="390525" y="527399"/>
                  </a:lnTo>
                  <a:lnTo>
                    <a:pt x="369570" y="527399"/>
                  </a:lnTo>
                  <a:lnTo>
                    <a:pt x="369570" y="150209"/>
                  </a:lnTo>
                  <a:lnTo>
                    <a:pt x="350520" y="150209"/>
                  </a:lnTo>
                  <a:lnTo>
                    <a:pt x="350520" y="0"/>
                  </a:lnTo>
                  <a:lnTo>
                    <a:pt x="177260" y="77819"/>
                  </a:lnTo>
                  <a:lnTo>
                    <a:pt x="177260" y="150209"/>
                  </a:lnTo>
                  <a:lnTo>
                    <a:pt x="158210" y="150209"/>
                  </a:lnTo>
                  <a:lnTo>
                    <a:pt x="158210" y="290893"/>
                  </a:lnTo>
                  <a:lnTo>
                    <a:pt x="20003" y="290893"/>
                  </a:lnTo>
                  <a:lnTo>
                    <a:pt x="20003" y="527399"/>
                  </a:lnTo>
                  <a:lnTo>
                    <a:pt x="0" y="527399"/>
                  </a:lnTo>
                  <a:lnTo>
                    <a:pt x="0" y="546449"/>
                  </a:lnTo>
                  <a:lnTo>
                    <a:pt x="571500" y="546449"/>
                  </a:lnTo>
                  <a:lnTo>
                    <a:pt x="571500" y="527399"/>
                  </a:lnTo>
                  <a:close/>
                  <a:moveTo>
                    <a:pt x="158020" y="527399"/>
                  </a:moveTo>
                  <a:lnTo>
                    <a:pt x="39053" y="527399"/>
                  </a:lnTo>
                  <a:lnTo>
                    <a:pt x="39053" y="309943"/>
                  </a:lnTo>
                  <a:lnTo>
                    <a:pt x="158020" y="309943"/>
                  </a:lnTo>
                  <a:close/>
                  <a:moveTo>
                    <a:pt x="350520" y="527399"/>
                  </a:moveTo>
                  <a:lnTo>
                    <a:pt x="177070" y="527399"/>
                  </a:lnTo>
                  <a:lnTo>
                    <a:pt x="177070" y="169259"/>
                  </a:lnTo>
                  <a:lnTo>
                    <a:pt x="196120" y="169259"/>
                  </a:lnTo>
                  <a:lnTo>
                    <a:pt x="196120" y="90107"/>
                  </a:lnTo>
                  <a:lnTo>
                    <a:pt x="331280" y="29432"/>
                  </a:lnTo>
                  <a:lnTo>
                    <a:pt x="331280" y="169259"/>
                  </a:lnTo>
                  <a:lnTo>
                    <a:pt x="350330" y="169259"/>
                  </a:lnTo>
                  <a:close/>
                  <a:moveTo>
                    <a:pt x="528447" y="527399"/>
                  </a:moveTo>
                  <a:lnTo>
                    <a:pt x="409575" y="527399"/>
                  </a:lnTo>
                  <a:lnTo>
                    <a:pt x="409575" y="162211"/>
                  </a:lnTo>
                  <a:lnTo>
                    <a:pt x="528447" y="1622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5C827DBD-E8BC-2A9B-45E1-F929FA6A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Selbstbestimmte Nutzung von IT in Europa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A08E5F4-6FCB-F6BC-2F33-531499F4B1F5}"/>
              </a:ext>
            </a:extLst>
          </p:cNvPr>
          <p:cNvGrpSpPr/>
          <p:nvPr/>
        </p:nvGrpSpPr>
        <p:grpSpPr>
          <a:xfrm>
            <a:off x="1718746" y="2182876"/>
            <a:ext cx="9194024" cy="579094"/>
            <a:chOff x="1718746" y="2475475"/>
            <a:chExt cx="9194024" cy="579094"/>
          </a:xfrm>
          <a:gradFill>
            <a:gsLst>
              <a:gs pos="52000">
                <a:srgbClr val="34CA8B"/>
              </a:gs>
              <a:gs pos="31000">
                <a:srgbClr val="36C8C8"/>
              </a:gs>
              <a:gs pos="24000">
                <a:srgbClr val="6DA3DE"/>
              </a:gs>
              <a:gs pos="0">
                <a:srgbClr val="BA71FF"/>
              </a:gs>
              <a:gs pos="100000">
                <a:srgbClr val="123A27"/>
              </a:gs>
            </a:gsLst>
            <a:lin ang="1200000" scaled="0"/>
          </a:gradFill>
        </p:grpSpPr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9A1561F0-710F-ABD1-823F-8724A522C840}"/>
                </a:ext>
              </a:extLst>
            </p:cNvPr>
            <p:cNvCxnSpPr>
              <a:cxnSpLocks/>
            </p:cNvCxnSpPr>
            <p:nvPr/>
          </p:nvCxnSpPr>
          <p:spPr>
            <a:xfrm>
              <a:off x="2152499" y="2763946"/>
              <a:ext cx="8320755" cy="1"/>
            </a:xfrm>
            <a:prstGeom prst="line">
              <a:avLst/>
            </a:prstGeom>
            <a:grpFill/>
            <a:ln w="57150">
              <a:gradFill>
                <a:gsLst>
                  <a:gs pos="0">
                    <a:srgbClr val="A77EF7"/>
                  </a:gs>
                  <a:gs pos="36000">
                    <a:srgbClr val="5DAED8"/>
                  </a:gs>
                  <a:gs pos="70000">
                    <a:srgbClr val="36C8BB"/>
                  </a:gs>
                  <a:gs pos="100000">
                    <a:srgbClr val="164931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3AA9FFB8-A85B-1354-88D4-9F9B59FF54A4}"/>
                </a:ext>
              </a:extLst>
            </p:cNvPr>
            <p:cNvSpPr/>
            <p:nvPr/>
          </p:nvSpPr>
          <p:spPr>
            <a:xfrm>
              <a:off x="10333675" y="2475475"/>
              <a:ext cx="579095" cy="57909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080000" rtlCol="0" anchor="ctr"/>
            <a:lstStyle/>
            <a:p>
              <a:pPr algn="ctr"/>
              <a:r>
                <a:rPr lang="de-DE" b="1" dirty="0">
                  <a:solidFill>
                    <a:srgbClr val="16493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Autarkie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6EC434AF-CFEE-0F56-86FF-18B4DB71661D}"/>
                </a:ext>
              </a:extLst>
            </p:cNvPr>
            <p:cNvSpPr/>
            <p:nvPr/>
          </p:nvSpPr>
          <p:spPr>
            <a:xfrm>
              <a:off x="1718746" y="2475475"/>
              <a:ext cx="579095" cy="579094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tIns="0" bIns="1080000" rtlCol="0" anchor="ctr"/>
            <a:lstStyle/>
            <a:p>
              <a:pPr algn="ctr"/>
              <a:r>
                <a:rPr lang="de-DE" b="1" dirty="0">
                  <a:solidFill>
                    <a:srgbClr val="A77EF7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Fremdbestimmung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33FE0A44-C0EB-802D-CF65-FAB19E58E2B5}"/>
                </a:ext>
              </a:extLst>
            </p:cNvPr>
            <p:cNvSpPr txBox="1"/>
            <p:nvPr/>
          </p:nvSpPr>
          <p:spPr>
            <a:xfrm>
              <a:off x="3984161" y="2551319"/>
              <a:ext cx="4159714" cy="427406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 anchor="ctr">
              <a:noAutofit/>
            </a:bodyPr>
            <a:lstStyle/>
            <a:p>
              <a:pPr algn="ctr"/>
              <a:r>
                <a:rPr lang="de-DE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Digital souveränes Unternehmen</a:t>
              </a:r>
            </a:p>
          </p:txBody>
        </p:sp>
      </p:grpSp>
      <p:sp>
        <p:nvSpPr>
          <p:cNvPr id="57" name="Textfeld 56">
            <a:extLst>
              <a:ext uri="{FF2B5EF4-FFF2-40B4-BE49-F238E27FC236}">
                <a16:creationId xmlns:a16="http://schemas.microsoft.com/office/drawing/2014/main" id="{A7884382-6547-E642-9C30-DC7CC86B84D7}"/>
              </a:ext>
            </a:extLst>
          </p:cNvPr>
          <p:cNvSpPr txBox="1"/>
          <p:nvPr/>
        </p:nvSpPr>
        <p:spPr>
          <a:xfrm>
            <a:off x="1714939" y="5963184"/>
            <a:ext cx="652940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" dirty="0">
                <a:latin typeface="Gilroy" panose="00000500000000000000" pitchFamily="50" charset="0"/>
                <a:hlinkClick r:id="rId2"/>
              </a:rPr>
              <a:t>https://www.bitkom.org/sites/main/files/file/import/BITKOM-Position-Digitale-Souveraenitaet.pdf</a:t>
            </a:r>
            <a:r>
              <a:rPr lang="de-DE" sz="600" dirty="0">
                <a:latin typeface="Gilroy" panose="00000500000000000000" pitchFamily="50" charset="0"/>
              </a:rPr>
              <a:t> 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C5E81424-9372-8DC1-9727-A2017E5C5B04}"/>
              </a:ext>
            </a:extLst>
          </p:cNvPr>
          <p:cNvSpPr/>
          <p:nvPr/>
        </p:nvSpPr>
        <p:spPr>
          <a:xfrm>
            <a:off x="1714939" y="2951106"/>
            <a:ext cx="9272581" cy="329685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144000" rtlCol="0" anchor="t"/>
          <a:lstStyle/>
          <a:p>
            <a:pPr algn="ctr"/>
            <a:r>
              <a:rPr lang="de-DE" sz="1400" b="1" dirty="0">
                <a:latin typeface="Poppins" panose="00000500000000000000" pitchFamily="2" charset="0"/>
                <a:cs typeface="Poppins" panose="00000500000000000000" pitchFamily="2" charset="0"/>
              </a:rPr>
              <a:t>Selbstbestimmung unter Nutzung der IT-Wertschöpfung Dritter entsteht durch:  </a:t>
            </a:r>
            <a:endParaRPr lang="de-DE" sz="1400" dirty="0"/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2BE49E44-B3BF-041F-517C-94715C5BDF05}"/>
              </a:ext>
            </a:extLst>
          </p:cNvPr>
          <p:cNvGrpSpPr/>
          <p:nvPr/>
        </p:nvGrpSpPr>
        <p:grpSpPr>
          <a:xfrm>
            <a:off x="1854200" y="3484736"/>
            <a:ext cx="2729003" cy="2607521"/>
            <a:chOff x="352090" y="3295910"/>
            <a:chExt cx="1640748" cy="4367578"/>
          </a:xfrm>
          <a:gradFill>
            <a:gsLst>
              <a:gs pos="0">
                <a:srgbClr val="42D0C6">
                  <a:alpha val="50000"/>
                </a:srgbClr>
              </a:gs>
              <a:gs pos="100000">
                <a:srgbClr val="7ED878">
                  <a:alpha val="50000"/>
                </a:srgbClr>
              </a:gs>
            </a:gsLst>
            <a:lin ang="2700000" scaled="1"/>
          </a:gradFill>
        </p:grpSpPr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4937714A-3F84-46B3-2DAD-FB339749132B}"/>
                </a:ext>
              </a:extLst>
            </p:cNvPr>
            <p:cNvSpPr/>
            <p:nvPr/>
          </p:nvSpPr>
          <p:spPr>
            <a:xfrm>
              <a:off x="356215" y="4184814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Fachliche Kompetenz</a:t>
              </a: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38CD93C1-A334-5DFE-32A9-BBC168E3BF77}"/>
                </a:ext>
              </a:extLst>
            </p:cNvPr>
            <p:cNvSpPr/>
            <p:nvPr/>
          </p:nvSpPr>
          <p:spPr>
            <a:xfrm>
              <a:off x="352091" y="5073719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Eigene Herstellung</a:t>
              </a: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959E7074-1FB8-0893-2A01-DA92D5A806BB}"/>
                </a:ext>
              </a:extLst>
            </p:cNvPr>
            <p:cNvSpPr/>
            <p:nvPr/>
          </p:nvSpPr>
          <p:spPr>
            <a:xfrm>
              <a:off x="352090" y="5962623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Intelligente Steuerung</a:t>
              </a: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65B45D5D-65D4-0BA9-1D66-3E32FCD0E8EE}"/>
                </a:ext>
              </a:extLst>
            </p:cNvPr>
            <p:cNvSpPr/>
            <p:nvPr/>
          </p:nvSpPr>
          <p:spPr>
            <a:xfrm>
              <a:off x="352090" y="6851525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Mehrere Kaufoptionen</a:t>
              </a: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F073322D-733C-B1B4-D383-B81140329E20}"/>
                </a:ext>
              </a:extLst>
            </p:cNvPr>
            <p:cNvSpPr/>
            <p:nvPr/>
          </p:nvSpPr>
          <p:spPr>
            <a:xfrm>
              <a:off x="356215" y="3295910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Vorgedachte Szenarien</a:t>
              </a:r>
            </a:p>
          </p:txBody>
        </p:sp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85F241DF-5708-B670-B0A6-19275692664E}"/>
              </a:ext>
            </a:extLst>
          </p:cNvPr>
          <p:cNvGrpSpPr/>
          <p:nvPr/>
        </p:nvGrpSpPr>
        <p:grpSpPr>
          <a:xfrm>
            <a:off x="4614181" y="3484736"/>
            <a:ext cx="6224106" cy="2607521"/>
            <a:chOff x="352090" y="3295910"/>
            <a:chExt cx="1636623" cy="4367578"/>
          </a:xfrm>
          <a:solidFill>
            <a:schemeClr val="bg1">
              <a:lumMod val="95000"/>
            </a:schemeClr>
          </a:solidFill>
        </p:grpSpPr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79097482-DF7A-2E45-BEEF-C7D1B5CF2A2C}"/>
                </a:ext>
              </a:extLst>
            </p:cNvPr>
            <p:cNvSpPr/>
            <p:nvPr/>
          </p:nvSpPr>
          <p:spPr>
            <a:xfrm>
              <a:off x="352090" y="4184815"/>
              <a:ext cx="1636623" cy="8119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Welchen Einfluss haben welche Szenarien auf meine Geschäftsmodelle und die dahinter liegenden Applikationen? Wie gestalte ich Software-Architektur und Betrieb?</a:t>
              </a: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661022C6-FCC1-6B63-6CB2-E887379A0E08}"/>
                </a:ext>
              </a:extLst>
            </p:cNvPr>
            <p:cNvSpPr/>
            <p:nvPr/>
          </p:nvSpPr>
          <p:spPr>
            <a:xfrm>
              <a:off x="352090" y="5073719"/>
              <a:ext cx="1636623" cy="8119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Welche Teile der Wertschöpfung erbringe ich zwingend selbst? Wie halte ich die notwendigen Experten im Unternehmen? Welche Überkapazitäten halte ich vor?</a:t>
              </a:r>
            </a:p>
          </p:txBody>
        </p:sp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4EDE32F2-D4F8-928B-2AA5-4680C804639A}"/>
                </a:ext>
              </a:extLst>
            </p:cNvPr>
            <p:cNvSpPr/>
            <p:nvPr/>
          </p:nvSpPr>
          <p:spPr>
            <a:xfrm>
              <a:off x="352090" y="5962624"/>
              <a:ext cx="1636623" cy="8119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Wie werden welche Dienstleister in welchen Szenarien reagieren?  Wie verteile ich die externe Wertschöpfung auf diese Dienstleister? </a:t>
              </a: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670CEE01-F521-1B97-A195-AC11D5BF16EC}"/>
                </a:ext>
              </a:extLst>
            </p:cNvPr>
            <p:cNvSpPr/>
            <p:nvPr/>
          </p:nvSpPr>
          <p:spPr>
            <a:xfrm>
              <a:off x="352090" y="6851524"/>
              <a:ext cx="1636623" cy="8119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Wie gestalte ich die Verträge? Wie steuere ich die Dienstleister in welchem Szenario? Wie kontrolliere ich die ausgelagerte Wertschöpfung?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B1EF1BBE-88A3-0319-5D95-21C49BDB14A6}"/>
                </a:ext>
              </a:extLst>
            </p:cNvPr>
            <p:cNvSpPr/>
            <p:nvPr/>
          </p:nvSpPr>
          <p:spPr>
            <a:xfrm>
              <a:off x="352090" y="3295910"/>
              <a:ext cx="1636623" cy="8119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r>
                <a:rPr lang="de-DE" sz="1100" dirty="0">
                  <a:latin typeface="Gilroy" panose="000005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 welchen Szenarien (Wachstum, Krieg, Flut, …) möchte ich in welchem Umfang digital leistungsfähig sein? Welche Abstufungen der Leistungsfähigkeit akzeptiere ich?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9923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827DBD-E8BC-2A9B-45E1-F929FA6A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Handlungsfelder für ein souveränes Unternehmen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C1D6696-3060-2C58-D22C-9D78318D0E3D}"/>
              </a:ext>
            </a:extLst>
          </p:cNvPr>
          <p:cNvSpPr txBox="1"/>
          <p:nvPr/>
        </p:nvSpPr>
        <p:spPr>
          <a:xfrm>
            <a:off x="4642085" y="2259064"/>
            <a:ext cx="2971154" cy="773862"/>
          </a:xfrm>
          <a:prstGeom prst="rect">
            <a:avLst/>
          </a:prstGeom>
          <a:gradFill flip="none" rotWithShape="1">
            <a:gsLst>
              <a:gs pos="0">
                <a:srgbClr val="7ED878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2700000" scaled="1"/>
            <a:tileRect/>
          </a:gradFill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72000" bIns="72000" rtlCol="0" anchor="ctr"/>
          <a:lstStyle>
            <a:defPPr>
              <a:defRPr lang="en-US"/>
            </a:defPPr>
            <a:lvl1pPr algn="ctr">
              <a:defRPr sz="1400" b="1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sz="1800" dirty="0"/>
              <a:t>Das digital souveräne </a:t>
            </a:r>
            <a:br>
              <a:rPr lang="de-DE" sz="1800" dirty="0"/>
            </a:br>
            <a:r>
              <a:rPr lang="de-DE" sz="1800" dirty="0"/>
              <a:t>Unternehmen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8320484-6D8E-BB17-2B7D-A79445D906C7}"/>
              </a:ext>
            </a:extLst>
          </p:cNvPr>
          <p:cNvGrpSpPr/>
          <p:nvPr/>
        </p:nvGrpSpPr>
        <p:grpSpPr>
          <a:xfrm>
            <a:off x="5626915" y="1368662"/>
            <a:ext cx="994024" cy="994025"/>
            <a:chOff x="940208" y="1241825"/>
            <a:chExt cx="2212528" cy="2212530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73B4A0DF-E3D4-764B-68C8-2CFBD5DEDD5A}"/>
                </a:ext>
              </a:extLst>
            </p:cNvPr>
            <p:cNvSpPr/>
            <p:nvPr/>
          </p:nvSpPr>
          <p:spPr>
            <a:xfrm>
              <a:off x="940208" y="1241825"/>
              <a:ext cx="2212528" cy="221253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C4DCA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lang="de-DE" b="1" dirty="0">
                <a:solidFill>
                  <a:srgbClr val="8BC145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  <a:p>
              <a:pPr algn="ctr"/>
              <a:endParaRPr lang="de-DE" b="1" dirty="0">
                <a:solidFill>
                  <a:srgbClr val="013453"/>
                </a:solidFill>
                <a:latin typeface="Gilroy Bold" panose="00000800000000000000" pitchFamily="50" charset="0"/>
                <a:cs typeface="Poppins" panose="00000500000000000000" pitchFamily="2" charset="0"/>
              </a:endParaRPr>
            </a:p>
          </p:txBody>
        </p:sp>
        <p:grpSp>
          <p:nvGrpSpPr>
            <p:cNvPr id="13" name="Grafik 28">
              <a:extLst>
                <a:ext uri="{FF2B5EF4-FFF2-40B4-BE49-F238E27FC236}">
                  <a16:creationId xmlns:a16="http://schemas.microsoft.com/office/drawing/2014/main" id="{82E62926-4EF1-4F5B-4C42-58F4B924A362}"/>
                </a:ext>
              </a:extLst>
            </p:cNvPr>
            <p:cNvGrpSpPr/>
            <p:nvPr/>
          </p:nvGrpSpPr>
          <p:grpSpPr>
            <a:xfrm>
              <a:off x="1315909" y="1554697"/>
              <a:ext cx="1461126" cy="1397080"/>
              <a:chOff x="4286250" y="2301525"/>
              <a:chExt cx="571500" cy="546449"/>
            </a:xfrm>
            <a:solidFill>
              <a:srgbClr val="8BC145"/>
            </a:solidFill>
          </p:grpSpPr>
          <p:sp>
            <p:nvSpPr>
              <p:cNvPr id="14" name="Freihandform: Form 13">
                <a:extLst>
                  <a:ext uri="{FF2B5EF4-FFF2-40B4-BE49-F238E27FC236}">
                    <a16:creationId xmlns:a16="http://schemas.microsoft.com/office/drawing/2014/main" id="{CDBA3208-2220-48CB-F230-BD101A737568}"/>
                  </a:ext>
                </a:extLst>
              </p:cNvPr>
              <p:cNvSpPr/>
              <p:nvPr/>
            </p:nvSpPr>
            <p:spPr>
              <a:xfrm>
                <a:off x="4345400" y="2631852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15" name="Freihandform: Form 14">
                <a:extLst>
                  <a:ext uri="{FF2B5EF4-FFF2-40B4-BE49-F238E27FC236}">
                    <a16:creationId xmlns:a16="http://schemas.microsoft.com/office/drawing/2014/main" id="{8AF07231-E653-6298-8419-E0C0540C2A75}"/>
                  </a:ext>
                </a:extLst>
              </p:cNvPr>
              <p:cNvSpPr/>
              <p:nvPr/>
            </p:nvSpPr>
            <p:spPr>
              <a:xfrm>
                <a:off x="4394644" y="2631852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16" name="Freihandform: Form 15">
                <a:extLst>
                  <a:ext uri="{FF2B5EF4-FFF2-40B4-BE49-F238E27FC236}">
                    <a16:creationId xmlns:a16="http://schemas.microsoft.com/office/drawing/2014/main" id="{5B58C7A8-9065-89F4-3348-1C35590E8577}"/>
                  </a:ext>
                </a:extLst>
              </p:cNvPr>
              <p:cNvSpPr/>
              <p:nvPr/>
            </p:nvSpPr>
            <p:spPr>
              <a:xfrm>
                <a:off x="4345400" y="2671286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17" name="Freihandform: Form 16">
                <a:extLst>
                  <a:ext uri="{FF2B5EF4-FFF2-40B4-BE49-F238E27FC236}">
                    <a16:creationId xmlns:a16="http://schemas.microsoft.com/office/drawing/2014/main" id="{358F0E28-EFEE-62A5-9C73-220D1D1F11A9}"/>
                  </a:ext>
                </a:extLst>
              </p:cNvPr>
              <p:cNvSpPr/>
              <p:nvPr/>
            </p:nvSpPr>
            <p:spPr>
              <a:xfrm>
                <a:off x="4394644" y="2671286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18" name="Freihandform: Form 17">
                <a:extLst>
                  <a:ext uri="{FF2B5EF4-FFF2-40B4-BE49-F238E27FC236}">
                    <a16:creationId xmlns:a16="http://schemas.microsoft.com/office/drawing/2014/main" id="{DAAC32C7-18BD-F8D4-E02D-95AA1A09235D}"/>
                  </a:ext>
                </a:extLst>
              </p:cNvPr>
              <p:cNvSpPr/>
              <p:nvPr/>
            </p:nvSpPr>
            <p:spPr>
              <a:xfrm>
                <a:off x="4345400" y="2710719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19" name="Freihandform: Form 18">
                <a:extLst>
                  <a:ext uri="{FF2B5EF4-FFF2-40B4-BE49-F238E27FC236}">
                    <a16:creationId xmlns:a16="http://schemas.microsoft.com/office/drawing/2014/main" id="{EA3E1A41-9056-2D38-23D9-06487F003E85}"/>
                  </a:ext>
                </a:extLst>
              </p:cNvPr>
              <p:cNvSpPr/>
              <p:nvPr/>
            </p:nvSpPr>
            <p:spPr>
              <a:xfrm>
                <a:off x="4394644" y="2710719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064EC3BB-B6C8-55A7-2052-A9787BF355E0}"/>
                  </a:ext>
                </a:extLst>
              </p:cNvPr>
              <p:cNvSpPr/>
              <p:nvPr/>
            </p:nvSpPr>
            <p:spPr>
              <a:xfrm>
                <a:off x="4345400" y="27500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9FBAB9F2-E729-4030-DE7D-1C62A7B374D8}"/>
                  </a:ext>
                </a:extLst>
              </p:cNvPr>
              <p:cNvSpPr/>
              <p:nvPr/>
            </p:nvSpPr>
            <p:spPr>
              <a:xfrm>
                <a:off x="4394644" y="27500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6973B866-DDF1-FB76-F877-5A9295FCE12F}"/>
                  </a:ext>
                </a:extLst>
              </p:cNvPr>
              <p:cNvSpPr/>
              <p:nvPr/>
            </p:nvSpPr>
            <p:spPr>
              <a:xfrm>
                <a:off x="4345400" y="27894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8 w 29527"/>
                  <a:gd name="connsiteY1" fmla="*/ 0 h 19050"/>
                  <a:gd name="connsiteX2" fmla="*/ 29528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8" y="0"/>
                    </a:lnTo>
                    <a:lnTo>
                      <a:pt x="2952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7D03C410-A2AA-0549-922D-FA547A99176E}"/>
                  </a:ext>
                </a:extLst>
              </p:cNvPr>
              <p:cNvSpPr/>
              <p:nvPr/>
            </p:nvSpPr>
            <p:spPr>
              <a:xfrm>
                <a:off x="4394644" y="27894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CFE88D0E-B075-86F3-B2D7-B4798D55134F}"/>
                  </a:ext>
                </a:extLst>
              </p:cNvPr>
              <p:cNvSpPr/>
              <p:nvPr/>
            </p:nvSpPr>
            <p:spPr>
              <a:xfrm>
                <a:off x="4715827" y="2484024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E036BAEB-499F-550E-3FC8-F6BB54F41C5B}"/>
                  </a:ext>
                </a:extLst>
              </p:cNvPr>
              <p:cNvSpPr/>
              <p:nvPr/>
            </p:nvSpPr>
            <p:spPr>
              <a:xfrm>
                <a:off x="4765167" y="2484024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F9CB3E52-8D45-DD7B-AA7F-35808EA4A422}"/>
                  </a:ext>
                </a:extLst>
              </p:cNvPr>
              <p:cNvSpPr/>
              <p:nvPr/>
            </p:nvSpPr>
            <p:spPr>
              <a:xfrm>
                <a:off x="4715827" y="25234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B0BB0467-715C-82CE-332B-DFE26CE3DAC3}"/>
                  </a:ext>
                </a:extLst>
              </p:cNvPr>
              <p:cNvSpPr/>
              <p:nvPr/>
            </p:nvSpPr>
            <p:spPr>
              <a:xfrm>
                <a:off x="4765167" y="2523458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CEEA7620-EEDD-7A00-CD5F-62F425ADE3DE}"/>
                  </a:ext>
                </a:extLst>
              </p:cNvPr>
              <p:cNvSpPr/>
              <p:nvPr/>
            </p:nvSpPr>
            <p:spPr>
              <a:xfrm>
                <a:off x="4715827" y="25628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F8C14C09-160F-EFDC-B0D1-5363A30E47C9}"/>
                  </a:ext>
                </a:extLst>
              </p:cNvPr>
              <p:cNvSpPr/>
              <p:nvPr/>
            </p:nvSpPr>
            <p:spPr>
              <a:xfrm>
                <a:off x="4765167" y="2562891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69E4C8C6-8004-BF16-35A1-EF435452260A}"/>
                  </a:ext>
                </a:extLst>
              </p:cNvPr>
              <p:cNvSpPr/>
              <p:nvPr/>
            </p:nvSpPr>
            <p:spPr>
              <a:xfrm>
                <a:off x="4715827" y="2602325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97FBEC6B-EB8B-8AD3-AD60-4D941AE26489}"/>
                  </a:ext>
                </a:extLst>
              </p:cNvPr>
              <p:cNvSpPr/>
              <p:nvPr/>
            </p:nvSpPr>
            <p:spPr>
              <a:xfrm>
                <a:off x="4765167" y="2602325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620FC96A-B7C2-732C-9363-0E5196C4DA4E}"/>
                  </a:ext>
                </a:extLst>
              </p:cNvPr>
              <p:cNvSpPr/>
              <p:nvPr/>
            </p:nvSpPr>
            <p:spPr>
              <a:xfrm>
                <a:off x="4715827" y="2641663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A87CD987-297F-9290-F172-4B0A37824005}"/>
                  </a:ext>
                </a:extLst>
              </p:cNvPr>
              <p:cNvSpPr/>
              <p:nvPr/>
            </p:nvSpPr>
            <p:spPr>
              <a:xfrm>
                <a:off x="4765167" y="2641663"/>
                <a:ext cx="29527" cy="19050"/>
              </a:xfrm>
              <a:custGeom>
                <a:avLst/>
                <a:gdLst>
                  <a:gd name="connsiteX0" fmla="*/ 0 w 29527"/>
                  <a:gd name="connsiteY0" fmla="*/ 0 h 19050"/>
                  <a:gd name="connsiteX1" fmla="*/ 29527 w 29527"/>
                  <a:gd name="connsiteY1" fmla="*/ 0 h 19050"/>
                  <a:gd name="connsiteX2" fmla="*/ 29527 w 29527"/>
                  <a:gd name="connsiteY2" fmla="*/ 19050 h 19050"/>
                  <a:gd name="connsiteX3" fmla="*/ 0 w 2952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" h="19050">
                    <a:moveTo>
                      <a:pt x="0" y="0"/>
                    </a:moveTo>
                    <a:lnTo>
                      <a:pt x="29527" y="0"/>
                    </a:lnTo>
                    <a:lnTo>
                      <a:pt x="29527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4A1B731D-092B-C956-1E38-509B2A51B7E7}"/>
                  </a:ext>
                </a:extLst>
              </p:cNvPr>
              <p:cNvSpPr/>
              <p:nvPr/>
            </p:nvSpPr>
            <p:spPr>
              <a:xfrm>
                <a:off x="4482655" y="2519457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7043577C-1753-D6BF-329C-44696062D5CC}"/>
                  </a:ext>
                </a:extLst>
              </p:cNvPr>
              <p:cNvSpPr/>
              <p:nvPr/>
            </p:nvSpPr>
            <p:spPr>
              <a:xfrm>
                <a:off x="4482655" y="2558129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C6DA25F6-6385-E579-8930-AB2BCE09B47C}"/>
                  </a:ext>
                </a:extLst>
              </p:cNvPr>
              <p:cNvSpPr/>
              <p:nvPr/>
            </p:nvSpPr>
            <p:spPr>
              <a:xfrm>
                <a:off x="4482655" y="2596800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F48CFF7B-5CD4-FD1A-E15C-C3395B8A0F61}"/>
                  </a:ext>
                </a:extLst>
              </p:cNvPr>
              <p:cNvSpPr/>
              <p:nvPr/>
            </p:nvSpPr>
            <p:spPr>
              <a:xfrm>
                <a:off x="4482655" y="2635472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0D8BCC7B-1A2F-E972-7772-B6F677D0C387}"/>
                  </a:ext>
                </a:extLst>
              </p:cNvPr>
              <p:cNvSpPr/>
              <p:nvPr/>
            </p:nvSpPr>
            <p:spPr>
              <a:xfrm>
                <a:off x="4482655" y="2674143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B2961487-7AD4-4281-8427-197978C6AD3F}"/>
                  </a:ext>
                </a:extLst>
              </p:cNvPr>
              <p:cNvSpPr/>
              <p:nvPr/>
            </p:nvSpPr>
            <p:spPr>
              <a:xfrm>
                <a:off x="4482655" y="2712910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9BC12CC1-F8E4-842F-1D10-BE38DA47D1DD}"/>
                  </a:ext>
                </a:extLst>
              </p:cNvPr>
              <p:cNvSpPr/>
              <p:nvPr/>
            </p:nvSpPr>
            <p:spPr>
              <a:xfrm>
                <a:off x="4482655" y="2751582"/>
                <a:ext cx="134778" cy="19050"/>
              </a:xfrm>
              <a:custGeom>
                <a:avLst/>
                <a:gdLst>
                  <a:gd name="connsiteX0" fmla="*/ 0 w 134778"/>
                  <a:gd name="connsiteY0" fmla="*/ 0 h 19050"/>
                  <a:gd name="connsiteX1" fmla="*/ 134779 w 134778"/>
                  <a:gd name="connsiteY1" fmla="*/ 0 h 19050"/>
                  <a:gd name="connsiteX2" fmla="*/ 134779 w 134778"/>
                  <a:gd name="connsiteY2" fmla="*/ 19050 h 19050"/>
                  <a:gd name="connsiteX3" fmla="*/ 0 w 134778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778" h="19050">
                    <a:moveTo>
                      <a:pt x="0" y="0"/>
                    </a:moveTo>
                    <a:lnTo>
                      <a:pt x="134779" y="0"/>
                    </a:lnTo>
                    <a:lnTo>
                      <a:pt x="134779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B3187404-C46F-550C-7213-EC0251131DF9}"/>
                  </a:ext>
                </a:extLst>
              </p:cNvPr>
              <p:cNvSpPr/>
              <p:nvPr/>
            </p:nvSpPr>
            <p:spPr>
              <a:xfrm>
                <a:off x="4501896" y="2451735"/>
                <a:ext cx="96297" cy="19050"/>
              </a:xfrm>
              <a:custGeom>
                <a:avLst/>
                <a:gdLst>
                  <a:gd name="connsiteX0" fmla="*/ 0 w 96297"/>
                  <a:gd name="connsiteY0" fmla="*/ 0 h 19050"/>
                  <a:gd name="connsiteX1" fmla="*/ 96298 w 96297"/>
                  <a:gd name="connsiteY1" fmla="*/ 0 h 19050"/>
                  <a:gd name="connsiteX2" fmla="*/ 96298 w 96297"/>
                  <a:gd name="connsiteY2" fmla="*/ 19050 h 19050"/>
                  <a:gd name="connsiteX3" fmla="*/ 0 w 9629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297" h="19050">
                    <a:moveTo>
                      <a:pt x="0" y="0"/>
                    </a:moveTo>
                    <a:lnTo>
                      <a:pt x="96298" y="0"/>
                    </a:lnTo>
                    <a:lnTo>
                      <a:pt x="9629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6AE1F005-9F1B-D7FC-1C12-32D96D8AC555}"/>
                  </a:ext>
                </a:extLst>
              </p:cNvPr>
              <p:cNvSpPr/>
              <p:nvPr/>
            </p:nvSpPr>
            <p:spPr>
              <a:xfrm>
                <a:off x="4501896" y="2413063"/>
                <a:ext cx="96297" cy="19050"/>
              </a:xfrm>
              <a:custGeom>
                <a:avLst/>
                <a:gdLst>
                  <a:gd name="connsiteX0" fmla="*/ 0 w 96297"/>
                  <a:gd name="connsiteY0" fmla="*/ 0 h 19050"/>
                  <a:gd name="connsiteX1" fmla="*/ 96298 w 96297"/>
                  <a:gd name="connsiteY1" fmla="*/ 0 h 19050"/>
                  <a:gd name="connsiteX2" fmla="*/ 96298 w 96297"/>
                  <a:gd name="connsiteY2" fmla="*/ 19050 h 19050"/>
                  <a:gd name="connsiteX3" fmla="*/ 0 w 96297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297" h="19050">
                    <a:moveTo>
                      <a:pt x="0" y="0"/>
                    </a:moveTo>
                    <a:lnTo>
                      <a:pt x="96298" y="0"/>
                    </a:lnTo>
                    <a:lnTo>
                      <a:pt x="96298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5D9C44BB-B41D-950A-C268-9D5DBFCA0F06}"/>
                  </a:ext>
                </a:extLst>
              </p:cNvPr>
              <p:cNvSpPr/>
              <p:nvPr/>
            </p:nvSpPr>
            <p:spPr>
              <a:xfrm>
                <a:off x="4286250" y="2301525"/>
                <a:ext cx="571500" cy="546449"/>
              </a:xfrm>
              <a:custGeom>
                <a:avLst/>
                <a:gdLst>
                  <a:gd name="connsiteX0" fmla="*/ 547497 w 571500"/>
                  <a:gd name="connsiteY0" fmla="*/ 527399 h 546449"/>
                  <a:gd name="connsiteX1" fmla="*/ 547497 w 571500"/>
                  <a:gd name="connsiteY1" fmla="*/ 143161 h 546449"/>
                  <a:gd name="connsiteX2" fmla="*/ 390525 w 571500"/>
                  <a:gd name="connsiteY2" fmla="*/ 143161 h 546449"/>
                  <a:gd name="connsiteX3" fmla="*/ 390525 w 571500"/>
                  <a:gd name="connsiteY3" fmla="*/ 527399 h 546449"/>
                  <a:gd name="connsiteX4" fmla="*/ 369570 w 571500"/>
                  <a:gd name="connsiteY4" fmla="*/ 527399 h 546449"/>
                  <a:gd name="connsiteX5" fmla="*/ 369570 w 571500"/>
                  <a:gd name="connsiteY5" fmla="*/ 150209 h 546449"/>
                  <a:gd name="connsiteX6" fmla="*/ 350520 w 571500"/>
                  <a:gd name="connsiteY6" fmla="*/ 150209 h 546449"/>
                  <a:gd name="connsiteX7" fmla="*/ 350520 w 571500"/>
                  <a:gd name="connsiteY7" fmla="*/ 0 h 546449"/>
                  <a:gd name="connsiteX8" fmla="*/ 177260 w 571500"/>
                  <a:gd name="connsiteY8" fmla="*/ 77819 h 546449"/>
                  <a:gd name="connsiteX9" fmla="*/ 177260 w 571500"/>
                  <a:gd name="connsiteY9" fmla="*/ 150209 h 546449"/>
                  <a:gd name="connsiteX10" fmla="*/ 158210 w 571500"/>
                  <a:gd name="connsiteY10" fmla="*/ 150209 h 546449"/>
                  <a:gd name="connsiteX11" fmla="*/ 158210 w 571500"/>
                  <a:gd name="connsiteY11" fmla="*/ 290893 h 546449"/>
                  <a:gd name="connsiteX12" fmla="*/ 20003 w 571500"/>
                  <a:gd name="connsiteY12" fmla="*/ 290893 h 546449"/>
                  <a:gd name="connsiteX13" fmla="*/ 20003 w 571500"/>
                  <a:gd name="connsiteY13" fmla="*/ 527399 h 546449"/>
                  <a:gd name="connsiteX14" fmla="*/ 0 w 571500"/>
                  <a:gd name="connsiteY14" fmla="*/ 527399 h 546449"/>
                  <a:gd name="connsiteX15" fmla="*/ 0 w 571500"/>
                  <a:gd name="connsiteY15" fmla="*/ 546449 h 546449"/>
                  <a:gd name="connsiteX16" fmla="*/ 571500 w 571500"/>
                  <a:gd name="connsiteY16" fmla="*/ 546449 h 546449"/>
                  <a:gd name="connsiteX17" fmla="*/ 571500 w 571500"/>
                  <a:gd name="connsiteY17" fmla="*/ 527399 h 546449"/>
                  <a:gd name="connsiteX18" fmla="*/ 158020 w 571500"/>
                  <a:gd name="connsiteY18" fmla="*/ 527399 h 546449"/>
                  <a:gd name="connsiteX19" fmla="*/ 39053 w 571500"/>
                  <a:gd name="connsiteY19" fmla="*/ 527399 h 546449"/>
                  <a:gd name="connsiteX20" fmla="*/ 39053 w 571500"/>
                  <a:gd name="connsiteY20" fmla="*/ 309943 h 546449"/>
                  <a:gd name="connsiteX21" fmla="*/ 158020 w 571500"/>
                  <a:gd name="connsiteY21" fmla="*/ 309943 h 546449"/>
                  <a:gd name="connsiteX22" fmla="*/ 350520 w 571500"/>
                  <a:gd name="connsiteY22" fmla="*/ 527399 h 546449"/>
                  <a:gd name="connsiteX23" fmla="*/ 177070 w 571500"/>
                  <a:gd name="connsiteY23" fmla="*/ 527399 h 546449"/>
                  <a:gd name="connsiteX24" fmla="*/ 177070 w 571500"/>
                  <a:gd name="connsiteY24" fmla="*/ 169259 h 546449"/>
                  <a:gd name="connsiteX25" fmla="*/ 196120 w 571500"/>
                  <a:gd name="connsiteY25" fmla="*/ 169259 h 546449"/>
                  <a:gd name="connsiteX26" fmla="*/ 196120 w 571500"/>
                  <a:gd name="connsiteY26" fmla="*/ 90107 h 546449"/>
                  <a:gd name="connsiteX27" fmla="*/ 331280 w 571500"/>
                  <a:gd name="connsiteY27" fmla="*/ 29432 h 546449"/>
                  <a:gd name="connsiteX28" fmla="*/ 331280 w 571500"/>
                  <a:gd name="connsiteY28" fmla="*/ 169259 h 546449"/>
                  <a:gd name="connsiteX29" fmla="*/ 350330 w 571500"/>
                  <a:gd name="connsiteY29" fmla="*/ 169259 h 546449"/>
                  <a:gd name="connsiteX30" fmla="*/ 528447 w 571500"/>
                  <a:gd name="connsiteY30" fmla="*/ 527399 h 546449"/>
                  <a:gd name="connsiteX31" fmla="*/ 409575 w 571500"/>
                  <a:gd name="connsiteY31" fmla="*/ 527399 h 546449"/>
                  <a:gd name="connsiteX32" fmla="*/ 409575 w 571500"/>
                  <a:gd name="connsiteY32" fmla="*/ 162211 h 546449"/>
                  <a:gd name="connsiteX33" fmla="*/ 528447 w 571500"/>
                  <a:gd name="connsiteY33" fmla="*/ 162211 h 546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571500" h="546449">
                    <a:moveTo>
                      <a:pt x="547497" y="527399"/>
                    </a:moveTo>
                    <a:lnTo>
                      <a:pt x="547497" y="143161"/>
                    </a:lnTo>
                    <a:lnTo>
                      <a:pt x="390525" y="143161"/>
                    </a:lnTo>
                    <a:lnTo>
                      <a:pt x="390525" y="527399"/>
                    </a:lnTo>
                    <a:lnTo>
                      <a:pt x="369570" y="527399"/>
                    </a:lnTo>
                    <a:lnTo>
                      <a:pt x="369570" y="150209"/>
                    </a:lnTo>
                    <a:lnTo>
                      <a:pt x="350520" y="150209"/>
                    </a:lnTo>
                    <a:lnTo>
                      <a:pt x="350520" y="0"/>
                    </a:lnTo>
                    <a:lnTo>
                      <a:pt x="177260" y="77819"/>
                    </a:lnTo>
                    <a:lnTo>
                      <a:pt x="177260" y="150209"/>
                    </a:lnTo>
                    <a:lnTo>
                      <a:pt x="158210" y="150209"/>
                    </a:lnTo>
                    <a:lnTo>
                      <a:pt x="158210" y="290893"/>
                    </a:lnTo>
                    <a:lnTo>
                      <a:pt x="20003" y="290893"/>
                    </a:lnTo>
                    <a:lnTo>
                      <a:pt x="20003" y="527399"/>
                    </a:lnTo>
                    <a:lnTo>
                      <a:pt x="0" y="527399"/>
                    </a:lnTo>
                    <a:lnTo>
                      <a:pt x="0" y="546449"/>
                    </a:lnTo>
                    <a:lnTo>
                      <a:pt x="571500" y="546449"/>
                    </a:lnTo>
                    <a:lnTo>
                      <a:pt x="571500" y="527399"/>
                    </a:lnTo>
                    <a:close/>
                    <a:moveTo>
                      <a:pt x="158020" y="527399"/>
                    </a:moveTo>
                    <a:lnTo>
                      <a:pt x="39053" y="527399"/>
                    </a:lnTo>
                    <a:lnTo>
                      <a:pt x="39053" y="309943"/>
                    </a:lnTo>
                    <a:lnTo>
                      <a:pt x="158020" y="309943"/>
                    </a:lnTo>
                    <a:close/>
                    <a:moveTo>
                      <a:pt x="350520" y="527399"/>
                    </a:moveTo>
                    <a:lnTo>
                      <a:pt x="177070" y="527399"/>
                    </a:lnTo>
                    <a:lnTo>
                      <a:pt x="177070" y="169259"/>
                    </a:lnTo>
                    <a:lnTo>
                      <a:pt x="196120" y="169259"/>
                    </a:lnTo>
                    <a:lnTo>
                      <a:pt x="196120" y="90107"/>
                    </a:lnTo>
                    <a:lnTo>
                      <a:pt x="331280" y="29432"/>
                    </a:lnTo>
                    <a:lnTo>
                      <a:pt x="331280" y="169259"/>
                    </a:lnTo>
                    <a:lnTo>
                      <a:pt x="350330" y="169259"/>
                    </a:lnTo>
                    <a:close/>
                    <a:moveTo>
                      <a:pt x="528447" y="527399"/>
                    </a:moveTo>
                    <a:lnTo>
                      <a:pt x="409575" y="527399"/>
                    </a:lnTo>
                    <a:lnTo>
                      <a:pt x="409575" y="162211"/>
                    </a:lnTo>
                    <a:lnTo>
                      <a:pt x="528447" y="1622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>
                  <a:latin typeface="Gilroy Bold" panose="00000800000000000000" pitchFamily="50" charset="0"/>
                </a:endParaRPr>
              </a:p>
            </p:txBody>
          </p:sp>
        </p:grpSp>
      </p:grpSp>
      <p:sp>
        <p:nvSpPr>
          <p:cNvPr id="44" name="Textfeld 43">
            <a:extLst>
              <a:ext uri="{FF2B5EF4-FFF2-40B4-BE49-F238E27FC236}">
                <a16:creationId xmlns:a16="http://schemas.microsoft.com/office/drawing/2014/main" id="{7F81C5F0-7027-FB62-1AE8-ABF4850C5787}"/>
              </a:ext>
            </a:extLst>
          </p:cNvPr>
          <p:cNvSpPr txBox="1"/>
          <p:nvPr/>
        </p:nvSpPr>
        <p:spPr>
          <a:xfrm>
            <a:off x="8857459" y="256473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IT-Know-how in der Führung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977F50F-CA5B-C3E9-E0CA-026D6D8B5BF9}"/>
              </a:ext>
            </a:extLst>
          </p:cNvPr>
          <p:cNvSpPr txBox="1"/>
          <p:nvPr/>
        </p:nvSpPr>
        <p:spPr>
          <a:xfrm>
            <a:off x="7740722" y="3032926"/>
            <a:ext cx="23134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Szenarien durchspielen von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Geschäftsmodell bis Infrastruktur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B767B438-7FCF-A512-1478-F725B2588DE2}"/>
              </a:ext>
            </a:extLst>
          </p:cNvPr>
          <p:cNvSpPr txBox="1"/>
          <p:nvPr/>
        </p:nvSpPr>
        <p:spPr>
          <a:xfrm>
            <a:off x="8829589" y="3624564"/>
            <a:ext cx="28296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Software-Architekturen weiterentwickeln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B6DC495C-862C-71C2-D8BB-D90D98822C7C}"/>
              </a:ext>
            </a:extLst>
          </p:cNvPr>
          <p:cNvSpPr txBox="1"/>
          <p:nvPr/>
        </p:nvSpPr>
        <p:spPr>
          <a:xfrm>
            <a:off x="7926845" y="4046925"/>
            <a:ext cx="15103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err="1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Make</a:t>
            </a: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/Buy-Debatte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ausführlich führen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44B5BA79-7469-4A35-2B5A-3235C9C597DD}"/>
              </a:ext>
            </a:extLst>
          </p:cNvPr>
          <p:cNvSpPr txBox="1"/>
          <p:nvPr/>
        </p:nvSpPr>
        <p:spPr>
          <a:xfrm>
            <a:off x="9537475" y="4094052"/>
            <a:ext cx="17107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Security-Kompetenzen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ausbauen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4E71C907-09A8-BB36-FD00-E1CD4D4754FE}"/>
              </a:ext>
            </a:extLst>
          </p:cNvPr>
          <p:cNvSpPr txBox="1"/>
          <p:nvPr/>
        </p:nvSpPr>
        <p:spPr>
          <a:xfrm>
            <a:off x="7941945" y="4658539"/>
            <a:ext cx="19800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Compliance-Aktivitäten an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Ziel-Szenarien anpassen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F728BB37-164A-0C03-45C3-15676D242EA1}"/>
              </a:ext>
            </a:extLst>
          </p:cNvPr>
          <p:cNvSpPr txBox="1"/>
          <p:nvPr/>
        </p:nvSpPr>
        <p:spPr>
          <a:xfrm>
            <a:off x="9946978" y="4938301"/>
            <a:ext cx="11031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IT-Know-how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ausbauen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83FCACDF-6FF8-A4B8-F5D4-4931005545B1}"/>
              </a:ext>
            </a:extLst>
          </p:cNvPr>
          <p:cNvSpPr txBox="1"/>
          <p:nvPr/>
        </p:nvSpPr>
        <p:spPr>
          <a:xfrm>
            <a:off x="496342" y="2469191"/>
            <a:ext cx="21065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IT als strategische Ressource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976E1B56-F540-D496-EF64-ABE40D452814}"/>
              </a:ext>
            </a:extLst>
          </p:cNvPr>
          <p:cNvSpPr txBox="1"/>
          <p:nvPr/>
        </p:nvSpPr>
        <p:spPr>
          <a:xfrm>
            <a:off x="2420060" y="1997891"/>
            <a:ext cx="18277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Ziel-Szenarien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erkennen und priorisieren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49AE746E-3436-2102-08A1-85457F53D937}"/>
              </a:ext>
            </a:extLst>
          </p:cNvPr>
          <p:cNvSpPr txBox="1"/>
          <p:nvPr/>
        </p:nvSpPr>
        <p:spPr>
          <a:xfrm>
            <a:off x="976211" y="2941115"/>
            <a:ext cx="23054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Kostenfokus in der IT überwinden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BEF4F6AE-4E3C-FF65-2577-5FB5A2409C57}"/>
              </a:ext>
            </a:extLst>
          </p:cNvPr>
          <p:cNvSpPr txBox="1"/>
          <p:nvPr/>
        </p:nvSpPr>
        <p:spPr>
          <a:xfrm>
            <a:off x="982445" y="3967682"/>
            <a:ext cx="19463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Applikationen Multi-Cloud-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fähig gestalten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2ACF1C5E-C125-C07E-A72B-7E49BD6AC9C9}"/>
              </a:ext>
            </a:extLst>
          </p:cNvPr>
          <p:cNvSpPr txBox="1"/>
          <p:nvPr/>
        </p:nvSpPr>
        <p:spPr>
          <a:xfrm>
            <a:off x="2521049" y="3429000"/>
            <a:ext cx="16257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Multi-Cloud-Provider-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Strategie einführen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94B6085F-2891-57AB-5E3D-FFD1DAFDCB74}"/>
              </a:ext>
            </a:extLst>
          </p:cNvPr>
          <p:cNvSpPr txBox="1"/>
          <p:nvPr/>
        </p:nvSpPr>
        <p:spPr>
          <a:xfrm>
            <a:off x="1406130" y="4567251"/>
            <a:ext cx="18117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Leistungsfähigkeits- und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Kontroll-Ziele abwägen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BEFBDC14-B099-40F2-F9EC-EF189EFA13E6}"/>
              </a:ext>
            </a:extLst>
          </p:cNvPr>
          <p:cNvSpPr txBox="1"/>
          <p:nvPr/>
        </p:nvSpPr>
        <p:spPr>
          <a:xfrm>
            <a:off x="2434854" y="5118681"/>
            <a:ext cx="20986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Gezielt Daten synchronisieren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C0432CF5-1A8F-645C-5918-D127C1AE11DA}"/>
              </a:ext>
            </a:extLst>
          </p:cNvPr>
          <p:cNvSpPr txBox="1"/>
          <p:nvPr/>
        </p:nvSpPr>
        <p:spPr>
          <a:xfrm>
            <a:off x="829853" y="5511099"/>
            <a:ext cx="29642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Multi-Cloud-Betriebsfähigkeiten ausbauen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304DFA2E-F6B1-5ED7-0F73-5AADB21E304E}"/>
              </a:ext>
            </a:extLst>
          </p:cNvPr>
          <p:cNvSpPr txBox="1"/>
          <p:nvPr/>
        </p:nvSpPr>
        <p:spPr>
          <a:xfrm>
            <a:off x="8118371" y="2068819"/>
            <a:ext cx="24497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IT-Wertschöpfungskette verstehen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6C8906C-20A4-DCFD-DE78-0B90D0E3F46D}"/>
              </a:ext>
            </a:extLst>
          </p:cNvPr>
          <p:cNvSpPr txBox="1"/>
          <p:nvPr/>
        </p:nvSpPr>
        <p:spPr>
          <a:xfrm>
            <a:off x="7921053" y="5292355"/>
            <a:ext cx="21836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Notfall-Szenarien in Softwares </a:t>
            </a:r>
            <a:b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aktiv einplanen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6AA52F56-4361-149D-97A0-B341EE8972A0}"/>
              </a:ext>
            </a:extLst>
          </p:cNvPr>
          <p:cNvSpPr txBox="1"/>
          <p:nvPr/>
        </p:nvSpPr>
        <p:spPr>
          <a:xfrm>
            <a:off x="8553013" y="5750224"/>
            <a:ext cx="32303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Nutzung von Container-Technologie ausbauen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CE1490F3-DAB0-DC88-28AB-33A143652625}"/>
              </a:ext>
            </a:extLst>
          </p:cNvPr>
          <p:cNvGrpSpPr/>
          <p:nvPr/>
        </p:nvGrpSpPr>
        <p:grpSpPr>
          <a:xfrm>
            <a:off x="4642085" y="3085696"/>
            <a:ext cx="2971154" cy="2607521"/>
            <a:chOff x="352090" y="3295910"/>
            <a:chExt cx="1640748" cy="4367578"/>
          </a:xfrm>
          <a:solidFill>
            <a:schemeClr val="bg1">
              <a:lumMod val="95000"/>
            </a:schemeClr>
          </a:solidFill>
        </p:grpSpPr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066759D-5CD4-E74E-0B6B-530275811437}"/>
                </a:ext>
              </a:extLst>
            </p:cNvPr>
            <p:cNvSpPr/>
            <p:nvPr/>
          </p:nvSpPr>
          <p:spPr>
            <a:xfrm>
              <a:off x="356215" y="4184814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 algn="ctr"/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Fachliche Kompetenz</a:t>
              </a: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8092D101-2297-56B6-3C2B-D60ECD938489}"/>
                </a:ext>
              </a:extLst>
            </p:cNvPr>
            <p:cNvSpPr/>
            <p:nvPr/>
          </p:nvSpPr>
          <p:spPr>
            <a:xfrm>
              <a:off x="352091" y="5073719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 algn="ctr"/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Eigene Herstellung</a:t>
              </a:r>
            </a:p>
          </p:txBody>
        </p:sp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D8E5A259-CFAC-FCAB-E620-B1160EEBDDCC}"/>
                </a:ext>
              </a:extLst>
            </p:cNvPr>
            <p:cNvSpPr/>
            <p:nvPr/>
          </p:nvSpPr>
          <p:spPr>
            <a:xfrm>
              <a:off x="352090" y="5962623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 algn="ctr"/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Intelligente Steuerung</a:t>
              </a: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8E437D84-79A3-211E-E51C-A01C33D0818D}"/>
                </a:ext>
              </a:extLst>
            </p:cNvPr>
            <p:cNvSpPr/>
            <p:nvPr/>
          </p:nvSpPr>
          <p:spPr>
            <a:xfrm>
              <a:off x="352090" y="6851525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 algn="ctr"/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Mehrere Kaufoptionen</a:t>
              </a:r>
            </a:p>
          </p:txBody>
        </p:sp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12F33943-5713-1792-DDD3-BBF28373B70F}"/>
                </a:ext>
              </a:extLst>
            </p:cNvPr>
            <p:cNvSpPr/>
            <p:nvPr/>
          </p:nvSpPr>
          <p:spPr>
            <a:xfrm>
              <a:off x="356215" y="3295910"/>
              <a:ext cx="1636623" cy="811963"/>
            </a:xfrm>
            <a:prstGeom prst="rect">
              <a:avLst/>
            </a:prstGeom>
            <a:grpFill/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144000" rtlCol="0" anchor="ctr"/>
            <a:lstStyle/>
            <a:p>
              <a:pPr algn="ctr"/>
              <a:r>
                <a:rPr lang="de-DE" sz="1400" dirty="0">
                  <a:solidFill>
                    <a:srgbClr val="013453"/>
                  </a:solidFill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Vorgedachte Szenarien</a:t>
              </a:r>
            </a:p>
          </p:txBody>
        </p:sp>
      </p:grpSp>
      <p:sp>
        <p:nvSpPr>
          <p:cNvPr id="70" name="Textfeld 69">
            <a:extLst>
              <a:ext uri="{FF2B5EF4-FFF2-40B4-BE49-F238E27FC236}">
                <a16:creationId xmlns:a16="http://schemas.microsoft.com/office/drawing/2014/main" id="{9BF52418-8830-2760-8793-33589888DF5F}"/>
              </a:ext>
            </a:extLst>
          </p:cNvPr>
          <p:cNvSpPr txBox="1"/>
          <p:nvPr/>
        </p:nvSpPr>
        <p:spPr>
          <a:xfrm>
            <a:off x="2131091" y="5944568"/>
            <a:ext cx="35718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>
                <a:solidFill>
                  <a:schemeClr val="bg1">
                    <a:lumMod val="75000"/>
                  </a:schemeClr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Verschlüsselungstechnologien umfangreicher nutzen</a:t>
            </a:r>
          </a:p>
        </p:txBody>
      </p:sp>
    </p:spTree>
    <p:extLst>
      <p:ext uri="{BB962C8B-B14F-4D97-AF65-F5344CB8AC3E}">
        <p14:creationId xmlns:p14="http://schemas.microsoft.com/office/powerpoint/2010/main" val="3199239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261470553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1_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568</Words>
  <Application>Microsoft Office PowerPoint</Application>
  <PresentationFormat>Widescreen</PresentationFormat>
  <Paragraphs>133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21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Poppins</vt:lpstr>
      <vt:lpstr>Digit - Multi 1 - Bright</vt:lpstr>
      <vt:lpstr>1_Digit - Multi 1 - Bright</vt:lpstr>
      <vt:lpstr>Wie werde ich als Nutzer von IT souverän? </vt:lpstr>
      <vt:lpstr>Der digital selbstbestimmte Nutzer von IT in Europa</vt:lpstr>
      <vt:lpstr>Doppelte Kontrolle: Betrieb und Wertschöpfungskette</vt:lpstr>
      <vt:lpstr>Erinnerung Die Küchenanalogie</vt:lpstr>
      <vt:lpstr>Selbstbestimmte Nutzung von IT in Europa</vt:lpstr>
      <vt:lpstr>Handlungsfelder für ein souveränes Unternehmen 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2022-09-04T16:19:04Z</dcterms:created>
  <dcterms:modified xsi:type="dcterms:W3CDTF">2022-09-04T16:19:04Z</dcterms:modified>
</cp:coreProperties>
</file>